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68" autoAdjust="0"/>
  </p:normalViewPr>
  <p:slideViewPr>
    <p:cSldViewPr snapToGrid="0">
      <p:cViewPr varScale="1">
        <p:scale>
          <a:sx n="61" d="100"/>
          <a:sy n="61" d="100"/>
        </p:scale>
        <p:origin x="64" y="46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C240C46F-4B4A-4A0E-B043-A408F44C88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B3CE9F-F816-4F6D-A89B-45C1621BD1D1}" type="slidenum">
              <a:rPr lang="cs-CZ" altLang="cs-CZ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3C408F9A-C313-4CE7-A7BE-E00ED9502F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A20BFD08-BD24-462E-99FD-E0DF2A2665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97758658-3968-44BF-ACAB-E1BD9B4F3F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A0AA91-CAF6-413D-80E1-198023685F57}" type="slidenum">
              <a:rPr lang="cs-CZ" altLang="cs-CZ"/>
              <a:pPr>
                <a:spcBef>
                  <a:spcPct val="0"/>
                </a:spcBef>
              </a:pPr>
              <a:t>11</a:t>
            </a:fld>
            <a:endParaRPr lang="cs-CZ" altLang="cs-CZ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08B0AE8-524B-4BD6-8047-EDD3236931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1B544288-D1C7-43E3-A066-AD8D0A45F4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58658318-81B9-4B7C-AABB-8698404DDF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D75D07-A0E5-479E-8FD6-56AC1C6ACDF1}" type="slidenum">
              <a:rPr lang="cs-CZ" altLang="cs-CZ"/>
              <a:pPr>
                <a:spcBef>
                  <a:spcPct val="0"/>
                </a:spcBef>
              </a:pPr>
              <a:t>12</a:t>
            </a:fld>
            <a:endParaRPr lang="cs-CZ" altLang="cs-CZ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EF5AE3DF-D7BB-4831-B49C-AADEFBAA62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83F91735-2D2F-43BC-9FA7-02339E2C96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34BA693E-0FD2-4E29-A635-5FB49F8B2E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C8CBAE-A0D0-4235-8D55-4EF0DA732BCB}" type="slidenum">
              <a:rPr lang="cs-CZ" altLang="cs-CZ"/>
              <a:pPr>
                <a:spcBef>
                  <a:spcPct val="0"/>
                </a:spcBef>
              </a:pPr>
              <a:t>13</a:t>
            </a:fld>
            <a:endParaRPr lang="cs-CZ" altLang="cs-CZ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F071519D-6769-49FD-AA2D-B4D5D29D02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F53B521E-7D9E-456A-9BF0-E5944F7F3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0170E61A-24AB-4B2E-A195-275876B701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0FCC69-6A77-499C-9839-8ECBD2D213F0}" type="slidenum">
              <a:rPr lang="cs-CZ" altLang="cs-CZ"/>
              <a:pPr>
                <a:spcBef>
                  <a:spcPct val="0"/>
                </a:spcBef>
              </a:pPr>
              <a:t>14</a:t>
            </a:fld>
            <a:endParaRPr lang="cs-CZ" altLang="cs-CZ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4752758B-F845-49D7-A562-64B9E3F769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0B7E8710-74D1-4536-B517-C1514E0B4A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2A064810-E533-49BF-9475-0E863A3A2B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8A4571-12FB-4FE9-B4ED-7A8D24605F5E}" type="slidenum">
              <a:rPr lang="cs-CZ" altLang="cs-CZ"/>
              <a:pPr>
                <a:spcBef>
                  <a:spcPct val="0"/>
                </a:spcBef>
              </a:pPr>
              <a:t>15</a:t>
            </a:fld>
            <a:endParaRPr lang="cs-CZ" altLang="cs-CZ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1A9F97E1-D465-4776-820A-6159FFEE7F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71E13229-0885-4C99-A174-8CA21C3AFB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304DA664-1DF4-48E0-816F-385047A096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468A18-3114-4906-9ABF-A1958A7F1729}" type="slidenum">
              <a:rPr lang="cs-CZ" altLang="cs-CZ"/>
              <a:pPr>
                <a:spcBef>
                  <a:spcPct val="0"/>
                </a:spcBef>
              </a:pPr>
              <a:t>16</a:t>
            </a:fld>
            <a:endParaRPr lang="cs-CZ" altLang="cs-CZ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41D34A60-1C65-4312-AF9C-599D8BCEE5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809E81D1-3EBF-475D-9434-5EDACF7A56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C02A2853-0898-4076-8CE0-F533AB8BDC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BB6E3F-466B-4E1B-86D3-5A78D011E3B4}" type="slidenum">
              <a:rPr lang="cs-CZ" altLang="cs-CZ"/>
              <a:pPr>
                <a:spcBef>
                  <a:spcPct val="0"/>
                </a:spcBef>
              </a:pPr>
              <a:t>17</a:t>
            </a:fld>
            <a:endParaRPr lang="cs-CZ" altLang="cs-CZ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80C9EECC-EC3D-49B9-AC18-BB05B416CE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3E7B0658-AEDA-4A75-9823-F66B264AFB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4C44392B-BA2F-43A9-8829-4A5CC0FA1B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9B71DC-107D-4FE4-9564-B27696A07562}" type="slidenum">
              <a:rPr lang="cs-CZ" altLang="cs-CZ"/>
              <a:pPr>
                <a:spcBef>
                  <a:spcPct val="0"/>
                </a:spcBef>
              </a:pPr>
              <a:t>18</a:t>
            </a:fld>
            <a:endParaRPr lang="cs-CZ" altLang="cs-CZ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0F8879C9-9713-4848-9BEC-95CC914654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C6112B32-C8AA-4E63-9E7C-6AA41F8F39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A823481A-60D9-4635-AD8B-3022D3AD05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468C99-3D4F-4C1F-AA72-A87C0D44A9EB}" type="slidenum">
              <a:rPr lang="cs-CZ" altLang="cs-CZ"/>
              <a:pPr>
                <a:spcBef>
                  <a:spcPct val="0"/>
                </a:spcBef>
              </a:pPr>
              <a:t>19</a:t>
            </a:fld>
            <a:endParaRPr lang="cs-CZ" altLang="cs-CZ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4C59E695-18A9-447E-A518-33ACB391D0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22F24ECF-4F18-445A-A669-CDB0D81985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FBBF7E57-6FB6-4175-B256-0D0B266EAB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4FBA06-F76A-4506-9DE4-B5F233FBE1CA}" type="slidenum">
              <a:rPr lang="cs-CZ" altLang="cs-CZ"/>
              <a:pPr>
                <a:spcBef>
                  <a:spcPct val="0"/>
                </a:spcBef>
              </a:pPr>
              <a:t>20</a:t>
            </a:fld>
            <a:endParaRPr lang="cs-CZ" altLang="cs-CZ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38040828-22F2-4FD4-883B-21AE59D464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6F585F80-A286-43B9-BB68-2405AFC2C6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D01B5E2F-5FDE-4159-8F19-992BA5857D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2B352C-7210-4D9F-A915-2A07B3ACF66D}" type="slidenum">
              <a:rPr lang="cs-CZ" altLang="cs-CZ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F1A3C05D-102C-4F4D-B018-CC1332FF52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FCC7DCB9-B95B-490F-B206-F20F5D5CC3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7AF306A6-768D-445C-9CC4-14D6A6038E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92EAF2-813C-4265-B6F6-1E5FE5EDBDFA}" type="slidenum">
              <a:rPr lang="cs-CZ" altLang="cs-CZ"/>
              <a:pPr>
                <a:spcBef>
                  <a:spcPct val="0"/>
                </a:spcBef>
              </a:pPr>
              <a:t>21</a:t>
            </a:fld>
            <a:endParaRPr lang="cs-CZ" altLang="cs-CZ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76E77EA7-BF95-4155-94AB-79C68B06FD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89937953-14A0-435A-9133-3E386011D4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233253E2-2733-4239-86B1-A9978C5F6F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77171D-4B47-46A5-8694-DDFD3515F485}" type="slidenum">
              <a:rPr lang="cs-CZ" altLang="cs-CZ"/>
              <a:pPr>
                <a:spcBef>
                  <a:spcPct val="0"/>
                </a:spcBef>
              </a:pPr>
              <a:t>22</a:t>
            </a:fld>
            <a:endParaRPr lang="cs-CZ" altLang="cs-CZ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85FB68CD-1D18-4F17-8F16-C743DB7FE0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0EF900F8-48ED-4A3E-9E48-A2A55C3934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A4B1DC65-6339-4757-9BFF-A8D6870918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CACD6A-65EA-49B4-9572-87CDFE879494}" type="slidenum">
              <a:rPr lang="cs-CZ" altLang="cs-CZ"/>
              <a:pPr>
                <a:spcBef>
                  <a:spcPct val="0"/>
                </a:spcBef>
              </a:pPr>
              <a:t>23</a:t>
            </a:fld>
            <a:endParaRPr lang="cs-CZ" altLang="cs-CZ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C603BB6D-6520-46B4-A43F-8DE5454FB7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E84DA684-7144-4E78-ABD0-02977D3826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7924A228-FEAC-433B-944C-F35EA6D292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A99495-0A2A-4514-8C50-E09C78FADB24}" type="slidenum">
              <a:rPr lang="cs-CZ" altLang="cs-CZ"/>
              <a:pPr>
                <a:spcBef>
                  <a:spcPct val="0"/>
                </a:spcBef>
              </a:pPr>
              <a:t>24</a:t>
            </a:fld>
            <a:endParaRPr lang="cs-CZ" altLang="cs-CZ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AB6A27BA-E723-41F4-86C8-FC87E0D7E7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E5E95B3B-A097-4242-9825-3BCAA64A18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BB796107-0297-4EF8-81FA-35491969E1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3CD75B-0E6C-46BE-A3EA-BCC5B311464F}" type="slidenum">
              <a:rPr lang="cs-CZ" altLang="cs-CZ"/>
              <a:pPr>
                <a:spcBef>
                  <a:spcPct val="0"/>
                </a:spcBef>
              </a:pPr>
              <a:t>26</a:t>
            </a:fld>
            <a:endParaRPr lang="cs-CZ" altLang="cs-CZ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CF8BCE5B-F722-45B6-9B2A-94FC5BB43F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2A788A03-D78A-4D86-82BC-4BEC33B3BE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6FA50F66-FA86-4D11-ACEB-E4EF445D85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8F2489-E2C5-47A2-975C-66F03CC7F27B}" type="slidenum">
              <a:rPr lang="cs-CZ" altLang="cs-CZ"/>
              <a:pPr>
                <a:spcBef>
                  <a:spcPct val="0"/>
                </a:spcBef>
              </a:pPr>
              <a:t>28</a:t>
            </a:fld>
            <a:endParaRPr lang="cs-CZ" altLang="cs-CZ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5D51FB21-6B15-4AAA-A63C-F6B0FF9423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13B8ACDB-A307-43E3-BA7B-78CA15062D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94FCF98E-E7DA-48F7-8F00-197EB73A35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445B27-2419-4303-8BB2-819A9FDD5583}" type="slidenum">
              <a:rPr lang="cs-CZ" altLang="cs-CZ"/>
              <a:pPr>
                <a:spcBef>
                  <a:spcPct val="0"/>
                </a:spcBef>
              </a:pPr>
              <a:t>29</a:t>
            </a:fld>
            <a:endParaRPr lang="cs-CZ" altLang="cs-CZ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DA7B95DE-0374-4B66-B150-4509A49E02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F71C4A98-103E-4B89-B308-E4942703B5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44759440-73CB-40B3-9A74-FF034B7771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1F82FC-CCE5-4F5D-B1EB-24B193262547}" type="slidenum">
              <a:rPr lang="cs-CZ" altLang="cs-CZ"/>
              <a:pPr>
                <a:spcBef>
                  <a:spcPct val="0"/>
                </a:spcBef>
              </a:pPr>
              <a:t>30</a:t>
            </a:fld>
            <a:endParaRPr lang="cs-CZ" altLang="cs-CZ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C1B41756-8470-4B92-A56D-9E0A2BFC91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999B8FE6-B239-4DF0-A81B-2359D856E5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D9C92F56-5657-41A5-9E89-0652559D07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E19D2C-E10F-42B8-976B-65EB6699D9D7}" type="slidenum">
              <a:rPr lang="cs-CZ" altLang="cs-CZ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E4833CE1-6201-4A4C-A5E9-258A54B554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B881E7A6-B05E-4471-BDF2-C07EE94A24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F38AF391-5A17-4392-8259-EA71F3F185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6023E6-65D0-4DD5-A9B9-3D570B96F08E}" type="slidenum">
              <a:rPr lang="cs-CZ" altLang="cs-CZ"/>
              <a:pPr>
                <a:spcBef>
                  <a:spcPct val="0"/>
                </a:spcBef>
              </a:pPr>
              <a:t>5</a:t>
            </a:fld>
            <a:endParaRPr lang="cs-CZ" altLang="cs-CZ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0CABFA1F-C8CD-4FF3-8026-01BC0C6A39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B1CD12FF-DCDB-4F2E-8BA6-0814E73685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DC4A761B-B2BA-41F2-8D4F-6CD09C2C35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A50CF7-E963-4A9E-8C90-69AC3F9B6712}" type="slidenum">
              <a:rPr lang="cs-CZ" altLang="cs-CZ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1F40EBDF-2E82-441C-BA17-67B25AFB7E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68A9FFD1-7F95-4CE0-8B05-D2043C614A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5099F06F-FCA7-44A5-B30F-8A56C5A542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E53998-7294-44B2-A28A-18BCAC08B311}" type="slidenum">
              <a:rPr lang="cs-CZ" altLang="cs-CZ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55DA4CEB-4E86-4F4C-A7C8-A4E1A9F236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6E6942A2-DF15-4064-B5FF-82A3476C6B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90833F0A-1DE2-4E88-8A4B-19C188AB6D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5D64A6-B032-49D1-B7DA-C2D702D9F495}" type="slidenum">
              <a:rPr lang="cs-CZ" altLang="cs-CZ"/>
              <a:pPr>
                <a:spcBef>
                  <a:spcPct val="0"/>
                </a:spcBef>
              </a:pPr>
              <a:t>8</a:t>
            </a:fld>
            <a:endParaRPr lang="cs-CZ" altLang="cs-CZ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66B52755-B723-489D-904E-40BA068C57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B9E7465D-44AB-4048-B4E1-0C20C6AB4D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8D282BAA-615C-4888-B2C2-39C3CB9F36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DA6A43-EDE8-470F-8A4E-BBACDB1601B1}" type="slidenum">
              <a:rPr lang="cs-CZ" altLang="cs-CZ"/>
              <a:pPr>
                <a:spcBef>
                  <a:spcPct val="0"/>
                </a:spcBef>
              </a:pPr>
              <a:t>9</a:t>
            </a:fld>
            <a:endParaRPr lang="cs-CZ" altLang="cs-CZ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C412DC7B-DB60-4B04-8143-EF76E42275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88A489F9-EA13-4A1F-B8EB-F5CA18E7BB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0D888DB1-E483-4DD4-8CAE-FBA3E38C94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DA4013-C528-48CD-A117-834AD2EEECCA}" type="slidenum">
              <a:rPr lang="cs-CZ" altLang="cs-CZ"/>
              <a:pPr>
                <a:spcBef>
                  <a:spcPct val="0"/>
                </a:spcBef>
              </a:pPr>
              <a:t>10</a:t>
            </a:fld>
            <a:endParaRPr lang="cs-CZ" altLang="cs-CZ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4360141E-CB7B-4E18-8CD2-E522128251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91229DFB-23DE-4300-BB3D-21EBEB33D1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7A558590-3D19-6C48-A2E2-AA9685798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0F2C13CE-A0CC-E748-B805-EB1352FB7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A34264-82BA-334B-A52D-7C7E39075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FAE87C-EBEA-6046-B188-17A3FDF54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F2AF076-03BF-A840-9AC6-67D6A5308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3" cy="3240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ogo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7000" y="2618763"/>
            <a:ext cx="5598000" cy="16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7B5148-1210-4157-B6AA-E44633E58A2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A44918-4B87-4EBE-A543-206C9BE3481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9155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8F0C1BF-AF3F-493D-BFC8-676050AE6A6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8498A7-F71A-4CEE-95A9-34063249C70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641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CFFDD51A-A9F8-FE4E-B3A4-730012EB1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AAB8037-D7D1-49D4-98EB-A359D20D5EE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075D22-54CC-4C11-9F80-842BF9F9C34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8921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E62E06-5534-467B-9BEA-67C33F7658B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6A9DAA-1097-4C2D-A9DA-CD5866D144B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3761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CF8514-A699-7446-A004-D53B6C058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56972E37-6C79-104E-9A2E-0A7D6AE76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7BC10773-D561-EC40-B870-2EB7E6832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AAC051C2-3678-DC41-8EFB-F28692213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0354C595-25A7-D342-992D-A47A315A9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8CCE2A48-C459-CA4C-978D-0CE03EA53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E44221-4107-1D4F-ACA7-8A5430625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  <p:sldLayoutId id="2147483702" r:id="rId21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3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rsec.wisc.edu/edetc/cineplex/gold/gold4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439" y="6251854"/>
            <a:ext cx="7920000" cy="252000"/>
          </a:xfrm>
        </p:spPr>
        <p:txBody>
          <a:bodyPr/>
          <a:lstStyle/>
          <a:p>
            <a:r>
              <a:rPr lang="en-GB" altLang="cs-CZ" sz="1200" b="1" dirty="0">
                <a:solidFill>
                  <a:srgbClr val="0000DC"/>
                </a:solidFill>
              </a:rPr>
              <a:t>Department of Biophysics, Medical Faculty, Masaryk University in Brno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z="4400" b="1" dirty="0">
                <a:solidFill>
                  <a:srgbClr val="0000DC"/>
                </a:solidFill>
              </a:rPr>
              <a:t>Lectures on Medical Bi</a:t>
            </a:r>
            <a:r>
              <a:rPr lang="cs-CZ" altLang="cs-CZ" sz="4400" b="1" dirty="0">
                <a:solidFill>
                  <a:srgbClr val="0000DC"/>
                </a:solidFill>
              </a:rPr>
              <a:t>o</a:t>
            </a:r>
            <a:r>
              <a:rPr lang="en-GB" altLang="cs-CZ" sz="4400" b="1" dirty="0">
                <a:solidFill>
                  <a:srgbClr val="0000DC"/>
                </a:solidFill>
              </a:rPr>
              <a:t>physics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cs-CZ" sz="2400" b="1" dirty="0">
                <a:solidFill>
                  <a:srgbClr val="0000DC"/>
                </a:solidFill>
              </a:rPr>
              <a:t>Structure of living matter</a:t>
            </a:r>
          </a:p>
          <a:p>
            <a:endParaRPr lang="cs-CZ" dirty="0"/>
          </a:p>
        </p:txBody>
      </p:sp>
      <p:pic>
        <p:nvPicPr>
          <p:cNvPr id="6" name="Picture 23" descr="FG23_11ab">
            <a:extLst>
              <a:ext uri="{FF2B5EF4-FFF2-40B4-BE49-F238E27FC236}">
                <a16:creationId xmlns:a16="http://schemas.microsoft.com/office/drawing/2014/main" id="{D7893813-F036-47FF-AF92-7CC9C0867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951" y="502119"/>
            <a:ext cx="4313238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30" descr="FG04_28a-b">
            <a:extLst>
              <a:ext uri="{FF2B5EF4-FFF2-40B4-BE49-F238E27FC236}">
                <a16:creationId xmlns:a16="http://schemas.microsoft.com/office/drawing/2014/main" id="{037EA3CB-41F7-4D40-94B5-DD2FD8EE97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016174"/>
              </p:ext>
            </p:extLst>
          </p:nvPr>
        </p:nvGraphicFramePr>
        <p:xfrm>
          <a:off x="8480426" y="4140201"/>
          <a:ext cx="3565525" cy="232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3" imgW="3761905" imgH="2448267" progId="Paint.Picture">
                  <p:embed/>
                </p:oleObj>
              </mc:Choice>
              <mc:Fallback>
                <p:oleObj name="Rastrový obrázek" r:id="rId3" imgW="3761905" imgH="2448267" progId="Paint.Picture">
                  <p:embed/>
                  <p:pic>
                    <p:nvPicPr>
                      <p:cNvPr id="4102" name="Object 30" descr="FG04_28a-b">
                        <a:extLst>
                          <a:ext uri="{FF2B5EF4-FFF2-40B4-BE49-F238E27FC236}">
                            <a16:creationId xmlns:a16="http://schemas.microsoft.com/office/drawing/2014/main" id="{127DF809-C335-497E-82FB-E92FD84B5E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0426" y="4140201"/>
                        <a:ext cx="3565525" cy="232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4" descr="o3_3">
            <a:extLst>
              <a:ext uri="{FF2B5EF4-FFF2-40B4-BE49-F238E27FC236}">
                <a16:creationId xmlns:a16="http://schemas.microsoft.com/office/drawing/2014/main" id="{4B09FE95-EC80-4F92-B319-D3D9F4856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534" y="3878581"/>
            <a:ext cx="2663825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1A00B061-73C0-4901-BB7F-464C10F0EC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cs-CZ" sz="4000" dirty="0">
                <a:solidFill>
                  <a:srgbClr val="0000DC"/>
                </a:solidFill>
              </a:rPr>
              <a:t>Chemical composition of proteins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FEF961F-584E-4895-BD2C-DC481E3DEB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eaLnBrk="1" hangingPunct="1">
              <a:lnSpc>
                <a:spcPct val="100000"/>
              </a:lnSpc>
              <a:buFontTx/>
              <a:buNone/>
            </a:pPr>
            <a:r>
              <a:rPr lang="en-GB" altLang="cs-CZ" sz="2800" dirty="0"/>
              <a:t>According to the products of hydrolysis:</a:t>
            </a:r>
          </a:p>
          <a:p>
            <a:pPr marL="0" eaLnBrk="1" hangingPunct="1">
              <a:lnSpc>
                <a:spcPct val="100000"/>
              </a:lnSpc>
            </a:pPr>
            <a:r>
              <a:rPr lang="en-GB" altLang="cs-CZ" sz="2800" dirty="0"/>
              <a:t>simple (only amino acids in hydrolysate)</a:t>
            </a:r>
          </a:p>
          <a:p>
            <a:pPr marL="0" eaLnBrk="1" hangingPunct="1">
              <a:lnSpc>
                <a:spcPct val="100000"/>
              </a:lnSpc>
            </a:pPr>
            <a:r>
              <a:rPr lang="en-GB" altLang="cs-CZ" sz="2800" dirty="0"/>
              <a:t>conjugated (not only amino acids in hydrolysate)</a:t>
            </a:r>
          </a:p>
          <a:p>
            <a:pPr marL="0" algn="ctr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altLang="cs-CZ" sz="2800" dirty="0"/>
              <a:t>Nucleoproteins</a:t>
            </a:r>
          </a:p>
          <a:p>
            <a:pPr marL="0" algn="ctr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altLang="cs-CZ" sz="2800" dirty="0"/>
              <a:t>Haemoproteins</a:t>
            </a:r>
          </a:p>
          <a:p>
            <a:pPr marL="0" algn="ctr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altLang="cs-CZ" sz="2800" dirty="0"/>
              <a:t>Flavoproteins</a:t>
            </a:r>
          </a:p>
          <a:p>
            <a:pPr marL="0" algn="ctr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altLang="cs-CZ" sz="2800" dirty="0"/>
              <a:t>Metalloproteins</a:t>
            </a:r>
          </a:p>
          <a:p>
            <a:pPr marL="0" algn="ctr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altLang="cs-CZ" sz="2800" dirty="0"/>
              <a:t>Lipoproteins</a:t>
            </a:r>
            <a:endParaRPr lang="cs-CZ" altLang="cs-CZ" sz="2800" dirty="0"/>
          </a:p>
          <a:p>
            <a:pPr marL="0" algn="ctr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800" dirty="0"/>
              <a:t>…..</a:t>
            </a:r>
          </a:p>
          <a:p>
            <a:pPr marL="0" algn="ctr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800" dirty="0"/>
              <a:t>(</a:t>
            </a:r>
            <a:r>
              <a:rPr lang="cs-CZ" altLang="cs-CZ" sz="2800" dirty="0" err="1"/>
              <a:t>see</a:t>
            </a:r>
            <a:r>
              <a:rPr lang="cs-CZ" altLang="cs-CZ" sz="2800" dirty="0"/>
              <a:t> </a:t>
            </a:r>
            <a:r>
              <a:rPr lang="cs-CZ" altLang="cs-CZ" sz="2800" dirty="0" err="1"/>
              <a:t>Biochemistry</a:t>
            </a:r>
            <a:r>
              <a:rPr lang="cs-CZ" altLang="cs-CZ" sz="2800" dirty="0"/>
              <a:t>)</a:t>
            </a:r>
            <a:endParaRPr lang="en-GB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269421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4EF2064-15DE-49BF-9B8E-596E86C09C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39159" y="306169"/>
            <a:ext cx="8229600" cy="850900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cs-CZ" sz="4000" dirty="0">
                <a:solidFill>
                  <a:srgbClr val="0000DC"/>
                </a:solidFill>
              </a:rPr>
              <a:t>Structure of proteins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1076729-4600-4008-971A-B2E7557952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5421" y="1299396"/>
            <a:ext cx="10583917" cy="4302618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</a:pPr>
            <a:r>
              <a:rPr lang="en-GB" altLang="cs-CZ" sz="2000" dirty="0"/>
              <a:t>Structural units of proteins are amino acids (AA), connected by peptide bond:</a:t>
            </a:r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GB" altLang="cs-CZ" sz="2000" dirty="0"/>
              <a:t>-RCH-NH-CO-RCH-,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GB" altLang="cs-CZ" sz="2000" dirty="0"/>
              <a:t>     which can hydrolyse:</a:t>
            </a:r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GB" altLang="cs-CZ" sz="2000" dirty="0"/>
              <a:t>-RCH-NH-CO-RCH- + H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O  </a:t>
            </a:r>
            <a:r>
              <a:rPr lang="en-GB" altLang="cs-CZ" sz="2000" dirty="0">
                <a:sym typeface="Symbol" panose="05050102010706020507" pitchFamily="18" charset="2"/>
              </a:rPr>
              <a:t> </a:t>
            </a:r>
            <a:r>
              <a:rPr lang="en-GB" altLang="cs-CZ" sz="2000" dirty="0"/>
              <a:t> -RCH-NH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   +   -RCH-</a:t>
            </a:r>
            <a:r>
              <a:rPr lang="cs-CZ" altLang="cs-CZ" sz="2000" dirty="0"/>
              <a:t>C</a:t>
            </a:r>
            <a:r>
              <a:rPr lang="en-GB" altLang="cs-CZ" sz="2000" dirty="0"/>
              <a:t>OO</a:t>
            </a:r>
            <a:r>
              <a:rPr lang="cs-CZ" altLang="cs-CZ" sz="2000" dirty="0"/>
              <a:t>H</a:t>
            </a:r>
            <a:endParaRPr lang="en-GB" altLang="cs-CZ" sz="2000" dirty="0"/>
          </a:p>
          <a:p>
            <a:pPr eaLnBrk="1" hangingPunct="1">
              <a:lnSpc>
                <a:spcPct val="100000"/>
              </a:lnSpc>
            </a:pPr>
            <a:r>
              <a:rPr lang="en-GB" altLang="cs-CZ" sz="2000" dirty="0"/>
              <a:t>The carboxylic and amino groups can dissociate or </a:t>
            </a:r>
            <a:r>
              <a:rPr lang="en-GB" altLang="cs-CZ" sz="2000" dirty="0" err="1"/>
              <a:t>protonise</a:t>
            </a:r>
            <a:r>
              <a:rPr lang="en-GB" altLang="cs-CZ" sz="2000" dirty="0"/>
              <a:t>. E.g. the glutamic and </a:t>
            </a:r>
            <a:r>
              <a:rPr lang="en-GB" altLang="cs-CZ" sz="2000" dirty="0" err="1"/>
              <a:t>asparagic</a:t>
            </a:r>
            <a:r>
              <a:rPr lang="en-GB" altLang="cs-CZ" sz="2000" dirty="0"/>
              <a:t> acids have one free carboxylic group:</a:t>
            </a:r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GB" altLang="cs-CZ" sz="2000" dirty="0"/>
              <a:t>-COOH   </a:t>
            </a:r>
            <a:r>
              <a:rPr lang="en-GB" altLang="cs-CZ" sz="2000" dirty="0">
                <a:sym typeface="Symbol" panose="05050102010706020507" pitchFamily="18" charset="2"/>
              </a:rPr>
              <a:t></a:t>
            </a:r>
            <a:r>
              <a:rPr lang="en-GB" altLang="cs-CZ" sz="2000" dirty="0"/>
              <a:t>   -COO</a:t>
            </a:r>
            <a:r>
              <a:rPr lang="en-GB" altLang="cs-CZ" sz="2000" baseline="30000" dirty="0"/>
              <a:t>-</a:t>
            </a:r>
            <a:r>
              <a:rPr lang="en-GB" altLang="cs-CZ" sz="2000" dirty="0"/>
              <a:t> + H</a:t>
            </a:r>
            <a:r>
              <a:rPr lang="en-GB" altLang="cs-CZ" sz="2000" baseline="30000" dirty="0"/>
              <a:t>+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cs-CZ" sz="2000" dirty="0"/>
              <a:t>AA lysine and arginine have one free amino group, which can </a:t>
            </a:r>
            <a:r>
              <a:rPr lang="en-GB" altLang="cs-CZ" sz="2000" dirty="0" err="1"/>
              <a:t>protonise</a:t>
            </a:r>
            <a:r>
              <a:rPr lang="en-GB" altLang="cs-CZ" sz="2000" dirty="0"/>
              <a:t>:</a:t>
            </a:r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GB" altLang="cs-CZ" sz="2000" dirty="0"/>
              <a:t>-NH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 + H</a:t>
            </a:r>
            <a:r>
              <a:rPr lang="en-GB" altLang="cs-CZ" sz="2000" baseline="30000" dirty="0"/>
              <a:t>+</a:t>
            </a:r>
            <a:r>
              <a:rPr lang="en-GB" altLang="cs-CZ" sz="2000" dirty="0"/>
              <a:t>    </a:t>
            </a:r>
            <a:r>
              <a:rPr lang="en-GB" altLang="cs-CZ" sz="2000" dirty="0">
                <a:sym typeface="Symbol" panose="05050102010706020507" pitchFamily="18" charset="2"/>
              </a:rPr>
              <a:t></a:t>
            </a:r>
            <a:r>
              <a:rPr lang="en-GB" altLang="cs-CZ" sz="2000" dirty="0"/>
              <a:t>    -NH</a:t>
            </a:r>
            <a:r>
              <a:rPr lang="en-GB" altLang="cs-CZ" sz="2000" baseline="-25000" dirty="0"/>
              <a:t>3</a:t>
            </a:r>
            <a:r>
              <a:rPr lang="en-GB" altLang="cs-CZ" sz="2000" baseline="30000" dirty="0"/>
              <a:t>+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cs-CZ" sz="2000" dirty="0"/>
              <a:t>In proteins, 20 different AA can be found which can be divided into AA with polar and non-polar side chain. 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cs-CZ" sz="2000" dirty="0"/>
              <a:t>AA with aromatic ring or heterocycle (phenylalanine, tyrosine, tryptophan) strongly absorb UV light around 280 nm. 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cs-CZ" sz="2000" dirty="0"/>
              <a:t>AA cysteine contains </a:t>
            </a:r>
            <a:r>
              <a:rPr lang="en-GB" altLang="cs-CZ" sz="2000" dirty="0" err="1"/>
              <a:t>sulphhydryl</a:t>
            </a:r>
            <a:r>
              <a:rPr lang="en-GB" altLang="cs-CZ" sz="2000" dirty="0"/>
              <a:t> </a:t>
            </a:r>
            <a:r>
              <a:rPr lang="cs-CZ" altLang="cs-CZ" sz="2000" dirty="0"/>
              <a:t>(</a:t>
            </a:r>
            <a:r>
              <a:rPr lang="cs-CZ" altLang="cs-CZ" sz="2000" dirty="0" err="1"/>
              <a:t>thiol</a:t>
            </a:r>
            <a:r>
              <a:rPr lang="cs-CZ" altLang="cs-CZ" sz="2000" dirty="0"/>
              <a:t>) </a:t>
            </a:r>
            <a:r>
              <a:rPr lang="en-GB" altLang="cs-CZ" sz="2000" dirty="0"/>
              <a:t>group (-SH), which is oxidised by dehydrogenation and connected with </a:t>
            </a:r>
            <a:r>
              <a:rPr lang="cs-CZ" altLang="cs-CZ" sz="2000" dirty="0" err="1"/>
              <a:t>dehydrogenated</a:t>
            </a:r>
            <a:r>
              <a:rPr lang="en-GB" altLang="cs-CZ" sz="2000" dirty="0"/>
              <a:t> group of </a:t>
            </a:r>
            <a:r>
              <a:rPr lang="cs-CZ" altLang="cs-CZ" sz="2000" dirty="0" err="1"/>
              <a:t>an</a:t>
            </a:r>
            <a:r>
              <a:rPr lang="en-GB" altLang="cs-CZ" sz="2000" dirty="0"/>
              <a:t>other cysteine residue by covalent </a:t>
            </a:r>
            <a:r>
              <a:rPr lang="en-GB" altLang="cs-CZ" sz="2000" dirty="0" err="1"/>
              <a:t>disulphidic</a:t>
            </a:r>
            <a:r>
              <a:rPr lang="en-GB" altLang="cs-CZ" sz="2000" dirty="0"/>
              <a:t> bridge (bond -S-S-).</a:t>
            </a:r>
          </a:p>
        </p:txBody>
      </p:sp>
    </p:spTree>
    <p:extLst>
      <p:ext uri="{BB962C8B-B14F-4D97-AF65-F5344CB8AC3E}">
        <p14:creationId xmlns:p14="http://schemas.microsoft.com/office/powerpoint/2010/main" val="657109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1">
            <a:extLst>
              <a:ext uri="{FF2B5EF4-FFF2-40B4-BE49-F238E27FC236}">
                <a16:creationId xmlns:a16="http://schemas.microsoft.com/office/drawing/2014/main" id="{FCCCCEC9-3B30-4900-A5D4-B38D2DAAF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0" y="1844676"/>
            <a:ext cx="4787900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2000">
                <a:solidFill>
                  <a:schemeClr val="tx1"/>
                </a:solidFill>
              </a:rPr>
              <a:t>Disulphidic bridges stabilise the protein structure (bovine ribonuclease A)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>
                <a:solidFill>
                  <a:schemeClr val="tx1"/>
                </a:solidFill>
              </a:rPr>
              <a:t>http://cwx.prenhall.com/horton/medialib/media_portfolio/text_images/FG04_28a-b.JPG</a:t>
            </a:r>
          </a:p>
        </p:txBody>
      </p:sp>
      <p:sp>
        <p:nvSpPr>
          <p:cNvPr id="26627" name="Text Box 6">
            <a:extLst>
              <a:ext uri="{FF2B5EF4-FFF2-40B4-BE49-F238E27FC236}">
                <a16:creationId xmlns:a16="http://schemas.microsoft.com/office/drawing/2014/main" id="{1EC0443B-48EA-4EF7-91C2-9C179215F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4437064"/>
            <a:ext cx="3313113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2000">
                <a:solidFill>
                  <a:schemeClr val="tx1"/>
                </a:solidFill>
              </a:rPr>
              <a:t>Absorption spectrum of free phenylalanine, tyrosine and tryptophan in UV range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>
                <a:solidFill>
                  <a:schemeClr val="tx1"/>
                </a:solidFill>
              </a:rPr>
              <a:t>According:http://www.fst.rdg.ac.uk/courses/fs460/lecture6/lecture6.htm</a:t>
            </a:r>
          </a:p>
        </p:txBody>
      </p:sp>
      <p:graphicFrame>
        <p:nvGraphicFramePr>
          <p:cNvPr id="26628" name="Object 8" descr="FG04_28a-b">
            <a:extLst>
              <a:ext uri="{FF2B5EF4-FFF2-40B4-BE49-F238E27FC236}">
                <a16:creationId xmlns:a16="http://schemas.microsoft.com/office/drawing/2014/main" id="{BA8B4E47-DD74-41A4-85D7-23DE4992E860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5951539" y="3492500"/>
          <a:ext cx="4537075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3" imgW="3761905" imgH="2448267" progId="Paint.Picture">
                  <p:embed/>
                </p:oleObj>
              </mc:Choice>
              <mc:Fallback>
                <p:oleObj name="Rastrový obrázek" r:id="rId3" imgW="3761905" imgH="2448267" progId="Paint.Picture">
                  <p:embed/>
                  <p:pic>
                    <p:nvPicPr>
                      <p:cNvPr id="26628" name="Object 8" descr="FG04_28a-b">
                        <a:extLst>
                          <a:ext uri="{FF2B5EF4-FFF2-40B4-BE49-F238E27FC236}">
                            <a16:creationId xmlns:a16="http://schemas.microsoft.com/office/drawing/2014/main" id="{BA8B4E47-DD74-41A4-85D7-23DE4992E8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539" y="3492500"/>
                        <a:ext cx="4537075" cy="295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12">
            <a:extLst>
              <a:ext uri="{FF2B5EF4-FFF2-40B4-BE49-F238E27FC236}">
                <a16:creationId xmlns:a16="http://schemas.microsoft.com/office/drawing/2014/main" id="{571C4228-4858-4587-8188-12ADB4832EFC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703389" y="404813"/>
          <a:ext cx="4105275" cy="380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5" imgW="5180952" imgH="4800000" progId="Paint.Picture">
                  <p:embed/>
                </p:oleObj>
              </mc:Choice>
              <mc:Fallback>
                <p:oleObj name="Rastrový obrázek" r:id="rId5" imgW="5180952" imgH="4800000" progId="Paint.Picture">
                  <p:embed/>
                  <p:pic>
                    <p:nvPicPr>
                      <p:cNvPr id="26629" name="Object 12">
                        <a:extLst>
                          <a:ext uri="{FF2B5EF4-FFF2-40B4-BE49-F238E27FC236}">
                            <a16:creationId xmlns:a16="http://schemas.microsoft.com/office/drawing/2014/main" id="{571C4228-4858-4587-8188-12ADB4832E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9" y="404813"/>
                        <a:ext cx="4105275" cy="380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Rectangle 15">
            <a:extLst>
              <a:ext uri="{FF2B5EF4-FFF2-40B4-BE49-F238E27FC236}">
                <a16:creationId xmlns:a16="http://schemas.microsoft.com/office/drawing/2014/main" id="{1125FF29-F053-4854-9EE7-5D11BF36AB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24564" y="274639"/>
            <a:ext cx="4186237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cs-CZ" sz="4000"/>
              <a:t>Structure of proteins</a:t>
            </a:r>
          </a:p>
        </p:txBody>
      </p:sp>
      <p:sp>
        <p:nvSpPr>
          <p:cNvPr id="26631" name="Text Box 16">
            <a:extLst>
              <a:ext uri="{FF2B5EF4-FFF2-40B4-BE49-F238E27FC236}">
                <a16:creationId xmlns:a16="http://schemas.microsoft.com/office/drawing/2014/main" id="{66F5B54E-DDA1-486B-9200-05EBC872F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4" y="4005264"/>
            <a:ext cx="1512887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200" b="1">
                <a:solidFill>
                  <a:schemeClr val="tx1"/>
                </a:solidFill>
              </a:rPr>
              <a:t>Wavelength (nm)</a:t>
            </a:r>
            <a:endParaRPr lang="en-GB" altLang="cs-CZ" sz="1200" b="1">
              <a:solidFill>
                <a:schemeClr val="tx1"/>
              </a:solidFill>
            </a:endParaRPr>
          </a:p>
        </p:txBody>
      </p:sp>
      <p:sp>
        <p:nvSpPr>
          <p:cNvPr id="26632" name="Text Box 17">
            <a:extLst>
              <a:ext uri="{FF2B5EF4-FFF2-40B4-BE49-F238E27FC236}">
                <a16:creationId xmlns:a16="http://schemas.microsoft.com/office/drawing/2014/main" id="{8C77664D-3ACB-4D6D-B92D-6983CE29B9C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104107" y="932657"/>
            <a:ext cx="165576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200" b="1">
                <a:solidFill>
                  <a:schemeClr val="tx1"/>
                </a:solidFill>
              </a:rPr>
              <a:t>Molar absorption coefficient </a:t>
            </a:r>
            <a:r>
              <a:rPr lang="en-US" altLang="cs-CZ" sz="1200" b="1">
                <a:solidFill>
                  <a:schemeClr val="tx1"/>
                </a:solidFill>
                <a:latin typeface="Symbol" panose="05050102010706020507" pitchFamily="18" charset="2"/>
              </a:rPr>
              <a:t>e</a:t>
            </a:r>
            <a:endParaRPr lang="en-GB" altLang="cs-CZ" sz="1200" b="1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6620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1937AC78-5153-4A62-B82B-5A2C0C2DAF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74639"/>
            <a:ext cx="8229600" cy="993775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cs-CZ" sz="4000" dirty="0">
                <a:solidFill>
                  <a:srgbClr val="0000DC"/>
                </a:solidFill>
              </a:rPr>
              <a:t>Structure of proteins</a:t>
            </a:r>
            <a:endParaRPr lang="cs-CZ" altLang="cs-CZ" sz="4000" dirty="0">
              <a:solidFill>
                <a:srgbClr val="0000DC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91D9AEAF-C049-454B-A499-11FF49F7CA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87971" y="1600200"/>
            <a:ext cx="9827173" cy="5068888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</a:pPr>
            <a:r>
              <a:rPr lang="en-GB" altLang="cs-CZ" sz="2400" b="1" dirty="0"/>
              <a:t>Primary</a:t>
            </a:r>
            <a:r>
              <a:rPr lang="en-GB" altLang="cs-CZ" sz="2400" dirty="0"/>
              <a:t> (sequence of covalently bound AA residues)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cs-CZ" sz="2400" b="1" dirty="0"/>
              <a:t>Secondary</a:t>
            </a:r>
            <a:r>
              <a:rPr lang="en-GB" altLang="cs-CZ" sz="2400" dirty="0"/>
              <a:t> (mutual spatial arrangement of neighbouring links of the polypeptide chain – given mainly by hydrogen bonds)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altLang="cs-CZ" sz="2400" dirty="0">
                <a:latin typeface="Symbol" panose="05050102010706020507" pitchFamily="18" charset="2"/>
              </a:rPr>
              <a:t>a</a:t>
            </a:r>
            <a:r>
              <a:rPr lang="en-GB" altLang="cs-CZ" sz="2400" dirty="0"/>
              <a:t>-helix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altLang="cs-CZ" sz="2400" dirty="0">
                <a:latin typeface="Symbol" panose="05050102010706020507" pitchFamily="18" charset="2"/>
              </a:rPr>
              <a:t>b</a:t>
            </a:r>
            <a:r>
              <a:rPr lang="en-GB" altLang="cs-CZ" sz="2400" dirty="0"/>
              <a:t>-structure (pleated sheet)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altLang="cs-CZ" sz="2400" dirty="0"/>
              <a:t>other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cs-CZ" sz="2400" b="1" dirty="0"/>
              <a:t>Tertiary</a:t>
            </a:r>
            <a:r>
              <a:rPr lang="en-GB" altLang="cs-CZ" sz="2400" dirty="0"/>
              <a:t> (spatial arrangement of the polypeptide chain as a whole – given by hydrophobic and hydrogen bonds, stabilised by -S-S- bridges)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cs-CZ" sz="2400" b="1" dirty="0"/>
              <a:t>Quaternary </a:t>
            </a:r>
            <a:r>
              <a:rPr lang="en-GB" altLang="cs-CZ" sz="2400" dirty="0"/>
              <a:t>(a way of non-covalent association of individual polypeptide chains (subunits) in whole of higher order</a:t>
            </a:r>
            <a:r>
              <a:rPr lang="cs-CZ" altLang="cs-CZ" sz="2400" dirty="0"/>
              <a:t>)</a:t>
            </a:r>
            <a:endParaRPr lang="en-GB" altLang="cs-CZ" sz="2400" dirty="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GB" altLang="cs-CZ" sz="2000" dirty="0"/>
              <a:t>Homogeneous – all subunits are identical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GB" altLang="cs-CZ" sz="2000" dirty="0"/>
              <a:t>Heterogeneous – subunits of two or more kinds</a:t>
            </a:r>
          </a:p>
        </p:txBody>
      </p:sp>
    </p:spTree>
    <p:extLst>
      <p:ext uri="{BB962C8B-B14F-4D97-AF65-F5344CB8AC3E}">
        <p14:creationId xmlns:p14="http://schemas.microsoft.com/office/powerpoint/2010/main" val="2854528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6">
            <a:extLst>
              <a:ext uri="{FF2B5EF4-FFF2-40B4-BE49-F238E27FC236}">
                <a16:creationId xmlns:a16="http://schemas.microsoft.com/office/drawing/2014/main" id="{86DBE7A3-4EF7-4C3A-9B74-7C9A11131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6308726"/>
            <a:ext cx="8640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cs-CZ" sz="2000"/>
          </a:p>
        </p:txBody>
      </p:sp>
      <p:sp>
        <p:nvSpPr>
          <p:cNvPr id="30723" name="Text Box 8">
            <a:extLst>
              <a:ext uri="{FF2B5EF4-FFF2-40B4-BE49-F238E27FC236}">
                <a16:creationId xmlns:a16="http://schemas.microsoft.com/office/drawing/2014/main" id="{076E4B3D-882F-4D7A-A8D1-E23226CAE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6237289"/>
            <a:ext cx="784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cs-CZ" sz="2000"/>
          </a:p>
        </p:txBody>
      </p:sp>
      <p:sp>
        <p:nvSpPr>
          <p:cNvPr id="30724" name="Text Box 11">
            <a:extLst>
              <a:ext uri="{FF2B5EF4-FFF2-40B4-BE49-F238E27FC236}">
                <a16:creationId xmlns:a16="http://schemas.microsoft.com/office/drawing/2014/main" id="{7205A04B-79D5-4E12-A596-195B84DBD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6308725"/>
            <a:ext cx="84978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>
                <a:solidFill>
                  <a:schemeClr val="tx1"/>
                </a:solidFill>
              </a:rPr>
              <a:t>Podle: http://cwx.prenhall.com/horton/medialib/media_portfolio/text_images/FG04_10.JPG</a:t>
            </a:r>
          </a:p>
        </p:txBody>
      </p:sp>
      <p:pic>
        <p:nvPicPr>
          <p:cNvPr id="30725" name="Picture 15" descr="protein structure">
            <a:extLst>
              <a:ext uri="{FF2B5EF4-FFF2-40B4-BE49-F238E27FC236}">
                <a16:creationId xmlns:a16="http://schemas.microsoft.com/office/drawing/2014/main" id="{F2E23763-082C-4153-9328-8B0458D6C71F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284164"/>
            <a:ext cx="6911975" cy="583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ovéPole 5">
            <a:extLst>
              <a:ext uri="{FF2B5EF4-FFF2-40B4-BE49-F238E27FC236}">
                <a16:creationId xmlns:a16="http://schemas.microsoft.com/office/drawing/2014/main" id="{370D617F-35C3-432B-A262-4C0ADB95C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8" y="3141664"/>
            <a:ext cx="1727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1600">
                <a:solidFill>
                  <a:schemeClr val="tx1"/>
                </a:solidFill>
              </a:rPr>
              <a:t>Rise per residue</a:t>
            </a:r>
          </a:p>
        </p:txBody>
      </p:sp>
    </p:spTree>
    <p:extLst>
      <p:ext uri="{BB962C8B-B14F-4D97-AF65-F5344CB8AC3E}">
        <p14:creationId xmlns:p14="http://schemas.microsoft.com/office/powerpoint/2010/main" val="393502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71FF4FD1-B5C2-4916-97AF-2F48707F02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88163" y="274638"/>
            <a:ext cx="3600450" cy="42338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altLang="cs-CZ" sz="4000" dirty="0">
                <a:solidFill>
                  <a:srgbClr val="0000DC"/>
                </a:solidFill>
                <a:latin typeface="Symbol" panose="05050102010706020507" pitchFamily="18" charset="2"/>
              </a:rPr>
              <a:t>b</a:t>
            </a:r>
            <a:r>
              <a:rPr lang="en-GB" altLang="cs-CZ" sz="4000" dirty="0">
                <a:solidFill>
                  <a:srgbClr val="0000DC"/>
                </a:solidFill>
              </a:rPr>
              <a:t>-structure (pleated sheet – antiparallel model)</a:t>
            </a:r>
            <a:br>
              <a:rPr lang="en-GB" altLang="cs-CZ" sz="4000" dirty="0">
                <a:solidFill>
                  <a:schemeClr val="tx1"/>
                </a:solidFill>
              </a:rPr>
            </a:br>
            <a:r>
              <a:rPr lang="cs-CZ" altLang="cs-CZ" sz="2000" dirty="0">
                <a:solidFill>
                  <a:schemeClr val="tx1"/>
                </a:solidFill>
              </a:rPr>
              <a:t>http://www-structure.llnl.gov/Xray/tutorial/protein_structure.htm</a:t>
            </a:r>
          </a:p>
        </p:txBody>
      </p:sp>
      <p:pic>
        <p:nvPicPr>
          <p:cNvPr id="32771" name="Picture 5" descr="betas.gif (5742 bytes)">
            <a:extLst>
              <a:ext uri="{FF2B5EF4-FFF2-40B4-BE49-F238E27FC236}">
                <a16:creationId xmlns:a16="http://schemas.microsoft.com/office/drawing/2014/main" id="{EBF23A27-BCB7-42FB-8D05-8175D0CDA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1" y="0"/>
            <a:ext cx="5064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443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B063277-D384-4CFC-9A49-4CE73AB088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00826" y="2205039"/>
            <a:ext cx="3743325" cy="2447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3600" dirty="0">
                <a:solidFill>
                  <a:srgbClr val="0000DC"/>
                </a:solidFill>
              </a:rPr>
              <a:t>Tr</a:t>
            </a:r>
            <a:r>
              <a:rPr lang="en-GB" altLang="cs-CZ" sz="3600" dirty="0" err="1">
                <a:solidFill>
                  <a:srgbClr val="0000DC"/>
                </a:solidFill>
              </a:rPr>
              <a:t>iple</a:t>
            </a:r>
            <a:r>
              <a:rPr lang="en-GB" altLang="cs-CZ" sz="3600" dirty="0">
                <a:solidFill>
                  <a:srgbClr val="0000DC"/>
                </a:solidFill>
              </a:rPr>
              <a:t> helix of collagen</a:t>
            </a:r>
            <a:br>
              <a:rPr lang="en-GB" altLang="cs-CZ" sz="3600" dirty="0">
                <a:solidFill>
                  <a:schemeClr val="tx1"/>
                </a:solidFill>
              </a:rPr>
            </a:br>
            <a:r>
              <a:rPr lang="en-GB" altLang="cs-CZ" sz="1800" dirty="0">
                <a:solidFill>
                  <a:schemeClr val="tx1"/>
                </a:solidFill>
              </a:rPr>
              <a:t>h</a:t>
            </a:r>
            <a:r>
              <a:rPr lang="cs-CZ" altLang="cs-CZ" sz="1800" dirty="0">
                <a:solidFill>
                  <a:schemeClr val="tx1"/>
                </a:solidFill>
              </a:rPr>
              <a:t>ttp://cwx.prenhall.com/horton/medialib/media_portfolio/text_images/FG04_34.JPG</a:t>
            </a:r>
          </a:p>
        </p:txBody>
      </p:sp>
      <p:pic>
        <p:nvPicPr>
          <p:cNvPr id="34819" name="Picture 5" descr="FG04_34">
            <a:extLst>
              <a:ext uri="{FF2B5EF4-FFF2-40B4-BE49-F238E27FC236}">
                <a16:creationId xmlns:a16="http://schemas.microsoft.com/office/drawing/2014/main" id="{4497D1A9-EE82-4297-89E2-8F93EF248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46038"/>
            <a:ext cx="4610100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82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6">
            <a:extLst>
              <a:ext uri="{FF2B5EF4-FFF2-40B4-BE49-F238E27FC236}">
                <a16:creationId xmlns:a16="http://schemas.microsoft.com/office/drawing/2014/main" id="{16490CBB-371E-4CB1-8ED8-ADC13D68E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6521450"/>
            <a:ext cx="8567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>
                <a:solidFill>
                  <a:schemeClr val="tx1"/>
                </a:solidFill>
              </a:rPr>
              <a:t>Podle: http://cwx.prenhall.com/horton/medialib/media_portfolio/text_images/FG04_01.JPG</a:t>
            </a:r>
          </a:p>
        </p:txBody>
      </p:sp>
      <p:pic>
        <p:nvPicPr>
          <p:cNvPr id="36867" name="Picture 10" descr="protein structures">
            <a:extLst>
              <a:ext uri="{FF2B5EF4-FFF2-40B4-BE49-F238E27FC236}">
                <a16:creationId xmlns:a16="http://schemas.microsoft.com/office/drawing/2014/main" id="{1E522D2E-F7AD-4911-BA4C-A789A83A94FA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300038"/>
            <a:ext cx="6985000" cy="5861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506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8B1DA75D-B172-437C-A908-80D03BC29D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cs-CZ" sz="4000" dirty="0">
                <a:solidFill>
                  <a:srgbClr val="0000DC"/>
                </a:solidFill>
              </a:rPr>
              <a:t>Structure of nucleic acids (NA)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0ED9DB7-AEC2-4C0A-831F-7754158080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34511" y="1600200"/>
            <a:ext cx="9480330" cy="4637088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</a:pPr>
            <a:r>
              <a:rPr lang="en-GB" altLang="cs-CZ" sz="2400" dirty="0"/>
              <a:t>Mononucleotide (the structural subunit of NA) is formed by: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altLang="cs-CZ" sz="2400" dirty="0"/>
              <a:t>Pyrimidine (C, U, T) or purine (A, G) nitrogen base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altLang="cs-CZ" sz="2400" dirty="0"/>
              <a:t>Sugar (ribose or deoxyribose)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altLang="cs-CZ" sz="2400" dirty="0"/>
              <a:t>Phosphoric acid residue</a:t>
            </a:r>
          </a:p>
          <a:p>
            <a:pPr eaLnBrk="1" hangingPunct="1">
              <a:lnSpc>
                <a:spcPct val="100000"/>
              </a:lnSpc>
            </a:pPr>
            <a:endParaRPr lang="en-GB" altLang="cs-CZ" sz="2400" dirty="0"/>
          </a:p>
          <a:p>
            <a:pPr eaLnBrk="1" hangingPunct="1">
              <a:lnSpc>
                <a:spcPct val="100000"/>
              </a:lnSpc>
            </a:pPr>
            <a:r>
              <a:rPr lang="en-GB" altLang="cs-CZ" sz="2400" dirty="0"/>
              <a:t>DNA: up to hundreds thousands of subunits. </a:t>
            </a:r>
            <a:r>
              <a:rPr lang="en-GB" altLang="cs-CZ" sz="2400" dirty="0" err="1"/>
              <a:t>M.w.</a:t>
            </a:r>
            <a:r>
              <a:rPr lang="en-GB" altLang="cs-CZ" sz="2400" dirty="0"/>
              <a:t> 10</a:t>
            </a:r>
            <a:r>
              <a:rPr lang="en-GB" altLang="cs-CZ" sz="2400" baseline="30000" dirty="0"/>
              <a:t>7</a:t>
            </a:r>
            <a:r>
              <a:rPr lang="en-GB" altLang="cs-CZ" sz="2400" dirty="0"/>
              <a:t> – 10</a:t>
            </a:r>
            <a:r>
              <a:rPr lang="en-GB" altLang="cs-CZ" sz="2400" baseline="30000" dirty="0"/>
              <a:t>12</a:t>
            </a:r>
            <a:r>
              <a:rPr lang="en-GB" altLang="cs-CZ" sz="2400" dirty="0"/>
              <a:t>. Two chains (strands) form antiparallel double helix.</a:t>
            </a:r>
            <a:endParaRPr lang="en-GB" altLang="cs-CZ" sz="2400" baseline="30000" dirty="0"/>
          </a:p>
          <a:p>
            <a:pPr eaLnBrk="1" hangingPunct="1">
              <a:lnSpc>
                <a:spcPct val="100000"/>
              </a:lnSpc>
            </a:pPr>
            <a:r>
              <a:rPr lang="en-GB" altLang="cs-CZ" sz="2400" dirty="0"/>
              <a:t>RNA: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altLang="cs-CZ" sz="2400" dirty="0"/>
              <a:t>m-RNA (mediator, messenger)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altLang="cs-CZ" sz="2400" dirty="0"/>
              <a:t>t-RNA (transfer)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altLang="cs-CZ" sz="2400" dirty="0"/>
              <a:t>r-RNA (ribosomal)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altLang="cs-CZ" sz="2400" dirty="0"/>
              <a:t>(viral RNA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microRNA</a:t>
            </a:r>
            <a:r>
              <a:rPr lang="cs-CZ" altLang="cs-CZ" sz="2400" dirty="0"/>
              <a:t> …… ?</a:t>
            </a:r>
            <a:r>
              <a:rPr lang="en-GB" altLang="cs-CZ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27337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6">
            <a:extLst>
              <a:ext uri="{FF2B5EF4-FFF2-40B4-BE49-F238E27FC236}">
                <a16:creationId xmlns:a16="http://schemas.microsoft.com/office/drawing/2014/main" id="{0A4E92B8-B178-4F4F-8805-38EC39EC2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4288" y="1268414"/>
            <a:ext cx="1763712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>
                <a:solidFill>
                  <a:schemeClr val="tx1"/>
                </a:solidFill>
              </a:rPr>
              <a:t>http://cwx.prenhall.com/horton/medialib/media_portfolio/text_images/FG19_13_90035.JPG</a:t>
            </a:r>
          </a:p>
        </p:txBody>
      </p:sp>
      <p:pic>
        <p:nvPicPr>
          <p:cNvPr id="40963" name="Picture 11" descr="double helix formation">
            <a:extLst>
              <a:ext uri="{FF2B5EF4-FFF2-40B4-BE49-F238E27FC236}">
                <a16:creationId xmlns:a16="http://schemas.microsoft.com/office/drawing/2014/main" id="{4C4B1050-53AD-4DD1-8F68-B1D60575EAFB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450850"/>
            <a:ext cx="6907212" cy="6407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Nahraný zvuk">
            <a:hlinkClick r:id="" action="ppaction://media"/>
            <a:extLst>
              <a:ext uri="{FF2B5EF4-FFF2-40B4-BE49-F238E27FC236}">
                <a16:creationId xmlns:a16="http://schemas.microsoft.com/office/drawing/2014/main" id="{3AA01662-7DFD-473A-A9EE-2FB7CFD082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05324" y="46158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0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5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FCA875F-A95F-4A08-A341-F16B8E3965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altLang="cs-CZ" sz="3600" b="1" dirty="0">
                <a:solidFill>
                  <a:srgbClr val="0000DC"/>
                </a:solidFill>
              </a:rPr>
              <a:t>Lecture outline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72F5848-B335-487A-9614-3272350626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92313" y="1412876"/>
            <a:ext cx="8229600" cy="4392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cs-CZ" sz="2800" dirty="0"/>
              <a:t>Water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cs-CZ" sz="2800" dirty="0"/>
              <a:t>Properties of colloids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cs-CZ" sz="2800" dirty="0"/>
              <a:t>Structure of proteins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cs-CZ" sz="2800" dirty="0"/>
              <a:t>Structure of nucleic acids</a:t>
            </a:r>
            <a:endParaRPr lang="cs-CZ" altLang="cs-CZ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cs-CZ" sz="2400" dirty="0"/>
              <a:t>This lecture deals only with selected components of living matter with distinct biophysical properties. Importance of some </a:t>
            </a:r>
            <a:r>
              <a:rPr lang="cs-CZ" altLang="cs-CZ" sz="2400" dirty="0" err="1"/>
              <a:t>other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components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e.g</a:t>
            </a:r>
            <a:r>
              <a:rPr lang="cs-CZ" altLang="cs-CZ" sz="2400" dirty="0"/>
              <a:t>. </a:t>
            </a:r>
            <a:r>
              <a:rPr lang="en-GB" altLang="cs-CZ" sz="2400" dirty="0"/>
              <a:t>electrolytes will be shown in the lecture on bioelectric phenomena. Check on further information in textbooks of biology and biochemistry.</a:t>
            </a:r>
            <a:endParaRPr lang="en-GB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082783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FC5C2DA-9AA8-44ED-BA95-6443763A25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001126" y="620713"/>
            <a:ext cx="1666875" cy="27225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3600" dirty="0">
                <a:solidFill>
                  <a:srgbClr val="0000DC"/>
                </a:solidFill>
              </a:rPr>
              <a:t>B-DNA</a:t>
            </a:r>
            <a:br>
              <a:rPr lang="cs-CZ" altLang="cs-CZ" dirty="0">
                <a:solidFill>
                  <a:schemeClr val="tx1"/>
                </a:solidFill>
              </a:rPr>
            </a:br>
            <a:r>
              <a:rPr lang="cs-CZ" altLang="cs-CZ" sz="1800" dirty="0">
                <a:solidFill>
                  <a:schemeClr val="tx1"/>
                </a:solidFill>
              </a:rPr>
              <a:t>http://cwx.prenhall.com/horton/medialib/media_portfolio/text_images/FG19_15aC.JPG</a:t>
            </a:r>
          </a:p>
        </p:txBody>
      </p:sp>
      <p:pic>
        <p:nvPicPr>
          <p:cNvPr id="43011" name="Picture 5" descr="FG19_15aC">
            <a:extLst>
              <a:ext uri="{FF2B5EF4-FFF2-40B4-BE49-F238E27FC236}">
                <a16:creationId xmlns:a16="http://schemas.microsoft.com/office/drawing/2014/main" id="{CD4CCD43-7CE7-4F8A-A23D-64E3D1890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88913"/>
            <a:ext cx="7272337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593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>
            <a:extLst>
              <a:ext uri="{FF2B5EF4-FFF2-40B4-BE49-F238E27FC236}">
                <a16:creationId xmlns:a16="http://schemas.microsoft.com/office/drawing/2014/main" id="{7125270B-E9BA-467D-8F52-AC8CEA884C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1056882" cy="1498600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cs-CZ" sz="3200" b="1" dirty="0">
                <a:solidFill>
                  <a:srgbClr val="0000DC"/>
                </a:solidFill>
              </a:rPr>
              <a:t>A-DNA</a:t>
            </a:r>
            <a:r>
              <a:rPr lang="en-GB" altLang="cs-CZ" sz="3200" dirty="0">
                <a:solidFill>
                  <a:schemeClr val="tx1"/>
                </a:solidFill>
              </a:rPr>
              <a:t> – dehydrated, </a:t>
            </a:r>
            <a:r>
              <a:rPr lang="en-GB" altLang="cs-CZ" sz="3200" b="1" dirty="0">
                <a:solidFill>
                  <a:srgbClr val="0000DC"/>
                </a:solidFill>
              </a:rPr>
              <a:t>B-DNA</a:t>
            </a:r>
            <a:r>
              <a:rPr lang="en-GB" altLang="cs-CZ" sz="3200" dirty="0">
                <a:solidFill>
                  <a:schemeClr val="tx1"/>
                </a:solidFill>
              </a:rPr>
              <a:t> – commonly present under physiological conditions, </a:t>
            </a:r>
            <a:r>
              <a:rPr lang="en-GB" altLang="cs-CZ" sz="3200" b="1" dirty="0">
                <a:solidFill>
                  <a:srgbClr val="0000DC"/>
                </a:solidFill>
              </a:rPr>
              <a:t>Z-DNA</a:t>
            </a:r>
            <a:r>
              <a:rPr lang="en-GB" altLang="cs-CZ" sz="3200" dirty="0">
                <a:solidFill>
                  <a:schemeClr val="tx1"/>
                </a:solidFill>
              </a:rPr>
              <a:t> – in sequences rich on CG pairs</a:t>
            </a:r>
          </a:p>
        </p:txBody>
      </p:sp>
      <p:graphicFrame>
        <p:nvGraphicFramePr>
          <p:cNvPr id="45059" name="Object 3">
            <a:extLst>
              <a:ext uri="{FF2B5EF4-FFF2-40B4-BE49-F238E27FC236}">
                <a16:creationId xmlns:a16="http://schemas.microsoft.com/office/drawing/2014/main" id="{7C48752E-DA00-4999-A024-4E7D9616188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1376196"/>
              </p:ext>
            </p:extLst>
          </p:nvPr>
        </p:nvGraphicFramePr>
        <p:xfrm>
          <a:off x="2816555" y="1745267"/>
          <a:ext cx="686752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az" r:id="rId3" imgW="7602011" imgH="5009524" progId="Obraz programu Malování">
                  <p:embed/>
                </p:oleObj>
              </mc:Choice>
              <mc:Fallback>
                <p:oleObj name="Rastrový obraz" r:id="rId3" imgW="7602011" imgH="5009524" progId="Obraz programu Malování">
                  <p:embed/>
                  <p:pic>
                    <p:nvPicPr>
                      <p:cNvPr id="45059" name="Object 3">
                        <a:extLst>
                          <a:ext uri="{FF2B5EF4-FFF2-40B4-BE49-F238E27FC236}">
                            <a16:creationId xmlns:a16="http://schemas.microsoft.com/office/drawing/2014/main" id="{7C48752E-DA00-4999-A024-4E7D961618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555" y="1745267"/>
                        <a:ext cx="6867525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798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794E7A5-71D5-4C77-BA9E-73259A9F41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5917" y="352138"/>
            <a:ext cx="10753200" cy="451576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cs-CZ" sz="3600" dirty="0" err="1">
                <a:solidFill>
                  <a:srgbClr val="0000DC"/>
                </a:solidFill>
              </a:rPr>
              <a:t>Superhelical</a:t>
            </a:r>
            <a:r>
              <a:rPr lang="en-GB" altLang="cs-CZ" sz="3600" dirty="0">
                <a:solidFill>
                  <a:srgbClr val="0000DC"/>
                </a:solidFill>
              </a:rPr>
              <a:t> structure of circular DNA</a:t>
            </a:r>
            <a:r>
              <a:rPr lang="cs-CZ" altLang="cs-CZ" sz="3600" dirty="0">
                <a:solidFill>
                  <a:srgbClr val="0000DC"/>
                </a:solidFill>
              </a:rPr>
              <a:t> </a:t>
            </a:r>
          </a:p>
        </p:txBody>
      </p:sp>
      <p:sp>
        <p:nvSpPr>
          <p:cNvPr id="47107" name="Text Box 6">
            <a:extLst>
              <a:ext uri="{FF2B5EF4-FFF2-40B4-BE49-F238E27FC236}">
                <a16:creationId xmlns:a16="http://schemas.microsoft.com/office/drawing/2014/main" id="{8DDE28A8-7DD9-4D59-A26D-D6230D0E8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5805488"/>
            <a:ext cx="8569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>
                <a:solidFill>
                  <a:schemeClr val="tx1"/>
                </a:solidFill>
              </a:rPr>
              <a:t>Podle http://cwx.prenhall.com/horton/medialib/media_portfolio/text_images/FG19_191C.JPG</a:t>
            </a:r>
          </a:p>
        </p:txBody>
      </p:sp>
      <p:pic>
        <p:nvPicPr>
          <p:cNvPr id="47108" name="Picture 10" descr="superhelix">
            <a:extLst>
              <a:ext uri="{FF2B5EF4-FFF2-40B4-BE49-F238E27FC236}">
                <a16:creationId xmlns:a16="http://schemas.microsoft.com/office/drawing/2014/main" id="{AC0E6C16-57D8-4897-81BA-C7FB5F0107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73" y="1303283"/>
            <a:ext cx="9733827" cy="42450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357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2A49D121-4546-427F-996E-6593438E70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959600" y="274638"/>
            <a:ext cx="3708400" cy="1858962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</a:pPr>
            <a:r>
              <a:rPr lang="en-GB" altLang="cs-CZ" sz="3600" dirty="0">
                <a:solidFill>
                  <a:srgbClr val="0000DC"/>
                </a:solidFill>
              </a:rPr>
              <a:t>Structure of chromatin</a:t>
            </a:r>
            <a:br>
              <a:rPr lang="en-GB" altLang="cs-CZ" dirty="0">
                <a:solidFill>
                  <a:schemeClr val="tx1"/>
                </a:solidFill>
              </a:rPr>
            </a:br>
            <a:r>
              <a:rPr lang="cs-CZ" altLang="cs-CZ" sz="1000" dirty="0">
                <a:solidFill>
                  <a:schemeClr val="tx1"/>
                </a:solidFill>
              </a:rPr>
              <a:t>http://cwx.prenhall.com/</a:t>
            </a:r>
            <a:r>
              <a:rPr lang="cs-CZ" altLang="cs-CZ" sz="1000" dirty="0" err="1">
                <a:solidFill>
                  <a:schemeClr val="tx1"/>
                </a:solidFill>
              </a:rPr>
              <a:t>horton</a:t>
            </a:r>
            <a:r>
              <a:rPr lang="cs-CZ" altLang="cs-CZ" sz="1000" dirty="0">
                <a:solidFill>
                  <a:schemeClr val="tx1"/>
                </a:solidFill>
              </a:rPr>
              <a:t>/</a:t>
            </a:r>
            <a:r>
              <a:rPr lang="cs-CZ" altLang="cs-CZ" sz="1000" dirty="0" err="1">
                <a:solidFill>
                  <a:schemeClr val="tx1"/>
                </a:solidFill>
              </a:rPr>
              <a:t>medialib</a:t>
            </a:r>
            <a:r>
              <a:rPr lang="cs-CZ" altLang="cs-CZ" sz="1000" dirty="0">
                <a:solidFill>
                  <a:schemeClr val="tx1"/>
                </a:solidFill>
              </a:rPr>
              <a:t>/</a:t>
            </a:r>
            <a:r>
              <a:rPr lang="cs-CZ" altLang="cs-CZ" sz="1000" dirty="0" err="1">
                <a:solidFill>
                  <a:schemeClr val="tx1"/>
                </a:solidFill>
              </a:rPr>
              <a:t>media_portfolio</a:t>
            </a:r>
            <a:r>
              <a:rPr lang="cs-CZ" altLang="cs-CZ" sz="1000" dirty="0">
                <a:solidFill>
                  <a:schemeClr val="tx1"/>
                </a:solidFill>
              </a:rPr>
              <a:t>/</a:t>
            </a:r>
            <a:r>
              <a:rPr lang="cs-CZ" altLang="cs-CZ" sz="1000" dirty="0" err="1">
                <a:solidFill>
                  <a:schemeClr val="tx1"/>
                </a:solidFill>
              </a:rPr>
              <a:t>text_images</a:t>
            </a:r>
            <a:r>
              <a:rPr lang="cs-CZ" altLang="cs-CZ" sz="1000" dirty="0">
                <a:solidFill>
                  <a:schemeClr val="tx1"/>
                </a:solidFill>
              </a:rPr>
              <a:t>/FG19_23_00742.JPG, http://cwx.prenhall.com/horton/medialib/media_portfolio/text_images/FG19_25_00744.JPG</a:t>
            </a:r>
          </a:p>
        </p:txBody>
      </p:sp>
      <p:pic>
        <p:nvPicPr>
          <p:cNvPr id="49155" name="Picture 5" descr="FG19_23_00742">
            <a:extLst>
              <a:ext uri="{FF2B5EF4-FFF2-40B4-BE49-F238E27FC236}">
                <a16:creationId xmlns:a16="http://schemas.microsoft.com/office/drawing/2014/main" id="{3FACA55E-8ABE-4D8B-A893-51AFE9F32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132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7" descr="FG19_25_00744">
            <a:extLst>
              <a:ext uri="{FF2B5EF4-FFF2-40B4-BE49-F238E27FC236}">
                <a16:creationId xmlns:a16="http://schemas.microsoft.com/office/drawing/2014/main" id="{55CE63AF-799D-4B45-A71B-1C1C9C65A4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2332038"/>
            <a:ext cx="2006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469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>
            <a:extLst>
              <a:ext uri="{FF2B5EF4-FFF2-40B4-BE49-F238E27FC236}">
                <a16:creationId xmlns:a16="http://schemas.microsoft.com/office/drawing/2014/main" id="{3BB91844-D806-4853-B2E0-33A8B019690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565667" y="178403"/>
            <a:ext cx="2275051" cy="4214920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cs-CZ" sz="3200" dirty="0">
                <a:solidFill>
                  <a:srgbClr val="0000DC"/>
                </a:solidFill>
              </a:rPr>
              <a:t>Transfer RNA </a:t>
            </a:r>
            <a:r>
              <a:rPr lang="cs-CZ" altLang="cs-CZ" sz="3200" dirty="0" err="1">
                <a:solidFill>
                  <a:srgbClr val="0000DC"/>
                </a:solidFill>
              </a:rPr>
              <a:t>for</a:t>
            </a:r>
            <a:r>
              <a:rPr lang="cs-CZ" altLang="cs-CZ" sz="3200" dirty="0">
                <a:solidFill>
                  <a:srgbClr val="0000DC"/>
                </a:solidFill>
              </a:rPr>
              <a:t> valine </a:t>
            </a:r>
            <a:r>
              <a:rPr lang="en-GB" altLang="cs-CZ" sz="3200" dirty="0">
                <a:solidFill>
                  <a:srgbClr val="0000DC"/>
                </a:solidFill>
              </a:rPr>
              <a:t>– schematic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cs-CZ" sz="3200" dirty="0">
                <a:solidFill>
                  <a:srgbClr val="0000DC"/>
                </a:solidFill>
              </a:rPr>
              <a:t>t-RNA from yeasts</a:t>
            </a:r>
            <a:r>
              <a:rPr lang="cs-CZ" altLang="cs-CZ" sz="3200" dirty="0">
                <a:solidFill>
                  <a:srgbClr val="0000DC"/>
                </a:solidFill>
              </a:rPr>
              <a:t>  </a:t>
            </a:r>
            <a:r>
              <a:rPr lang="cs-CZ" altLang="cs-CZ" sz="3600" b="1" dirty="0">
                <a:solidFill>
                  <a:srgbClr val="FF0066"/>
                </a:solidFill>
                <a:cs typeface="Arial" panose="020B0604020202020204" pitchFamily="34" charset="0"/>
              </a:rPr>
              <a:t>↓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400" dirty="0"/>
              <a:t>http://cwx.prenhall.com/</a:t>
            </a:r>
            <a:r>
              <a:rPr lang="cs-CZ" altLang="cs-CZ" sz="1400" dirty="0" err="1"/>
              <a:t>bookbind</a:t>
            </a:r>
            <a:r>
              <a:rPr lang="cs-CZ" altLang="cs-CZ" sz="1400" dirty="0"/>
              <a:t>/</a:t>
            </a:r>
            <a:r>
              <a:rPr lang="cs-CZ" altLang="cs-CZ" sz="1400" dirty="0" err="1"/>
              <a:t>pubbooks</a:t>
            </a:r>
            <a:r>
              <a:rPr lang="cs-CZ" altLang="cs-CZ" sz="1400" dirty="0"/>
              <a:t>/hillchem3/</a:t>
            </a:r>
            <a:r>
              <a:rPr lang="cs-CZ" altLang="cs-CZ" sz="1400" dirty="0" err="1"/>
              <a:t>medialib</a:t>
            </a:r>
            <a:r>
              <a:rPr lang="cs-CZ" altLang="cs-CZ" sz="1400" dirty="0"/>
              <a:t>/</a:t>
            </a:r>
            <a:r>
              <a:rPr lang="cs-CZ" altLang="cs-CZ" sz="1400" dirty="0" err="1"/>
              <a:t>media_portfolio</a:t>
            </a:r>
            <a:r>
              <a:rPr lang="cs-CZ" altLang="cs-CZ" sz="1400" dirty="0"/>
              <a:t>/</a:t>
            </a:r>
            <a:r>
              <a:rPr lang="cs-CZ" altLang="cs-CZ" sz="1400" dirty="0" err="1"/>
              <a:t>text_images</a:t>
            </a:r>
            <a:r>
              <a:rPr lang="cs-CZ" altLang="cs-CZ" sz="1400" dirty="0"/>
              <a:t>/CH23/FG23_14.JPG, http://www.imb-jena.de/cgi-bin/ImgLib.pl?CODE=4tra</a:t>
            </a:r>
          </a:p>
        </p:txBody>
      </p:sp>
      <p:pic>
        <p:nvPicPr>
          <p:cNvPr id="51203" name="Picture 7" descr="IMB Jena Image Library Thumb Nail: 4TRA">
            <a:extLst>
              <a:ext uri="{FF2B5EF4-FFF2-40B4-BE49-F238E27FC236}">
                <a16:creationId xmlns:a16="http://schemas.microsoft.com/office/drawing/2014/main" id="{0CCD930F-9415-40DF-BE8A-2FF3B97DD19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198" y="1587062"/>
            <a:ext cx="3652492" cy="37311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10" descr="trna">
            <a:extLst>
              <a:ext uri="{FF2B5EF4-FFF2-40B4-BE49-F238E27FC236}">
                <a16:creationId xmlns:a16="http://schemas.microsoft.com/office/drawing/2014/main" id="{7616543D-43B2-4D1D-B6B5-B929FBA0D76E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47" y="346073"/>
            <a:ext cx="4448175" cy="6308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 Box 13">
            <a:extLst>
              <a:ext uri="{FF2B5EF4-FFF2-40B4-BE49-F238E27FC236}">
                <a16:creationId xmlns:a16="http://schemas.microsoft.com/office/drawing/2014/main" id="{FBF4E5D9-3876-4024-BF22-8382EAF64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472" y="4787462"/>
            <a:ext cx="1439863" cy="1466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GB" altLang="cs-CZ" sz="1800" dirty="0">
                <a:solidFill>
                  <a:schemeClr val="tx1"/>
                </a:solidFill>
              </a:rPr>
              <a:t>Amino acid binding site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en-GB" altLang="cs-CZ" sz="1800" dirty="0">
              <a:solidFill>
                <a:schemeClr val="tx1"/>
              </a:solidFill>
            </a:endParaRP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GB" altLang="cs-CZ" sz="1800" dirty="0">
                <a:solidFill>
                  <a:schemeClr val="tx1"/>
                </a:solidFill>
              </a:rPr>
              <a:t>Valine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B7DC407-411E-43F0-8180-AC32762E7502}"/>
              </a:ext>
            </a:extLst>
          </p:cNvPr>
          <p:cNvSpPr txBox="1"/>
          <p:nvPr/>
        </p:nvSpPr>
        <p:spPr>
          <a:xfrm>
            <a:off x="631333" y="497693"/>
            <a:ext cx="13682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„</a:t>
            </a:r>
            <a:r>
              <a:rPr lang="cs-CZ" sz="2000" dirty="0" err="1">
                <a:solidFill>
                  <a:schemeClr val="tx1"/>
                </a:solidFill>
              </a:rPr>
              <a:t>Clover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leaf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structure</a:t>
            </a:r>
            <a:r>
              <a:rPr lang="cs-CZ" sz="2000" dirty="0">
                <a:solidFill>
                  <a:schemeClr val="tx1"/>
                </a:solidFill>
              </a:rPr>
              <a:t>“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77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>
            <a:extLst>
              <a:ext uri="{FF2B5EF4-FFF2-40B4-BE49-F238E27FC236}">
                <a16:creationId xmlns:a16="http://schemas.microsoft.com/office/drawing/2014/main" id="{E4149629-F29C-4DD7-8624-CC40DC5938C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Ribosomal RNA</a:t>
            </a:r>
          </a:p>
        </p:txBody>
      </p:sp>
      <p:sp>
        <p:nvSpPr>
          <p:cNvPr id="53251" name="Zástupný symbol pro obsah 3">
            <a:extLst>
              <a:ext uri="{FF2B5EF4-FFF2-40B4-BE49-F238E27FC236}">
                <a16:creationId xmlns:a16="http://schemas.microsoft.com/office/drawing/2014/main" id="{3F77C50E-1478-4346-927A-63BC9AC352DA}"/>
              </a:ext>
            </a:extLst>
          </p:cNvPr>
          <p:cNvSpPr>
            <a:spLocks noGrp="1"/>
          </p:cNvSpPr>
          <p:nvPr>
            <p:ph sz="quarter" idx="2"/>
          </p:nvPr>
        </p:nvSpPr>
        <p:spPr bwMode="auto">
          <a:xfrm>
            <a:off x="1847851" y="1196975"/>
            <a:ext cx="8569325" cy="172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z="2000"/>
              <a:t>Next picture was published in: Science 11 February 2011: Vol. 331 no. 6018 pp. 730-736 in the article: </a:t>
            </a:r>
            <a:r>
              <a:rPr lang="cs-CZ" altLang="cs-CZ" sz="2000" b="1"/>
              <a:t>Crystal Structure of the Eukaryotic 40</a:t>
            </a:r>
            <a:r>
              <a:rPr lang="cs-CZ" altLang="cs-CZ" sz="2000" b="1" i="1"/>
              <a:t>S</a:t>
            </a:r>
            <a:r>
              <a:rPr lang="cs-CZ" altLang="cs-CZ" sz="2000" b="1"/>
              <a:t> Ribosomal Subunit in Complex with Initiation Factor 1 (</a:t>
            </a:r>
            <a:r>
              <a:rPr lang="cs-CZ" altLang="cs-CZ" sz="2000">
                <a:solidFill>
                  <a:schemeClr val="tx2"/>
                </a:solidFill>
              </a:rPr>
              <a:t>Julius Rabl, Marc Leibundgut, Sandro F. Ataide, Andrea Haag, Nenad Ban)</a:t>
            </a:r>
          </a:p>
          <a:p>
            <a:endParaRPr lang="cs-CZ" altLang="cs-CZ" sz="2000"/>
          </a:p>
        </p:txBody>
      </p:sp>
      <p:sp>
        <p:nvSpPr>
          <p:cNvPr id="53252" name="Zástupný symbol pro obsah 4">
            <a:extLst>
              <a:ext uri="{FF2B5EF4-FFF2-40B4-BE49-F238E27FC236}">
                <a16:creationId xmlns:a16="http://schemas.microsoft.com/office/drawing/2014/main" id="{59FE54A5-FE88-4E06-8CD5-4E4441D506DA}"/>
              </a:ext>
            </a:extLst>
          </p:cNvPr>
          <p:cNvSpPr>
            <a:spLocks noGrp="1"/>
          </p:cNvSpPr>
          <p:nvPr>
            <p:ph sz="quarter" idx="3"/>
          </p:nvPr>
        </p:nvSpPr>
        <p:spPr bwMode="auto">
          <a:xfrm>
            <a:off x="1774825" y="3068638"/>
            <a:ext cx="8713788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cs-CZ" altLang="cs-CZ" sz="2000"/>
              <a:t>Description:</a:t>
            </a:r>
          </a:p>
          <a:p>
            <a:pPr>
              <a:buFontTx/>
              <a:buNone/>
            </a:pPr>
            <a:r>
              <a:rPr lang="en-US" altLang="cs-CZ" sz="1600"/>
              <a:t>Architecture of the 40</a:t>
            </a:r>
            <a:r>
              <a:rPr lang="en-US" altLang="cs-CZ" sz="1600" i="1"/>
              <a:t>S</a:t>
            </a:r>
            <a:r>
              <a:rPr lang="en-US" altLang="cs-CZ" sz="1600"/>
              <a:t>. (</a:t>
            </a:r>
            <a:r>
              <a:rPr lang="en-US" altLang="cs-CZ" sz="1600" b="1"/>
              <a:t>A</a:t>
            </a:r>
            <a:r>
              <a:rPr lang="en-US" altLang="cs-CZ" sz="1600"/>
              <a:t>) Front and back views of the tertiary structure of the 40</a:t>
            </a:r>
            <a:r>
              <a:rPr lang="en-US" altLang="cs-CZ" sz="1600" i="1"/>
              <a:t>S</a:t>
            </a:r>
            <a:r>
              <a:rPr lang="en-US" altLang="cs-CZ" sz="1600"/>
              <a:t> showing the 18</a:t>
            </a:r>
            <a:r>
              <a:rPr lang="en-US" altLang="cs-CZ" sz="1600" i="1"/>
              <a:t>S</a:t>
            </a:r>
            <a:r>
              <a:rPr lang="en-US" altLang="cs-CZ" sz="1600"/>
              <a:t> rRNA as spheres and colored according to each domain (5′ domain, red; central domain, green; 3′ major domain, yellow; 3′ minor domain, blue; ESs, magenta), and the proteins as gray cartoons (abbreviations: H, head; Be, beak; N, neck; P, platform; Sh, shoulder; Bo, body; RF, right foot; LF, left foot). (</a:t>
            </a:r>
            <a:r>
              <a:rPr lang="en-US" altLang="cs-CZ" sz="1600" b="1"/>
              <a:t>B</a:t>
            </a:r>
            <a:r>
              <a:rPr lang="en-US" altLang="cs-CZ" sz="1600"/>
              <a:t>) Secondary structure diagram of the </a:t>
            </a:r>
            <a:r>
              <a:rPr lang="en-US" altLang="cs-CZ" sz="1600" i="1"/>
              <a:t>T</a:t>
            </a:r>
            <a:r>
              <a:rPr lang="cs-CZ" altLang="cs-CZ" sz="1600" i="1"/>
              <a:t>etrahymena</a:t>
            </a:r>
            <a:r>
              <a:rPr lang="en-US" altLang="cs-CZ" sz="1600" i="1"/>
              <a:t> thermophila</a:t>
            </a:r>
            <a:r>
              <a:rPr lang="en-US" altLang="cs-CZ" sz="1600"/>
              <a:t> </a:t>
            </a:r>
            <a:r>
              <a:rPr lang="cs-CZ" altLang="cs-CZ" sz="1600"/>
              <a:t>(a protist)</a:t>
            </a:r>
            <a:r>
              <a:rPr lang="en-US" altLang="cs-CZ" sz="1600"/>
              <a:t>18</a:t>
            </a:r>
            <a:r>
              <a:rPr lang="en-US" altLang="cs-CZ" sz="1600" i="1"/>
              <a:t>S</a:t>
            </a:r>
            <a:r>
              <a:rPr lang="en-US" altLang="cs-CZ" sz="1600"/>
              <a:t> RNA </a:t>
            </a:r>
            <a:r>
              <a:rPr lang="cs-CZ" altLang="cs-CZ" sz="1600"/>
              <a:t>…</a:t>
            </a:r>
            <a:r>
              <a:rPr lang="en-US" altLang="cs-CZ" sz="1600"/>
              <a:t>showing the rRNA domains and the locations of the ESs. (</a:t>
            </a:r>
            <a:r>
              <a:rPr lang="en-US" altLang="cs-CZ" sz="1600" b="1"/>
              <a:t>C</a:t>
            </a:r>
            <a:r>
              <a:rPr lang="en-US" altLang="cs-CZ" sz="1600"/>
              <a:t>) Ribosomal proteins of the 40</a:t>
            </a:r>
            <a:r>
              <a:rPr lang="en-US" altLang="cs-CZ" sz="1600" i="1"/>
              <a:t>S</a:t>
            </a:r>
            <a:r>
              <a:rPr lang="en-US" altLang="cs-CZ" sz="1600"/>
              <a:t> are shown as cartoons in individual colors; rRNA is shown as gray surface. The 40</a:t>
            </a:r>
            <a:r>
              <a:rPr lang="en-US" altLang="cs-CZ" sz="1600" i="1"/>
              <a:t>S</a:t>
            </a:r>
            <a:r>
              <a:rPr lang="en-US" altLang="cs-CZ" sz="1600"/>
              <a:t> is shown as in (A). (</a:t>
            </a:r>
            <a:r>
              <a:rPr lang="en-US" altLang="cs-CZ" sz="1600" b="1"/>
              <a:t>D</a:t>
            </a:r>
            <a:r>
              <a:rPr lang="en-US" altLang="cs-CZ" sz="1600"/>
              <a:t>) View of the quaternary interactions between ES6 and ES3 at the back of the 40</a:t>
            </a:r>
            <a:r>
              <a:rPr lang="en-US" altLang="cs-CZ" sz="1600" i="1"/>
              <a:t>S</a:t>
            </a:r>
            <a:r>
              <a:rPr lang="en-US" altLang="cs-CZ" sz="1600"/>
              <a:t>. The RNA is displayed as a cartoon with the proteins omitted for clarity. ES6 helices are colored in a gradient from light to dark magenta and labeled from A to E</a:t>
            </a:r>
            <a:r>
              <a:rPr lang="cs-CZ" altLang="cs-CZ" sz="1600"/>
              <a:t>..</a:t>
            </a:r>
            <a:r>
              <a:rPr lang="en-US" altLang="cs-CZ" sz="1600"/>
              <a:t>. ES3 is highlighted in pink, and the rest of the 18</a:t>
            </a:r>
            <a:r>
              <a:rPr lang="en-US" altLang="cs-CZ" sz="1600" i="1"/>
              <a:t>S</a:t>
            </a:r>
            <a:r>
              <a:rPr lang="en-US" altLang="cs-CZ" sz="1600"/>
              <a:t> rRNA is colored in gray. (</a:t>
            </a:r>
            <a:r>
              <a:rPr lang="en-US" altLang="cs-CZ" sz="1600" b="1"/>
              <a:t>E</a:t>
            </a:r>
            <a:r>
              <a:rPr lang="en-US" altLang="cs-CZ" sz="1600"/>
              <a:t>) The position of helix h16 in bacterial 30</a:t>
            </a:r>
            <a:r>
              <a:rPr lang="en-US" altLang="cs-CZ" sz="1600" i="1"/>
              <a:t>S</a:t>
            </a:r>
            <a:r>
              <a:rPr lang="en-US" altLang="cs-CZ" sz="1600"/>
              <a:t> [left</a:t>
            </a:r>
            <a:r>
              <a:rPr lang="cs-CZ" altLang="cs-CZ" sz="1600"/>
              <a:t>…</a:t>
            </a:r>
            <a:r>
              <a:rPr lang="en-US" altLang="cs-CZ" sz="1600"/>
              <a:t>] and in 40</a:t>
            </a:r>
            <a:r>
              <a:rPr lang="en-US" altLang="cs-CZ" sz="1600" i="1"/>
              <a:t>S</a:t>
            </a:r>
            <a:r>
              <a:rPr lang="en-US" altLang="cs-CZ" sz="1600"/>
              <a:t>.</a:t>
            </a:r>
            <a:endParaRPr lang="cs-CZ" altLang="cs-CZ" sz="1600"/>
          </a:p>
        </p:txBody>
      </p:sp>
    </p:spTree>
    <p:extLst>
      <p:ext uri="{BB962C8B-B14F-4D97-AF65-F5344CB8AC3E}">
        <p14:creationId xmlns:p14="http://schemas.microsoft.com/office/powerpoint/2010/main" val="2367572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5" descr="http://www.sciencemag.org/content/331/6018/730/F1.large.jpg">
            <a:extLst>
              <a:ext uri="{FF2B5EF4-FFF2-40B4-BE49-F238E27FC236}">
                <a16:creationId xmlns:a16="http://schemas.microsoft.com/office/drawing/2014/main" id="{66E87639-FBF5-4B29-B52A-BD875619D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304" y="0"/>
            <a:ext cx="9144000" cy="696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287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>
            <a:extLst>
              <a:ext uri="{FF2B5EF4-FFF2-40B4-BE49-F238E27FC236}">
                <a16:creationId xmlns:a16="http://schemas.microsoft.com/office/drawing/2014/main" id="{C8B79694-FC2B-4A1B-A86F-56A17250F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74638"/>
            <a:ext cx="8229600" cy="831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 err="1"/>
              <a:t>MicroRNA</a:t>
            </a:r>
            <a:r>
              <a:rPr lang="cs-CZ" altLang="cs-CZ" dirty="0"/>
              <a:t> </a:t>
            </a:r>
            <a:r>
              <a:rPr lang="cs-CZ" altLang="cs-CZ" sz="1800" dirty="0"/>
              <a:t>(source: Wikipedia)</a:t>
            </a:r>
          </a:p>
        </p:txBody>
      </p:sp>
      <p:sp>
        <p:nvSpPr>
          <p:cNvPr id="56323" name="Zástupný symbol pro obsah 2">
            <a:extLst>
              <a:ext uri="{FF2B5EF4-FFF2-40B4-BE49-F238E27FC236}">
                <a16:creationId xmlns:a16="http://schemas.microsoft.com/office/drawing/2014/main" id="{94B1B805-8D34-48A4-A0EB-FFBC1BBFCF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14399" y="1322389"/>
            <a:ext cx="5948855" cy="3114675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GB" altLang="cs-CZ" sz="2400" dirty="0"/>
              <a:t>M</a:t>
            </a:r>
            <a:r>
              <a:rPr lang="en-GB" altLang="cs-CZ" sz="2400" b="1" dirty="0"/>
              <a:t>icroRNA</a:t>
            </a:r>
            <a:r>
              <a:rPr lang="en-GB" altLang="cs-CZ" sz="2400" dirty="0"/>
              <a:t> or </a:t>
            </a:r>
            <a:r>
              <a:rPr lang="en-GB" altLang="cs-CZ" sz="2400" b="1" dirty="0"/>
              <a:t>miRNA</a:t>
            </a:r>
            <a:r>
              <a:rPr lang="en-GB" altLang="cs-CZ" sz="2400" dirty="0"/>
              <a:t> are single strand non-coding RNAs with a typical length of 21-23 nucleotides which take a part in regulation of gene expression. miRNA</a:t>
            </a:r>
            <a:r>
              <a:rPr lang="cs-CZ" altLang="cs-CZ" sz="2400" dirty="0"/>
              <a:t>s</a:t>
            </a:r>
            <a:r>
              <a:rPr lang="en-GB" altLang="cs-CZ" sz="2400" dirty="0"/>
              <a:t> are produced by transcription from DNA genes but they are not translated into proteins. </a:t>
            </a:r>
          </a:p>
        </p:txBody>
      </p:sp>
      <p:pic>
        <p:nvPicPr>
          <p:cNvPr id="56324" name="Picture 2" descr="https://upload.wikimedia.org/wikipedia/commons/thumb/c/c4/MiRNA_processing.svg/250px-MiRNA_processing.svg.png">
            <a:extLst>
              <a:ext uri="{FF2B5EF4-FFF2-40B4-BE49-F238E27FC236}">
                <a16:creationId xmlns:a16="http://schemas.microsoft.com/office/drawing/2014/main" id="{33FB6ECD-7574-4B6F-B550-7873D93DB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921" y="1259545"/>
            <a:ext cx="2944813" cy="5256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Obdélník 3">
            <a:extLst>
              <a:ext uri="{FF2B5EF4-FFF2-40B4-BE49-F238E27FC236}">
                <a16:creationId xmlns:a16="http://schemas.microsoft.com/office/drawing/2014/main" id="{5C5B22D1-9F99-412F-A0F2-50674CCE3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014" y="4652963"/>
            <a:ext cx="5480324" cy="18158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cs-CZ" sz="1600" dirty="0">
                <a:solidFill>
                  <a:srgbClr val="222222"/>
                </a:solidFill>
              </a:rPr>
              <a:t>After modification by nucleases called „Drosha“ and „Pasha“ the pre-miRNA enters the cytoplasm where can interact with the endonuclease called „</a:t>
            </a:r>
            <a:r>
              <a:rPr lang="en-GB" altLang="cs-CZ" sz="1600" dirty="0">
                <a:solidFill>
                  <a:srgbClr val="0B0080"/>
                </a:solidFill>
              </a:rPr>
              <a:t>Dicer“</a:t>
            </a:r>
            <a:r>
              <a:rPr lang="en-GB" altLang="cs-CZ" sz="1600" dirty="0">
                <a:solidFill>
                  <a:srgbClr val="222222"/>
                </a:solidFill>
              </a:rPr>
              <a:t> forming miRNA. It is bound into the </a:t>
            </a:r>
            <a:r>
              <a:rPr lang="en-GB" altLang="cs-CZ" sz="1600" dirty="0">
                <a:solidFill>
                  <a:srgbClr val="0B0080"/>
                </a:solidFill>
              </a:rPr>
              <a:t>RISC</a:t>
            </a:r>
            <a:r>
              <a:rPr lang="en-GB" altLang="cs-CZ" sz="1600" dirty="0">
                <a:solidFill>
                  <a:srgbClr val="222222"/>
                </a:solidFill>
              </a:rPr>
              <a:t> complex (RISC = RNA-induced silencing complex).</a:t>
            </a:r>
            <a:r>
              <a:rPr lang="en-GB" altLang="cs-CZ" sz="1600" baseline="30000" dirty="0">
                <a:solidFill>
                  <a:srgbClr val="0B0080"/>
                </a:solidFill>
              </a:rPr>
              <a:t> </a:t>
            </a:r>
            <a:r>
              <a:rPr lang="en-GB" altLang="cs-CZ" sz="1600" dirty="0">
                <a:solidFill>
                  <a:schemeClr val="tx1"/>
                </a:solidFill>
              </a:rPr>
              <a:t>Just the </a:t>
            </a:r>
            <a:r>
              <a:rPr lang="en-GB" altLang="cs-CZ" sz="1600" dirty="0">
                <a:solidFill>
                  <a:srgbClr val="222222"/>
                </a:solidFill>
              </a:rPr>
              <a:t>RISC is able to silence the gene expression, which is known as </a:t>
            </a:r>
            <a:r>
              <a:rPr lang="en-GB" altLang="cs-CZ" sz="1600" dirty="0">
                <a:solidFill>
                  <a:srgbClr val="0B0080"/>
                </a:solidFill>
              </a:rPr>
              <a:t>RNA interference</a:t>
            </a:r>
            <a:r>
              <a:rPr lang="en-GB" altLang="cs-CZ" sz="1600" dirty="0">
                <a:solidFill>
                  <a:srgbClr val="222222"/>
                </a:solidFill>
              </a:rPr>
              <a:t>. </a:t>
            </a:r>
            <a:endParaRPr lang="en-GB" altLang="cs-CZ" sz="1600" dirty="0"/>
          </a:p>
        </p:txBody>
      </p:sp>
    </p:spTree>
    <p:extLst>
      <p:ext uri="{BB962C8B-B14F-4D97-AF65-F5344CB8AC3E}">
        <p14:creationId xmlns:p14="http://schemas.microsoft.com/office/powerpoint/2010/main" val="3063394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35D0935D-3EED-4F96-BB0B-E7BA907259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51338" y="274639"/>
            <a:ext cx="9359462" cy="1354137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cs-CZ" sz="4000" dirty="0">
                <a:solidFill>
                  <a:srgbClr val="0000DC"/>
                </a:solidFill>
              </a:rPr>
              <a:t>Conformation changes and denaturation of biopolymers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AE7176EC-4713-47BB-8F85-6D9F083F8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35117" y="1773238"/>
            <a:ext cx="9921766" cy="3916362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cs-CZ" dirty="0"/>
              <a:t>Changes in secondary, tertiary and quaternary structure of biopolymers are denoted as </a:t>
            </a:r>
            <a:r>
              <a:rPr lang="en-GB" altLang="cs-CZ" b="1" dirty="0"/>
              <a:t>conformation changes</a:t>
            </a:r>
            <a:r>
              <a:rPr lang="en-GB" altLang="cs-CZ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cs-CZ" dirty="0"/>
              <a:t>They can be both reversible and irreversible.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cs-CZ" b="1" dirty="0"/>
              <a:t>‘native’</a:t>
            </a:r>
            <a:r>
              <a:rPr lang="en-GB" altLang="cs-CZ" dirty="0"/>
              <a:t> state of a biopolymer: </a:t>
            </a:r>
            <a:r>
              <a:rPr lang="cs-CZ" altLang="cs-CZ" dirty="0" err="1"/>
              <a:t>its</a:t>
            </a:r>
            <a:r>
              <a:rPr lang="en-GB" altLang="cs-CZ" dirty="0"/>
              <a:t> </a:t>
            </a:r>
            <a:r>
              <a:rPr lang="en-GB" altLang="cs-CZ" b="1" dirty="0"/>
              <a:t>functional </a:t>
            </a:r>
            <a:r>
              <a:rPr lang="en-GB" altLang="cs-CZ" dirty="0"/>
              <a:t>state. Otherwise the biopolymer has been </a:t>
            </a:r>
            <a:r>
              <a:rPr lang="en-GB" altLang="cs-CZ" b="1" dirty="0"/>
              <a:t>‘denatured</a:t>
            </a:r>
            <a:r>
              <a:rPr lang="en-GB" altLang="cs-CZ" dirty="0"/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2073035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3F6A43A8-F68E-4B54-9E3C-FF83AD90FD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74638"/>
            <a:ext cx="8229600" cy="850900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cs-CZ" sz="4000" dirty="0">
                <a:solidFill>
                  <a:srgbClr val="0000DC"/>
                </a:solidFill>
              </a:rPr>
              <a:t>Denaturation factors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20E3DC5D-761E-498A-80F6-D8A354A865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51033" y="1600200"/>
            <a:ext cx="9942787" cy="4852988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cs-CZ" sz="2800" b="1" dirty="0"/>
              <a:t>Physical: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altLang="cs-CZ" sz="2400" dirty="0"/>
              <a:t>Increased temperature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altLang="cs-CZ" sz="2400" dirty="0"/>
              <a:t>Ionising radiation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altLang="cs-CZ" sz="2400" dirty="0"/>
              <a:t>Ultrasound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altLang="cs-CZ" sz="2400" dirty="0"/>
              <a:t>…..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cs-CZ" sz="2800" b="1" dirty="0"/>
              <a:t>Chemical: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altLang="cs-CZ" sz="2400" dirty="0"/>
              <a:t>Changes of pH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altLang="cs-CZ" sz="2400" dirty="0"/>
              <a:t>Changes in electrolyte concentration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altLang="cs-CZ" sz="2400" dirty="0"/>
              <a:t>Heavy metals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altLang="cs-CZ" sz="2400" dirty="0"/>
              <a:t>Denaturation agents destroying hydrogen bonds – urea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altLang="cs-CZ" sz="2400" dirty="0"/>
              <a:t>…..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cs-CZ" sz="2800" dirty="0"/>
              <a:t>Combination of above factors: ionising radiation or ultrasound act directly and/or indirectly (chemically via free radicals)</a:t>
            </a:r>
          </a:p>
        </p:txBody>
      </p:sp>
    </p:spTree>
    <p:extLst>
      <p:ext uri="{BB962C8B-B14F-4D97-AF65-F5344CB8AC3E}">
        <p14:creationId xmlns:p14="http://schemas.microsoft.com/office/powerpoint/2010/main" val="1857399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597AE96-5E00-4B5A-8DDB-5341FD5BA4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cs-CZ" sz="3600" b="1" dirty="0">
                <a:solidFill>
                  <a:srgbClr val="0000DC"/>
                </a:solidFill>
              </a:rPr>
              <a:t>Water</a:t>
            </a:r>
            <a:endParaRPr lang="cs-CZ" altLang="cs-CZ" sz="3600" b="1" dirty="0">
              <a:solidFill>
                <a:srgbClr val="0000DC"/>
              </a:solidFill>
            </a:endParaRPr>
          </a:p>
        </p:txBody>
      </p:sp>
      <p:pic>
        <p:nvPicPr>
          <p:cNvPr id="8195" name="Picture 4" descr="o3_3">
            <a:extLst>
              <a:ext uri="{FF2B5EF4-FFF2-40B4-BE49-F238E27FC236}">
                <a16:creationId xmlns:a16="http://schemas.microsoft.com/office/drawing/2014/main" id="{874F09D6-6F3B-4A7D-BD1F-F0FBE96BF3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196976"/>
            <a:ext cx="5181600" cy="378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6">
            <a:extLst>
              <a:ext uri="{FF2B5EF4-FFF2-40B4-BE49-F238E27FC236}">
                <a16:creationId xmlns:a16="http://schemas.microsoft.com/office/drawing/2014/main" id="{ED188157-1F19-4883-926B-4463EEC6D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011" y="5373689"/>
            <a:ext cx="9439166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2000" dirty="0">
                <a:solidFill>
                  <a:schemeClr val="tx1"/>
                </a:solidFill>
              </a:rPr>
              <a:t>Molecules of water are strongly polar</a:t>
            </a: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</a:rPr>
              <a:t>because</a:t>
            </a: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</a:rPr>
              <a:t>of</a:t>
            </a:r>
            <a:r>
              <a:rPr lang="cs-CZ" altLang="cs-CZ" sz="2000" dirty="0">
                <a:solidFill>
                  <a:schemeClr val="tx1"/>
                </a:solidFill>
              </a:rPr>
              <a:t> oxygen </a:t>
            </a:r>
            <a:r>
              <a:rPr lang="cs-CZ" altLang="cs-CZ" sz="2000" dirty="0" err="1">
                <a:solidFill>
                  <a:schemeClr val="tx1"/>
                </a:solidFill>
              </a:rPr>
              <a:t>electronegativity</a:t>
            </a:r>
            <a:r>
              <a:rPr lang="en-GB" altLang="cs-CZ" sz="2000" dirty="0">
                <a:solidFill>
                  <a:schemeClr val="tx1"/>
                </a:solidFill>
              </a:rPr>
              <a:t>. </a:t>
            </a:r>
            <a:r>
              <a:rPr lang="cs-CZ" altLang="cs-CZ" sz="2000" dirty="0" err="1">
                <a:solidFill>
                  <a:schemeClr val="tx1"/>
                </a:solidFill>
              </a:rPr>
              <a:t>Moreover</a:t>
            </a:r>
            <a:r>
              <a:rPr lang="cs-CZ" altLang="cs-CZ" sz="2000" dirty="0">
                <a:solidFill>
                  <a:schemeClr val="tx1"/>
                </a:solidFill>
              </a:rPr>
              <a:t>, b</a:t>
            </a:r>
            <a:r>
              <a:rPr lang="en-GB" altLang="cs-CZ" sz="2000" dirty="0" err="1">
                <a:solidFill>
                  <a:schemeClr val="tx1"/>
                </a:solidFill>
              </a:rPr>
              <a:t>etween</a:t>
            </a:r>
            <a:r>
              <a:rPr lang="en-GB" altLang="cs-CZ" sz="2000" dirty="0">
                <a:solidFill>
                  <a:schemeClr val="tx1"/>
                </a:solidFill>
              </a:rPr>
              <a:t> the oxygen and hydrogen atoms of neighbouring molecules, </a:t>
            </a:r>
            <a:r>
              <a:rPr lang="en-GB" altLang="cs-CZ" sz="2000" b="1" dirty="0">
                <a:solidFill>
                  <a:schemeClr val="tx1"/>
                </a:solidFill>
              </a:rPr>
              <a:t>hydrogen bonds</a:t>
            </a:r>
            <a:r>
              <a:rPr lang="en-GB" altLang="cs-CZ" sz="2000" dirty="0">
                <a:solidFill>
                  <a:schemeClr val="tx1"/>
                </a:solidFill>
              </a:rPr>
              <a:t> are formed. They join water molecules in aggregates – clusters.</a:t>
            </a:r>
          </a:p>
        </p:txBody>
      </p:sp>
    </p:spTree>
    <p:extLst>
      <p:ext uri="{BB962C8B-B14F-4D97-AF65-F5344CB8AC3E}">
        <p14:creationId xmlns:p14="http://schemas.microsoft.com/office/powerpoint/2010/main" val="12520021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F3E01F12-F015-4047-9891-F0597892096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3514177" y="752531"/>
            <a:ext cx="8135938" cy="4968875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cs-CZ" sz="2800" dirty="0"/>
              <a:t>Author: </a:t>
            </a:r>
            <a:br>
              <a:rPr lang="en-GB" altLang="cs-CZ" sz="2800" dirty="0"/>
            </a:br>
            <a:r>
              <a:rPr lang="en-GB" altLang="cs-CZ" sz="2800" b="1" dirty="0">
                <a:solidFill>
                  <a:schemeClr val="tx1"/>
                </a:solidFill>
              </a:rPr>
              <a:t>Vojtěch Mornstein</a:t>
            </a:r>
            <a:br>
              <a:rPr lang="en-GB" altLang="cs-CZ" sz="2800" dirty="0"/>
            </a:br>
            <a:br>
              <a:rPr lang="en-GB" altLang="cs-CZ" sz="2800" dirty="0"/>
            </a:br>
            <a:r>
              <a:rPr lang="en-GB" altLang="cs-CZ" sz="2800" dirty="0"/>
              <a:t>Content collaboration and language revision: </a:t>
            </a:r>
            <a:br>
              <a:rPr lang="en-GB" altLang="cs-CZ" sz="2800" dirty="0"/>
            </a:br>
            <a:r>
              <a:rPr lang="en-GB" altLang="cs-CZ" sz="2800" b="1" dirty="0">
                <a:solidFill>
                  <a:schemeClr val="tx1"/>
                </a:solidFill>
              </a:rPr>
              <a:t>Carmel J. Caruana, Viktor </a:t>
            </a:r>
            <a:r>
              <a:rPr lang="en-GB" altLang="cs-CZ" sz="2800" b="1" dirty="0" err="1">
                <a:solidFill>
                  <a:schemeClr val="tx1"/>
                </a:solidFill>
              </a:rPr>
              <a:t>Brabec</a:t>
            </a:r>
            <a:br>
              <a:rPr lang="en-GB" altLang="cs-CZ" sz="2800" dirty="0"/>
            </a:br>
            <a:br>
              <a:rPr lang="en-GB" altLang="cs-CZ" sz="2800" dirty="0"/>
            </a:br>
            <a:r>
              <a:rPr lang="en-GB" altLang="cs-CZ" sz="2800" dirty="0"/>
              <a:t>Last revision</a:t>
            </a:r>
            <a:r>
              <a:rPr lang="cs-CZ" altLang="cs-CZ" sz="2800" dirty="0"/>
              <a:t> </a:t>
            </a:r>
            <a:r>
              <a:rPr lang="cs-CZ" altLang="cs-CZ" sz="2800" dirty="0" err="1">
                <a:solidFill>
                  <a:schemeClr val="tx1"/>
                </a:solidFill>
              </a:rPr>
              <a:t>September</a:t>
            </a:r>
            <a:r>
              <a:rPr lang="en-GB" altLang="cs-CZ" sz="2800" dirty="0">
                <a:solidFill>
                  <a:schemeClr val="tx1"/>
                </a:solidFill>
              </a:rPr>
              <a:t> 20</a:t>
            </a:r>
            <a:r>
              <a:rPr lang="cs-CZ" altLang="cs-CZ" sz="2800" dirty="0">
                <a:solidFill>
                  <a:schemeClr val="tx1"/>
                </a:solidFill>
              </a:rPr>
              <a:t>21, soundtrack </a:t>
            </a:r>
            <a:r>
              <a:rPr lang="cs-CZ" altLang="cs-CZ" sz="2800" dirty="0" err="1">
                <a:solidFill>
                  <a:schemeClr val="tx1"/>
                </a:solidFill>
              </a:rPr>
              <a:t>added</a:t>
            </a:r>
            <a:r>
              <a:rPr lang="cs-CZ" altLang="cs-CZ" sz="2800" dirty="0">
                <a:solidFill>
                  <a:schemeClr val="tx1"/>
                </a:solidFill>
              </a:rPr>
              <a:t> 2020</a:t>
            </a:r>
            <a:r>
              <a:rPr lang="en-GB" altLang="cs-CZ" sz="2800" dirty="0">
                <a:solidFill>
                  <a:schemeClr val="tx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39879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49C24A5-F471-46E4-8F2B-6346BA20DF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74639"/>
            <a:ext cx="8229600" cy="1209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cs-CZ" sz="3600" b="1" dirty="0">
                <a:solidFill>
                  <a:srgbClr val="0000DC"/>
                </a:solidFill>
              </a:rPr>
              <a:t>Hydrogen bonds between water molecules</a:t>
            </a:r>
            <a:endParaRPr lang="cs-CZ" altLang="cs-CZ" sz="3600" b="1" dirty="0">
              <a:solidFill>
                <a:srgbClr val="0000DC"/>
              </a:solidFill>
            </a:endParaRPr>
          </a:p>
        </p:txBody>
      </p:sp>
      <p:pic>
        <p:nvPicPr>
          <p:cNvPr id="10243" name="Picture 5" descr="FG11_20ab">
            <a:extLst>
              <a:ext uri="{FF2B5EF4-FFF2-40B4-BE49-F238E27FC236}">
                <a16:creationId xmlns:a16="http://schemas.microsoft.com/office/drawing/2014/main" id="{2CFEEB70-470A-4868-9DBD-03BB3BCEB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557338"/>
            <a:ext cx="4751388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 descr="FG11_21">
            <a:extLst>
              <a:ext uri="{FF2B5EF4-FFF2-40B4-BE49-F238E27FC236}">
                <a16:creationId xmlns:a16="http://schemas.microsoft.com/office/drawing/2014/main" id="{0D1C09CC-247C-44D6-B0C8-2EA5C7F0FD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3860801"/>
            <a:ext cx="5689600" cy="2468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9">
            <a:extLst>
              <a:ext uri="{FF2B5EF4-FFF2-40B4-BE49-F238E27FC236}">
                <a16:creationId xmlns:a16="http://schemas.microsoft.com/office/drawing/2014/main" id="{ADAAF19F-A7DD-42A2-9FF1-9EF21A2E2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4" y="1557339"/>
            <a:ext cx="2808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2000">
                <a:solidFill>
                  <a:schemeClr val="tx1"/>
                </a:solidFill>
              </a:rPr>
              <a:t>Liquid water</a:t>
            </a:r>
            <a:endParaRPr lang="cs-CZ" altLang="cs-CZ" sz="2000">
              <a:solidFill>
                <a:schemeClr val="tx1"/>
              </a:solidFill>
            </a:endParaRPr>
          </a:p>
        </p:txBody>
      </p:sp>
      <p:sp>
        <p:nvSpPr>
          <p:cNvPr id="10246" name="Text Box 10">
            <a:extLst>
              <a:ext uri="{FF2B5EF4-FFF2-40B4-BE49-F238E27FC236}">
                <a16:creationId xmlns:a16="http://schemas.microsoft.com/office/drawing/2014/main" id="{CA2B9945-57EE-4D43-BB28-2994EC82E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4438" y="6583364"/>
            <a:ext cx="69135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200">
                <a:solidFill>
                  <a:schemeClr val="tx1"/>
                </a:solidFill>
              </a:rPr>
              <a:t>Pictures</a:t>
            </a:r>
            <a:r>
              <a:rPr lang="cs-CZ" altLang="cs-CZ" sz="1200">
                <a:solidFill>
                  <a:schemeClr val="tx1"/>
                </a:solidFill>
              </a:rPr>
              <a:t>: http://cwx.prenhall.com/bookbind/pubbooks/hillchem3/medialib/media_portfolio/11.html</a:t>
            </a:r>
          </a:p>
        </p:txBody>
      </p:sp>
      <p:sp>
        <p:nvSpPr>
          <p:cNvPr id="10247" name="Text Box 11">
            <a:extLst>
              <a:ext uri="{FF2B5EF4-FFF2-40B4-BE49-F238E27FC236}">
                <a16:creationId xmlns:a16="http://schemas.microsoft.com/office/drawing/2014/main" id="{F7C449B0-9ECC-4C8C-B828-907CE5CE2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3" y="5013326"/>
            <a:ext cx="792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2000">
                <a:solidFill>
                  <a:schemeClr val="tx1"/>
                </a:solidFill>
              </a:rPr>
              <a:t>Ice</a:t>
            </a:r>
            <a:endParaRPr lang="cs-CZ" altLang="cs-CZ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38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C3818BD-D58B-4A46-ADCA-49CEDF59B9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cs-CZ" sz="3600" b="1" dirty="0">
                <a:solidFill>
                  <a:srgbClr val="0000DC"/>
                </a:solidFill>
              </a:rPr>
              <a:t>Colloids</a:t>
            </a:r>
            <a:endParaRPr lang="cs-CZ" altLang="cs-CZ" sz="3600" b="1" dirty="0">
              <a:solidFill>
                <a:srgbClr val="0000DC"/>
              </a:solidFill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8E159D7-3611-4CE0-BE8F-4C8AC65D7E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4299" y="1916113"/>
            <a:ext cx="10265134" cy="413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indent="296863" eaLnBrk="1" hangingPunct="1">
              <a:lnSpc>
                <a:spcPct val="90000"/>
              </a:lnSpc>
              <a:buFontTx/>
              <a:buNone/>
            </a:pPr>
            <a:r>
              <a:rPr lang="en-GB" altLang="cs-CZ" dirty="0"/>
              <a:t>Colloids – also known as non-true solutions – the solution consists of solute particles of diameter about 10 – 1000 nm dispersed in the solvent.</a:t>
            </a:r>
          </a:p>
          <a:p>
            <a:pPr marL="87313" indent="296863" eaLnBrk="1" hangingPunct="1">
              <a:lnSpc>
                <a:spcPct val="90000"/>
              </a:lnSpc>
              <a:buFontTx/>
              <a:buNone/>
            </a:pPr>
            <a:r>
              <a:rPr lang="en-GB" altLang="cs-CZ" dirty="0"/>
              <a:t>We can distinguish two types of colloids according to the type of binding forces:</a:t>
            </a:r>
          </a:p>
          <a:p>
            <a:pPr marL="87313" indent="296863" eaLnBrk="1" hangingPunct="1">
              <a:lnSpc>
                <a:spcPct val="90000"/>
              </a:lnSpc>
              <a:buFontTx/>
              <a:buNone/>
            </a:pPr>
            <a:endParaRPr lang="en-GB" altLang="cs-CZ" dirty="0"/>
          </a:p>
          <a:p>
            <a:pPr marL="87313" indent="296863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cs-CZ" dirty="0"/>
              <a:t>Micellar colloids (also associative, small particles are bound together by </a:t>
            </a:r>
            <a:r>
              <a:rPr lang="en-GB" altLang="cs-CZ" i="1" dirty="0"/>
              <a:t>van der Waals bonds</a:t>
            </a:r>
            <a:r>
              <a:rPr lang="en-GB" altLang="cs-CZ" dirty="0"/>
              <a:t>)</a:t>
            </a:r>
          </a:p>
          <a:p>
            <a:pPr marL="87313" indent="296863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cs-CZ" dirty="0"/>
          </a:p>
          <a:p>
            <a:pPr marL="87313" indent="296863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cs-CZ" dirty="0"/>
              <a:t>Molecular colloids (particles are macromolecules which subunits are bound together by </a:t>
            </a:r>
            <a:r>
              <a:rPr lang="en-GB" altLang="cs-CZ" i="1" dirty="0"/>
              <a:t>covalent bonds</a:t>
            </a:r>
            <a:r>
              <a:rPr lang="en-GB" alt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31921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31EDEB1-B4A6-4F5E-9366-D48C581F9F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74638"/>
            <a:ext cx="8229600" cy="850900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cs-CZ" sz="4000" dirty="0">
                <a:solidFill>
                  <a:srgbClr val="0000DC"/>
                </a:solidFill>
              </a:rPr>
              <a:t>Weak chemical bonds</a:t>
            </a:r>
            <a:endParaRPr lang="cs-CZ" altLang="cs-CZ" sz="4000" dirty="0">
              <a:solidFill>
                <a:srgbClr val="0000DC"/>
              </a:solidFill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68B68AD-15A1-400F-B972-313B6DB166E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629816" y="1425138"/>
            <a:ext cx="2736850" cy="3744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cs-CZ" sz="2800" dirty="0"/>
              <a:t>Hydrogen bonds</a:t>
            </a:r>
          </a:p>
          <a:p>
            <a:pPr eaLnBrk="1" hangingPunct="1"/>
            <a:r>
              <a:rPr lang="en-GB" altLang="cs-CZ" sz="2800" dirty="0"/>
              <a:t>Hydrophobic interaction</a:t>
            </a:r>
          </a:p>
          <a:p>
            <a:pPr eaLnBrk="1" hangingPunct="1"/>
            <a:r>
              <a:rPr lang="en-GB" altLang="cs-CZ" sz="2800" dirty="0"/>
              <a:t>van der Waals bonds</a:t>
            </a:r>
          </a:p>
        </p:txBody>
      </p:sp>
      <p:pic>
        <p:nvPicPr>
          <p:cNvPr id="14340" name="Picture 7" descr="van der Waals">
            <a:extLst>
              <a:ext uri="{FF2B5EF4-FFF2-40B4-BE49-F238E27FC236}">
                <a16:creationId xmlns:a16="http://schemas.microsoft.com/office/drawing/2014/main" id="{201AF01D-AA4A-4B68-99B1-B780DE8D1E1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910" y="1318720"/>
            <a:ext cx="5940425" cy="397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Oval 9">
            <a:extLst>
              <a:ext uri="{FF2B5EF4-FFF2-40B4-BE49-F238E27FC236}">
                <a16:creationId xmlns:a16="http://schemas.microsoft.com/office/drawing/2014/main" id="{F0C7904E-4CBE-4061-82DB-20AD0B775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603" y="3327784"/>
            <a:ext cx="2663825" cy="100806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 sz="2000"/>
          </a:p>
        </p:txBody>
      </p:sp>
      <p:sp>
        <p:nvSpPr>
          <p:cNvPr id="14342" name="Line 10">
            <a:extLst>
              <a:ext uri="{FF2B5EF4-FFF2-40B4-BE49-F238E27FC236}">
                <a16:creationId xmlns:a16="http://schemas.microsoft.com/office/drawing/2014/main" id="{BD665BD5-02F1-4FD2-84C1-537F524E77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48076" y="4221163"/>
            <a:ext cx="1223963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2000"/>
          </a:p>
        </p:txBody>
      </p:sp>
      <p:cxnSp>
        <p:nvCxnSpPr>
          <p:cNvPr id="14343" name="Zakřivená spojovací čára 6">
            <a:extLst>
              <a:ext uri="{FF2B5EF4-FFF2-40B4-BE49-F238E27FC236}">
                <a16:creationId xmlns:a16="http://schemas.microsoft.com/office/drawing/2014/main" id="{B2116B16-ED6A-4765-A5FB-7E2267E54A9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8670981" y="5338217"/>
            <a:ext cx="936625" cy="287337"/>
          </a:xfrm>
          <a:prstGeom prst="curvedConnector3">
            <a:avLst>
              <a:gd name="adj1" fmla="val 50000"/>
            </a:avLst>
          </a:prstGeom>
          <a:noFill/>
          <a:ln w="31750" algn="ctr">
            <a:solidFill>
              <a:srgbClr val="FF0066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4" name="TextovéPole 7">
            <a:extLst>
              <a:ext uri="{FF2B5EF4-FFF2-40B4-BE49-F238E27FC236}">
                <a16:creationId xmlns:a16="http://schemas.microsoft.com/office/drawing/2014/main" id="{6C05BFBB-3B7B-4270-A77D-915575ED0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4974" y="5711770"/>
            <a:ext cx="3851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1800" dirty="0" err="1">
                <a:solidFill>
                  <a:srgbClr val="FF0000"/>
                </a:solidFill>
              </a:rPr>
              <a:t>Also</a:t>
            </a:r>
            <a:r>
              <a:rPr lang="cs-CZ" altLang="cs-CZ" sz="1800" dirty="0">
                <a:solidFill>
                  <a:srgbClr val="FF0000"/>
                </a:solidFill>
              </a:rPr>
              <a:t> London </a:t>
            </a:r>
            <a:r>
              <a:rPr lang="cs-CZ" altLang="cs-CZ" sz="1800" dirty="0" err="1">
                <a:solidFill>
                  <a:srgbClr val="FF0000"/>
                </a:solidFill>
              </a:rPr>
              <a:t>forces</a:t>
            </a:r>
            <a:r>
              <a:rPr lang="cs-CZ" altLang="cs-CZ" sz="1800" dirty="0">
                <a:solidFill>
                  <a:srgbClr val="FF0000"/>
                </a:solidFill>
              </a:rPr>
              <a:t>, </a:t>
            </a:r>
            <a:r>
              <a:rPr lang="cs-CZ" altLang="cs-CZ" sz="1800" dirty="0" err="1">
                <a:solidFill>
                  <a:srgbClr val="FF0000"/>
                </a:solidFill>
              </a:rPr>
              <a:t>sometimes</a:t>
            </a:r>
            <a:r>
              <a:rPr lang="cs-CZ" altLang="cs-CZ" sz="1800" dirty="0">
                <a:solidFill>
                  <a:srgbClr val="FF0000"/>
                </a:solidFill>
              </a:rPr>
              <a:t> not </a:t>
            </a:r>
            <a:r>
              <a:rPr lang="cs-CZ" altLang="cs-CZ" sz="1800" dirty="0" err="1">
                <a:solidFill>
                  <a:srgbClr val="FF0000"/>
                </a:solidFill>
              </a:rPr>
              <a:t>classified</a:t>
            </a:r>
            <a:r>
              <a:rPr lang="cs-CZ" altLang="cs-CZ" sz="1800" dirty="0">
                <a:solidFill>
                  <a:srgbClr val="FF0000"/>
                </a:solidFill>
              </a:rPr>
              <a:t> as van der </a:t>
            </a:r>
            <a:r>
              <a:rPr lang="cs-CZ" altLang="cs-CZ" sz="1800" dirty="0" err="1">
                <a:solidFill>
                  <a:srgbClr val="FF0000"/>
                </a:solidFill>
              </a:rPr>
              <a:t>Waals</a:t>
            </a:r>
            <a:r>
              <a:rPr lang="cs-CZ" altLang="cs-CZ" sz="1800" dirty="0">
                <a:solidFill>
                  <a:srgbClr val="FF0000"/>
                </a:solidFill>
              </a:rPr>
              <a:t> </a:t>
            </a:r>
            <a:r>
              <a:rPr lang="cs-CZ" altLang="cs-CZ" sz="1800" dirty="0" err="1">
                <a:solidFill>
                  <a:srgbClr val="FF0000"/>
                </a:solidFill>
              </a:rPr>
              <a:t>bonds</a:t>
            </a:r>
            <a:endParaRPr lang="cs-CZ" altLang="cs-CZ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56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566E0EB-92B9-49A5-92D0-3DA17D0945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35188" y="260351"/>
            <a:ext cx="8229600" cy="777875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cs-CZ" sz="4000" dirty="0">
                <a:solidFill>
                  <a:srgbClr val="0000DC"/>
                </a:solidFill>
              </a:rPr>
              <a:t>Properties of colloids</a:t>
            </a:r>
            <a:endParaRPr lang="cs-CZ" altLang="cs-CZ" sz="4000" dirty="0">
              <a:solidFill>
                <a:srgbClr val="0000DC"/>
              </a:solidFill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2028EFA-E967-469E-80C6-6E32529BDD6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956441" y="1557339"/>
            <a:ext cx="10174014" cy="4751387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17463" eaLnBrk="1" hangingPunct="1">
              <a:lnSpc>
                <a:spcPct val="80000"/>
              </a:lnSpc>
              <a:buFontTx/>
              <a:buNone/>
            </a:pPr>
            <a:r>
              <a:rPr lang="en-GB" altLang="cs-CZ" b="1" dirty="0"/>
              <a:t>Mechanical:</a:t>
            </a:r>
            <a:r>
              <a:rPr lang="en-GB" altLang="cs-CZ" dirty="0"/>
              <a:t> rigidity, elasticity, viscosity – caused by covalent and weak chemical bonds</a:t>
            </a:r>
          </a:p>
          <a:p>
            <a:pPr marL="0" indent="17463" eaLnBrk="1" hangingPunct="1">
              <a:lnSpc>
                <a:spcPct val="80000"/>
              </a:lnSpc>
              <a:buFontTx/>
              <a:buNone/>
            </a:pPr>
            <a:r>
              <a:rPr lang="en-GB" altLang="cs-CZ" dirty="0"/>
              <a:t>These properties depend on the form of colloid:</a:t>
            </a:r>
          </a:p>
          <a:p>
            <a:pPr marL="0" indent="17463" eaLnBrk="1" hangingPunct="1">
              <a:lnSpc>
                <a:spcPct val="80000"/>
              </a:lnSpc>
              <a:buFontTx/>
              <a:buNone/>
            </a:pPr>
            <a:r>
              <a:rPr lang="en-GB" altLang="cs-CZ" dirty="0"/>
              <a:t>sol (liquid) or gel (solid). Gel formation = gelatinisation</a:t>
            </a:r>
          </a:p>
          <a:p>
            <a:pPr marL="0" indent="17463" eaLnBrk="1" hangingPunct="1">
              <a:lnSpc>
                <a:spcPct val="80000"/>
              </a:lnSpc>
              <a:buFontTx/>
              <a:buNone/>
            </a:pPr>
            <a:r>
              <a:rPr lang="en-GB" altLang="cs-CZ" b="1" dirty="0"/>
              <a:t>Optical:</a:t>
            </a:r>
            <a:r>
              <a:rPr lang="en-GB" altLang="cs-CZ" dirty="0"/>
              <a:t> </a:t>
            </a:r>
          </a:p>
          <a:p>
            <a:pPr marL="825500" lvl="1" eaLnBrk="1" hangingPunct="1">
              <a:lnSpc>
                <a:spcPct val="80000"/>
              </a:lnSpc>
            </a:pPr>
            <a:r>
              <a:rPr lang="en-GB" altLang="cs-CZ" sz="2400" dirty="0"/>
              <a:t>Light scatter: Tyndall effect (opalescence). Light can be scattered off the colloid particles. Track of a light beam passing through a colloid is made visible by the light scattered by the colloidal particles.</a:t>
            </a:r>
            <a:r>
              <a:rPr lang="en-GB" altLang="cs-CZ" sz="2400" i="1" dirty="0"/>
              <a:t> </a:t>
            </a:r>
          </a:p>
          <a:p>
            <a:pPr marL="825500" lvl="1" eaLnBrk="1" hangingPunct="1">
              <a:lnSpc>
                <a:spcPct val="80000"/>
              </a:lnSpc>
            </a:pPr>
            <a:r>
              <a:rPr lang="en-GB" altLang="cs-CZ" sz="2400" dirty="0"/>
              <a:t> Optical activity: Colloidal particles can rotate the plane of polarization of plane-polarised light passing through the colloid</a:t>
            </a:r>
          </a:p>
          <a:p>
            <a:pPr marL="0" indent="17463" eaLnBrk="1" hangingPunct="1">
              <a:lnSpc>
                <a:spcPct val="80000"/>
              </a:lnSpc>
              <a:buFontTx/>
              <a:buNone/>
            </a:pPr>
            <a:r>
              <a:rPr lang="en-GB" altLang="cs-CZ" b="1" dirty="0"/>
              <a:t>Electrical:</a:t>
            </a:r>
            <a:r>
              <a:rPr lang="en-GB" altLang="cs-CZ" dirty="0"/>
              <a:t> see lecture on instrumental methods in molecular biophysics</a:t>
            </a:r>
          </a:p>
        </p:txBody>
      </p:sp>
    </p:spTree>
    <p:extLst>
      <p:ext uri="{BB962C8B-B14F-4D97-AF65-F5344CB8AC3E}">
        <p14:creationId xmlns:p14="http://schemas.microsoft.com/office/powerpoint/2010/main" val="2433953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>
            <a:extLst>
              <a:ext uri="{FF2B5EF4-FFF2-40B4-BE49-F238E27FC236}">
                <a16:creationId xmlns:a16="http://schemas.microsoft.com/office/drawing/2014/main" id="{FC73C0EF-D5E1-4A7A-8D39-F93ADF146E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74638"/>
            <a:ext cx="8229600" cy="1282700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cs-CZ" sz="4000" dirty="0">
                <a:solidFill>
                  <a:srgbClr val="0000DC"/>
                </a:solidFill>
              </a:rPr>
              <a:t>Tyndall effect in micellar and molecular colloids</a:t>
            </a:r>
          </a:p>
        </p:txBody>
      </p:sp>
      <p:pic>
        <p:nvPicPr>
          <p:cNvPr id="18435" name="Picture 5" descr="gold4">
            <a:hlinkClick r:id="rId3"/>
            <a:extLst>
              <a:ext uri="{FF2B5EF4-FFF2-40B4-BE49-F238E27FC236}">
                <a16:creationId xmlns:a16="http://schemas.microsoft.com/office/drawing/2014/main" id="{A6E4A7A4-E3A0-4BD9-A82F-8396C818D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863726"/>
            <a:ext cx="41052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7" descr="620095mb_image002">
            <a:extLst>
              <a:ext uri="{FF2B5EF4-FFF2-40B4-BE49-F238E27FC236}">
                <a16:creationId xmlns:a16="http://schemas.microsoft.com/office/drawing/2014/main" id="{E92F422A-A25F-4C8E-80AA-27E2D4AE09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1836738"/>
            <a:ext cx="4140200" cy="3105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10">
            <a:extLst>
              <a:ext uri="{FF2B5EF4-FFF2-40B4-BE49-F238E27FC236}">
                <a16:creationId xmlns:a16="http://schemas.microsoft.com/office/drawing/2014/main" id="{7F12D566-E38C-4236-8147-EA1DECBF5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1" y="5229225"/>
            <a:ext cx="3889375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chemeClr val="tx1"/>
                </a:solidFill>
              </a:rPr>
              <a:t>- </a:t>
            </a:r>
            <a:r>
              <a:rPr lang="en-US" altLang="cs-CZ" sz="2000">
                <a:solidFill>
                  <a:schemeClr val="tx1"/>
                </a:solidFill>
              </a:rPr>
              <a:t>In solution of gelatin (a protein)</a:t>
            </a:r>
            <a:endParaRPr lang="cs-CZ" altLang="cs-CZ" sz="200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tx1"/>
                </a:solidFill>
              </a:rPr>
              <a:t>http://link.springer-ny.com/link/service/journals/00897/papers/0006002/620095mb.htm</a:t>
            </a:r>
          </a:p>
        </p:txBody>
      </p:sp>
      <p:sp>
        <p:nvSpPr>
          <p:cNvPr id="18438" name="Text Box 11">
            <a:extLst>
              <a:ext uri="{FF2B5EF4-FFF2-40B4-BE49-F238E27FC236}">
                <a16:creationId xmlns:a16="http://schemas.microsoft.com/office/drawing/2014/main" id="{38327F15-FB7F-439C-A02F-55A92B118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5229226"/>
            <a:ext cx="35290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chemeClr val="tx1"/>
                </a:solidFill>
              </a:rPr>
              <a:t>- </a:t>
            </a:r>
            <a:r>
              <a:rPr lang="en-US" altLang="cs-CZ" sz="2000">
                <a:solidFill>
                  <a:schemeClr val="tx1"/>
                </a:solidFill>
              </a:rPr>
              <a:t>In solution of colloidal gold</a:t>
            </a:r>
            <a:endParaRPr lang="cs-CZ" altLang="cs-CZ" sz="200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tx1"/>
                </a:solidFill>
              </a:rPr>
              <a:t>http://mrsec.wisc.edu/edetc/cineplex/gold/</a:t>
            </a:r>
          </a:p>
        </p:txBody>
      </p:sp>
    </p:spTree>
    <p:extLst>
      <p:ext uri="{BB962C8B-B14F-4D97-AF65-F5344CB8AC3E}">
        <p14:creationId xmlns:p14="http://schemas.microsoft.com/office/powerpoint/2010/main" val="1426664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B868CBD-3156-485E-A13F-638977E0E4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cs-CZ" sz="4000" dirty="0">
                <a:solidFill>
                  <a:schemeClr val="tx1"/>
                </a:solidFill>
              </a:rPr>
              <a:t>Types of Colloids</a:t>
            </a:r>
            <a:r>
              <a:rPr lang="cs-CZ" altLang="cs-CZ" sz="4000" dirty="0">
                <a:solidFill>
                  <a:schemeClr val="tx1"/>
                </a:solidFill>
              </a:rPr>
              <a:t> - </a:t>
            </a:r>
            <a:r>
              <a:rPr lang="cs-CZ" altLang="cs-CZ" sz="4000" dirty="0" err="1">
                <a:solidFill>
                  <a:schemeClr val="tx1"/>
                </a:solidFill>
              </a:rPr>
              <a:t>Biopolymers</a:t>
            </a:r>
            <a:endParaRPr lang="cs-CZ" altLang="cs-CZ" sz="4000" dirty="0">
              <a:solidFill>
                <a:schemeClr val="tx1"/>
              </a:solidFill>
            </a:endParaRP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0177239D-353B-4E2D-B5EB-E002089AFC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41131" y="1692002"/>
            <a:ext cx="11172497" cy="4139998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cs-CZ" dirty="0"/>
              <a:t>According to the affinity of the bio</a:t>
            </a:r>
            <a:r>
              <a:rPr lang="cs-CZ" altLang="cs-CZ" dirty="0"/>
              <a:t>polymer</a:t>
            </a:r>
            <a:r>
              <a:rPr lang="en-GB" altLang="cs-CZ" dirty="0"/>
              <a:t> to </a:t>
            </a:r>
            <a:r>
              <a:rPr lang="cs-CZ" altLang="cs-CZ" dirty="0" err="1"/>
              <a:t>solvent</a:t>
            </a:r>
            <a:r>
              <a:rPr lang="cs-CZ" altLang="cs-CZ" dirty="0"/>
              <a:t> (</a:t>
            </a:r>
            <a:r>
              <a:rPr lang="en-GB" altLang="cs-CZ" dirty="0"/>
              <a:t>water</a:t>
            </a:r>
            <a:r>
              <a:rPr lang="cs-CZ" altLang="cs-CZ" dirty="0"/>
              <a:t>)</a:t>
            </a:r>
            <a:endParaRPr lang="en-GB" altLang="cs-CZ" dirty="0"/>
          </a:p>
          <a:p>
            <a:pPr lvl="1" eaLnBrk="1" hangingPunct="1"/>
            <a:r>
              <a:rPr lang="en-GB" altLang="cs-CZ" sz="2800" b="1" dirty="0"/>
              <a:t>Lyophilic (hydrophilic) </a:t>
            </a:r>
            <a:r>
              <a:rPr lang="en-GB" altLang="cs-CZ" sz="2800" dirty="0"/>
              <a:t>- form stable solutions</a:t>
            </a:r>
          </a:p>
          <a:p>
            <a:pPr lvl="1" eaLnBrk="1" hangingPunct="1"/>
            <a:r>
              <a:rPr lang="en-GB" altLang="cs-CZ" sz="2800" b="1" dirty="0"/>
              <a:t>Lyophobic (hydrophobic) </a:t>
            </a:r>
            <a:r>
              <a:rPr lang="en-GB" altLang="cs-CZ" sz="2800" dirty="0"/>
              <a:t>- form unstable solutions</a:t>
            </a:r>
          </a:p>
          <a:p>
            <a:pPr eaLnBrk="1" hangingPunct="1"/>
            <a:r>
              <a:rPr lang="en-GB" altLang="cs-CZ" dirty="0"/>
              <a:t>According to the shape of the bio</a:t>
            </a:r>
            <a:r>
              <a:rPr lang="cs-CZ" altLang="cs-CZ" dirty="0"/>
              <a:t>polymer</a:t>
            </a:r>
            <a:r>
              <a:rPr lang="en-GB" altLang="cs-CZ" dirty="0"/>
              <a:t> (the shape is also influenced by the solvent!)</a:t>
            </a:r>
          </a:p>
          <a:p>
            <a:pPr lvl="1" eaLnBrk="1" hangingPunct="1"/>
            <a:r>
              <a:rPr lang="en-GB" altLang="cs-CZ" sz="2800" b="1" dirty="0"/>
              <a:t>Linear</a:t>
            </a:r>
            <a:r>
              <a:rPr lang="en-GB" altLang="cs-CZ" sz="2800" dirty="0"/>
              <a:t> (fibrillar – DNA, myosin, synthetic polymers…..also scleroproteins, mostly insoluble in pure water) </a:t>
            </a:r>
          </a:p>
          <a:p>
            <a:pPr lvl="1" eaLnBrk="1" hangingPunct="1"/>
            <a:r>
              <a:rPr lang="en-GB" altLang="cs-CZ" sz="2800" b="1" dirty="0"/>
              <a:t>Spherical </a:t>
            </a:r>
            <a:r>
              <a:rPr lang="en-GB" altLang="cs-CZ" sz="2800" dirty="0"/>
              <a:t>(globular – haemoglobin, glycogen … also </a:t>
            </a:r>
            <a:r>
              <a:rPr lang="en-GB" altLang="cs-CZ" sz="2800" dirty="0" err="1"/>
              <a:t>spheroproteins</a:t>
            </a:r>
            <a:r>
              <a:rPr lang="en-GB" altLang="cs-CZ" sz="2800" dirty="0"/>
              <a:t>, mostly soluble in pure water)</a:t>
            </a:r>
          </a:p>
        </p:txBody>
      </p:sp>
    </p:spTree>
    <p:extLst>
      <p:ext uri="{BB962C8B-B14F-4D97-AF65-F5344CB8AC3E}">
        <p14:creationId xmlns:p14="http://schemas.microsoft.com/office/powerpoint/2010/main" val="154973772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rezentace-16-9-cz-v11.potx" id="{A1E069AA-5EB2-4FA2-9367-6D040ACEC8D2}" vid="{BC2189E0-F5C8-4AB2-8946-E3011F185C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muni-prezentace-16-9-cz-v11</Template>
  <TotalTime>72</TotalTime>
  <Words>1899</Words>
  <Application>Microsoft Office PowerPoint</Application>
  <PresentationFormat>Širokoúhlá obrazovka</PresentationFormat>
  <Paragraphs>171</Paragraphs>
  <Slides>30</Slides>
  <Notes>27</Notes>
  <HiddenSlides>0</HiddenSlides>
  <MMClips>1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30</vt:i4>
      </vt:variant>
    </vt:vector>
  </HeadingPairs>
  <TitlesOfParts>
    <vt:vector size="37" baseType="lpstr">
      <vt:lpstr>Arial</vt:lpstr>
      <vt:lpstr>Symbol</vt:lpstr>
      <vt:lpstr>Tahoma</vt:lpstr>
      <vt:lpstr>Wingdings</vt:lpstr>
      <vt:lpstr>Prezentace_MU_CZ</vt:lpstr>
      <vt:lpstr>Rastrový obrázek</vt:lpstr>
      <vt:lpstr>Rastrový obraz</vt:lpstr>
      <vt:lpstr>Lectures on Medical Biophysics</vt:lpstr>
      <vt:lpstr>Lecture outline</vt:lpstr>
      <vt:lpstr>Water</vt:lpstr>
      <vt:lpstr>Hydrogen bonds between water molecules</vt:lpstr>
      <vt:lpstr>Colloids</vt:lpstr>
      <vt:lpstr>Weak chemical bonds</vt:lpstr>
      <vt:lpstr>Properties of colloids</vt:lpstr>
      <vt:lpstr>Tyndall effect in micellar and molecular colloids</vt:lpstr>
      <vt:lpstr>Types of Colloids - Biopolymers</vt:lpstr>
      <vt:lpstr>Chemical composition of proteins</vt:lpstr>
      <vt:lpstr>Structure of proteins</vt:lpstr>
      <vt:lpstr>Structure of proteins</vt:lpstr>
      <vt:lpstr>Structure of proteins</vt:lpstr>
      <vt:lpstr>Prezentace aplikace PowerPoint</vt:lpstr>
      <vt:lpstr>b-structure (pleated sheet – antiparallel model) http://www-structure.llnl.gov/Xray/tutorial/protein_structure.htm</vt:lpstr>
      <vt:lpstr>Triple helix of collagen http://cwx.prenhall.com/horton/medialib/media_portfolio/text_images/FG04_34.JPG</vt:lpstr>
      <vt:lpstr>Prezentace aplikace PowerPoint</vt:lpstr>
      <vt:lpstr>Structure of nucleic acids (NA)</vt:lpstr>
      <vt:lpstr>Prezentace aplikace PowerPoint</vt:lpstr>
      <vt:lpstr>B-DNA http://cwx.prenhall.com/horton/medialib/media_portfolio/text_images/FG19_15aC.JPG</vt:lpstr>
      <vt:lpstr>A-DNA – dehydrated, B-DNA – commonly present under physiological conditions, Z-DNA – in sequences rich on CG pairs</vt:lpstr>
      <vt:lpstr>Superhelical structure of circular DNA </vt:lpstr>
      <vt:lpstr>Structure of chromatin http://cwx.prenhall.com/horton/medialib/media_portfolio/text_images/FG19_23_00742.JPG, http://cwx.prenhall.com/horton/medialib/media_portfolio/text_images/FG19_25_00744.JPG</vt:lpstr>
      <vt:lpstr>Prezentace aplikace PowerPoint</vt:lpstr>
      <vt:lpstr>Ribosomal RNA</vt:lpstr>
      <vt:lpstr>Prezentace aplikace PowerPoint</vt:lpstr>
      <vt:lpstr>MicroRNA (source: Wikipedia)</vt:lpstr>
      <vt:lpstr>Conformation changes and denaturation of biopolymers</vt:lpstr>
      <vt:lpstr>Denaturation factors</vt:lpstr>
      <vt:lpstr>Author:  Vojtěch Mornstein  Content collaboration and language revision:  Carmel J. Caruana, Viktor Brabec  Last revision September 2021, soundtrack added 2020: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Lectures on Medical Biophysics</dc:title>
  <dc:creator>Vojtěch Mornstein</dc:creator>
  <cp:lastModifiedBy>Vojtěch Mornstein</cp:lastModifiedBy>
  <cp:revision>3</cp:revision>
  <cp:lastPrinted>1601-01-01T00:00:00Z</cp:lastPrinted>
  <dcterms:created xsi:type="dcterms:W3CDTF">2021-09-16T12:51:15Z</dcterms:created>
  <dcterms:modified xsi:type="dcterms:W3CDTF">2021-09-16T14:03:34Z</dcterms:modified>
</cp:coreProperties>
</file>