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Montserrat" panose="00000500000000000000" pitchFamily="2" charset="-18"/>
      <p:regular r:id="rId17"/>
      <p:bold r:id="rId18"/>
      <p:italic r:id="rId19"/>
      <p:boldItalic r:id="rId20"/>
    </p:embeddedFont>
    <p:embeddedFont>
      <p:font typeface="Raleway" pitchFamily="2" charset="-18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f59fbbb8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f59fbbb8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ef59fbbb87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f59fbbb8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f59fbbb8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ef59fbbb87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59fbbb8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f59fbbb8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ef59fbbb87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f59fbbb8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f59fbbb8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ef59fbbb87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0e6503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0e6503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ec0e6503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f59fbbb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f59fbbb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ef59fbbb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f59fbbb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f59fbbb8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ef59fbbb8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f59fbbb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f59fbbb8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ef59fbbb8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f59fbbb8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f59fbbb8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ef59fbbb87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f59fbbb8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f59fbbb8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ef59fbbb87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f59fbbb8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f59fbbb8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ef59fbbb8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f59fbbb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f59fbbb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ef59fbbb87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f59fbbb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f59fbbb8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ef59fbbb87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Tongue twister</a:t>
            </a: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300" b="1" dirty="0">
                <a:solidFill>
                  <a:srgbClr val="595959"/>
                </a:solidFill>
              </a:rPr>
              <a:t>Tři sta třicet tři stříbrných křepeliček přeletělo přes tři sta třicet tři stříbrných střech.</a:t>
            </a:r>
            <a:r>
              <a:rPr lang="cs-CZ" sz="4100" dirty="0">
                <a:solidFill>
                  <a:srgbClr val="595959"/>
                </a:solidFill>
              </a:rPr>
              <a:t> </a:t>
            </a:r>
            <a:endParaRPr sz="41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725" y="3771400"/>
            <a:ext cx="3571825" cy="23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být = to be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57711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</a:t>
            </a:r>
            <a:r>
              <a:rPr lang="cs-CZ">
                <a:highlight>
                  <a:srgbClr val="FFFF00"/>
                </a:highlight>
              </a:rPr>
              <a:t>T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já </a:t>
            </a:r>
            <a:r>
              <a:rPr lang="cs-CZ" sz="3500" b="1">
                <a:highlight>
                  <a:schemeClr val="lt1"/>
                </a:highlight>
              </a:rPr>
              <a:t>JSEM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ty </a:t>
            </a:r>
            <a:r>
              <a:rPr lang="cs-CZ" sz="3500" b="1">
                <a:highlight>
                  <a:schemeClr val="lt1"/>
                </a:highlight>
              </a:rPr>
              <a:t>JSI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on/ona/to </a:t>
            </a:r>
            <a:r>
              <a:rPr lang="cs-CZ" sz="3500" b="1">
                <a:highlight>
                  <a:schemeClr val="lt1"/>
                </a:highlight>
              </a:rPr>
              <a:t>JE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my </a:t>
            </a:r>
            <a:r>
              <a:rPr lang="cs-CZ" sz="3500" b="1">
                <a:highlight>
                  <a:schemeClr val="lt1"/>
                </a:highlight>
              </a:rPr>
              <a:t>JSME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vy </a:t>
            </a:r>
            <a:r>
              <a:rPr lang="cs-CZ" sz="3500" b="1">
                <a:highlight>
                  <a:schemeClr val="lt1"/>
                </a:highlight>
              </a:rPr>
              <a:t>JSTE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oni </a:t>
            </a:r>
            <a:r>
              <a:rPr lang="cs-CZ" sz="3500" b="1">
                <a:highlight>
                  <a:schemeClr val="lt1"/>
                </a:highlight>
              </a:rPr>
              <a:t>JSOU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i="1">
                <a:highlight>
                  <a:schemeClr val="lt1"/>
                </a:highlight>
              </a:rPr>
              <a:t>Já jsem Eva. Jsem z Brna.</a:t>
            </a:r>
            <a:endParaRPr sz="3000" i="1">
              <a:highlight>
                <a:schemeClr val="lt1"/>
              </a:highlight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6257625" y="1201525"/>
            <a:ext cx="57711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NEBÝ</a:t>
            </a:r>
            <a:r>
              <a:rPr lang="cs-CZ">
                <a:highlight>
                  <a:srgbClr val="FFFF00"/>
                </a:highlight>
              </a:rPr>
              <a:t>T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já </a:t>
            </a:r>
            <a:r>
              <a:rPr lang="cs-CZ" sz="3500" b="1">
                <a:highlight>
                  <a:schemeClr val="lt1"/>
                </a:highlight>
              </a:rPr>
              <a:t>NEJSEM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ty </a:t>
            </a:r>
            <a:r>
              <a:rPr lang="cs-CZ" sz="3500" b="1">
                <a:highlight>
                  <a:schemeClr val="lt1"/>
                </a:highlight>
              </a:rPr>
              <a:t>NEJSI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on/ona/to </a:t>
            </a:r>
            <a:r>
              <a:rPr lang="cs-CZ" sz="3500" b="1">
                <a:highlight>
                  <a:schemeClr val="lt1"/>
                </a:highlight>
              </a:rPr>
              <a:t>NENÍ 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my </a:t>
            </a:r>
            <a:r>
              <a:rPr lang="cs-CZ" sz="3500" b="1">
                <a:highlight>
                  <a:schemeClr val="lt1"/>
                </a:highlight>
              </a:rPr>
              <a:t>NEJSME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vy </a:t>
            </a:r>
            <a:r>
              <a:rPr lang="cs-CZ" sz="3500" b="1">
                <a:highlight>
                  <a:schemeClr val="lt1"/>
                </a:highlight>
              </a:rPr>
              <a:t>NEJSTE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oni </a:t>
            </a:r>
            <a:r>
              <a:rPr lang="cs-CZ" sz="3500" b="1">
                <a:highlight>
                  <a:schemeClr val="lt1"/>
                </a:highlight>
              </a:rPr>
              <a:t>NEJSOU</a:t>
            </a:r>
            <a:endParaRPr sz="350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i="1">
                <a:highlight>
                  <a:schemeClr val="lt1"/>
                </a:highlight>
              </a:rPr>
              <a:t>Já nejsem Eva. Nejsem z Brna</a:t>
            </a:r>
            <a:r>
              <a:rPr lang="cs-CZ" sz="3500" i="1">
                <a:highlight>
                  <a:schemeClr val="lt1"/>
                </a:highlight>
              </a:rPr>
              <a:t>.</a:t>
            </a:r>
            <a:endParaRPr sz="3500" i="1">
              <a:highlight>
                <a:schemeClr val="lt1"/>
              </a:highlight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337951" y="2887063"/>
            <a:ext cx="1116999" cy="10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INTRODUCE YOURSELF 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00" dirty="0">
                <a:solidFill>
                  <a:srgbClr val="595959"/>
                </a:solidFill>
              </a:rPr>
              <a:t>Já jsem ….(Maria)</a:t>
            </a:r>
            <a:endParaRPr sz="31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00" dirty="0">
                <a:solidFill>
                  <a:srgbClr val="595959"/>
                </a:solidFill>
              </a:rPr>
              <a:t>Jsem z …..(České republiky)</a:t>
            </a:r>
            <a:endParaRPr sz="31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00" dirty="0">
                <a:solidFill>
                  <a:srgbClr val="595959"/>
                </a:solidFill>
              </a:rPr>
              <a:t>Jsem ……(učitelka)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SHORT DIALOGUE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Dobrý den já jsem ……. 		Já jsem ……………</a:t>
            </a:r>
            <a:endParaRPr sz="2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Těší mě.							Mě taky.</a:t>
            </a:r>
            <a:endParaRPr sz="2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Odkud jste? 						Jsem z ……… a vy?</a:t>
            </a:r>
            <a:endParaRPr sz="2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Jsem z …………..</a:t>
            </a:r>
            <a:endParaRPr sz="2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Co děláte? 						Jsem ……………. A vy?</a:t>
            </a:r>
            <a:endParaRPr sz="2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Jsem …………..</a:t>
            </a:r>
            <a:endParaRPr sz="3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formal x informal</a:t>
            </a:r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den.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 shledanou.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Mějte se hezky.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Promiňte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máte?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děláte?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Odkud jste?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vy?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6073750" y="1163600"/>
            <a:ext cx="57561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INFORMAL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Ahoj/čau.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Ahoj/čau.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Měj se hezky.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Promiň.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máš?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děláš?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Odkud jsi?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ty?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ČESKÁ ABECEDA (CZECH ALPHABET)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325" y="1556327"/>
            <a:ext cx="6796750" cy="2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Czech alphabet (specifics)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>
                <a:solidFill>
                  <a:srgbClr val="595959"/>
                </a:solidFill>
              </a:rPr>
              <a:t>Vowels:</a:t>
            </a:r>
            <a:r>
              <a:rPr lang="cs-CZ" sz="3000">
                <a:solidFill>
                  <a:srgbClr val="595959"/>
                </a:solidFill>
              </a:rPr>
              <a:t> a, e, i, o, u, y</a:t>
            </a:r>
            <a:endParaRPr sz="30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>
                <a:solidFill>
                  <a:srgbClr val="595959"/>
                </a:solidFill>
              </a:rPr>
              <a:t>Short x long</a:t>
            </a:r>
            <a:endParaRPr sz="3000" b="1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>
                <a:solidFill>
                  <a:srgbClr val="595959"/>
                </a:solidFill>
              </a:rPr>
              <a:t>a, e, i, o, u, y - á, é, í, ó, ú, </a:t>
            </a:r>
            <a:r>
              <a:rPr lang="cs-CZ" sz="3000">
                <a:solidFill>
                  <a:srgbClr val="595959"/>
                </a:solidFill>
                <a:highlight>
                  <a:srgbClr val="FFFF00"/>
                </a:highlight>
              </a:rPr>
              <a:t>ů,</a:t>
            </a:r>
            <a:r>
              <a:rPr lang="cs-CZ" sz="3000">
                <a:solidFill>
                  <a:srgbClr val="595959"/>
                </a:solidFill>
              </a:rPr>
              <a:t> ý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máma		táta		med		mléko		univerzita		úterý		dům</a:t>
            </a:r>
            <a:endParaRPr sz="27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rgbClr val="595959"/>
                </a:solidFill>
              </a:rPr>
              <a:t>OU: koupit, studujou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rgbClr val="595959"/>
                </a:solidFill>
              </a:rPr>
              <a:t>IE (ije): ekonomie, Lucie, filosofie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rgbClr val="595959"/>
                </a:solidFill>
              </a:rPr>
              <a:t>II (iji): ekonomii, Lucii, filosofii</a:t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Consonants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 b="1">
                <a:solidFill>
                  <a:srgbClr val="595959"/>
                </a:solidFill>
              </a:rPr>
              <a:t>b, f, l, m, p, s, v, z</a:t>
            </a:r>
            <a:endParaRPr sz="26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600" b="1">
                <a:solidFill>
                  <a:srgbClr val="595959"/>
                </a:solidFill>
              </a:rPr>
              <a:t>d, t, n</a:t>
            </a:r>
            <a:endParaRPr sz="26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H: hotel, hlava, hokej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C: citron, cukr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CH: chlapec, chladný, chata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J: já, jablko, jako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Háček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200" b="1">
                <a:solidFill>
                  <a:srgbClr val="595959"/>
                </a:solidFill>
              </a:rPr>
              <a:t>ž, š, č, ř, ď, ť, ň</a:t>
            </a:r>
            <a:endParaRPr sz="32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zebra x žebra, zub x žena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syn x škola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cukr x čokoláda, 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ruka x říkat, doktor x lékař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Ď, Ť, Ň</a:t>
            </a: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dˇ, ť, ň – very often in combination with s i/ě</a:t>
            </a:r>
            <a:endParaRPr sz="25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 b="1">
                <a:solidFill>
                  <a:srgbClr val="595959"/>
                </a:solidFill>
              </a:rPr>
              <a:t>DY, TY, NY x DI, TI, NI</a:t>
            </a:r>
            <a:endParaRPr sz="25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kódy x dívky</a:t>
            </a:r>
            <a:endParaRPr sz="25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ty x ti, tykat x tikat</a:t>
            </a:r>
            <a:endParaRPr sz="25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ony x oni, banány x nikdo</a:t>
            </a:r>
            <a:endParaRPr sz="25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! foreign words: tenis, univerzita, diskotéka, Monika</a:t>
            </a: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Ě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38886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595959"/>
                </a:solidFill>
              </a:rPr>
              <a:t>dě, tě, ně</a:t>
            </a:r>
            <a:endParaRPr sz="18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dělat x den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tělo x ten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někdo x nebo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595959"/>
                </a:solidFill>
              </a:rPr>
              <a:t>bě, pě, vě (bje/pje/vje)</a:t>
            </a:r>
            <a:endParaRPr sz="18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běhat x bez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pěna x pes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věk x ven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mě (mně)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město, měsíc x metro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vowel - no problem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Prst, vlk, krk … zmrzlina, čtvrtek</a:t>
            </a:r>
            <a:endParaRPr sz="2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400">
                <a:solidFill>
                  <a:srgbClr val="595959"/>
                </a:solidFill>
              </a:rPr>
              <a:t>Strč prst skrz krk.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Širokoúhlá obrazovka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Noto Sans Symbols</vt:lpstr>
      <vt:lpstr>Montserrat</vt:lpstr>
      <vt:lpstr>Arial</vt:lpstr>
      <vt:lpstr>Tahoma</vt:lpstr>
      <vt:lpstr>Raleway</vt:lpstr>
      <vt:lpstr>Presentation_MU_EN</vt:lpstr>
      <vt:lpstr>CFF I</vt:lpstr>
      <vt:lpstr>ČESKÁ ABECEDA (CZECH ALPHABET)</vt:lpstr>
      <vt:lpstr>Czech alphabet (specifics)</vt:lpstr>
      <vt:lpstr>Read</vt:lpstr>
      <vt:lpstr>Consonants</vt:lpstr>
      <vt:lpstr>Háček</vt:lpstr>
      <vt:lpstr>Ď, Ť, Ň</vt:lpstr>
      <vt:lpstr>Ě</vt:lpstr>
      <vt:lpstr>No vowel - no problem</vt:lpstr>
      <vt:lpstr>Tongue twister</vt:lpstr>
      <vt:lpstr>být = to be</vt:lpstr>
      <vt:lpstr>INTRODUCE YOURSELF </vt:lpstr>
      <vt:lpstr>SHORT DIALOGUE</vt:lpstr>
      <vt:lpstr>formal x informal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CFF I</dc:title>
  <dc:creator>Maria Možná</dc:creator>
  <cp:lastModifiedBy>Maria Možná</cp:lastModifiedBy>
  <cp:revision>1</cp:revision>
  <dcterms:modified xsi:type="dcterms:W3CDTF">2023-09-21T12:35:36Z</dcterms:modified>
</cp:coreProperties>
</file>