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notesSlides/notesSlide19.xml" ContentType="application/vnd.openxmlformats-officedocument.presentationml.notesSlide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1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316" r:id="rId2"/>
    <p:sldId id="257" r:id="rId3"/>
    <p:sldId id="287" r:id="rId4"/>
    <p:sldId id="317" r:id="rId5"/>
    <p:sldId id="259" r:id="rId6"/>
    <p:sldId id="268" r:id="rId7"/>
    <p:sldId id="270" r:id="rId8"/>
    <p:sldId id="384" r:id="rId9"/>
    <p:sldId id="273" r:id="rId10"/>
    <p:sldId id="328" r:id="rId11"/>
    <p:sldId id="275" r:id="rId12"/>
    <p:sldId id="276" r:id="rId13"/>
    <p:sldId id="286" r:id="rId14"/>
    <p:sldId id="277" r:id="rId15"/>
    <p:sldId id="278" r:id="rId16"/>
    <p:sldId id="320" r:id="rId17"/>
    <p:sldId id="318" r:id="rId18"/>
    <p:sldId id="319" r:id="rId19"/>
    <p:sldId id="385" r:id="rId20"/>
    <p:sldId id="285" r:id="rId21"/>
    <p:sldId id="260" r:id="rId22"/>
    <p:sldId id="261" r:id="rId23"/>
    <p:sldId id="262" r:id="rId24"/>
    <p:sldId id="263" r:id="rId25"/>
    <p:sldId id="264" r:id="rId26"/>
    <p:sldId id="314" r:id="rId27"/>
    <p:sldId id="265" r:id="rId28"/>
    <p:sldId id="325" r:id="rId29"/>
    <p:sldId id="326" r:id="rId30"/>
    <p:sldId id="386" r:id="rId31"/>
    <p:sldId id="313" r:id="rId32"/>
    <p:sldId id="330" r:id="rId33"/>
    <p:sldId id="281" r:id="rId34"/>
    <p:sldId id="289" r:id="rId35"/>
  </p:sldIdLst>
  <p:sldSz cx="121920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108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3516A093-C385-4C82-92A7-8C43BB493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7B01D586-CA86-40D6-B687-AABCCB2C2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5A3ADEE-9672-4D5B-BD97-9479F63D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CE4BB0-3405-4EAC-8595-9414649A38B9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C0D24E0-4921-4735-BEAC-EC305CD9D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90E607-0C45-4F3E-8F9D-5DCB3C481399}" type="slidenum">
              <a:rPr lang="cs-CZ" altLang="sk-SK"/>
              <a:pPr/>
              <a:t>14</a:t>
            </a:fld>
            <a:endParaRPr lang="cs-CZ" altLang="sk-SK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97A82BA-F25A-4BA8-BD3C-50AB7FABE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9FDEFB03-1797-45E9-8CAD-20ACA6576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FE48DEF-90F2-4954-B51A-CF8352840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EF7BE7-0E5D-48E7-821B-2C48D31E8E82}" type="slidenum">
              <a:rPr lang="cs-CZ" altLang="sk-SK"/>
              <a:pPr/>
              <a:t>15</a:t>
            </a:fld>
            <a:endParaRPr lang="cs-CZ" altLang="sk-SK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F8681D1-72B5-4946-8B4A-0C791F3EE7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B3B2193-368B-4A3D-89B6-BF28C6FD8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EBBC7656-9134-4C84-8CA7-55155FA0AA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B23190-0D5E-4E32-9823-A37BE34914D4}" type="slidenum">
              <a:rPr lang="cs-CZ" altLang="sk-SK"/>
              <a:pPr/>
              <a:t>17</a:t>
            </a:fld>
            <a:endParaRPr lang="cs-CZ" altLang="sk-SK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0C119ACA-F713-47C2-92CA-36A0248A9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6C9F3A1-2B99-4DCC-ABD7-7FA7CABDF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C7CF6030-531B-429D-B6A9-0D2B8BA231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66C99A-90DC-422D-BE02-67AE3AE8E34E}" type="slidenum">
              <a:rPr lang="cs-CZ" altLang="sk-SK"/>
              <a:pPr/>
              <a:t>18</a:t>
            </a:fld>
            <a:endParaRPr lang="cs-CZ" altLang="sk-SK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7804DBA7-7F43-4F76-BAB8-F3E695D57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0F7B0961-3F0C-42EA-B83A-DA3AAE3B4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0CC1830-3FEC-4F6E-B4BB-DFB761E1D6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AF5C28C-F98A-44D3-AED4-E7409F5DA74E}" type="slidenum">
              <a:rPr lang="cs-CZ" altLang="sk-SK"/>
              <a:pPr/>
              <a:t>19</a:t>
            </a:fld>
            <a:endParaRPr lang="cs-CZ" altLang="sk-SK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1BFB980-0571-4DE0-8CCE-0D94FD2CC4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7BF3EF9-3CB1-4A58-A8CC-5667C8289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E092B277-3EC4-4A4C-88A3-018546378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EFA492BE-2CA6-40F0-B6FF-7F9AFE8B2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036" name="Zástupný symbol pro číslo snímku 3">
            <a:extLst>
              <a:ext uri="{FF2B5EF4-FFF2-40B4-BE49-F238E27FC236}">
                <a16:creationId xmlns:a16="http://schemas.microsoft.com/office/drawing/2014/main" id="{A9BB01EA-F5B4-4B10-A902-AA4A0CF22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764251-7243-44BC-8CD7-8AFF69B1A66E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6033C63-5F16-4ED0-A1A8-FB2BFF9B2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25E635-6A92-47CC-B489-0DA67E89881C}" type="slidenum">
              <a:rPr lang="cs-CZ" altLang="sk-SK"/>
              <a:pPr/>
              <a:t>25</a:t>
            </a:fld>
            <a:endParaRPr lang="cs-CZ" altLang="sk-SK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822FCC1-236F-43E8-BC4A-64370A079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EDEC048-F388-4AC9-B737-74DC6CADF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obrazu snímky 1">
            <a:extLst>
              <a:ext uri="{FF2B5EF4-FFF2-40B4-BE49-F238E27FC236}">
                <a16:creationId xmlns:a16="http://schemas.microsoft.com/office/drawing/2014/main" id="{EE44CB59-6137-4D14-B275-9B55B6113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oznámok 2">
            <a:extLst>
              <a:ext uri="{FF2B5EF4-FFF2-40B4-BE49-F238E27FC236}">
                <a16:creationId xmlns:a16="http://schemas.microsoft.com/office/drawing/2014/main" id="{B51060A9-8AA9-4D47-AD8B-56BB6206D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dirty="0">
              <a:latin typeface="Arial" panose="020B0604020202020204" pitchFamily="34" charset="0"/>
            </a:endParaRPr>
          </a:p>
        </p:txBody>
      </p:sp>
      <p:sp>
        <p:nvSpPr>
          <p:cNvPr id="50180" name="Zástupný symbol čísla snímky 3">
            <a:extLst>
              <a:ext uri="{FF2B5EF4-FFF2-40B4-BE49-F238E27FC236}">
                <a16:creationId xmlns:a16="http://schemas.microsoft.com/office/drawing/2014/main" id="{01173172-B251-4186-856E-3977E0945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D2EF93-5AC8-40A1-8C15-775B990EA282}" type="slidenum">
              <a:rPr lang="cs-CZ" altLang="sk-SK"/>
              <a:pPr/>
              <a:t>27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obrazu snímky 1">
            <a:extLst>
              <a:ext uri="{FF2B5EF4-FFF2-40B4-BE49-F238E27FC236}">
                <a16:creationId xmlns:a16="http://schemas.microsoft.com/office/drawing/2014/main" id="{911D1087-3E1F-46C1-82A7-4D051211CC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Zástupný symbol poznámok 2">
            <a:extLst>
              <a:ext uri="{FF2B5EF4-FFF2-40B4-BE49-F238E27FC236}">
                <a16:creationId xmlns:a16="http://schemas.microsoft.com/office/drawing/2014/main" id="{EB571FFA-7CEA-40D4-9B16-6233A2B0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>
              <a:latin typeface="Arial" panose="020B0604020202020204" pitchFamily="34" charset="0"/>
            </a:endParaRPr>
          </a:p>
        </p:txBody>
      </p:sp>
      <p:sp>
        <p:nvSpPr>
          <p:cNvPr id="52228" name="Zástupný symbol čísla snímky 3">
            <a:extLst>
              <a:ext uri="{FF2B5EF4-FFF2-40B4-BE49-F238E27FC236}">
                <a16:creationId xmlns:a16="http://schemas.microsoft.com/office/drawing/2014/main" id="{84B0F44F-9252-432B-B7F1-D3E48FF27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2DEE7B-6F4C-424C-BFCE-4C6BF59FA0A9}" type="slidenum">
              <a:rPr lang="cs-CZ" altLang="sk-SK"/>
              <a:pPr/>
              <a:t>28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9637EBC-22DE-413C-B4CA-8EBAD1835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ECFC97-DD69-4E26-B69C-C2F9948C5B82}" type="slidenum">
              <a:rPr lang="cs-CZ" altLang="sk-SK"/>
              <a:pPr/>
              <a:t>29</a:t>
            </a:fld>
            <a:endParaRPr lang="cs-CZ" altLang="sk-SK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22133DF6-19AD-4079-A90F-64FDD7CA91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512E671D-C62A-466B-961F-D1DA38D62D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5F2D1B2-B1E7-45F4-B806-5C8599554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BAD42E-649D-4403-BAD3-B55F48D3B3EB}" type="slidenum">
              <a:rPr lang="cs-CZ" altLang="sk-SK"/>
              <a:pPr/>
              <a:t>2</a:t>
            </a:fld>
            <a:endParaRPr lang="cs-CZ" altLang="sk-SK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8F44C56B-118B-424B-89B5-EEF0091FD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9662202-CF3B-4CF7-B831-B43EB0572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C03C1A2C-E03C-4E04-AD4E-2E3EC8319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CC3C3D-2F2D-4EBD-AB92-BEB67E915E8D}" type="slidenum">
              <a:rPr lang="cs-CZ" altLang="sk-SK"/>
              <a:pPr/>
              <a:t>30</a:t>
            </a:fld>
            <a:endParaRPr lang="cs-CZ" altLang="sk-SK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0349B5E-B247-49E7-9C68-B44AC0DAE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03DCC14-5981-4BDC-938C-14044F91F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obrazu snímky 1">
            <a:extLst>
              <a:ext uri="{FF2B5EF4-FFF2-40B4-BE49-F238E27FC236}">
                <a16:creationId xmlns:a16="http://schemas.microsoft.com/office/drawing/2014/main" id="{2A3F1094-13B4-421F-9621-97F49E341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oznámok 2">
            <a:extLst>
              <a:ext uri="{FF2B5EF4-FFF2-40B4-BE49-F238E27FC236}">
                <a16:creationId xmlns:a16="http://schemas.microsoft.com/office/drawing/2014/main" id="{E2339D22-B982-42E2-A55B-CA609E294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>
              <a:latin typeface="Arial" panose="020B0604020202020204" pitchFamily="34" charset="0"/>
            </a:endParaRPr>
          </a:p>
        </p:txBody>
      </p:sp>
      <p:sp>
        <p:nvSpPr>
          <p:cNvPr id="60420" name="Zástupný symbol čísla snímky 3">
            <a:extLst>
              <a:ext uri="{FF2B5EF4-FFF2-40B4-BE49-F238E27FC236}">
                <a16:creationId xmlns:a16="http://schemas.microsoft.com/office/drawing/2014/main" id="{D67B2453-E7B1-4739-8D7F-B317BEF7A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85F663-0091-4B56-961F-6223BAC9127F}" type="slidenum">
              <a:rPr lang="cs-CZ" altLang="sk-SK"/>
              <a:pPr/>
              <a:t>33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2BEB362-7AF3-45B1-9622-F53306B25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5F5851-BDB0-45D7-BF00-BE177FA0B8AD}" type="slidenum">
              <a:rPr lang="cs-CZ" altLang="sk-SK"/>
              <a:pPr/>
              <a:t>34</a:t>
            </a:fld>
            <a:endParaRPr lang="cs-CZ" altLang="sk-SK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9FBF71A-6C37-4600-B035-20A57EFCA1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929DC737-D84F-463B-A780-0F06A6F6F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sk-SK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5E7127A1-8247-4727-A2C8-FDA17D0C9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35F247-5839-412F-9096-DDC11320A46E}" type="slidenum">
              <a:rPr lang="cs-CZ" altLang="sk-SK"/>
              <a:pPr/>
              <a:t>3</a:t>
            </a:fld>
            <a:endParaRPr lang="cs-CZ" altLang="sk-SK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2B8D69E-2C0F-4A72-BF63-FBAB5A3610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53EA1A3-4789-47F3-B479-B1669CD0E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C1334B28-7C69-48BB-A734-3BA7D897C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6AFCC590-C2AF-4E29-B4BB-6C3F32B84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AD3C94CD-9AA2-49E3-9524-DAA324AB5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13F033-A339-4DED-8FBB-D6C33DE370C4}" type="slidenum">
              <a:rPr lang="cs-CZ" altLang="cs-CZ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5B29757-9141-48BE-AF7D-24A344402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C5C8F0-4FDF-4DCB-86A8-B6B6E08CE520}" type="slidenum">
              <a:rPr lang="cs-CZ" altLang="sk-SK"/>
              <a:pPr/>
              <a:t>6</a:t>
            </a:fld>
            <a:endParaRPr lang="cs-CZ" altLang="sk-SK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18316D8-B095-4446-9158-9F8C1EA3B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2A03E6F-CE7E-48EB-BB8E-404F0F1BD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2F96D55-7C00-4AE1-BB70-E8AEE3865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FEB7F1-7367-4789-B475-9AB49EBFCF06}" type="slidenum">
              <a:rPr lang="cs-CZ" altLang="sk-SK"/>
              <a:pPr/>
              <a:t>8</a:t>
            </a:fld>
            <a:endParaRPr lang="cs-CZ" altLang="sk-SK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8938318-3FD0-464A-ABF6-064987576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7540315-7854-49A3-AA5A-D41D63538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sk-SK" sz="1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ED50F3A7-3622-410D-81C3-8D391F191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C5F360A3-5252-4C5E-B543-0A19F0B8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>
              <a:latin typeface="Arial" panose="020B0604020202020204" pitchFamily="34" charset="0"/>
            </a:endParaRPr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0A96715F-7C1C-46FE-B507-05C5CD2BD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C8392E-B97F-48AC-A4DE-77A6DFC2A400}" type="slidenum">
              <a:rPr lang="cs-CZ" altLang="cs-CZ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B695C739-08D1-443A-9A96-D78D0846A4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25F94457-9632-42EC-A348-68AEDB2B5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5DB21414-FE0D-4174-AED7-445BE4FA7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305B52-B375-4265-B758-7E6A396474CA}" type="slidenum">
              <a:rPr lang="cs-CZ" altLang="cs-CZ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05ADDB09-8943-43D4-BA63-35DBDF7A7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2390A633-C19F-4008-B9A0-5FD0F1FE8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BF94564D-8BBA-4FA9-AF1A-E118DC64A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55D332-C5EF-4747-BDFB-9CEC0886A811}" type="slidenum">
              <a:rPr lang="cs-CZ" altLang="cs-CZ"/>
              <a:pPr/>
              <a:t>13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FA0B5-E8D3-4AFB-9E21-2036A310B7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D068E0-8403-41A6-BBB9-01580130DB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A1ED73-F833-449F-8C2B-446F414F7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8A64D-E53E-45E4-9F14-D9DB494984C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361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2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tags" Target="../tags/tag34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4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6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B9F980A-AED8-455F-8247-7FA840916C28}"/>
              </a:ext>
            </a:extLst>
          </p:cNvPr>
          <p:cNvSpPr txBox="1">
            <a:spLocks/>
          </p:cNvSpPr>
          <p:nvPr/>
        </p:nvSpPr>
        <p:spPr bwMode="auto">
          <a:xfrm>
            <a:off x="2725739" y="1984376"/>
            <a:ext cx="67405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sk-SK" sz="36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General </a:t>
            </a:r>
            <a:r>
              <a:rPr lang="sk-SK" sz="360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anesthetics</a:t>
            </a:r>
            <a:endParaRPr lang="cs-CZ" sz="360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B6293A59-1A22-4FCD-BCE3-CC6153EFA04F}"/>
              </a:ext>
            </a:extLst>
          </p:cNvPr>
          <p:cNvSpPr txBox="1">
            <a:spLocks/>
          </p:cNvSpPr>
          <p:nvPr/>
        </p:nvSpPr>
        <p:spPr bwMode="auto">
          <a:xfrm>
            <a:off x="78871" y="6165850"/>
            <a:ext cx="3024188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C3E711-1FA6-447A-8BA7-085E95448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6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91E74AA8-1F65-46C2-AAA5-09D2FFC01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7025" y="1557338"/>
            <a:ext cx="9036050" cy="4525962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en-US" dirty="0"/>
              <a:t>      </a:t>
            </a:r>
            <a:r>
              <a:rPr lang="en-US" sz="2400" b="1" kern="1200" dirty="0">
                <a:solidFill>
                  <a:srgbClr val="000000"/>
                </a:solidFill>
              </a:rPr>
              <a:t>HISTORY</a:t>
            </a:r>
          </a:p>
          <a:p>
            <a:pPr marL="609600" indent="-609600">
              <a:buNone/>
              <a:defRPr/>
            </a:pPr>
            <a:endParaRPr lang="en-US" sz="24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	</a:t>
            </a:r>
            <a:r>
              <a:rPr lang="en-US" sz="2400" b="1" kern="1200" dirty="0">
                <a:solidFill>
                  <a:srgbClr val="000000"/>
                </a:solidFill>
              </a:rPr>
              <a:t>diet</a:t>
            </a:r>
            <a:r>
              <a:rPr lang="cs-CZ" sz="2400" b="1" kern="1200" dirty="0">
                <a:solidFill>
                  <a:srgbClr val="000000"/>
                </a:solidFill>
              </a:rPr>
              <a:t>h</a:t>
            </a:r>
            <a:r>
              <a:rPr lang="en-US" sz="2400" b="1" kern="1200" dirty="0" err="1">
                <a:solidFill>
                  <a:srgbClr val="000000"/>
                </a:solidFill>
              </a:rPr>
              <a:t>ylether</a:t>
            </a:r>
            <a:r>
              <a:rPr lang="en-US" sz="2400" b="1" kern="1200" dirty="0">
                <a:solidFill>
                  <a:srgbClr val="000000"/>
                </a:solidFill>
              </a:rPr>
              <a:t> (ether)</a:t>
            </a:r>
            <a:r>
              <a:rPr lang="en-US" sz="2400" kern="1200" dirty="0">
                <a:solidFill>
                  <a:srgbClr val="000000"/>
                </a:solidFill>
              </a:rPr>
              <a:t> used exceptionally </a:t>
            </a:r>
            <a:r>
              <a:rPr lang="cs-CZ" sz="2400" kern="1200" dirty="0" err="1">
                <a:solidFill>
                  <a:srgbClr val="000000"/>
                </a:solidFill>
              </a:rPr>
              <a:t>nowadays</a:t>
            </a:r>
            <a:r>
              <a:rPr lang="en-US" sz="2400" kern="1200" dirty="0">
                <a:solidFill>
                  <a:srgbClr val="000000"/>
                </a:solidFill>
              </a:rPr>
              <a:t> (explosive, long excitatory stage, irritation of mucous membranes)</a:t>
            </a:r>
          </a:p>
          <a:p>
            <a:pPr marL="990600" lvl="1" indent="-5334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a typeface="+mn-ea"/>
                <a:cs typeface="+mn-cs"/>
              </a:rPr>
              <a:t>  </a:t>
            </a:r>
          </a:p>
          <a:p>
            <a:pPr marL="990600" lvl="1" indent="-5334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  <a:ea typeface="+mn-ea"/>
                <a:cs typeface="+mn-cs"/>
              </a:rPr>
              <a:t>  advantage – </a:t>
            </a:r>
            <a:r>
              <a:rPr lang="en-US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low boiling point – can be used without</a:t>
            </a: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altLang="cs-CZ" sz="2400" kern="1200" dirty="0">
                <a:solidFill>
                  <a:srgbClr val="000000"/>
                </a:solidFill>
                <a:ea typeface="+mn-ea"/>
                <a:cs typeface="+mn-cs"/>
              </a:rPr>
              <a:t>anesthetic machine under field conditions</a:t>
            </a:r>
          </a:p>
          <a:p>
            <a:pPr marL="990600" lvl="1" indent="-533400">
              <a:buNone/>
              <a:defRPr/>
            </a:pPr>
            <a:endParaRPr lang="en-US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990600" lvl="1" indent="-533400">
              <a:buNone/>
              <a:defRPr/>
            </a:pPr>
            <a:endParaRPr lang="en-US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marL="990600" lvl="1" indent="-533400">
              <a:buNone/>
              <a:defRPr/>
            </a:pPr>
            <a:endParaRPr lang="en-US" sz="24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F2D30FC-DFC0-4F1D-965D-6260EDFDE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-26988"/>
            <a:ext cx="82296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Liquid </a:t>
            </a:r>
            <a:r>
              <a:rPr lang="cs-CZ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cs-CZ" altLang="sk-SK" sz="3600" b="1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volatile</a:t>
            </a:r>
            <a:r>
              <a:rPr lang="cs-CZ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 </a:t>
            </a: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01DA51-08D6-46E6-A592-6371BB143E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6127" y="4698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F495BCE8-A5C0-4F67-8AF4-5F3689844F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836613"/>
            <a:ext cx="9036050" cy="568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nitrous oxide N</a:t>
            </a:r>
            <a:r>
              <a:rPr lang="en-US" altLang="sk-SK" sz="2400" b="1" kern="1200" baseline="-25000" dirty="0">
                <a:solidFill>
                  <a:srgbClr val="000000"/>
                </a:solidFill>
              </a:rPr>
              <a:t>2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O (laughing gas)</a:t>
            </a:r>
          </a:p>
          <a:p>
            <a:pPr eaLnBrk="1" hangingPunct="1">
              <a:defRPr/>
            </a:pPr>
            <a:r>
              <a:rPr lang="en-US" altLang="sk-SK" sz="2400" kern="1200" dirty="0"/>
              <a:t>MA: inhibition of NMDA receptor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low anesthetic </a:t>
            </a:r>
            <a:r>
              <a:rPr lang="en-US" altLang="sk-SK" sz="2400" kern="1200" dirty="0"/>
              <a:t>potency, effective analgesic</a:t>
            </a:r>
            <a:r>
              <a:rPr lang="cs-CZ" altLang="sk-SK" sz="2400" kern="1200" dirty="0"/>
              <a:t> </a:t>
            </a:r>
            <a:r>
              <a:rPr lang="cs-CZ" altLang="sk-SK" sz="2400" kern="1200" dirty="0" err="1"/>
              <a:t>drug</a:t>
            </a:r>
            <a:endParaRPr lang="en-US" altLang="sk-SK" sz="2400" kern="1200" dirty="0"/>
          </a:p>
          <a:p>
            <a:pPr eaLnBrk="1" hangingPunct="1">
              <a:defRPr/>
            </a:pPr>
            <a:r>
              <a:rPr lang="en-US" altLang="sk-SK" sz="2400" kern="1200" dirty="0"/>
              <a:t>rapid onset and recovery, used in combined anesthesia (in obstetrics as monotherapy) and with m</a:t>
            </a:r>
            <a:r>
              <a:rPr lang="cs-CZ" altLang="sk-SK" sz="2400" kern="1200" dirty="0" err="1"/>
              <a:t>uscle</a:t>
            </a:r>
            <a:r>
              <a:rPr lang="cs-CZ" altLang="sk-SK" sz="2400" kern="1200" dirty="0"/>
              <a:t> </a:t>
            </a:r>
            <a:r>
              <a:rPr lang="cs-CZ" altLang="sk-SK" sz="2400" kern="1200" dirty="0" err="1"/>
              <a:t>relaxants</a:t>
            </a:r>
            <a:endParaRPr lang="en-US" altLang="sk-SK" sz="2400" kern="1200" dirty="0"/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supraventricular arrhythmia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hallucinations, potentiates postoperative nausea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  risk of bone marrow suppression following exposition &gt; 6 h. -  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(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megaloblas</a:t>
            </a:r>
            <a:r>
              <a:rPr lang="cs-CZ" altLang="sk-SK" sz="2400" kern="1200" dirty="0">
                <a:solidFill>
                  <a:srgbClr val="000000"/>
                </a:solidFill>
              </a:rPr>
              <a:t>t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ic</a:t>
            </a:r>
            <a:r>
              <a:rPr lang="en-US" altLang="sk-SK" sz="2400" kern="1200" dirty="0">
                <a:solidFill>
                  <a:srgbClr val="000000"/>
                </a:solidFill>
              </a:rPr>
              <a:t> anemia, agranulocytosis following chronic</a:t>
            </a:r>
            <a:r>
              <a:rPr lang="cs-CZ" altLang="sk-SK" sz="2400" kern="1200" dirty="0">
                <a:solidFill>
                  <a:srgbClr val="000000"/>
                </a:solidFill>
              </a:rPr>
              <a:t> use</a:t>
            </a:r>
            <a:r>
              <a:rPr lang="en-US" altLang="sk-SK" sz="2400" kern="1200" dirty="0">
                <a:solidFill>
                  <a:srgbClr val="000000"/>
                </a:solidFill>
              </a:rPr>
              <a:t>)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not to be use</a:t>
            </a:r>
            <a:r>
              <a:rPr lang="cs-CZ" altLang="sk-SK" sz="2400" kern="1200" dirty="0">
                <a:solidFill>
                  <a:srgbClr val="000000"/>
                </a:solidFill>
              </a:rPr>
              <a:t>d</a:t>
            </a:r>
            <a:r>
              <a:rPr lang="en-US" altLang="sk-SK" sz="2400" kern="1200" dirty="0">
                <a:solidFill>
                  <a:srgbClr val="000000"/>
                </a:solidFill>
              </a:rPr>
              <a:t> in conditions with presence of gas in cavities (pneumothorax</a:t>
            </a:r>
            <a:r>
              <a:rPr lang="cs-CZ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</a:rPr>
              <a:t>- risk of increase in intrathoracic pressure with shift of mediastinum)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767D61-A00F-42DC-9F43-92799CD9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-26988"/>
            <a:ext cx="8229600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sk-SK" sz="3600" b="1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Gaseous 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886DBE-F310-4923-B154-F8659911D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8911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6519ADE-E533-452C-845D-08FD0894D48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dirty="0">
                <a:solidFill>
                  <a:srgbClr val="FF3300"/>
                </a:solidFill>
              </a:rPr>
              <a:t> </a:t>
            </a: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+mn-cs"/>
              </a:rPr>
              <a:t>Intravenous general anesthetics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CCBC085-896F-415D-A794-ABA0F2A06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0839" y="2003425"/>
            <a:ext cx="8435975" cy="2578100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BARBITURATES</a:t>
            </a:r>
          </a:p>
          <a:p>
            <a:pPr marL="609600" indent="-609600">
              <a:buFontTx/>
              <a:buAutoNum type="arabicPeriod"/>
              <a:defRPr/>
            </a:pPr>
            <a:endParaRPr lang="cs-CZ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NON-BARBITURATES</a:t>
            </a:r>
          </a:p>
          <a:p>
            <a:pPr marL="609600" indent="-609600">
              <a:buFontTx/>
              <a:buAutoNum type="arabicPeriod"/>
              <a:defRPr/>
            </a:pPr>
            <a:endParaRPr lang="cs-CZ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  <a:defRPr/>
            </a:pPr>
            <a:r>
              <a:rPr lang="cs-CZ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BENZODIAZEPINES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B25971-2C86-467F-A330-2BC412BB18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776" y="5873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57B59630-A706-4FC4-95DF-79B8274EA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44451"/>
            <a:ext cx="8856662" cy="6626225"/>
          </a:xfrm>
        </p:spPr>
        <p:txBody>
          <a:bodyPr/>
          <a:lstStyle/>
          <a:p>
            <a:pPr marL="609600" indent="-609600">
              <a:buFontTx/>
              <a:buAutoNum type="arabicPeriod"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BARBITURATES</a:t>
            </a:r>
            <a:endParaRPr lang="en-US" sz="12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endParaRPr lang="en-US" sz="1000" b="1" kern="1200" dirty="0">
              <a:solidFill>
                <a:srgbClr val="000000"/>
              </a:solidFill>
            </a:endParaRPr>
          </a:p>
          <a:p>
            <a:pPr marL="609600" indent="-609600">
              <a:buNone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thiopental	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increases inhibitory effect of GABA receptor</a:t>
            </a:r>
            <a:r>
              <a:rPr lang="en-US" sz="2400" kern="1200" dirty="0">
                <a:solidFill>
                  <a:srgbClr val="000000"/>
                </a:solidFill>
              </a:rPr>
              <a:t>	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for induction to anesthesia       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fast onset (20s), duration 5-10 min</a:t>
            </a:r>
            <a:r>
              <a:rPr lang="en-US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redistribution from the brain to muscles and fat – need of higher dose in obese patients, slow recovery in obese patients, „hang over“ during recovery </a:t>
            </a:r>
          </a:p>
          <a:p>
            <a:pPr eaLnBrk="1" hangingPunct="1"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accidental injection into an artery causes pain</a:t>
            </a:r>
            <a:r>
              <a:rPr lang="cs-CZ" sz="2400" kern="1200" dirty="0">
                <a:solidFill>
                  <a:srgbClr val="000000"/>
                </a:solidFill>
              </a:rPr>
              <a:t> and</a:t>
            </a:r>
            <a:r>
              <a:rPr lang="en-US" sz="2400" kern="1200" dirty="0">
                <a:solidFill>
                  <a:srgbClr val="000000"/>
                </a:solidFill>
              </a:rPr>
              <a:t> even necrosis or gangrene</a:t>
            </a: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KI: in patients with liver damage, porphyria</a:t>
            </a:r>
          </a:p>
          <a:p>
            <a:pPr marL="609600" indent="-609600"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AE: c</a:t>
            </a:r>
            <a:r>
              <a:rPr lang="en-US" altLang="sk-SK" sz="2400" kern="1200" dirty="0">
                <a:solidFill>
                  <a:srgbClr val="000000"/>
                </a:solidFill>
              </a:rPr>
              <a:t>ardiovascular and respiratory depression, </a:t>
            </a:r>
            <a:r>
              <a:rPr lang="en-US" sz="2400" kern="1200" dirty="0">
                <a:solidFill>
                  <a:srgbClr val="000000"/>
                </a:solidFill>
              </a:rPr>
              <a:t>vasodilation, negative inotropic effect; immunosuppression (following long-term use)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CB3241-1C62-4594-B7B4-FF4BE4070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493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273C610-7A2F-45F0-A68E-2F5B17A99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7488" y="-26988"/>
            <a:ext cx="8229601" cy="50323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2.     NON-BARBITURATES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AD83F11-DB1E-4232-8F7A-794CBB8C5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0535" y="765175"/>
            <a:ext cx="9144000" cy="53276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ketamine</a:t>
            </a:r>
            <a:r>
              <a:rPr lang="en-US" altLang="sk-SK" dirty="0">
                <a:solidFill>
                  <a:srgbClr val="FFFF99"/>
                </a:solidFill>
              </a:rPr>
              <a:t>			</a:t>
            </a:r>
            <a:endParaRPr lang="en-US" altLang="sk-SK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induction or maintenance of short-term surgical procedures, it causes strong analgesia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inhibition of NMDA receptor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patients experience dissociation from the environment and self  → 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dissociative anesthesia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onset 1-2 min. following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</a:rPr>
              <a:t> administration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suitable in pediatrics, in patients with hypovolemic shock after injury; to decrease pain during small surgical procedures, in burns, for anesthesia during natural disasters and wars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↑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 blood pressure and pulse (it can be used in shock)</a:t>
            </a:r>
          </a:p>
          <a:p>
            <a:pPr marL="990600" lvl="1" indent="-5334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after recovery living hallucinations (prevention: combination with benzodiazepines)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KI: hypertension, heart insufficiency, arteriosclerosis, intracranial hypertension, glaucoma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D20CB-1A83-400F-9C98-A6F1C05EC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1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21CB6DFF-8EF9-47CC-8B49-731242819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5889"/>
            <a:ext cx="9144000" cy="66690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propofol</a:t>
            </a:r>
            <a:endParaRPr lang="en-US" altLang="sk-SK" sz="2400" b="1" kern="1200" dirty="0">
              <a:solidFill>
                <a:srgbClr val="000000"/>
              </a:solidFill>
              <a:latin typeface="+mj-lt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MA: increases activity of GABA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A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receptor</a:t>
            </a:r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      </a:t>
            </a: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for induction </a:t>
            </a:r>
            <a:r>
              <a:rPr lang="cs-CZ" altLang="sk-SK" sz="2400" kern="1200" dirty="0" err="1">
                <a:solidFill>
                  <a:srgbClr val="000000"/>
                </a:solidFill>
                <a:latin typeface="+mj-lt"/>
              </a:rPr>
              <a:t>a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nd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maintenance of GA, it has no analgesic effects, fast onset (30 s), short duration (t ½ 2-4 min)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administered as emulsion oil in water, which causes pain and increases risk of bacterial propagation in vial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prodrug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fospropofol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(soluble in water,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Lusedra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in USA)</a:t>
            </a:r>
          </a:p>
          <a:p>
            <a:pPr marL="0" indent="0"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AE: cardiovascular and respiratory depression, lactate acidosis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>
              <a:latin typeface="+mj-lt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dirty="0">
              <a:latin typeface="+mj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810DED-CF80-488D-AA99-32D642CC78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066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>
            <a:extLst>
              <a:ext uri="{FF2B5EF4-FFF2-40B4-BE49-F238E27FC236}">
                <a16:creationId xmlns:a16="http://schemas.microsoft.com/office/drawing/2014/main" id="{B206DAFB-E036-4BB0-8571-893D42E3D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484314"/>
            <a:ext cx="381635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ovéPole 4">
            <a:extLst>
              <a:ext uri="{FF2B5EF4-FFF2-40B4-BE49-F238E27FC236}">
                <a16:creationId xmlns:a16="http://schemas.microsoft.com/office/drawing/2014/main" id="{BC73A8FB-7DF1-4FF9-8842-4D0A586FD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33376"/>
            <a:ext cx="8785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ong-term use (higher doses)</a:t>
            </a: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 can cause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 „propofol syndrome“ </a:t>
            </a: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en-US" altLang="sk-SK" sz="2400">
                <a:solidFill>
                  <a:srgbClr val="000000"/>
                </a:solidFill>
                <a:cs typeface="Arial" panose="020B0604020202020204" pitchFamily="34" charset="0"/>
              </a:rPr>
              <a:t>green coloration of urine and hair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cs-CZ" sz="1800">
              <a:cs typeface="Arial" panose="020B0604020202020204" pitchFamily="34" charset="0"/>
            </a:endParaRPr>
          </a:p>
        </p:txBody>
      </p:sp>
      <p:sp>
        <p:nvSpPr>
          <p:cNvPr id="32772" name="TextovéPole 5">
            <a:extLst>
              <a:ext uri="{FF2B5EF4-FFF2-40B4-BE49-F238E27FC236}">
                <a16:creationId xmlns:a16="http://schemas.microsoft.com/office/drawing/2014/main" id="{A3E613FF-4B33-4DE6-8EBC-F555C479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876925"/>
            <a:ext cx="603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andara" panose="020E0502030303020204" pitchFamily="34" charset="0"/>
              </a:rPr>
              <a:t>http://www.doctoryg.com/2016/11/propofol-infusion-syndrome.html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03DC84-6745-44AF-B828-6BB1480E45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226" y="47500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>
            <a:extLst>
              <a:ext uri="{FF2B5EF4-FFF2-40B4-BE49-F238E27FC236}">
                <a16:creationId xmlns:a16="http://schemas.microsoft.com/office/drawing/2014/main" id="{E9C72E77-3C9E-43CF-A2DF-AAE781043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8914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/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etomidate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MA: allosterically increases affinity to GABA receptor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induction to GA, it has no analgesic effects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fast onset, fast recovery, smaller risk of respiratory arrest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for short-term surgical procedures: cardioversion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AE: myoclonus, tremor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↑ blood pressure, postoperative nausea and vomiting, pain during administration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        not to be used in patients with suprarenal </a:t>
            </a:r>
            <a:endParaRPr lang="cs-CZ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cs-CZ" altLang="sk-SK" sz="2400" kern="1200" dirty="0">
                <a:solidFill>
                  <a:srgbClr val="000000"/>
                </a:solidFill>
              </a:rPr>
              <a:t>        </a:t>
            </a:r>
            <a:r>
              <a:rPr lang="en-US" altLang="sk-SK" sz="2400" kern="1200" dirty="0">
                <a:solidFill>
                  <a:srgbClr val="000000"/>
                </a:solidFill>
              </a:rPr>
              <a:t>insufficiency</a:t>
            </a:r>
            <a:r>
              <a:rPr lang="cs-CZ" altLang="sk-SK" sz="2400" kern="1200" dirty="0">
                <a:solidFill>
                  <a:srgbClr val="000000"/>
                </a:solidFill>
              </a:rPr>
              <a:t>,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immunosup</a:t>
            </a:r>
            <a:r>
              <a:rPr lang="cs-CZ" altLang="sk-SK" sz="2400" kern="1200" dirty="0">
                <a:solidFill>
                  <a:srgbClr val="000000"/>
                </a:solidFill>
              </a:rPr>
              <a:t>p</a:t>
            </a:r>
            <a:r>
              <a:rPr lang="en-US" altLang="sk-SK" sz="2400" kern="1200" dirty="0">
                <a:solidFill>
                  <a:srgbClr val="000000"/>
                </a:solidFill>
              </a:rPr>
              <a:t>res</a:t>
            </a:r>
            <a:r>
              <a:rPr lang="cs-CZ" altLang="sk-SK" sz="2400" kern="1200" dirty="0" err="1">
                <a:solidFill>
                  <a:srgbClr val="000000"/>
                </a:solidFill>
              </a:rPr>
              <a:t>sion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C7C854-5FBA-4113-A56E-59E782383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3724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0DF0C43E-06D9-46A9-BC25-4C00D7DE6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73064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dexmedetomidine</a:t>
            </a: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has analgesic and anesthetic/analgesic sparing effects </a:t>
            </a:r>
          </a:p>
          <a:p>
            <a:pPr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premedication and vegetative stabilization during surgery</a:t>
            </a:r>
          </a:p>
          <a:p>
            <a:pPr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MA: </a:t>
            </a:r>
            <a:r>
              <a:rPr lang="en-US" sz="2400" dirty="0">
                <a:cs typeface="Arial" panose="020B0604020202020204" pitchFamily="34" charset="0"/>
              </a:rPr>
              <a:t>specific agonist of α</a:t>
            </a:r>
            <a:r>
              <a:rPr lang="en-US" sz="2400" baseline="-25000" dirty="0">
                <a:cs typeface="Arial" panose="020B0604020202020204" pitchFamily="34" charset="0"/>
              </a:rPr>
              <a:t>2</a:t>
            </a:r>
            <a:r>
              <a:rPr lang="en-US" sz="2400" dirty="0">
                <a:cs typeface="Arial" panose="020B0604020202020204" pitchFamily="34" charset="0"/>
              </a:rPr>
              <a:t>-adrenergic receptor</a:t>
            </a:r>
          </a:p>
          <a:p>
            <a:pPr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cs typeface="Arial" panose="020B0604020202020204" pitchFamily="34" charset="0"/>
              </a:rPr>
              <a:t>highly soluble in fat (fast penetration to the CNS an</a:t>
            </a:r>
            <a:r>
              <a:rPr lang="cs-CZ" sz="2400" dirty="0">
                <a:cs typeface="Arial" panose="020B0604020202020204" pitchFamily="34" charset="0"/>
              </a:rPr>
              <a:t>d</a:t>
            </a:r>
            <a:r>
              <a:rPr lang="en-US" sz="2400" dirty="0">
                <a:cs typeface="Arial" panose="020B0604020202020204" pitchFamily="34" charset="0"/>
              </a:rPr>
              <a:t> fast onset of sedative and hemodynamic effects) </a:t>
            </a:r>
          </a:p>
          <a:p>
            <a:pPr>
              <a:defRPr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81A496-FA62-4ADB-BDF6-257B465791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F0C474FD-E058-402E-8B90-B108D57F2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515939"/>
            <a:ext cx="9144000" cy="5576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dexmedetomidine</a:t>
            </a:r>
            <a:r>
              <a:rPr lang="en-US" altLang="sk-SK" sz="2400" b="1" kern="1200" dirty="0">
                <a:solidFill>
                  <a:srgbClr val="000000"/>
                </a:solidFill>
              </a:rPr>
              <a:t> (cont.)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altLang="sk-SK" sz="2400" b="1" kern="12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/>
              <a:t>effect on presynaptic α</a:t>
            </a:r>
            <a:r>
              <a:rPr lang="en-US" sz="2400" baseline="-25000" dirty="0"/>
              <a:t>2</a:t>
            </a:r>
            <a:r>
              <a:rPr lang="en-US" sz="2400" dirty="0"/>
              <a:t>-adrenergic receptors inhibits particularly release of noradrenaline, and furthermore acetylcholine, serotonin, dopamine and substance P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use: in intensive care and for sedation 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altLang="sk-SK" sz="2400" dirty="0"/>
              <a:t>AE: </a:t>
            </a:r>
            <a:r>
              <a:rPr lang="en-US" sz="2400" dirty="0"/>
              <a:t>hypotension, bradycardia</a:t>
            </a:r>
            <a:endParaRPr lang="en-US" altLang="sk-SK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13BCF8-A9D8-4BD0-A3AE-8F5DFD9814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51593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D8DB423-FD0C-4B64-AB8A-EF1926186C1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55788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General 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anesthesia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(GA)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ED7E10C-530C-45BC-BA29-E9972B509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133601"/>
            <a:ext cx="8712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sk-SK" kern="0" dirty="0"/>
              <a:t>   </a:t>
            </a:r>
            <a:r>
              <a:rPr lang="en-US" altLang="sk-SK" sz="3600" dirty="0">
                <a:solidFill>
                  <a:srgbClr val="000000"/>
                </a:solidFill>
              </a:rPr>
              <a:t>General anesthesia is </a:t>
            </a:r>
            <a:r>
              <a:rPr lang="en-US" altLang="cs-CZ" sz="3600" dirty="0">
                <a:solidFill>
                  <a:srgbClr val="000000"/>
                </a:solidFill>
              </a:rPr>
              <a:t>an induced short-term fully </a:t>
            </a:r>
            <a:r>
              <a:rPr lang="en-US" altLang="cs-CZ" sz="3600" b="1" dirty="0">
                <a:solidFill>
                  <a:srgbClr val="000000"/>
                </a:solidFill>
              </a:rPr>
              <a:t>reversible</a:t>
            </a:r>
            <a:r>
              <a:rPr lang="en-US" altLang="cs-CZ" sz="3600" dirty="0">
                <a:solidFill>
                  <a:srgbClr val="000000"/>
                </a:solidFill>
              </a:rPr>
              <a:t> deep unconsciousness combined with analgesia while perception of pain is eliminated and muscles are relaxed.</a:t>
            </a:r>
          </a:p>
          <a:p>
            <a:pPr algn="ctr" eaLnBrk="1" hangingPunct="1">
              <a:buFontTx/>
              <a:buNone/>
              <a:defRPr/>
            </a:pPr>
            <a:endParaRPr lang="en-US" altLang="sk-SK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177D43-EEEC-460A-8F40-EBA44A2976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4135" y="52111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ED7F5BD-AAB2-477F-9AF6-A385798354C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58925" y="260350"/>
            <a:ext cx="8229600" cy="706438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3. BENZODIAZEPINES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A4371BB-E88E-4A48-8516-6738EE202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4013" y="1341438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their effect is caused by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sensibili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ation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of binding site for GABA on chloride channel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midazolam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premedi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atio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induction to GA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depressive effect on respiration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see topic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Hypnosedatives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9940" name="Obrázek 3">
            <a:extLst>
              <a:ext uri="{FF2B5EF4-FFF2-40B4-BE49-F238E27FC236}">
                <a16:creationId xmlns:a16="http://schemas.microsoft.com/office/drawing/2014/main" id="{61849E6C-621F-4688-ACB0-61B68EC7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988" y="5754688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FB8A41-85B6-48F2-9348-B8CADB188B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8677" y="5900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10DBBF2-AD7C-49CE-84F1-AD46534C1A7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11455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Course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general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anesthesia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E7B0F13-CA8D-4232-B96A-3F249AAF7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41287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AutoNum type="arabicPeriod"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Premedication</a:t>
            </a:r>
          </a:p>
          <a:p>
            <a:pPr algn="ctr" eaLnBrk="1" hangingPunct="1">
              <a:buFontTx/>
              <a:buAutoNum type="arabicPeriod"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2.    Induction</a:t>
            </a:r>
          </a:p>
          <a:p>
            <a:pPr algn="ctr" eaLnBrk="1" hangingPunct="1">
              <a:buFontTx/>
              <a:buNone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3.    Maintenance</a:t>
            </a:r>
          </a:p>
          <a:p>
            <a:pPr algn="ctr" eaLnBrk="1" hangingPunct="1">
              <a:buFontTx/>
              <a:buNone/>
            </a:pPr>
            <a:endParaRPr lang="cs-CZ" altLang="sk-SK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cs-CZ" altLang="sk-SK" sz="2400">
                <a:solidFill>
                  <a:srgbClr val="000000"/>
                </a:solidFill>
                <a:cs typeface="Arial" panose="020B0604020202020204" pitchFamily="34" charset="0"/>
              </a:rPr>
              <a:t>4.    Recovery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0EBE28-7F99-445D-832C-F4081C6F35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5628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E198174-71A3-4AE5-A774-F65804FCA9C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2063750" y="84139"/>
            <a:ext cx="8229600" cy="4651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Premedication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9D718C9-13FB-4FF5-820F-07142AC48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47738"/>
            <a:ext cx="82296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used to sedate and tranquillize the patient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prevention of adverse effects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both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of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anestetic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drugs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cs-CZ" altLang="sk-SK" sz="2000" dirty="0" err="1">
                <a:solidFill>
                  <a:srgbClr val="000000"/>
                </a:solidFill>
                <a:cs typeface="Arial" panose="020B0604020202020204" pitchFamily="34" charset="0"/>
              </a:rPr>
              <a:t>organism</a:t>
            </a:r>
            <a:r>
              <a:rPr lang="cs-CZ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decrease in consumption of anesthetics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analgesia before the surgery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ensuring amnesia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decrease in gastric volume and acidity, prevention of aspiration pneumonia </a:t>
            </a:r>
          </a:p>
          <a:p>
            <a:pPr algn="ctr" eaLnBrk="1" hangingPunct="1">
              <a:defRPr/>
            </a:pPr>
            <a:endParaRPr lang="en-US" altLang="sk-SK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sk-SK" sz="2000" dirty="0">
                <a:solidFill>
                  <a:srgbClr val="000000"/>
                </a:solidFill>
                <a:cs typeface="Arial" panose="020B0604020202020204" pitchFamily="34" charset="0"/>
              </a:rPr>
              <a:t>attenuation of vagal reflexes during intubation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8AAF3B-AD9E-4773-81CE-54726A81CE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500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718" name="Group 70">
            <a:extLst>
              <a:ext uri="{FF2B5EF4-FFF2-40B4-BE49-F238E27FC236}">
                <a16:creationId xmlns:a16="http://schemas.microsoft.com/office/drawing/2014/main" id="{6327DBA6-369E-4833-9F46-1615B91FCE1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1703389" y="476250"/>
          <a:ext cx="8785225" cy="5048250"/>
        </p:xfrm>
        <a:graphic>
          <a:graphicData uri="http://schemas.openxmlformats.org/drawingml/2006/table">
            <a:tbl>
              <a:tblPr/>
              <a:tblGrid>
                <a:gridCol w="292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8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 of drug</a:t>
                      </a:r>
                      <a:endParaRPr lang="en-US" sz="24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Expected</a:t>
                      </a:r>
                      <a:r>
                        <a:rPr lang="en-US" sz="2400" b="1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effect</a:t>
                      </a:r>
                      <a:endParaRPr lang="en-US" sz="2400" b="1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5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benzodiazepines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diazepam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bromazepam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midazolam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anxiolytic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1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ntise</a:t>
                      </a: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retoric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agents, antacids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kern="1200" baseline="-250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antihistamines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(ranitidine, famotidine)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decrease</a:t>
                      </a:r>
                      <a:r>
                        <a:rPr lang="en-US" sz="2400" kern="1200" baseline="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acidity of stomach content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opioids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fentanyl,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sufentanil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analgesic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6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euroleptic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drugs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thioridazine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droperidol</a:t>
                      </a:r>
                      <a:endParaRPr lang="en-US" sz="2400" kern="1200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 sedation + </a:t>
                      </a:r>
                      <a:r>
                        <a:rPr lang="en-US" sz="2400" kern="1200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antiemeti</a:t>
                      </a:r>
                      <a:r>
                        <a:rPr lang="cs-CZ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kern="1200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effect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3036" name="Obrázek 2">
            <a:extLst>
              <a:ext uri="{FF2B5EF4-FFF2-40B4-BE49-F238E27FC236}">
                <a16:creationId xmlns:a16="http://schemas.microsoft.com/office/drawing/2014/main" id="{A35645DB-C7F0-4920-A17A-0D4BE761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139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6066A8-C3C8-4639-924E-40A4B31529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6684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0A75AE2-2934-48C6-8C36-8AC60891F4A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Induction</a:t>
            </a:r>
            <a:r>
              <a:rPr lang="cs-CZ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to GA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4C79A8C-9BA8-4D84-B4DD-59D76F6F8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600201"/>
            <a:ext cx="89281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shortly acting injection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administration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i.m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., rarely in children per rectum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thiopental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ketamine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propofol</a:t>
            </a:r>
            <a:endParaRPr lang="en-US" altLang="sk-SK" sz="2400" b="1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(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etomidate</a:t>
            </a: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intubati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on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relaxation is necessary (depolarizing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en-US" altLang="sk-SK" sz="2400" b="1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suxamethonium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(onset of effects within 30 s, duration up to 3 min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305B25-801A-4F13-861A-407B17921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49209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1F10745-FCEE-4280-A9D4-2A052C68311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Maintenance of GA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31B44A2-7B27-4A69-8E12-C48CA311A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384300"/>
            <a:ext cx="8229600" cy="4781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Inhala</a:t>
            </a:r>
            <a:r>
              <a:rPr lang="cs-CZ" altLang="sk-SK" sz="2400" b="1" kern="1200" dirty="0" err="1">
                <a:solidFill>
                  <a:srgbClr val="000000"/>
                </a:solidFill>
                <a:latin typeface="+mj-lt"/>
              </a:rPr>
              <a:t>tional</a:t>
            </a: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altLang="sk-SK" sz="2400" b="1" kern="1200" dirty="0" err="1">
                <a:solidFill>
                  <a:srgbClr val="000000"/>
                </a:solidFill>
                <a:latin typeface="+mj-lt"/>
              </a:rPr>
              <a:t>balanc</a:t>
            </a:r>
            <a:r>
              <a:rPr lang="cs-CZ" altLang="sk-SK" sz="2400" b="1" kern="1200" dirty="0" err="1">
                <a:solidFill>
                  <a:srgbClr val="000000"/>
                </a:solidFill>
                <a:latin typeface="+mj-lt"/>
              </a:rPr>
              <a:t>ed</a:t>
            </a: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j-lt"/>
              </a:rPr>
              <a:t>combination of inhalational anesthetic drug, opioids and relaxants </a:t>
            </a:r>
            <a:endParaRPr lang="en-US" altLang="sk-SK" sz="2400" b="1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mixture N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O + O</a:t>
            </a:r>
            <a:r>
              <a:rPr lang="en-US" altLang="sk-SK" sz="2400" kern="12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(2:1) +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sevoflurane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or isoflurane + analgesic drugs + m</a:t>
            </a:r>
            <a:r>
              <a:rPr lang="cs-CZ" altLang="sk-SK" sz="2400" kern="1200" dirty="0" err="1">
                <a:solidFill>
                  <a:srgbClr val="000000"/>
                </a:solidFill>
                <a:latin typeface="+mj-lt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relaxants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b="1" kern="1200" dirty="0">
                <a:solidFill>
                  <a:srgbClr val="000000"/>
                </a:solidFill>
                <a:latin typeface="+mj-lt"/>
              </a:rPr>
              <a:t>TIVA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total </a:t>
            </a:r>
            <a:r>
              <a:rPr lang="en-US" altLang="sk-SK" sz="2400" kern="1200" dirty="0" err="1">
                <a:solidFill>
                  <a:srgbClr val="000000"/>
                </a:solidFill>
                <a:latin typeface="+mj-lt"/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 anesthesia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+mj-lt"/>
              </a:rPr>
              <a:t>	</a:t>
            </a:r>
            <a:endParaRPr lang="en-US" altLang="sk-SK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dirty="0">
              <a:latin typeface="+mj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dirty="0">
                <a:latin typeface="+mj-lt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581CD-A374-46A0-9AD2-7DF982DFE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4494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CA1BE5DD-4344-423F-9C85-075B4D4863E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1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TIVA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60246CCE-817E-4A22-ABD0-CAE296BBB695}"/>
              </a:ext>
            </a:extLst>
          </p:cNvPr>
          <p:cNvSpPr txBox="1">
            <a:spLocks/>
          </p:cNvSpPr>
          <p:nvPr/>
        </p:nvSpPr>
        <p:spPr bwMode="auto">
          <a:xfrm>
            <a:off x="1631950" y="703263"/>
            <a:ext cx="89281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Bristol regime ("manual" infusion)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premedication: benzodiazepine (temazepam)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induction: fentanyl 2 µg/kg, bolus of propofol 1 mg/kg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propofol infusion in scheme 10-8-6: 10 mg/kg/hour for 10 minutes, 8 mg/kg/hour for 10 minutes, 6 mg/kg/hour as needed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patient on artificial ventilation </a:t>
            </a:r>
          </a:p>
          <a:p>
            <a:pPr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advantage: decrease in propofol consumption, higher hemodynamic stability, faster recovery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937690-96D5-4EEC-9A5C-744DDBB758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46037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2E7A023-8503-412A-AC1E-059C01A8C7D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77858" y="196495"/>
            <a:ext cx="9411136" cy="5048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Recovery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anesthesia should subside spontaneously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When problems with recovery occur:</a:t>
            </a:r>
            <a:b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</a:br>
            <a:endParaRPr lang="en-US" altLang="sk-SK" sz="24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319357E-86B9-43FD-B4E3-701F53A80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4947" y="2476500"/>
            <a:ext cx="8567737" cy="4381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neostigmine – 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blocks effects of non-depolarizing m</a:t>
            </a:r>
            <a:r>
              <a:rPr lang="cs-CZ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relaxants (after surgery to terminate muscle relaxation)</a:t>
            </a:r>
          </a:p>
          <a:p>
            <a:pPr eaLnBrk="1" hangingPunct="1">
              <a:defRPr/>
            </a:pP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naloxone – restores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vigility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supports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respir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tory center (opioid antagonist)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flumazenil – restores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vigility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(benzodiazepine antagonist)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itopride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meto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lopramide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 prevention of postoperative nausea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en-US" altLang="sk-SK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1DC1D-CF9B-4014-A0BE-7DBD0E10F1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2501" y="39652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5BBB14C-CDCB-4424-AB5F-3DA7BDE5AAE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26988"/>
            <a:ext cx="8229600" cy="504826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Recovery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264F51F-A731-43BD-9897-DDEB5078D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11339" y="476251"/>
            <a:ext cx="8567737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furosemide - in case of anuria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noradrenaline - in case of hypotension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beta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blockers (metoprolol) - in case of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tachy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ardia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sugammadex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coats molecules of peripheral (non-depolarizing) m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uscle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relaxants and complexes are </a:t>
            </a:r>
            <a:r>
              <a:rPr lang="cs-CZ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then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eliminated by kidney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for fast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decurarization</a:t>
            </a: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sugammadex</a:t>
            </a:r>
            <a:r>
              <a:rPr lang="en-US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has the largest effect on rocuronium, smaller on vecuronium and the smallest on </a:t>
            </a:r>
            <a:r>
              <a:rPr lang="en-US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pancuronium</a:t>
            </a:r>
            <a:endParaRPr lang="en-US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postoperative 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l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gesia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: morphine, </a:t>
            </a:r>
            <a:r>
              <a:rPr lang="en-US" altLang="sk-SK" sz="24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piritramid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sk-SK" sz="24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     </a:t>
            </a:r>
            <a:r>
              <a:rPr lang="en-US" altLang="sk-SK" sz="2400" kern="1200" dirty="0">
                <a:solidFill>
                  <a:srgbClr val="000000"/>
                </a:solidFill>
                <a:cs typeface="Arial" panose="020B0604020202020204" pitchFamily="34" charset="0"/>
              </a:rPr>
              <a:t>paracetamol, metamizole</a:t>
            </a:r>
          </a:p>
          <a:p>
            <a:pPr eaLnBrk="1" hangingPunct="1">
              <a:buFontTx/>
              <a:buNone/>
              <a:defRPr/>
            </a:pPr>
            <a:endParaRPr lang="en-US" altLang="sk-SK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F8CA94-1F6A-4033-A071-3B230D9B8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687" y="2629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4BC765D6-0D06-44FB-825A-182B4D47D9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6876" y="804863"/>
            <a:ext cx="88566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Neuroleptanalgesia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neuroleptic drug + opioid analgesic drug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= state of psychomotor sedation</a:t>
            </a:r>
            <a:r>
              <a:rPr lang="cs-CZ" altLang="sk-SK" sz="2400" kern="1200" dirty="0">
                <a:solidFill>
                  <a:srgbClr val="000000"/>
                </a:solidFill>
              </a:rPr>
              <a:t>,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neurovegetative</a:t>
            </a:r>
            <a:r>
              <a:rPr lang="en-US" altLang="sk-SK" sz="2400" kern="1200" dirty="0">
                <a:solidFill>
                  <a:srgbClr val="000000"/>
                </a:solidFill>
              </a:rPr>
              <a:t> stability and analgesia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cs-CZ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amnesia after recovery, patient is not unconsciousness – important during neurosurgical procedures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dirty="0"/>
          </a:p>
        </p:txBody>
      </p:sp>
      <p:sp>
        <p:nvSpPr>
          <p:cNvPr id="53251" name="TextovéPole 1">
            <a:extLst>
              <a:ext uri="{FF2B5EF4-FFF2-40B4-BE49-F238E27FC236}">
                <a16:creationId xmlns:a16="http://schemas.microsoft.com/office/drawing/2014/main" id="{787D5347-591F-41B4-8614-57897D14E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+mn-lt"/>
              </a:rPr>
              <a:t>ALTERNATIVES OF GA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F5188F-BA61-43C9-9E63-08B585B7B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6117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3598EF1-9E7B-4C46-9C47-2BCA90ACBCD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898650" y="53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History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1E3C351-5C70-4504-B0BE-E16DC454E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81075"/>
            <a:ext cx="82296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October 1846 in Massachusetts General Hospital in Boston, USA – the first public demonstration of ether GA</a:t>
            </a:r>
          </a:p>
          <a:p>
            <a:pPr eaLnBrk="1" hangingPunct="1"/>
            <a:endParaRPr lang="en-US" altLang="sk-SK" sz="3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dentist William Thomas Green Morton </a:t>
            </a:r>
          </a:p>
          <a:p>
            <a:pPr eaLnBrk="1" hangingPunct="1"/>
            <a:endParaRPr lang="en-US" altLang="sk-SK" sz="36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en-US" altLang="sk-SK" sz="3600">
                <a:solidFill>
                  <a:srgbClr val="000000"/>
                </a:solidFill>
                <a:cs typeface="Arial" panose="020B0604020202020204" pitchFamily="34" charset="0"/>
              </a:rPr>
              <a:t>patient: Edward Gilbert Abbott, 22 years old, neck tumor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E83672-CC68-429B-A3B4-DCF8E7AD3A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7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FAB646E5-2950-4410-B013-F07C617D9E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919163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b="1" dirty="0"/>
          </a:p>
          <a:p>
            <a:pPr eaLnBrk="1" hangingPunct="1">
              <a:buFontTx/>
              <a:buNone/>
              <a:defRPr/>
            </a:pPr>
            <a:r>
              <a:rPr lang="en-US" altLang="sk-SK" sz="2400" b="1" kern="1200" dirty="0" err="1">
                <a:solidFill>
                  <a:srgbClr val="000000"/>
                </a:solidFill>
              </a:rPr>
              <a:t>Analgosedation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opioid analgesic drug + benzodiazepine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midazolam (diazepam) + fentanyl</a:t>
            </a: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Tranquanalgesia</a:t>
            </a:r>
            <a:endParaRPr lang="en-US" altLang="sk-SK" sz="2400" b="1" kern="12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sk-SK" sz="2400" kern="1200" dirty="0" err="1">
                <a:solidFill>
                  <a:srgbClr val="000000"/>
                </a:solidFill>
              </a:rPr>
              <a:t>i.v.</a:t>
            </a:r>
            <a:r>
              <a:rPr lang="en-US" altLang="sk-SK" sz="2400" kern="1200" dirty="0">
                <a:solidFill>
                  <a:srgbClr val="000000"/>
                </a:solidFill>
              </a:rPr>
              <a:t>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anest</a:t>
            </a:r>
            <a:r>
              <a:rPr lang="cs-CZ" altLang="sk-SK" sz="2400" kern="1200" dirty="0">
                <a:solidFill>
                  <a:srgbClr val="000000"/>
                </a:solidFill>
              </a:rPr>
              <a:t>h</a:t>
            </a:r>
            <a:r>
              <a:rPr lang="en-US" altLang="sk-SK" sz="2400" kern="1200" dirty="0">
                <a:solidFill>
                  <a:srgbClr val="000000"/>
                </a:solidFill>
              </a:rPr>
              <a:t>etic drug + benzodiazepine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ketamine + midazolam (diazepam)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dirty="0"/>
          </a:p>
        </p:txBody>
      </p:sp>
      <p:sp>
        <p:nvSpPr>
          <p:cNvPr id="55299" name="TextovéPole 1">
            <a:extLst>
              <a:ext uri="{FF2B5EF4-FFF2-40B4-BE49-F238E27FC236}">
                <a16:creationId xmlns:a16="http://schemas.microsoft.com/office/drawing/2014/main" id="{B5D538DF-7B5E-41B1-AE0E-A786996BA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000000"/>
                </a:solidFill>
                <a:cs typeface="Arial" panose="020B0604020202020204" pitchFamily="34" charset="0"/>
              </a:rPr>
              <a:t>ALTERNATIVES OF GA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D2EE12-D71D-45F3-B27E-D0223797E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51196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08B95196-3663-48DF-8874-18A2A93B10F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en-US" altLang="cs-CZ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Malignant hyperthermia</a:t>
            </a:r>
          </a:p>
        </p:txBody>
      </p:sp>
      <p:sp>
        <p:nvSpPr>
          <p:cNvPr id="57347" name="Obdélník 1">
            <a:extLst>
              <a:ext uri="{FF2B5EF4-FFF2-40B4-BE49-F238E27FC236}">
                <a16:creationId xmlns:a16="http://schemas.microsoft.com/office/drawing/2014/main" id="{ED539F53-5D01-4F56-BF30-C434D7D3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25538"/>
            <a:ext cx="91440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disorder that can be considered a gene-environment interaction, it causes </a:t>
            </a:r>
            <a:r>
              <a:rPr lang="cs-CZ" altLang="cs-CZ" sz="2400" dirty="0" err="1">
                <a:solidFill>
                  <a:srgbClr val="000000"/>
                </a:solidFill>
                <a:latin typeface="+mn-lt"/>
              </a:rPr>
              <a:t>an</a:t>
            </a:r>
            <a:r>
              <a:rPr lang="cs-CZ" altLang="cs-CZ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increase</a:t>
            </a:r>
            <a:r>
              <a:rPr lang="cs-CZ" altLang="cs-CZ" sz="2400" dirty="0">
                <a:solidFill>
                  <a:srgbClr val="000000"/>
                </a:solidFill>
                <a:latin typeface="+mn-lt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 release of calcium or limited re-uptake of calcium to sarcoplasmic reticulum in muscle cells</a:t>
            </a:r>
          </a:p>
          <a:p>
            <a:pPr>
              <a:spcBef>
                <a:spcPct val="0"/>
              </a:spcBef>
              <a:defRPr/>
            </a:pPr>
            <a:endParaRPr lang="en-US" altLang="cs-CZ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the most common triggering agents are volatile anesthetics, (most frequently halothane) or the muscle relaxant </a:t>
            </a:r>
            <a:r>
              <a:rPr lang="cs-CZ" altLang="sk-SK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sk-SK" sz="2400" dirty="0" err="1">
                <a:solidFill>
                  <a:srgbClr val="000000"/>
                </a:solidFill>
                <a:latin typeface="+mn-lt"/>
              </a:rPr>
              <a:t>suxamethonium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symptoms: </a:t>
            </a:r>
            <a:r>
              <a:rPr lang="en-US" altLang="cs-CZ" sz="2400" dirty="0">
                <a:solidFill>
                  <a:srgbClr val="000000"/>
                </a:solidFill>
                <a:latin typeface="+mn-lt"/>
              </a:rPr>
              <a:t>very high temperature, increased heart rate and abnormally rapid breathing, increased carbon dioxide production, increased oxygen consumption, mixed acidosis, rigid muscles, and rhabdomyolysis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E8F092-1FCA-419C-B1CE-876CBCF63E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833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9D23DC63-8B9F-4266-9D00-AE2538E55E6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74638"/>
            <a:ext cx="8229600" cy="417512"/>
          </a:xfrm>
        </p:spPr>
        <p:txBody>
          <a:bodyPr/>
          <a:lstStyle/>
          <a:p>
            <a:pPr>
              <a:defRPr/>
            </a:pPr>
            <a:r>
              <a:rPr lang="cs-CZ" altLang="cs-CZ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Malignant</a:t>
            </a:r>
            <a:r>
              <a:rPr lang="cs-CZ" altLang="cs-CZ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cs-CZ" altLang="cs-CZ" sz="24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hyperthermia</a:t>
            </a:r>
            <a:endParaRPr lang="cs-CZ" altLang="cs-CZ" sz="24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8371" name="Obdélník 1">
            <a:extLst>
              <a:ext uri="{FF2B5EF4-FFF2-40B4-BE49-F238E27FC236}">
                <a16:creationId xmlns:a16="http://schemas.microsoft.com/office/drawing/2014/main" id="{0635CEA9-1499-4A3C-AE84-7BBC31981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01726"/>
            <a:ext cx="9144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When suspect</a:t>
            </a:r>
            <a:r>
              <a:rPr lang="cs-CZ" altLang="sk-SK" sz="2400" dirty="0">
                <a:solidFill>
                  <a:srgbClr val="000000"/>
                </a:solidFill>
                <a:latin typeface="+mn-lt"/>
              </a:rPr>
              <a:t>: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 discontinuation of triggering agents, and supportive therapy directed at correcting hyperthermia, acidosis, and organ dysfunction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treatment is the intravenous administration of </a:t>
            </a:r>
            <a:r>
              <a:rPr lang="en-US" altLang="sk-SK" sz="2400" b="1" dirty="0">
                <a:solidFill>
                  <a:srgbClr val="000000"/>
                </a:solidFill>
                <a:latin typeface="+mn-lt"/>
              </a:rPr>
              <a:t>dantrolene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, the only known antidote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testing: a muscle (small part of musculus </a:t>
            </a:r>
            <a:r>
              <a:rPr lang="en-US" altLang="sk-SK" sz="2400" dirty="0" err="1">
                <a:solidFill>
                  <a:srgbClr val="000000"/>
                </a:solidFill>
                <a:latin typeface="+mn-lt"/>
              </a:rPr>
              <a:t>femoralis</a:t>
            </a: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) biopsy is carried out</a:t>
            </a:r>
          </a:p>
          <a:p>
            <a:pPr>
              <a:spcBef>
                <a:spcPct val="0"/>
              </a:spcBef>
              <a:defRPr/>
            </a:pPr>
            <a:endParaRPr lang="en-US" altLang="sk-SK" sz="24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sk-SK" sz="2400" dirty="0">
                <a:solidFill>
                  <a:srgbClr val="000000"/>
                </a:solidFill>
                <a:latin typeface="+mn-lt"/>
              </a:rPr>
              <a:t>National center for malignant hyperthermia was founded in Brno in 2001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72C2FC-8C6E-4E3F-9968-A497B8E81F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1405" y="44280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FC0CA7F-DBDF-4F3D-A336-2F119399334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Most frequent 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complication</a:t>
            </a:r>
            <a:r>
              <a:rPr lang="en-US" altLang="sk-SK" sz="2400" kern="1200" dirty="0">
                <a:solidFill>
                  <a:srgbClr val="000000"/>
                </a:solidFill>
                <a:latin typeface="Candara" panose="020E0502030303020204" pitchFamily="34" charset="0"/>
                <a:ea typeface="+mn-ea"/>
                <a:cs typeface="+mn-cs"/>
              </a:rPr>
              <a:t> of GA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2B52126-00E3-4773-AB4F-4DCCCB1CF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268413"/>
            <a:ext cx="8928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Induction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hypotension, dysrhythmia, laryngospasms, aspiration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Maintenance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hypo- and hypertension, dysrhythmia, hypoxia, hypothermia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Recovery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hypotension, tremor, delayed recovery, persisting muscle relaxation</a:t>
            </a:r>
            <a:endParaRPr lang="en-US" altLang="sk-SK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90878F-1D2F-4E29-8A4A-B6AA3584E6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414" y="3111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BC3E771-8E11-4DD9-9966-83D64E04BB6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Ne</a:t>
            </a:r>
            <a:r>
              <a:rPr lang="en-US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</a:t>
            </a:r>
            <a:r>
              <a:rPr lang="cs-CZ" altLang="sk-SK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sk-SK" sz="24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substances</a:t>
            </a:r>
            <a:endParaRPr lang="cs-CZ" altLang="sk-SK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AC9C967-2C18-4EAB-98FE-BE495C604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1" y="1341439"/>
            <a:ext cx="8856663" cy="47847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xenon (inhalational anesthetic drug – gas)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the fastest introduction and recovery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MA: inhibition of NMDA receptors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non-toxic, no </a:t>
            </a:r>
            <a:r>
              <a:rPr lang="en-US" altLang="sk-SK" sz="2400" kern="1200" dirty="0" err="1">
                <a:solidFill>
                  <a:srgbClr val="000000"/>
                </a:solidFill>
                <a:ea typeface="+mn-ea"/>
                <a:cs typeface="+mn-cs"/>
              </a:rPr>
              <a:t>metabolisation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, analgesic effect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anti-apoptotic and neuroprotective effects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endParaRPr lang="en-US" altLang="sk-SK" sz="2400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2346DD-99A1-4D97-8966-DE1B3184D6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1962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>
            <a:extLst>
              <a:ext uri="{FF2B5EF4-FFF2-40B4-BE49-F238E27FC236}">
                <a16:creationId xmlns:a16="http://schemas.microsoft.com/office/drawing/2014/main" id="{24DAA0A7-5420-49CB-9D43-7CA670E2E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52513"/>
            <a:ext cx="84724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4">
            <a:extLst>
              <a:ext uri="{FF2B5EF4-FFF2-40B4-BE49-F238E27FC236}">
                <a16:creationId xmlns:a16="http://schemas.microsoft.com/office/drawing/2014/main" id="{F4EF9FC8-6291-4D50-AE59-2A4925909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9" y="5219700"/>
            <a:ext cx="578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Candara" panose="020E0502030303020204" pitchFamily="34" charset="0"/>
              </a:rPr>
              <a:t>https://commons.wikimedia.org/wiki/File:Roots-criticall-care.jpeg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850A77-1D61-462C-96A0-9AE88EC57A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2" y="3553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B4A141F-E2D9-451D-B07A-5FB8EE9BAB1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923925"/>
            <a:ext cx="9144000" cy="3657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tages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of GA </a:t>
            </a: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are h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istorically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characterized by  </a:t>
            </a:r>
            <a:r>
              <a:rPr lang="en-US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Guedel’s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scheme </a:t>
            </a: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- following use of ether (today historical an</a:t>
            </a:r>
            <a:r>
              <a:rPr lang="cs-CZ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 didactical meaning only)</a:t>
            </a: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No anesthesia runs according to this scheme </a:t>
            </a:r>
            <a:r>
              <a:rPr lang="cs-CZ" altLang="sk-SK" sz="2800" kern="1200" dirty="0" err="1">
                <a:solidFill>
                  <a:srgbClr val="000000"/>
                </a:solidFill>
                <a:cs typeface="Arial" panose="020B0604020202020204" pitchFamily="34" charset="0"/>
              </a:rPr>
              <a:t>presently</a:t>
            </a:r>
            <a:r>
              <a:rPr lang="en-US" altLang="sk-SK" sz="2800" kern="12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altLang="sk-SK" sz="28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04B1AE-2798-4797-9386-3B972C782E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143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4679170-0C1B-45A3-8DF2-660924CF778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71438"/>
            <a:ext cx="8229600" cy="8366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General 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anesthetics</a:t>
            </a:r>
            <a:endParaRPr lang="cs-CZ" altLang="sk-SK" sz="3600" kern="1200" dirty="0">
              <a:solidFill>
                <a:srgbClr val="00000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5B9C76E-A0CF-4F89-9F4F-120CEF576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4"/>
            <a:ext cx="8229600" cy="57610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Inhalational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liquid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gaseous</a:t>
            </a:r>
          </a:p>
          <a:p>
            <a:pPr eaLnBrk="1" hangingPunct="1">
              <a:buFontTx/>
              <a:buNone/>
              <a:defRPr/>
            </a:pPr>
            <a:endParaRPr lang="en-US" altLang="sk-SK" sz="3600" kern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sk-SK" sz="3600" b="1" kern="1200" dirty="0">
                <a:solidFill>
                  <a:srgbClr val="000000"/>
                </a:solidFill>
                <a:cs typeface="Arial" panose="020B0604020202020204" pitchFamily="34" charset="0"/>
              </a:rPr>
              <a:t>Intravenous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barbiturates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non-barbiturates</a:t>
            </a:r>
          </a:p>
          <a:p>
            <a:pPr eaLnBrk="1" hangingPunct="1">
              <a:buFontTx/>
              <a:buNone/>
              <a:defRPr/>
            </a:pPr>
            <a:r>
              <a:rPr lang="en-US" altLang="sk-SK" sz="3600" kern="1200" dirty="0">
                <a:solidFill>
                  <a:srgbClr val="000000"/>
                </a:solidFill>
                <a:cs typeface="Arial" panose="020B0604020202020204" pitchFamily="34" charset="0"/>
              </a:rPr>
              <a:t>	benzodiazepines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14E023-8A68-4543-A995-39EE47925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44291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1089D-6A2D-49E2-934C-7E2F38486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8" y="1773238"/>
            <a:ext cx="8856662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gases </a:t>
            </a: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liquids </a:t>
            </a:r>
          </a:p>
          <a:p>
            <a:pPr lvl="1" eaLnBrk="1" hangingPunct="1"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(fluid under normal pressure </a:t>
            </a:r>
            <a:r>
              <a:rPr lang="en-US" altLang="sk-SK" sz="2400" kern="1200" dirty="0">
                <a:solidFill>
                  <a:srgbClr val="000000"/>
                </a:solidFill>
              </a:rPr>
              <a:t>-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boiling point about 50°C, a special device is necessary </a:t>
            </a:r>
            <a:r>
              <a:rPr lang="en-US" altLang="sk-SK" sz="2400" kern="1200" dirty="0" err="1">
                <a:solidFill>
                  <a:srgbClr val="000000"/>
                </a:solidFill>
                <a:ea typeface="+mn-ea"/>
                <a:cs typeface="+mn-cs"/>
              </a:rPr>
              <a:t>fo</a:t>
            </a:r>
            <a:r>
              <a:rPr lang="cs-CZ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r</a:t>
            </a:r>
            <a:r>
              <a:rPr lang="en-US" altLang="sk-SK" sz="2400" kern="1200" dirty="0">
                <a:solidFill>
                  <a:srgbClr val="000000"/>
                </a:solidFill>
                <a:ea typeface="+mn-ea"/>
                <a:cs typeface="+mn-cs"/>
              </a:rPr>
              <a:t> their use - vaporizer)</a:t>
            </a:r>
          </a:p>
          <a:p>
            <a:pPr lvl="1" eaLnBrk="1" hangingPunct="1"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concentration of general anesthetic in the CNS depends on its concentration in blood and this correlates with its concentration in the inhaled air</a:t>
            </a:r>
          </a:p>
          <a:p>
            <a:pPr eaLnBrk="1" hangingPunct="1">
              <a:defRPr/>
            </a:pPr>
            <a:endParaRPr lang="en-US" altLang="sk-SK" dirty="0"/>
          </a:p>
          <a:p>
            <a:pPr eaLnBrk="1" hangingPunct="1">
              <a:defRPr/>
            </a:pPr>
            <a:endParaRPr lang="en-US" altLang="sk-SK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1E40F74-8705-42BA-96C2-FCEBC00A3A92}"/>
              </a:ext>
            </a:extLst>
          </p:cNvPr>
          <p:cNvSpPr txBox="1">
            <a:spLocks/>
          </p:cNvSpPr>
          <p:nvPr/>
        </p:nvSpPr>
        <p:spPr bwMode="auto">
          <a:xfrm>
            <a:off x="2114550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Inhalational</a:t>
            </a:r>
            <a: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anesthetics</a:t>
            </a:r>
            <a:br>
              <a:rPr lang="cs-CZ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US" altLang="cs-CZ" sz="36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Physical and Chemical Properties</a:t>
            </a:r>
            <a:endParaRPr lang="cs-CZ" altLang="cs-CZ" sz="36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862028-5BF7-471D-8E9B-C5719381BD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959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1FDB376-1322-4C67-B55F-5DE711667A0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-26988"/>
            <a:ext cx="8229600" cy="927101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6B1579D-8202-4986-A38E-D99BA0E3A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1208089"/>
            <a:ext cx="9036050" cy="4524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Mechanism of action: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dependent on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liposolubility</a:t>
            </a:r>
            <a:r>
              <a:rPr lang="en-US" altLang="sk-SK" sz="2400" kern="1200" dirty="0">
                <a:solidFill>
                  <a:srgbClr val="000000"/>
                </a:solidFill>
              </a:rPr>
              <a:t> of the drugs (anesthetic effect of inhalational anesthetics grows with increasing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liposolubility</a:t>
            </a:r>
            <a:r>
              <a:rPr lang="en-US" altLang="cs-CZ" sz="2400" kern="1200" dirty="0">
                <a:solidFill>
                  <a:srgbClr val="000000"/>
                </a:solidFill>
              </a:rPr>
              <a:t>) – so called lipid (biophysical theory);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cs-CZ" sz="2400" kern="1200" dirty="0">
                <a:solidFill>
                  <a:srgbClr val="000000"/>
                </a:solidFill>
              </a:rPr>
              <a:t>   Overton–Meyer’s correlation: anesthetic potency is closely associated with </a:t>
            </a:r>
            <a:r>
              <a:rPr lang="en-US" altLang="cs-CZ" sz="2400" kern="1200" dirty="0" err="1">
                <a:solidFill>
                  <a:srgbClr val="000000"/>
                </a:solidFill>
              </a:rPr>
              <a:t>liposulubility</a:t>
            </a:r>
            <a:r>
              <a:rPr lang="en-US" altLang="cs-CZ" sz="2400" kern="1200" dirty="0">
                <a:solidFill>
                  <a:srgbClr val="000000"/>
                </a:solidFill>
              </a:rPr>
              <a:t>, not with chemical structure </a:t>
            </a: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sz="2400" kern="1200" dirty="0">
                <a:solidFill>
                  <a:srgbClr val="000000"/>
                </a:solidFill>
              </a:rPr>
              <a:t>non-specific influence o</a:t>
            </a:r>
            <a:r>
              <a:rPr lang="cs-CZ" altLang="sk-SK" sz="2400" kern="1200" dirty="0">
                <a:solidFill>
                  <a:srgbClr val="000000"/>
                </a:solidFill>
              </a:rPr>
              <a:t>n</a:t>
            </a:r>
            <a:r>
              <a:rPr lang="en-US" altLang="sk-SK" sz="2400" kern="1200" dirty="0">
                <a:solidFill>
                  <a:srgbClr val="000000"/>
                </a:solidFill>
              </a:rPr>
              <a:t> ion channels in neuronal membranes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sk-SK" sz="2400" b="1" kern="1200" dirty="0">
                <a:solidFill>
                  <a:srgbClr val="000000"/>
                </a:solidFill>
              </a:rPr>
              <a:t>MAC</a:t>
            </a:r>
            <a:r>
              <a:rPr lang="en-US" altLang="sk-SK" sz="2400" kern="1200" dirty="0">
                <a:solidFill>
                  <a:srgbClr val="000000"/>
                </a:solidFill>
              </a:rPr>
              <a:t> – minimal alveolar concentration = 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concentation</a:t>
            </a:r>
            <a:r>
              <a:rPr lang="en-US" altLang="sk-SK" sz="2400" kern="1200" dirty="0">
                <a:solidFill>
                  <a:srgbClr val="000000"/>
                </a:solidFill>
              </a:rPr>
              <a:t> which induces stadium of to</a:t>
            </a:r>
            <a:r>
              <a:rPr lang="cs-CZ" altLang="sk-SK" sz="2400" kern="1200" dirty="0">
                <a:solidFill>
                  <a:srgbClr val="000000"/>
                </a:solidFill>
              </a:rPr>
              <a:t>l</a:t>
            </a:r>
            <a:r>
              <a:rPr lang="en-US" altLang="sk-SK" sz="2400" kern="1200" dirty="0" err="1">
                <a:solidFill>
                  <a:srgbClr val="000000"/>
                </a:solidFill>
              </a:rPr>
              <a:t>erance</a:t>
            </a:r>
            <a:r>
              <a:rPr lang="en-US" altLang="sk-SK" sz="2400" kern="1200" dirty="0">
                <a:solidFill>
                  <a:srgbClr val="000000"/>
                </a:solidFill>
              </a:rPr>
              <a:t> in 50 % of patients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sk-SK" sz="2400" kern="1200" dirty="0">
              <a:solidFill>
                <a:srgbClr val="000000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99AB9A-53C8-47C7-AC05-C64D320D81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5230" y="43015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2FEE61E4-EC4B-4463-B5AD-7FFCBF952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1432" y="1298086"/>
            <a:ext cx="9144000" cy="492325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>
                <a:solidFill>
                  <a:srgbClr val="000000"/>
                </a:solidFill>
              </a:rPr>
              <a:t>isoflurane</a:t>
            </a:r>
            <a:r>
              <a:rPr lang="en-US" dirty="0">
                <a:solidFill>
                  <a:srgbClr val="FFFF99"/>
                </a:solidFill>
              </a:rPr>
              <a:t>	</a:t>
            </a:r>
            <a:r>
              <a:rPr lang="en-US" sz="2200" dirty="0">
                <a:solidFill>
                  <a:srgbClr val="FFFF99"/>
                </a:solidFill>
              </a:rPr>
              <a:t>	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low </a:t>
            </a:r>
            <a:r>
              <a:rPr lang="en-US" sz="2400" kern="1200" dirty="0" err="1">
                <a:solidFill>
                  <a:srgbClr val="000000"/>
                </a:solidFill>
              </a:rPr>
              <a:t>metaboli</a:t>
            </a:r>
            <a:r>
              <a:rPr lang="cs-CZ" sz="2400" kern="1200" dirty="0">
                <a:solidFill>
                  <a:srgbClr val="000000"/>
                </a:solidFill>
              </a:rPr>
              <a:t>s</a:t>
            </a:r>
            <a:r>
              <a:rPr lang="en-US" sz="2400" kern="1200" dirty="0" err="1">
                <a:solidFill>
                  <a:srgbClr val="000000"/>
                </a:solidFill>
              </a:rPr>
              <a:t>ation</a:t>
            </a:r>
            <a:endParaRPr lang="en-US" sz="2400" kern="12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increases effect of m</a:t>
            </a:r>
            <a:r>
              <a:rPr lang="cs-CZ" sz="2400" kern="1200" dirty="0" err="1">
                <a:solidFill>
                  <a:srgbClr val="000000"/>
                </a:solidFill>
              </a:rPr>
              <a:t>uscle</a:t>
            </a:r>
            <a:r>
              <a:rPr lang="cs-CZ" sz="2400" kern="1200" dirty="0">
                <a:solidFill>
                  <a:srgbClr val="000000"/>
                </a:solidFill>
              </a:rPr>
              <a:t> </a:t>
            </a:r>
            <a:r>
              <a:rPr lang="cs-CZ" sz="2400" kern="1200" dirty="0" err="1">
                <a:solidFill>
                  <a:srgbClr val="000000"/>
                </a:solidFill>
              </a:rPr>
              <a:t>relaxants</a:t>
            </a:r>
            <a:r>
              <a:rPr lang="en-US" sz="2400" kern="1200" dirty="0">
                <a:solidFill>
                  <a:srgbClr val="000000"/>
                </a:solidFill>
              </a:rPr>
              <a:t>, causes hypotension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pungent smell – disadvantage in pediatrics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kern="1200" dirty="0">
              <a:solidFill>
                <a:srgbClr val="000000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desflurane</a:t>
            </a:r>
            <a:r>
              <a:rPr lang="en-US" sz="2200" b="1" dirty="0"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fast onset and recovery, pungent smell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used only for maintenance of anesthesia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suitable in obese patients (bariatric surgery) and </a:t>
            </a:r>
            <a:r>
              <a:rPr lang="en-US" sz="2400" kern="1200" dirty="0" err="1">
                <a:solidFill>
                  <a:srgbClr val="000000"/>
                </a:solidFill>
              </a:rPr>
              <a:t>i</a:t>
            </a:r>
            <a:r>
              <a:rPr lang="cs-CZ" sz="2400" kern="1200" dirty="0">
                <a:solidFill>
                  <a:srgbClr val="000000"/>
                </a:solidFill>
              </a:rPr>
              <a:t>n</a:t>
            </a:r>
            <a:r>
              <a:rPr lang="en-US" sz="2400" kern="1200" dirty="0">
                <a:solidFill>
                  <a:srgbClr val="000000"/>
                </a:solidFill>
              </a:rPr>
              <a:t> 1-day surgery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          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400" b="1" kern="1200" dirty="0" err="1">
                <a:solidFill>
                  <a:srgbClr val="000000"/>
                </a:solidFill>
              </a:rPr>
              <a:t>sevoflurane</a:t>
            </a:r>
            <a:r>
              <a:rPr lang="en-US" sz="2400" kern="1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fast onset and recovery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pleasant fruit smell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most widely used in pediatrics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200" dirty="0">
                <a:cs typeface="Arial" charset="0"/>
              </a:rPr>
              <a:t>           </a:t>
            </a:r>
            <a:r>
              <a:rPr lang="en-US" sz="2200" dirty="0"/>
              <a:t> </a:t>
            </a:r>
          </a:p>
          <a:p>
            <a:pPr marL="609600" indent="-609600">
              <a:lnSpc>
                <a:spcPct val="90000"/>
              </a:lnSpc>
              <a:buNone/>
              <a:defRPr/>
            </a:pPr>
            <a:r>
              <a:rPr lang="en-US" sz="2200" dirty="0"/>
              <a:t>           </a:t>
            </a:r>
            <a:endParaRPr lang="en-US" sz="2200" dirty="0">
              <a:cs typeface="Arial" charset="0"/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sz="2200" dirty="0">
              <a:solidFill>
                <a:srgbClr val="FFFF99"/>
              </a:solidFill>
            </a:endParaRPr>
          </a:p>
          <a:p>
            <a:pPr marL="609600" indent="-609600">
              <a:lnSpc>
                <a:spcPct val="90000"/>
              </a:lnSpc>
              <a:buNone/>
              <a:defRPr/>
            </a:pP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F51138-0254-4BAA-8C5A-13DA2B3FA3C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92313" y="-26988"/>
            <a:ext cx="8229600" cy="1006476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Liquid 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(</a:t>
            </a:r>
            <a:r>
              <a:rPr lang="cs-CZ" altLang="sk-SK" sz="3600" kern="1200" dirty="0" err="1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volatile</a:t>
            </a:r>
            <a:r>
              <a:rPr lang="cs-CZ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 </a:t>
            </a:r>
            <a:r>
              <a:rPr lang="en-US" altLang="sk-SK" sz="360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inhalational anesthetics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B9F484-E8CE-41D5-8B54-B5EAFF0584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7958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1761</Words>
  <Application>Microsoft Office PowerPoint</Application>
  <PresentationFormat>Širokoúhlá obrazovka</PresentationFormat>
  <Paragraphs>319</Paragraphs>
  <Slides>34</Slides>
  <Notes>22</Notes>
  <HiddenSlides>0</HiddenSlides>
  <MMClips>34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Candara</vt:lpstr>
      <vt:lpstr>Tahoma</vt:lpstr>
      <vt:lpstr>Wingdings</vt:lpstr>
      <vt:lpstr>Prezentace_MU_CZ</vt:lpstr>
      <vt:lpstr>Prezentace aplikace PowerPoint</vt:lpstr>
      <vt:lpstr>General anesthesia (GA)</vt:lpstr>
      <vt:lpstr>History</vt:lpstr>
      <vt:lpstr>Prezentace aplikace PowerPoint</vt:lpstr>
      <vt:lpstr>Stages of GA are historically characterized by  Guedel’s scheme   - following use of ether (today historical and didactical meaning only)  No anesthesia runs according to this scheme presently.</vt:lpstr>
      <vt:lpstr>General anesthetics</vt:lpstr>
      <vt:lpstr>Prezentace aplikace PowerPoint</vt:lpstr>
      <vt:lpstr>Inhalational anesthetics</vt:lpstr>
      <vt:lpstr>Liquid (volatile) inhalational anesthetics</vt:lpstr>
      <vt:lpstr>Prezentace aplikace PowerPoint</vt:lpstr>
      <vt:lpstr>Prezentace aplikace PowerPoint</vt:lpstr>
      <vt:lpstr> Intravenous general anesthetics</vt:lpstr>
      <vt:lpstr>Prezentace aplikace PowerPoint</vt:lpstr>
      <vt:lpstr>2.     NON-BARBITURATES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BENZODIAZEPINES</vt:lpstr>
      <vt:lpstr>Course of general anesthesia</vt:lpstr>
      <vt:lpstr>Premedication</vt:lpstr>
      <vt:lpstr>Prezentace aplikace PowerPoint</vt:lpstr>
      <vt:lpstr>Induction to GA</vt:lpstr>
      <vt:lpstr>Maintenance of GA</vt:lpstr>
      <vt:lpstr>TIVA</vt:lpstr>
      <vt:lpstr>Recovery anesthesia should subside spontaneously  When problems with recovery occur: </vt:lpstr>
      <vt:lpstr>Recovery</vt:lpstr>
      <vt:lpstr>Prezentace aplikace PowerPoint</vt:lpstr>
      <vt:lpstr>Prezentace aplikace PowerPoint</vt:lpstr>
      <vt:lpstr>Malignant hyperthermia</vt:lpstr>
      <vt:lpstr>Malignant hyperthermia</vt:lpstr>
      <vt:lpstr>Most frequent complication of GA</vt:lpstr>
      <vt:lpstr>New substances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74</cp:revision>
  <cp:lastPrinted>1601-01-01T00:00:00Z</cp:lastPrinted>
  <dcterms:created xsi:type="dcterms:W3CDTF">2020-10-24T20:05:04Z</dcterms:created>
  <dcterms:modified xsi:type="dcterms:W3CDTF">2023-10-12T08:32:38Z</dcterms:modified>
</cp:coreProperties>
</file>