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59" r:id="rId7"/>
    <p:sldId id="265" r:id="rId8"/>
    <p:sldId id="290" r:id="rId9"/>
    <p:sldId id="291" r:id="rId10"/>
    <p:sldId id="296" r:id="rId11"/>
    <p:sldId id="258" r:id="rId12"/>
    <p:sldId id="272" r:id="rId13"/>
    <p:sldId id="293" r:id="rId14"/>
    <p:sldId id="318" r:id="rId15"/>
    <p:sldId id="284" r:id="rId16"/>
    <p:sldId id="295" r:id="rId17"/>
    <p:sldId id="294" r:id="rId18"/>
    <p:sldId id="274" r:id="rId19"/>
    <p:sldId id="309" r:id="rId20"/>
    <p:sldId id="288" r:id="rId21"/>
    <p:sldId id="289" r:id="rId22"/>
    <p:sldId id="279" r:id="rId23"/>
    <p:sldId id="292" r:id="rId24"/>
    <p:sldId id="280" r:id="rId25"/>
    <p:sldId id="281" r:id="rId26"/>
    <p:sldId id="297" r:id="rId27"/>
    <p:sldId id="268" r:id="rId28"/>
    <p:sldId id="298" r:id="rId29"/>
    <p:sldId id="300" r:id="rId30"/>
  </p:sldIdLst>
  <p:sldSz cx="12192000" cy="6858000"/>
  <p:notesSz cx="6797675" cy="9926638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558" autoAdjust="0"/>
  </p:normalViewPr>
  <p:slideViewPr>
    <p:cSldViewPr snapToGrid="0">
      <p:cViewPr varScale="1">
        <p:scale>
          <a:sx n="101" d="100"/>
          <a:sy n="101" d="100"/>
        </p:scale>
        <p:origin x="990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dřej Zendulka" userId="8b309eaf-df80-4401-b108-b236cfc568fa" providerId="ADAL" clId="{2900D66B-BD72-4B5D-AFF9-7AC8204A03AC}"/>
    <pc:docChg chg="delSld">
      <pc:chgData name="Ondřej Zendulka" userId="8b309eaf-df80-4401-b108-b236cfc568fa" providerId="ADAL" clId="{2900D66B-BD72-4B5D-AFF9-7AC8204A03AC}" dt="2022-03-01T15:21:39.503" v="3" actId="2696"/>
      <pc:docMkLst>
        <pc:docMk/>
      </pc:docMkLst>
      <pc:sldChg chg="del">
        <pc:chgData name="Ondřej Zendulka" userId="8b309eaf-df80-4401-b108-b236cfc568fa" providerId="ADAL" clId="{2900D66B-BD72-4B5D-AFF9-7AC8204A03AC}" dt="2022-03-01T15:21:32.970" v="1" actId="2696"/>
        <pc:sldMkLst>
          <pc:docMk/>
          <pc:sldMk cId="263175704" sldId="263"/>
        </pc:sldMkLst>
      </pc:sldChg>
      <pc:sldChg chg="del">
        <pc:chgData name="Ondřej Zendulka" userId="8b309eaf-df80-4401-b108-b236cfc568fa" providerId="ADAL" clId="{2900D66B-BD72-4B5D-AFF9-7AC8204A03AC}" dt="2022-03-01T15:21:39.503" v="3" actId="2696"/>
        <pc:sldMkLst>
          <pc:docMk/>
          <pc:sldMk cId="3083967002" sldId="302"/>
        </pc:sldMkLst>
      </pc:sldChg>
      <pc:sldChg chg="del">
        <pc:chgData name="Ondřej Zendulka" userId="8b309eaf-df80-4401-b108-b236cfc568fa" providerId="ADAL" clId="{2900D66B-BD72-4B5D-AFF9-7AC8204A03AC}" dt="2022-03-01T15:21:34.058" v="2" actId="2696"/>
        <pc:sldMkLst>
          <pc:docMk/>
          <pc:sldMk cId="1984232629" sldId="303"/>
        </pc:sldMkLst>
      </pc:sldChg>
      <pc:sldChg chg="del">
        <pc:chgData name="Ondřej Zendulka" userId="8b309eaf-df80-4401-b108-b236cfc568fa" providerId="ADAL" clId="{2900D66B-BD72-4B5D-AFF9-7AC8204A03AC}" dt="2022-03-01T15:21:31.751" v="0" actId="2696"/>
        <pc:sldMkLst>
          <pc:docMk/>
          <pc:sldMk cId="1960196341" sldId="31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56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56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4378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017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5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0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1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2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3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4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5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6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8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9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0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6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1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6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2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4a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509188" y="2257420"/>
            <a:ext cx="5173623" cy="1171580"/>
          </a:xfrm>
        </p:spPr>
        <p:txBody>
          <a:bodyPr/>
          <a:lstStyle/>
          <a:p>
            <a:r>
              <a:rPr lang="cs-CZ" dirty="0" err="1"/>
              <a:t>Antidepressants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430C81-F0A2-44AC-B53B-1DCE43EC72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4095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14450"/>
            <a:ext cx="10753200" cy="5048250"/>
          </a:xfrm>
        </p:spPr>
        <p:txBody>
          <a:bodyPr/>
          <a:lstStyle/>
          <a:p>
            <a:pPr marL="72000" indent="0">
              <a:lnSpc>
                <a:spcPts val="4500"/>
              </a:lnSpc>
              <a:buNone/>
            </a:pPr>
            <a:r>
              <a:rPr lang="cs-CZ" b="1" dirty="0"/>
              <a:t>fluoxetine</a:t>
            </a:r>
          </a:p>
          <a:p>
            <a:pPr>
              <a:lnSpc>
                <a:spcPts val="4500"/>
              </a:lnSpc>
              <a:buFontTx/>
              <a:buChar char="-"/>
            </a:pPr>
            <a:r>
              <a:rPr lang="cs-CZ" dirty="0"/>
              <a:t>5-HT</a:t>
            </a:r>
            <a:r>
              <a:rPr lang="cs-CZ" baseline="-25000" dirty="0"/>
              <a:t>2A</a:t>
            </a:r>
            <a:r>
              <a:rPr lang="cs-CZ" dirty="0"/>
              <a:t>antagonist, CYP2D6 </a:t>
            </a:r>
            <a:r>
              <a:rPr lang="cs-CZ" dirty="0" err="1"/>
              <a:t>strong</a:t>
            </a:r>
            <a:r>
              <a:rPr lang="cs-CZ" dirty="0"/>
              <a:t>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b="1" dirty="0" err="1"/>
              <a:t>sertraline</a:t>
            </a:r>
            <a:endParaRPr lang="cs-CZ" b="1" dirty="0"/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strongest</a:t>
            </a:r>
            <a:r>
              <a:rPr lang="cs-CZ" dirty="0"/>
              <a:t> SERT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weak</a:t>
            </a:r>
            <a:r>
              <a:rPr lang="cs-CZ" dirty="0"/>
              <a:t> DAT inhibitor, </a:t>
            </a:r>
            <a:r>
              <a:rPr lang="cs-CZ" dirty="0" err="1"/>
              <a:t>anxiolytic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lnSpc>
                <a:spcPts val="4500"/>
              </a:lnSpc>
              <a:buNone/>
            </a:pPr>
            <a:r>
              <a:rPr lang="cs-CZ" b="1" dirty="0"/>
              <a:t>paroxetine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weak</a:t>
            </a:r>
            <a:r>
              <a:rPr lang="cs-CZ" dirty="0"/>
              <a:t> </a:t>
            </a:r>
            <a:r>
              <a:rPr lang="cs-CZ" dirty="0" err="1"/>
              <a:t>antimuscarinic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= </a:t>
            </a:r>
            <a:r>
              <a:rPr lang="cs-CZ" dirty="0" err="1"/>
              <a:t>sedative</a:t>
            </a:r>
            <a:r>
              <a:rPr lang="cs-CZ" dirty="0"/>
              <a:t>; CYP2D6 </a:t>
            </a:r>
            <a:r>
              <a:rPr lang="cs-CZ" dirty="0" err="1"/>
              <a:t>strong</a:t>
            </a:r>
            <a:r>
              <a:rPr lang="cs-CZ" dirty="0"/>
              <a:t>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b="1" dirty="0" err="1"/>
              <a:t>citalopram</a:t>
            </a:r>
            <a:endParaRPr lang="cs-CZ" b="1" dirty="0"/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lowest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drug-drug</a:t>
            </a:r>
            <a:r>
              <a:rPr lang="cs-CZ" dirty="0"/>
              <a:t> </a:t>
            </a:r>
            <a:r>
              <a:rPr lang="cs-CZ" dirty="0" err="1"/>
              <a:t>interactions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78F111-D362-42DB-88C4-C330DC86E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2723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62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14450"/>
            <a:ext cx="10753200" cy="5048250"/>
          </a:xfrm>
        </p:spPr>
        <p:txBody>
          <a:bodyPr/>
          <a:lstStyle/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MofA</a:t>
            </a:r>
            <a:r>
              <a:rPr lang="cs-CZ" sz="2400" b="1" dirty="0">
                <a:solidFill>
                  <a:schemeClr val="tx2"/>
                </a:solidFill>
              </a:rPr>
              <a:t>:</a:t>
            </a:r>
            <a:r>
              <a:rPr lang="cs-CZ" sz="2400" dirty="0"/>
              <a:t> SERT </a:t>
            </a:r>
            <a:r>
              <a:rPr lang="cs-CZ" sz="2400" dirty="0" err="1"/>
              <a:t>selective</a:t>
            </a:r>
            <a:r>
              <a:rPr lang="cs-CZ" sz="2400" dirty="0"/>
              <a:t> </a:t>
            </a:r>
            <a:r>
              <a:rPr lang="cs-CZ" sz="2400" dirty="0" err="1"/>
              <a:t>inhibition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Indications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 err="1"/>
              <a:t>depression</a:t>
            </a:r>
            <a:r>
              <a:rPr lang="cs-CZ" sz="2400" dirty="0"/>
              <a:t>, </a:t>
            </a:r>
            <a:r>
              <a:rPr lang="cs-CZ" sz="2400" dirty="0" err="1"/>
              <a:t>anxiety</a:t>
            </a:r>
            <a:endParaRPr lang="cs-CZ" sz="2400" b="1" dirty="0">
              <a:solidFill>
                <a:schemeClr val="tx2"/>
              </a:solidFill>
            </a:endParaRP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Administration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/>
              <a:t>per os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PK: </a:t>
            </a:r>
            <a:r>
              <a:rPr lang="cs-CZ" sz="2400" dirty="0" err="1"/>
              <a:t>good</a:t>
            </a:r>
            <a:r>
              <a:rPr lang="cs-CZ" sz="2400" dirty="0"/>
              <a:t> </a:t>
            </a:r>
            <a:r>
              <a:rPr lang="cs-CZ" sz="2400" dirty="0" err="1"/>
              <a:t>absorption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GIT, </a:t>
            </a:r>
            <a:r>
              <a:rPr lang="cs-CZ" sz="2400" dirty="0" err="1"/>
              <a:t>low</a:t>
            </a:r>
            <a:r>
              <a:rPr lang="cs-CZ" sz="2400" dirty="0"/>
              <a:t> protein </a:t>
            </a:r>
            <a:r>
              <a:rPr lang="cs-CZ" sz="2400" dirty="0" err="1"/>
              <a:t>binding</a:t>
            </a:r>
            <a:r>
              <a:rPr lang="cs-CZ" sz="2400" dirty="0"/>
              <a:t>, </a:t>
            </a:r>
            <a:r>
              <a:rPr lang="cs-CZ" sz="2400" dirty="0" err="1"/>
              <a:t>complete</a:t>
            </a:r>
            <a:r>
              <a:rPr lang="cs-CZ" sz="2400" dirty="0"/>
              <a:t> </a:t>
            </a:r>
            <a:r>
              <a:rPr lang="cs-CZ" sz="2400" dirty="0" err="1"/>
              <a:t>biotransformation</a:t>
            </a:r>
            <a:r>
              <a:rPr lang="cs-CZ" sz="2400" dirty="0"/>
              <a:t> in liver (CYP2C19), </a:t>
            </a:r>
            <a:r>
              <a:rPr lang="cs-CZ" sz="2400" dirty="0" err="1"/>
              <a:t>active</a:t>
            </a:r>
            <a:r>
              <a:rPr lang="cs-CZ" sz="2400" dirty="0"/>
              <a:t> </a:t>
            </a:r>
            <a:r>
              <a:rPr lang="cs-CZ" sz="2400" dirty="0" err="1"/>
              <a:t>metabolites</a:t>
            </a:r>
            <a:r>
              <a:rPr lang="cs-CZ" sz="2400" dirty="0"/>
              <a:t>, </a:t>
            </a:r>
            <a:r>
              <a:rPr lang="cs-CZ" sz="2400" dirty="0" err="1"/>
              <a:t>dominantly</a:t>
            </a:r>
            <a:r>
              <a:rPr lang="cs-CZ" sz="2400" dirty="0"/>
              <a:t> </a:t>
            </a:r>
            <a:r>
              <a:rPr lang="cs-CZ" sz="2400" dirty="0" err="1"/>
              <a:t>excreted</a:t>
            </a:r>
            <a:r>
              <a:rPr lang="cs-CZ" sz="2400" dirty="0"/>
              <a:t> </a:t>
            </a:r>
            <a:r>
              <a:rPr lang="cs-CZ" sz="2400" dirty="0" err="1"/>
              <a:t>into</a:t>
            </a:r>
            <a:r>
              <a:rPr lang="cs-CZ" sz="2400" dirty="0"/>
              <a:t> urine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AE: </a:t>
            </a:r>
            <a:r>
              <a:rPr lang="cs-CZ" sz="2400" dirty="0" err="1"/>
              <a:t>prolongation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QT, serotonine syndrome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DDI: </a:t>
            </a:r>
            <a:r>
              <a:rPr lang="cs-CZ" sz="2400" dirty="0" err="1"/>
              <a:t>iMAO</a:t>
            </a:r>
            <a:r>
              <a:rPr lang="cs-CZ" sz="2400" dirty="0"/>
              <a:t> ↑risk </a:t>
            </a:r>
            <a:r>
              <a:rPr lang="cs-CZ" sz="2400" dirty="0" err="1"/>
              <a:t>of</a:t>
            </a:r>
            <a:r>
              <a:rPr lang="cs-CZ" sz="2400" dirty="0"/>
              <a:t> serotonine syndrome, CYP </a:t>
            </a:r>
            <a:r>
              <a:rPr lang="cs-CZ" sz="2400" dirty="0" err="1"/>
              <a:t>inhibitors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KI: </a:t>
            </a:r>
            <a:r>
              <a:rPr lang="cs-CZ" sz="2400" dirty="0" err="1"/>
              <a:t>till</a:t>
            </a:r>
            <a:r>
              <a:rPr lang="cs-CZ" sz="2400" dirty="0"/>
              <a:t> 18 </a:t>
            </a:r>
            <a:r>
              <a:rPr lang="cs-CZ" sz="2400" dirty="0" err="1"/>
              <a:t>years</a:t>
            </a:r>
            <a:r>
              <a:rPr lang="cs-CZ" sz="2400" dirty="0"/>
              <a:t>, gravidity, </a:t>
            </a:r>
            <a:r>
              <a:rPr lang="cs-CZ" sz="2400" dirty="0" err="1"/>
              <a:t>lactation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 - </a:t>
            </a:r>
            <a:r>
              <a:rPr lang="cs-CZ" dirty="0" err="1"/>
              <a:t>escitalopram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52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12668"/>
            <a:ext cx="11050822" cy="5054139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 – </a:t>
            </a:r>
            <a:r>
              <a:rPr lang="cs-CZ" dirty="0" err="1"/>
              <a:t>nonselective</a:t>
            </a:r>
            <a:r>
              <a:rPr lang="cs-CZ" dirty="0"/>
              <a:t> </a:t>
            </a:r>
            <a:r>
              <a:rPr lang="cs-CZ" dirty="0" err="1"/>
              <a:t>blockade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5-HT and NA </a:t>
            </a:r>
            <a:r>
              <a:rPr lang="cs-CZ" dirty="0" err="1"/>
              <a:t>reuptake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</a:t>
            </a:r>
            <a:r>
              <a:rPr lang="cs-CZ" dirty="0" err="1"/>
              <a:t>activating</a:t>
            </a:r>
            <a:r>
              <a:rPr lang="cs-CZ" dirty="0"/>
              <a:t>“ </a:t>
            </a:r>
            <a:r>
              <a:rPr lang="cs-CZ" dirty="0" err="1"/>
              <a:t>drugs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stimulation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adrenergic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 = </a:t>
            </a:r>
            <a:r>
              <a:rPr lang="cs-CZ" dirty="0" err="1"/>
              <a:t>insomnia</a:t>
            </a:r>
            <a:r>
              <a:rPr lang="cs-CZ" dirty="0"/>
              <a:t>, sex. </a:t>
            </a:r>
            <a:r>
              <a:rPr lang="cs-CZ" dirty="0" err="1"/>
              <a:t>impairment</a:t>
            </a:r>
            <a:r>
              <a:rPr lang="cs-CZ" dirty="0"/>
              <a:t>, 								</a:t>
            </a:r>
            <a:r>
              <a:rPr lang="cs-CZ" dirty="0">
                <a:latin typeface="Calibri"/>
                <a:cs typeface="Calibri"/>
              </a:rPr>
              <a:t>↓ </a:t>
            </a:r>
            <a:r>
              <a:rPr lang="cs-CZ" dirty="0"/>
              <a:t>apetite, </a:t>
            </a:r>
            <a:r>
              <a:rPr lang="cs-CZ" dirty="0" err="1"/>
              <a:t>hypertension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increased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suicide</a:t>
            </a:r>
            <a:r>
              <a:rPr lang="cs-CZ" dirty="0"/>
              <a:t>, </a:t>
            </a:r>
            <a:r>
              <a:rPr lang="cs-CZ" dirty="0" err="1"/>
              <a:t>discontinuation</a:t>
            </a:r>
            <a:r>
              <a:rPr lang="cs-CZ" dirty="0"/>
              <a:t> </a:t>
            </a:r>
            <a:r>
              <a:rPr lang="cs-CZ" dirty="0" err="1"/>
              <a:t>sydrome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venlafaxine</a:t>
            </a:r>
            <a:r>
              <a:rPr lang="cs-CZ" dirty="0"/>
              <a:t> + </a:t>
            </a:r>
            <a:r>
              <a:rPr lang="cs-CZ" b="1" dirty="0" err="1"/>
              <a:t>desvenlafaxine</a:t>
            </a:r>
            <a:r>
              <a:rPr lang="cs-CZ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duloxetine</a:t>
            </a:r>
            <a:r>
              <a:rPr lang="cs-CZ" dirty="0"/>
              <a:t> –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neuropathic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, </a:t>
            </a:r>
            <a:r>
              <a:rPr lang="cs-CZ" dirty="0" err="1"/>
              <a:t>hepatotoxic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SNRI – </a:t>
            </a:r>
            <a:r>
              <a:rPr lang="cs-CZ" b="0" dirty="0"/>
              <a:t>serotonin and noradrenaline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E019B8-E271-45B7-A7FD-90FB78F557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1222" y="3647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86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62544"/>
            <a:ext cx="10753200" cy="475730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bupropion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on 5-HT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comparison</a:t>
            </a:r>
            <a:r>
              <a:rPr lang="cs-CZ" dirty="0"/>
              <a:t> to </a:t>
            </a:r>
            <a:r>
              <a:rPr lang="cs-CZ" dirty="0" err="1"/>
              <a:t>other</a:t>
            </a:r>
            <a:r>
              <a:rPr lang="cs-CZ" dirty="0"/>
              <a:t> DAT and NAT </a:t>
            </a:r>
            <a:r>
              <a:rPr lang="cs-CZ" dirty="0" err="1"/>
              <a:t>inhibitors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cause </a:t>
            </a:r>
            <a:r>
              <a:rPr lang="cs-CZ" dirty="0" err="1"/>
              <a:t>euphoria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smoking </a:t>
            </a:r>
            <a:r>
              <a:rPr lang="cs-CZ" dirty="0" err="1"/>
              <a:t>cessation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seizures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aggravation</a:t>
            </a:r>
            <a:r>
              <a:rPr lang="cs-CZ" dirty="0"/>
              <a:t>/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psychotic</a:t>
            </a:r>
            <a:r>
              <a:rPr lang="cs-CZ" dirty="0"/>
              <a:t> </a:t>
            </a:r>
            <a:r>
              <a:rPr lang="cs-CZ" dirty="0" err="1"/>
              <a:t>signs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NDRI </a:t>
            </a:r>
            <a:r>
              <a:rPr lang="cs-CZ" b="0" dirty="0"/>
              <a:t>– noradrenaline and dopamine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EC1D99-52F6-43BF-B246-7A22F09021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950" y="14573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06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76350"/>
            <a:ext cx="10753200" cy="45556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reboxetine</a:t>
            </a:r>
            <a:endParaRPr lang="cs-CZ" b="1" dirty="0"/>
          </a:p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 – </a:t>
            </a:r>
            <a:r>
              <a:rPr lang="cs-CZ" dirty="0" err="1"/>
              <a:t>blockade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NAT: SERT = 20:1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M, H1 and </a:t>
            </a:r>
            <a:r>
              <a:rPr lang="el-GR" altLang="cs-CZ" dirty="0"/>
              <a:t>α</a:t>
            </a:r>
            <a:r>
              <a:rPr lang="cs-CZ" altLang="cs-CZ" b="1" baseline="-25000" dirty="0">
                <a:latin typeface="Calibri" pitchFamily="34" charset="0"/>
              </a:rPr>
              <a:t>1</a:t>
            </a:r>
            <a:r>
              <a:rPr lang="cs-CZ" altLang="cs-CZ" b="1" dirty="0">
                <a:latin typeface="Calibri" pitchFamily="34" charset="0"/>
              </a:rPr>
              <a:t> </a:t>
            </a:r>
            <a:r>
              <a:rPr lang="cs-CZ" dirty="0" err="1"/>
              <a:t>antagonist</a:t>
            </a: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stimulation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adrenergic</a:t>
            </a:r>
            <a:r>
              <a:rPr lang="cs-CZ" dirty="0"/>
              <a:t> </a:t>
            </a:r>
            <a:r>
              <a:rPr lang="cs-CZ" dirty="0" err="1"/>
              <a:t>receptros</a:t>
            </a:r>
            <a:r>
              <a:rPr lang="cs-CZ" dirty="0"/>
              <a:t> = </a:t>
            </a:r>
            <a:r>
              <a:rPr lang="cs-CZ" dirty="0" err="1"/>
              <a:t>insomnia</a:t>
            </a:r>
            <a:r>
              <a:rPr lang="cs-CZ" dirty="0"/>
              <a:t>, </a:t>
            </a:r>
            <a:r>
              <a:rPr lang="cs-CZ" dirty="0" err="1"/>
              <a:t>restlessness</a:t>
            </a:r>
            <a:r>
              <a:rPr lang="cs-CZ" dirty="0"/>
              <a:t>, </a:t>
            </a:r>
            <a:r>
              <a:rPr lang="cs-CZ" dirty="0" err="1"/>
              <a:t>anxiety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constipation</a:t>
            </a:r>
            <a:r>
              <a:rPr lang="cs-CZ" dirty="0"/>
              <a:t>, sex. </a:t>
            </a:r>
            <a:r>
              <a:rPr lang="cs-CZ" dirty="0" err="1"/>
              <a:t>dysfunction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atomoxetine</a:t>
            </a:r>
            <a:r>
              <a:rPr lang="cs-CZ" b="1" dirty="0"/>
              <a:t> </a:t>
            </a:r>
            <a:r>
              <a:rPr lang="cs-CZ" dirty="0"/>
              <a:t>–ADHD </a:t>
            </a:r>
            <a:r>
              <a:rPr lang="cs-CZ" dirty="0" err="1"/>
              <a:t>therapy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NARI – </a:t>
            </a:r>
            <a:r>
              <a:rPr lang="cs-CZ" b="0" dirty="0"/>
              <a:t>noradrenaline </a:t>
            </a:r>
            <a:r>
              <a:rPr lang="cs-CZ" b="0" dirty="0" err="1"/>
              <a:t>reuptake</a:t>
            </a:r>
            <a:r>
              <a:rPr lang="cs-CZ" b="0" dirty="0"/>
              <a:t> inhibitor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BDF8E1-A505-4FD7-BFBE-639CA9AF87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53340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82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579417"/>
            <a:ext cx="10753200" cy="5037513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trazodone</a:t>
            </a:r>
            <a:endParaRPr lang="cs-CZ" b="1" dirty="0"/>
          </a:p>
          <a:p>
            <a:pPr marL="72000" indent="0">
              <a:buNone/>
            </a:pPr>
            <a:r>
              <a:rPr lang="cs-CZ" dirty="0" err="1"/>
              <a:t>MofA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SERT </a:t>
            </a:r>
            <a:r>
              <a:rPr lang="cs-CZ" dirty="0" err="1"/>
              <a:t>inhibition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5-HT</a:t>
            </a:r>
            <a:r>
              <a:rPr lang="cs-CZ" baseline="-25000" dirty="0"/>
              <a:t>1A </a:t>
            </a:r>
            <a:r>
              <a:rPr lang="cs-CZ" dirty="0" err="1"/>
              <a:t>agonism</a:t>
            </a:r>
            <a:r>
              <a:rPr lang="cs-CZ" dirty="0"/>
              <a:t> </a:t>
            </a:r>
            <a:endParaRPr lang="cs-CZ" baseline="-25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5-HT</a:t>
            </a:r>
            <a:r>
              <a:rPr lang="cs-CZ" baseline="-25000" dirty="0"/>
              <a:t>2A</a:t>
            </a:r>
            <a:r>
              <a:rPr lang="cs-CZ" dirty="0"/>
              <a:t> and </a:t>
            </a:r>
            <a:r>
              <a:rPr lang="cs-CZ" baseline="-25000" dirty="0"/>
              <a:t>2C </a:t>
            </a:r>
            <a:r>
              <a:rPr lang="cs-CZ" dirty="0" err="1"/>
              <a:t>antagonis</a:t>
            </a:r>
            <a:r>
              <a:rPr lang="cs-CZ" dirty="0"/>
              <a:t> </a:t>
            </a:r>
            <a:endParaRPr lang="cs-CZ" baseline="-25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</a:t>
            </a:r>
            <a:r>
              <a:rPr lang="cs-CZ" baseline="-25000" dirty="0"/>
              <a:t>1</a:t>
            </a:r>
            <a:r>
              <a:rPr lang="cs-CZ" dirty="0"/>
              <a:t> and </a:t>
            </a:r>
            <a:r>
              <a:rPr lang="el-GR" altLang="cs-CZ" dirty="0"/>
              <a:t>α</a:t>
            </a:r>
            <a:r>
              <a:rPr lang="cs-CZ" altLang="cs-CZ" baseline="-25000" dirty="0"/>
              <a:t>1</a:t>
            </a:r>
            <a:r>
              <a:rPr lang="cs-CZ" dirty="0"/>
              <a:t>antagonismus </a:t>
            </a:r>
            <a:endParaRPr lang="cs-CZ" altLang="cs-CZ" baseline="-25000" dirty="0"/>
          </a:p>
          <a:p>
            <a:pPr marL="72000" indent="0">
              <a:buNone/>
            </a:pPr>
            <a:r>
              <a:rPr lang="cs-CZ" dirty="0"/>
              <a:t>AE: </a:t>
            </a:r>
            <a:r>
              <a:rPr lang="cs-CZ" dirty="0" err="1"/>
              <a:t>hypotension</a:t>
            </a:r>
            <a:r>
              <a:rPr lang="cs-CZ" dirty="0"/>
              <a:t>, </a:t>
            </a:r>
            <a:r>
              <a:rPr lang="cs-CZ" dirty="0" err="1"/>
              <a:t>sleepiness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CYP2D6 </a:t>
            </a:r>
            <a:r>
              <a:rPr lang="cs-CZ" dirty="0" err="1"/>
              <a:t>substrate</a:t>
            </a:r>
            <a:r>
              <a:rPr lang="cs-CZ" dirty="0"/>
              <a:t>, 3A4 inhibitor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SARI </a:t>
            </a:r>
            <a:r>
              <a:rPr lang="cs-CZ" b="0" dirty="0"/>
              <a:t>– serotonine </a:t>
            </a:r>
            <a:r>
              <a:rPr lang="cs-CZ" b="0" dirty="0" err="1"/>
              <a:t>antagonist</a:t>
            </a:r>
            <a:r>
              <a:rPr lang="cs-CZ" b="0" dirty="0"/>
              <a:t> and </a:t>
            </a:r>
            <a:r>
              <a:rPr lang="cs-CZ" b="0" dirty="0" err="1"/>
              <a:t>reuptake</a:t>
            </a:r>
            <a:r>
              <a:rPr lang="cs-CZ" b="0" dirty="0"/>
              <a:t> inhibitor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D0CAC1-2F77-4B3F-9487-CBE519EECA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2400" y="6409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0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451610"/>
            <a:ext cx="10753200" cy="5048250"/>
          </a:xfrm>
        </p:spPr>
        <p:txBody>
          <a:bodyPr/>
          <a:lstStyle/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MofA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 err="1"/>
              <a:t>block</a:t>
            </a:r>
            <a:r>
              <a:rPr lang="cs-CZ" sz="2400" dirty="0"/>
              <a:t> 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presynaptic</a:t>
            </a:r>
            <a:r>
              <a:rPr lang="cs-CZ" sz="2400" dirty="0"/>
              <a:t> </a:t>
            </a:r>
            <a:r>
              <a:rPr lang="el-GR" altLang="cs-CZ" sz="2400" dirty="0"/>
              <a:t>α</a:t>
            </a:r>
            <a:r>
              <a:rPr lang="cs-CZ" altLang="cs-CZ" sz="2400" baseline="-25000" dirty="0"/>
              <a:t>2 </a:t>
            </a:r>
            <a:r>
              <a:rPr lang="cs-CZ" altLang="cs-CZ" sz="2400" dirty="0"/>
              <a:t>+ </a:t>
            </a:r>
            <a:r>
              <a:rPr lang="cs-CZ" altLang="cs-CZ" sz="2400" dirty="0" err="1"/>
              <a:t>postsynaptic</a:t>
            </a:r>
            <a:r>
              <a:rPr lang="cs-CZ" altLang="cs-CZ" sz="2400" dirty="0"/>
              <a:t> </a:t>
            </a:r>
            <a:r>
              <a:rPr lang="cs-CZ" sz="2400" dirty="0"/>
              <a:t>5-HT</a:t>
            </a:r>
            <a:r>
              <a:rPr lang="cs-CZ" sz="1600" dirty="0"/>
              <a:t>2A</a:t>
            </a:r>
            <a:r>
              <a:rPr lang="cs-CZ" sz="2400" dirty="0"/>
              <a:t>, 5-HT</a:t>
            </a:r>
            <a:r>
              <a:rPr lang="cs-CZ" sz="1600" dirty="0"/>
              <a:t>2C</a:t>
            </a:r>
            <a:r>
              <a:rPr lang="cs-CZ" sz="2400" dirty="0"/>
              <a:t> and 5-HT</a:t>
            </a:r>
            <a:r>
              <a:rPr lang="cs-CZ" sz="1600" dirty="0"/>
              <a:t>3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dirty="0"/>
              <a:t>        </a:t>
            </a:r>
            <a:r>
              <a:rPr lang="cs-CZ" sz="2400" dirty="0" err="1"/>
              <a:t>stimulation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5-HT</a:t>
            </a:r>
            <a:r>
              <a:rPr lang="cs-CZ" sz="1600" dirty="0"/>
              <a:t>1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dirty="0"/>
              <a:t>            </a:t>
            </a:r>
            <a:r>
              <a:rPr lang="cs-CZ" sz="2400" dirty="0" err="1"/>
              <a:t>block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H1 and </a:t>
            </a:r>
            <a:r>
              <a:rPr lang="cs-CZ" sz="2400" dirty="0" err="1"/>
              <a:t>weak</a:t>
            </a:r>
            <a:r>
              <a:rPr lang="cs-CZ" sz="2400" dirty="0"/>
              <a:t> </a:t>
            </a:r>
            <a:r>
              <a:rPr lang="cs-CZ" sz="2400" dirty="0" err="1"/>
              <a:t>antagonism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el-GR" sz="2400" dirty="0"/>
              <a:t>α</a:t>
            </a:r>
            <a:r>
              <a:rPr lang="cs-CZ" sz="2400" dirty="0"/>
              <a:t>1</a:t>
            </a:r>
            <a:endParaRPr lang="cs-CZ" alt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Administration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/>
              <a:t>per os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PK: </a:t>
            </a:r>
            <a:r>
              <a:rPr lang="cs-CZ" sz="2400" dirty="0"/>
              <a:t>F </a:t>
            </a:r>
            <a:r>
              <a:rPr lang="cs-CZ" sz="2400" dirty="0" err="1"/>
              <a:t>from</a:t>
            </a:r>
            <a:r>
              <a:rPr lang="cs-CZ" sz="2400" dirty="0"/>
              <a:t> GIT </a:t>
            </a:r>
            <a:r>
              <a:rPr lang="cs-CZ" sz="2400" dirty="0" err="1"/>
              <a:t>app</a:t>
            </a:r>
            <a:r>
              <a:rPr lang="cs-CZ" sz="2400" dirty="0"/>
              <a:t>. 50%, protein </a:t>
            </a:r>
            <a:r>
              <a:rPr lang="cs-CZ" sz="2400" dirty="0" err="1"/>
              <a:t>binding</a:t>
            </a:r>
            <a:r>
              <a:rPr lang="cs-CZ" sz="2400" dirty="0"/>
              <a:t>, </a:t>
            </a:r>
            <a:r>
              <a:rPr lang="cs-CZ" sz="2400" dirty="0" err="1"/>
              <a:t>substrate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CYP3A4, CYP2D6 and CYP1A2, </a:t>
            </a:r>
            <a:r>
              <a:rPr lang="cs-CZ" sz="2400" dirty="0" err="1"/>
              <a:t>complete</a:t>
            </a:r>
            <a:r>
              <a:rPr lang="cs-CZ" sz="2400" dirty="0"/>
              <a:t> </a:t>
            </a:r>
            <a:r>
              <a:rPr lang="cs-CZ" sz="2400" dirty="0" err="1"/>
              <a:t>metabolization</a:t>
            </a:r>
            <a:r>
              <a:rPr lang="cs-CZ" sz="2400" dirty="0"/>
              <a:t>, </a:t>
            </a:r>
            <a:r>
              <a:rPr lang="cs-CZ" sz="2400" dirty="0" err="1"/>
              <a:t>some</a:t>
            </a:r>
            <a:r>
              <a:rPr lang="cs-CZ" sz="2400" dirty="0"/>
              <a:t> </a:t>
            </a:r>
            <a:r>
              <a:rPr lang="cs-CZ" sz="2400" dirty="0" err="1"/>
              <a:t>metabolites</a:t>
            </a:r>
            <a:r>
              <a:rPr lang="cs-CZ" sz="2400" dirty="0"/>
              <a:t> are </a:t>
            </a:r>
            <a:r>
              <a:rPr lang="cs-CZ" sz="2400" dirty="0" err="1"/>
              <a:t>active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AE: </a:t>
            </a:r>
            <a:r>
              <a:rPr lang="cs-CZ" sz="2400" dirty="0"/>
              <a:t>serotonine syndrome, </a:t>
            </a:r>
            <a:r>
              <a:rPr lang="cs-CZ" sz="2400" dirty="0" err="1"/>
              <a:t>sedation</a:t>
            </a:r>
            <a:r>
              <a:rPr lang="cs-CZ" sz="2400" dirty="0"/>
              <a:t>, ↑ </a:t>
            </a:r>
            <a:r>
              <a:rPr lang="cs-CZ" sz="2400" dirty="0" err="1"/>
              <a:t>weight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Interactions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 err="1"/>
              <a:t>serotonergic</a:t>
            </a:r>
            <a:r>
              <a:rPr lang="cs-CZ" sz="2400" dirty="0"/>
              <a:t> </a:t>
            </a:r>
            <a:r>
              <a:rPr lang="cs-CZ" sz="2400" dirty="0" err="1"/>
              <a:t>drugs</a:t>
            </a:r>
            <a:r>
              <a:rPr lang="cs-CZ" sz="2400" dirty="0"/>
              <a:t>, </a:t>
            </a:r>
            <a:r>
              <a:rPr lang="cs-CZ" sz="2400" dirty="0" err="1"/>
              <a:t>including</a:t>
            </a:r>
            <a:r>
              <a:rPr lang="cs-CZ" sz="2400" dirty="0"/>
              <a:t> St. </a:t>
            </a:r>
            <a:r>
              <a:rPr lang="cs-CZ" sz="2400" dirty="0" err="1"/>
              <a:t>John‘s</a:t>
            </a:r>
            <a:r>
              <a:rPr lang="cs-CZ" sz="2400" dirty="0"/>
              <a:t> </a:t>
            </a:r>
            <a:r>
              <a:rPr lang="cs-CZ" sz="2400" dirty="0" err="1"/>
              <a:t>wort</a:t>
            </a:r>
            <a:r>
              <a:rPr lang="cs-CZ" sz="2400" dirty="0"/>
              <a:t>, CYP </a:t>
            </a:r>
            <a:r>
              <a:rPr lang="cs-CZ" sz="2400" dirty="0" err="1"/>
              <a:t>inducers</a:t>
            </a:r>
            <a:r>
              <a:rPr lang="cs-CZ" sz="2400" dirty="0"/>
              <a:t>/</a:t>
            </a:r>
            <a:r>
              <a:rPr lang="cs-CZ" sz="2400" dirty="0" err="1"/>
              <a:t>inhibitors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KI: </a:t>
            </a:r>
            <a:r>
              <a:rPr lang="cs-CZ" sz="2400" dirty="0" err="1"/>
              <a:t>till</a:t>
            </a:r>
            <a:r>
              <a:rPr lang="cs-CZ" sz="2400" dirty="0"/>
              <a:t> 18 </a:t>
            </a:r>
            <a:r>
              <a:rPr lang="cs-CZ" sz="2400" dirty="0" err="1"/>
              <a:t>years</a:t>
            </a:r>
            <a:r>
              <a:rPr lang="cs-CZ" sz="2400" dirty="0"/>
              <a:t>, </a:t>
            </a:r>
            <a:r>
              <a:rPr lang="cs-CZ" sz="2400" dirty="0" err="1"/>
              <a:t>combination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iMAO</a:t>
            </a:r>
            <a:endParaRPr lang="cs-CZ" sz="24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400" dirty="0" err="1"/>
              <a:t>drug</a:t>
            </a:r>
            <a:r>
              <a:rPr lang="cs-CZ" sz="2400" dirty="0"/>
              <a:t> </a:t>
            </a:r>
            <a:r>
              <a:rPr lang="cs-CZ" sz="2400" dirty="0" err="1"/>
              <a:t>discontinuation</a:t>
            </a:r>
            <a:r>
              <a:rPr lang="cs-CZ" sz="2400" dirty="0"/>
              <a:t>– </a:t>
            </a:r>
            <a:r>
              <a:rPr lang="cs-CZ" sz="2400" dirty="0" err="1"/>
              <a:t>slow</a:t>
            </a:r>
            <a:r>
              <a:rPr lang="cs-CZ" sz="2400" dirty="0"/>
              <a:t> dose </a:t>
            </a:r>
            <a:r>
              <a:rPr lang="cs-CZ" sz="2400" dirty="0" err="1"/>
              <a:t>decrease</a:t>
            </a:r>
            <a:endParaRPr lang="cs-CZ" sz="24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400" dirty="0" err="1"/>
              <a:t>suitable</a:t>
            </a:r>
            <a:r>
              <a:rPr lang="cs-CZ" sz="2400" dirty="0"/>
              <a:t> in </a:t>
            </a:r>
            <a:r>
              <a:rPr lang="cs-CZ" sz="2400" dirty="0" err="1"/>
              <a:t>depression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insomnia</a:t>
            </a:r>
            <a:r>
              <a:rPr lang="cs-CZ" sz="2400" dirty="0"/>
              <a:t>, </a:t>
            </a:r>
            <a:r>
              <a:rPr lang="cs-CZ" sz="2400" dirty="0" err="1"/>
              <a:t>low</a:t>
            </a:r>
            <a:r>
              <a:rPr lang="cs-CZ" sz="2400" dirty="0"/>
              <a:t> risk </a:t>
            </a:r>
            <a:r>
              <a:rPr lang="cs-CZ" sz="2400" dirty="0" err="1"/>
              <a:t>of</a:t>
            </a:r>
            <a:r>
              <a:rPr lang="cs-CZ" sz="2400" dirty="0"/>
              <a:t> sex. </a:t>
            </a:r>
            <a:r>
              <a:rPr lang="cs-CZ" sz="2400" dirty="0" err="1"/>
              <a:t>disorders</a:t>
            </a:r>
            <a:endParaRPr lang="cs-CZ" sz="2400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411390"/>
            <a:ext cx="10753200" cy="451576"/>
          </a:xfrm>
        </p:spPr>
        <p:txBody>
          <a:bodyPr/>
          <a:lstStyle/>
          <a:p>
            <a:r>
              <a:rPr lang="cs-CZ" dirty="0" err="1"/>
              <a:t>mirtazapin</a:t>
            </a:r>
            <a:r>
              <a:rPr lang="en-US" dirty="0"/>
              <a:t>e</a:t>
            </a:r>
            <a:br>
              <a:rPr lang="cs-CZ" dirty="0"/>
            </a:br>
            <a:r>
              <a:rPr lang="cs-CZ" sz="2400" dirty="0"/>
              <a:t>NASSA </a:t>
            </a:r>
            <a:r>
              <a:rPr lang="cs-CZ" sz="2400" b="0" dirty="0"/>
              <a:t>– </a:t>
            </a:r>
            <a:r>
              <a:rPr lang="cs-CZ" sz="2400" b="0" dirty="0" err="1"/>
              <a:t>noradrenergic</a:t>
            </a:r>
            <a:r>
              <a:rPr lang="cs-CZ" sz="2400" b="0" dirty="0"/>
              <a:t> and </a:t>
            </a:r>
            <a:r>
              <a:rPr lang="cs-CZ" sz="2400" b="0" dirty="0" err="1"/>
              <a:t>specific</a:t>
            </a:r>
            <a:r>
              <a:rPr lang="cs-CZ" sz="2400" b="0" dirty="0"/>
              <a:t> </a:t>
            </a:r>
            <a:r>
              <a:rPr lang="cs-CZ" sz="2400" b="0" dirty="0" err="1"/>
              <a:t>serotonergic</a:t>
            </a:r>
            <a:r>
              <a:rPr lang="cs-CZ" sz="2400" b="0" dirty="0"/>
              <a:t> </a:t>
            </a:r>
            <a:r>
              <a:rPr lang="cs-CZ" sz="2400" b="0" dirty="0" err="1"/>
              <a:t>antidepressants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6DE513-3A20-4595-8995-67BAABF120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7100" y="547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99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76350"/>
            <a:ext cx="10753200" cy="45556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vortioxetine</a:t>
            </a:r>
            <a:endParaRPr lang="cs-CZ" b="1" dirty="0"/>
          </a:p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inhibice SERT</a:t>
            </a:r>
          </a:p>
          <a:p>
            <a:pPr marL="72000" indent="0">
              <a:buNone/>
            </a:pPr>
            <a:r>
              <a:rPr lang="cs-CZ" dirty="0"/>
              <a:t>          5-HT</a:t>
            </a:r>
            <a:r>
              <a:rPr lang="cs-CZ" baseline="-25000" dirty="0"/>
              <a:t>1A</a:t>
            </a:r>
            <a:r>
              <a:rPr lang="cs-CZ" dirty="0"/>
              <a:t>agonism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	 5-HT</a:t>
            </a:r>
            <a:r>
              <a:rPr lang="cs-CZ" baseline="-25000" dirty="0"/>
              <a:t>1D</a:t>
            </a:r>
            <a:r>
              <a:rPr lang="cs-CZ" dirty="0"/>
              <a:t>, 5-HT</a:t>
            </a:r>
            <a:r>
              <a:rPr lang="cs-CZ" baseline="-25000" dirty="0"/>
              <a:t>3  </a:t>
            </a:r>
            <a:r>
              <a:rPr lang="cs-CZ" dirty="0" err="1"/>
              <a:t>antagonism</a:t>
            </a:r>
            <a:r>
              <a:rPr lang="cs-CZ" dirty="0"/>
              <a:t> 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AE: pruritus, </a:t>
            </a:r>
            <a:r>
              <a:rPr lang="cs-CZ" dirty="0" err="1"/>
              <a:t>nausea</a:t>
            </a:r>
            <a:r>
              <a:rPr lang="cs-CZ" dirty="0"/>
              <a:t>, live </a:t>
            </a:r>
            <a:r>
              <a:rPr lang="cs-CZ" dirty="0" err="1"/>
              <a:t>dreams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serotonin syndrome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CYP2D6 </a:t>
            </a:r>
            <a:r>
              <a:rPr lang="cs-CZ" dirty="0" err="1"/>
              <a:t>substrate</a:t>
            </a:r>
            <a:r>
              <a:rPr lang="cs-CZ" dirty="0"/>
              <a:t> 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SMS – serotonin </a:t>
            </a:r>
            <a:r>
              <a:rPr lang="cs-CZ" dirty="0" err="1"/>
              <a:t>modulator</a:t>
            </a:r>
            <a:r>
              <a:rPr lang="cs-CZ" dirty="0"/>
              <a:t> and </a:t>
            </a:r>
            <a:r>
              <a:rPr lang="cs-CZ" dirty="0" err="1"/>
              <a:t>stimulator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A58646-7EFD-42B6-9573-AC078507BE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16573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5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828800"/>
            <a:ext cx="10753200" cy="400320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MT</a:t>
            </a:r>
            <a:r>
              <a:rPr lang="cs-CZ" baseline="-25000" dirty="0"/>
              <a:t>1</a:t>
            </a:r>
            <a:r>
              <a:rPr lang="cs-CZ" dirty="0"/>
              <a:t> and MT</a:t>
            </a:r>
            <a:r>
              <a:rPr lang="cs-CZ" baseline="-25000" dirty="0"/>
              <a:t>2 </a:t>
            </a:r>
            <a:r>
              <a:rPr lang="cs-CZ" dirty="0" err="1"/>
              <a:t>agonist</a:t>
            </a:r>
            <a:r>
              <a:rPr lang="cs-CZ" dirty="0"/>
              <a:t> 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	  5- HT</a:t>
            </a:r>
            <a:r>
              <a:rPr lang="cs-CZ" baseline="-25000" dirty="0"/>
              <a:t>2C</a:t>
            </a:r>
            <a:r>
              <a:rPr lang="cs-CZ" dirty="0"/>
              <a:t> </a:t>
            </a:r>
            <a:r>
              <a:rPr lang="cs-CZ" dirty="0" err="1"/>
              <a:t>antagonist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increased</a:t>
            </a:r>
            <a:r>
              <a:rPr lang="cs-CZ" dirty="0"/>
              <a:t> melatonin </a:t>
            </a:r>
            <a:r>
              <a:rPr lang="cs-CZ" dirty="0" err="1"/>
              <a:t>release</a:t>
            </a:r>
            <a:r>
              <a:rPr lang="cs-CZ" dirty="0"/>
              <a:t> and </a:t>
            </a:r>
            <a:r>
              <a:rPr lang="cs-CZ" dirty="0" err="1"/>
              <a:t>resynchronizes</a:t>
            </a:r>
            <a:r>
              <a:rPr lang="cs-CZ" dirty="0"/>
              <a:t> </a:t>
            </a:r>
            <a:r>
              <a:rPr lang="cs-CZ" dirty="0" err="1"/>
              <a:t>circadian</a:t>
            </a:r>
            <a:r>
              <a:rPr lang="cs-CZ" dirty="0"/>
              <a:t> rhythm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CYP1A2 </a:t>
            </a:r>
            <a:r>
              <a:rPr lang="cs-CZ" dirty="0" err="1"/>
              <a:t>substrate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hepatotoxicity</a:t>
            </a:r>
            <a:r>
              <a:rPr lang="cs-CZ" dirty="0"/>
              <a:t> = monitoring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transaminases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 single dose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going</a:t>
            </a:r>
            <a:r>
              <a:rPr lang="cs-CZ" dirty="0"/>
              <a:t> to </a:t>
            </a:r>
            <a:r>
              <a:rPr lang="cs-CZ" dirty="0" err="1"/>
              <a:t>bed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MASSA</a:t>
            </a:r>
            <a:r>
              <a:rPr lang="cs-CZ" sz="3200" b="0" dirty="0"/>
              <a:t>-melatonine </a:t>
            </a:r>
            <a:r>
              <a:rPr lang="cs-CZ" sz="3200" b="0" dirty="0" err="1"/>
              <a:t>agonist</a:t>
            </a:r>
            <a:r>
              <a:rPr lang="cs-CZ" sz="3200" b="0" dirty="0"/>
              <a:t> and serotonin </a:t>
            </a:r>
            <a:r>
              <a:rPr lang="cs-CZ" sz="3200" b="0" dirty="0" err="1"/>
              <a:t>selective</a:t>
            </a:r>
            <a:r>
              <a:rPr lang="cs-CZ" sz="3200" b="0" dirty="0"/>
              <a:t> </a:t>
            </a:r>
            <a:r>
              <a:rPr lang="cs-CZ" sz="3200" b="0" dirty="0" err="1"/>
              <a:t>antagonist</a:t>
            </a:r>
            <a:endParaRPr lang="cs-CZ" sz="3200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DBDBE0-91F7-46C2-94D0-A80F633458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805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9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57300"/>
            <a:ext cx="10753200" cy="457470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5-HT, NA and D </a:t>
            </a:r>
            <a:r>
              <a:rPr lang="cs-CZ" dirty="0" err="1"/>
              <a:t>reuptake</a:t>
            </a:r>
            <a:r>
              <a:rPr lang="cs-CZ" dirty="0"/>
              <a:t> </a:t>
            </a:r>
            <a:r>
              <a:rPr lang="cs-CZ" dirty="0" err="1"/>
              <a:t>inhibition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	+ 5-HT</a:t>
            </a:r>
            <a:r>
              <a:rPr lang="cs-CZ" sz="1600" dirty="0"/>
              <a:t>2A</a:t>
            </a:r>
            <a:r>
              <a:rPr lang="cs-CZ" dirty="0"/>
              <a:t> </a:t>
            </a:r>
            <a:r>
              <a:rPr lang="cs-CZ" dirty="0" err="1"/>
              <a:t>antagonism</a:t>
            </a:r>
            <a:r>
              <a:rPr lang="cs-CZ" dirty="0"/>
              <a:t> and 5-HT</a:t>
            </a:r>
            <a:r>
              <a:rPr lang="cs-CZ" sz="1800" dirty="0"/>
              <a:t>1A </a:t>
            </a:r>
            <a:r>
              <a:rPr lang="cs-CZ" dirty="0" err="1"/>
              <a:t>agonism</a:t>
            </a:r>
            <a:endParaRPr lang="cs-CZ" sz="1800" dirty="0"/>
          </a:p>
          <a:p>
            <a:pPr marL="72000" indent="0">
              <a:buNone/>
            </a:pPr>
            <a:r>
              <a:rPr lang="cs-CZ" dirty="0"/>
              <a:t>		+ </a:t>
            </a:r>
            <a:r>
              <a:rPr lang="cs-CZ" dirty="0" err="1"/>
              <a:t>antagonism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altLang="cs-CZ" dirty="0"/>
              <a:t>H</a:t>
            </a:r>
            <a:r>
              <a:rPr lang="cs-CZ" altLang="cs-CZ" baseline="-25000" dirty="0"/>
              <a:t>1</a:t>
            </a:r>
            <a:r>
              <a:rPr lang="cs-CZ" altLang="cs-CZ" dirty="0"/>
              <a:t>, M, </a:t>
            </a:r>
            <a:r>
              <a:rPr lang="el-GR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alt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altLang="cs-CZ" dirty="0"/>
              <a:t>and 5-HT</a:t>
            </a:r>
            <a:r>
              <a:rPr lang="cs-CZ" altLang="cs-CZ" baseline="-25000" dirty="0"/>
              <a:t>2C </a:t>
            </a:r>
            <a:r>
              <a:rPr lang="cs-CZ" altLang="cs-CZ" dirty="0"/>
              <a:t> =&gt; AE</a:t>
            </a:r>
          </a:p>
          <a:p>
            <a:pPr marL="72000" indent="0">
              <a:buNone/>
            </a:pPr>
            <a:endParaRPr lang="cs-CZ" altLang="cs-CZ" dirty="0"/>
          </a:p>
          <a:p>
            <a:pPr marL="72000" indent="0">
              <a:buNone/>
            </a:pPr>
            <a:r>
              <a:rPr lang="cs-CZ" altLang="cs-CZ" dirty="0"/>
              <a:t>	</a:t>
            </a:r>
            <a:r>
              <a:rPr lang="cs-CZ" altLang="cs-CZ" i="1" dirty="0" err="1"/>
              <a:t>serotonergic</a:t>
            </a:r>
            <a:r>
              <a:rPr lang="cs-CZ" altLang="cs-CZ" dirty="0"/>
              <a:t>				   </a:t>
            </a:r>
            <a:r>
              <a:rPr lang="cs-CZ" altLang="cs-CZ" i="1" dirty="0" err="1"/>
              <a:t>adrenergic</a:t>
            </a:r>
            <a:endParaRPr lang="cs-CZ" altLang="cs-CZ" i="1" dirty="0"/>
          </a:p>
          <a:p>
            <a:pPr marL="72000" indent="0">
              <a:buNone/>
            </a:pPr>
            <a:r>
              <a:rPr lang="cs-CZ" altLang="cs-CZ" dirty="0"/>
              <a:t>	</a:t>
            </a:r>
            <a:r>
              <a:rPr lang="cs-CZ" altLang="cs-CZ" dirty="0" err="1"/>
              <a:t>clomipramine</a:t>
            </a:r>
            <a:r>
              <a:rPr lang="cs-CZ" altLang="cs-CZ" dirty="0"/>
              <a:t>				   </a:t>
            </a:r>
            <a:r>
              <a:rPr lang="cs-CZ" altLang="cs-CZ" dirty="0" err="1"/>
              <a:t>imipramine</a:t>
            </a:r>
            <a:r>
              <a:rPr lang="cs-CZ" altLang="cs-CZ" dirty="0"/>
              <a:t>, </a:t>
            </a:r>
            <a:r>
              <a:rPr lang="cs-CZ" altLang="cs-CZ" dirty="0" err="1"/>
              <a:t>desipramine</a:t>
            </a:r>
            <a:r>
              <a:rPr lang="cs-CZ" altLang="cs-CZ" dirty="0"/>
              <a:t>			   amitriptyline, </a:t>
            </a:r>
            <a:r>
              <a:rPr lang="cs-CZ" altLang="cs-CZ" dirty="0" err="1"/>
              <a:t>nortriptyline</a:t>
            </a:r>
            <a:r>
              <a:rPr lang="cs-CZ" altLang="cs-CZ" dirty="0"/>
              <a:t>	</a:t>
            </a:r>
            <a:endParaRPr lang="cs-CZ" altLang="cs-CZ" baseline="-25000" dirty="0"/>
          </a:p>
          <a:p>
            <a:pPr marL="72000" indent="0">
              <a:buNone/>
            </a:pPr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TCA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5A8AED-FB66-4328-AAAF-080FE62DB2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3000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60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affective</a:t>
            </a:r>
            <a:r>
              <a:rPr lang="cs-CZ" dirty="0"/>
              <a:t> </a:t>
            </a:r>
            <a:r>
              <a:rPr lang="cs-CZ" dirty="0" err="1"/>
              <a:t>disorder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pesimistic</a:t>
            </a:r>
            <a:r>
              <a:rPr lang="cs-CZ" dirty="0"/>
              <a:t> </a:t>
            </a:r>
            <a:r>
              <a:rPr lang="cs-CZ" dirty="0" err="1"/>
              <a:t>mood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feelings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dejection</a:t>
            </a:r>
            <a:r>
              <a:rPr lang="cs-CZ" dirty="0"/>
              <a:t>, 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self-worth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guilt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least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weeks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grades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severity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world-wide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premature</a:t>
            </a:r>
            <a:r>
              <a:rPr lang="cs-CZ" dirty="0"/>
              <a:t> </a:t>
            </a:r>
            <a:r>
              <a:rPr lang="cs-CZ" dirty="0" err="1"/>
              <a:t>death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emotional</a:t>
            </a:r>
            <a:r>
              <a:rPr lang="cs-CZ" dirty="0"/>
              <a:t> and </a:t>
            </a:r>
            <a:r>
              <a:rPr lang="cs-CZ" dirty="0" err="1"/>
              <a:t>biological</a:t>
            </a:r>
            <a:r>
              <a:rPr lang="cs-CZ" dirty="0"/>
              <a:t> </a:t>
            </a:r>
            <a:r>
              <a:rPr lang="cs-CZ" dirty="0" err="1"/>
              <a:t>symptoms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24750" y="1506808"/>
            <a:ext cx="1076715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, </a:t>
            </a:r>
            <a:r>
              <a:rPr lang="cs-CZ" dirty="0" err="1"/>
              <a:t>happ</a:t>
            </a:r>
            <a:r>
              <a:rPr lang="en-US" dirty="0" err="1"/>
              <a:t>i</a:t>
            </a:r>
            <a:r>
              <a:rPr lang="cs-CZ" dirty="0" err="1"/>
              <a:t>ness</a:t>
            </a:r>
            <a:r>
              <a:rPr lang="cs-CZ" dirty="0"/>
              <a:t> and </a:t>
            </a:r>
            <a:r>
              <a:rPr lang="cs-CZ" dirty="0" err="1"/>
              <a:t>motivation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self</a:t>
            </a:r>
            <a:r>
              <a:rPr lang="en-US" dirty="0"/>
              <a:t>-</a:t>
            </a:r>
            <a:r>
              <a:rPr lang="cs-CZ" dirty="0" err="1"/>
              <a:t>confidence</a:t>
            </a:r>
            <a:r>
              <a:rPr lang="cs-CZ" dirty="0"/>
              <a:t>, </a:t>
            </a:r>
            <a:r>
              <a:rPr lang="cs-CZ" dirty="0" err="1"/>
              <a:t>remorse</a:t>
            </a:r>
            <a:r>
              <a:rPr lang="en-US" dirty="0"/>
              <a:t>s</a:t>
            </a:r>
            <a:r>
              <a:rPr lang="cs-CZ" dirty="0"/>
              <a:t>, feeling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guilt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suicidal</a:t>
            </a:r>
            <a:r>
              <a:rPr lang="cs-CZ" dirty="0"/>
              <a:t> </a:t>
            </a:r>
            <a:r>
              <a:rPr lang="cs-CZ" dirty="0" err="1"/>
              <a:t>tendencies</a:t>
            </a:r>
            <a:r>
              <a:rPr lang="cs-CZ" dirty="0"/>
              <a:t> (in 2/3 </a:t>
            </a:r>
            <a:r>
              <a:rPr lang="cs-CZ" dirty="0" err="1"/>
              <a:t>patients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and </a:t>
            </a:r>
            <a:r>
              <a:rPr lang="cs-CZ" dirty="0" err="1"/>
              <a:t>tiredness</a:t>
            </a:r>
            <a:r>
              <a:rPr lang="cs-CZ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attention</a:t>
            </a:r>
            <a:r>
              <a:rPr lang="cs-CZ" dirty="0"/>
              <a:t> deficit, </a:t>
            </a:r>
            <a:r>
              <a:rPr lang="cs-CZ" dirty="0" err="1"/>
              <a:t>indecision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agitation</a:t>
            </a:r>
            <a:r>
              <a:rPr lang="cs-CZ" dirty="0"/>
              <a:t> (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anxiety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present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disorder</a:t>
            </a:r>
            <a:r>
              <a:rPr lang="cs-CZ" dirty="0"/>
              <a:t> (</a:t>
            </a:r>
            <a:r>
              <a:rPr lang="cs-CZ" dirty="0" err="1"/>
              <a:t>characteristic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early </a:t>
            </a:r>
            <a:r>
              <a:rPr lang="cs-CZ" dirty="0" err="1"/>
              <a:t>wake</a:t>
            </a:r>
            <a:r>
              <a:rPr lang="cs-CZ" dirty="0"/>
              <a:t>-up)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change</a:t>
            </a:r>
            <a:r>
              <a:rPr lang="cs-CZ" dirty="0"/>
              <a:t> in </a:t>
            </a:r>
            <a:r>
              <a:rPr lang="cs-CZ" dirty="0" err="1"/>
              <a:t>apettite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libido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8E3470-8BCC-43F0-B893-A020519B80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4038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247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57300"/>
            <a:ext cx="10753200" cy="5027122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dirty="0"/>
              <a:t>AE: </a:t>
            </a:r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 err="1"/>
              <a:t>antiM</a:t>
            </a:r>
            <a:r>
              <a:rPr lang="cs-CZ" altLang="cs-CZ" dirty="0"/>
              <a:t> – </a:t>
            </a:r>
            <a:r>
              <a:rPr lang="cs-CZ" altLang="cs-CZ" dirty="0" err="1"/>
              <a:t>confusion</a:t>
            </a:r>
            <a:r>
              <a:rPr lang="cs-CZ" altLang="cs-CZ" dirty="0"/>
              <a:t>, </a:t>
            </a:r>
            <a:r>
              <a:rPr lang="cs-CZ" altLang="cs-CZ" dirty="0" err="1"/>
              <a:t>cognitive</a:t>
            </a:r>
            <a:r>
              <a:rPr lang="cs-CZ" altLang="cs-CZ" dirty="0"/>
              <a:t> deficit, </a:t>
            </a:r>
            <a:r>
              <a:rPr lang="cs-CZ" altLang="cs-CZ" dirty="0" err="1"/>
              <a:t>peripheral</a:t>
            </a:r>
            <a:r>
              <a:rPr lang="cs-CZ" altLang="cs-CZ" dirty="0"/>
              <a:t> </a:t>
            </a:r>
            <a:r>
              <a:rPr lang="cs-CZ" altLang="cs-CZ" dirty="0" err="1"/>
              <a:t>effects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antiH</a:t>
            </a:r>
            <a:r>
              <a:rPr lang="cs-CZ" altLang="cs-CZ" baseline="-25000" dirty="0"/>
              <a:t>1</a:t>
            </a:r>
            <a:r>
              <a:rPr lang="cs-CZ" altLang="cs-CZ" dirty="0"/>
              <a:t> – </a:t>
            </a:r>
            <a:r>
              <a:rPr lang="cs-CZ" altLang="cs-CZ" dirty="0" err="1"/>
              <a:t>sedation</a:t>
            </a:r>
            <a:r>
              <a:rPr lang="cs-CZ" altLang="cs-CZ" dirty="0"/>
              <a:t>, </a:t>
            </a:r>
            <a:r>
              <a:rPr lang="cs-CZ" altLang="cs-CZ" dirty="0" err="1"/>
              <a:t>weight</a:t>
            </a:r>
            <a:r>
              <a:rPr lang="cs-CZ" altLang="cs-CZ" dirty="0"/>
              <a:t> </a:t>
            </a:r>
            <a:r>
              <a:rPr lang="cs-CZ" altLang="cs-CZ" dirty="0" err="1"/>
              <a:t>gain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</a:t>
            </a:r>
            <a:r>
              <a:rPr lang="el-GR" altLang="cs-CZ" dirty="0"/>
              <a:t>α</a:t>
            </a:r>
            <a:r>
              <a:rPr lang="cs-CZ" altLang="cs-CZ" baseline="-25000" dirty="0"/>
              <a:t>1</a:t>
            </a:r>
            <a:r>
              <a:rPr lang="cs-CZ" altLang="cs-CZ" dirty="0"/>
              <a:t> – </a:t>
            </a:r>
            <a:r>
              <a:rPr lang="cs-CZ" altLang="cs-CZ" dirty="0" err="1"/>
              <a:t>ortostatic</a:t>
            </a:r>
            <a:r>
              <a:rPr lang="cs-CZ" altLang="cs-CZ" dirty="0"/>
              <a:t> </a:t>
            </a:r>
            <a:r>
              <a:rPr lang="cs-CZ" altLang="cs-CZ" dirty="0" err="1"/>
              <a:t>hypotension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 5HT</a:t>
            </a:r>
            <a:r>
              <a:rPr lang="cs-CZ" altLang="cs-CZ" baseline="-25000" dirty="0"/>
              <a:t>2C </a:t>
            </a:r>
            <a:r>
              <a:rPr lang="cs-CZ" altLang="cs-CZ" dirty="0"/>
              <a:t> - </a:t>
            </a:r>
            <a:r>
              <a:rPr lang="cs-CZ" altLang="cs-CZ" dirty="0" err="1"/>
              <a:t>weight</a:t>
            </a:r>
            <a:r>
              <a:rPr lang="cs-CZ" altLang="cs-CZ" dirty="0"/>
              <a:t> </a:t>
            </a:r>
            <a:r>
              <a:rPr lang="cs-CZ" altLang="cs-CZ" dirty="0" err="1"/>
              <a:t>gain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 err="1"/>
              <a:t>proarrhythmogenic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endParaRPr lang="cs-CZ" altLang="cs-CZ" dirty="0"/>
          </a:p>
          <a:p>
            <a:pPr>
              <a:lnSpc>
                <a:spcPts val="4100"/>
              </a:lnSpc>
              <a:buFont typeface="Arial" panose="020B0604020202020204" pitchFamily="34" charset="0"/>
              <a:buChar char="•"/>
            </a:pPr>
            <a:r>
              <a:rPr lang="cs-CZ" altLang="cs-CZ" dirty="0" err="1"/>
              <a:t>significant</a:t>
            </a:r>
            <a:r>
              <a:rPr lang="cs-CZ" altLang="cs-CZ" dirty="0"/>
              <a:t> </a:t>
            </a:r>
            <a:r>
              <a:rPr lang="cs-CZ" altLang="cs-CZ" dirty="0" err="1"/>
              <a:t>acute</a:t>
            </a:r>
            <a:r>
              <a:rPr lang="cs-CZ" altLang="cs-CZ" dirty="0"/>
              <a:t> toxicity</a:t>
            </a:r>
          </a:p>
          <a:p>
            <a:pPr>
              <a:lnSpc>
                <a:spcPts val="4100"/>
              </a:lnSpc>
              <a:buFont typeface="Arial" panose="020B0604020202020204" pitchFamily="34" charset="0"/>
              <a:buChar char="•"/>
            </a:pPr>
            <a:r>
              <a:rPr lang="cs-CZ" altLang="cs-CZ" dirty="0" err="1"/>
              <a:t>initial</a:t>
            </a:r>
            <a:r>
              <a:rPr lang="cs-CZ" altLang="cs-CZ" dirty="0"/>
              <a:t> dose </a:t>
            </a:r>
            <a:r>
              <a:rPr lang="cs-CZ" altLang="cs-CZ" dirty="0" err="1"/>
              <a:t>usualy</a:t>
            </a:r>
            <a:r>
              <a:rPr lang="cs-CZ" altLang="cs-CZ" dirty="0"/>
              <a:t> </a:t>
            </a:r>
            <a:r>
              <a:rPr lang="cs-CZ" altLang="cs-CZ" dirty="0" err="1"/>
              <a:t>titrated</a:t>
            </a:r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TCA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A8030E-8278-4265-8E89-12B4B5ABD8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9475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8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TCA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liver </a:t>
            </a:r>
            <a:r>
              <a:rPr lang="cs-CZ" dirty="0" err="1"/>
              <a:t>metabolism</a:t>
            </a:r>
            <a:r>
              <a:rPr lang="cs-CZ" dirty="0"/>
              <a:t> - CYP2D6 and 3A4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plasma protein </a:t>
            </a:r>
            <a:r>
              <a:rPr lang="cs-CZ" dirty="0" err="1"/>
              <a:t>binding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long t</a:t>
            </a:r>
            <a:r>
              <a:rPr lang="cs-CZ" baseline="-25000" dirty="0"/>
              <a:t>1/2</a:t>
            </a:r>
            <a:r>
              <a:rPr lang="cs-CZ" dirty="0"/>
              <a:t> =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accummulation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„</a:t>
            </a:r>
            <a:r>
              <a:rPr lang="cs-CZ" dirty="0" err="1"/>
              <a:t>older</a:t>
            </a:r>
            <a:r>
              <a:rPr lang="cs-CZ" dirty="0"/>
              <a:t>“ </a:t>
            </a:r>
            <a:r>
              <a:rPr lang="cs-CZ" dirty="0" err="1"/>
              <a:t>drugs</a:t>
            </a:r>
            <a:r>
              <a:rPr lang="cs-CZ" dirty="0"/>
              <a:t>, </a:t>
            </a:r>
            <a:r>
              <a:rPr lang="cs-CZ" dirty="0" err="1"/>
              <a:t>still</a:t>
            </a:r>
            <a:r>
              <a:rPr lang="cs-CZ" dirty="0"/>
              <a:t> in use</a:t>
            </a:r>
          </a:p>
          <a:p>
            <a:pPr marL="72000" indent="0">
              <a:buNone/>
            </a:pPr>
            <a:r>
              <a:rPr lang="cs-CZ" dirty="0"/>
              <a:t>I: </a:t>
            </a:r>
            <a:r>
              <a:rPr lang="cs-CZ" dirty="0" err="1"/>
              <a:t>resistant</a:t>
            </a:r>
            <a:r>
              <a:rPr lang="cs-CZ" dirty="0"/>
              <a:t> </a:t>
            </a:r>
            <a:r>
              <a:rPr lang="cs-CZ" dirty="0" err="1"/>
              <a:t>depression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   co-</a:t>
            </a:r>
            <a:r>
              <a:rPr lang="cs-CZ" dirty="0" err="1"/>
              <a:t>analgesics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ED1E5E-AB55-4803-AEFE-2CDFF2EF9C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16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57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iMAO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52550"/>
            <a:ext cx="10753200" cy="44794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ireversible</a:t>
            </a:r>
            <a:r>
              <a:rPr lang="cs-CZ" dirty="0"/>
              <a:t> </a:t>
            </a:r>
            <a:r>
              <a:rPr lang="cs-CZ" dirty="0" err="1"/>
              <a:t>inhibitors</a:t>
            </a:r>
            <a:r>
              <a:rPr lang="cs-CZ" dirty="0"/>
              <a:t> </a:t>
            </a:r>
            <a:r>
              <a:rPr lang="cs-CZ" dirty="0" err="1"/>
              <a:t>today</a:t>
            </a:r>
            <a:r>
              <a:rPr lang="cs-CZ" dirty="0"/>
              <a:t> </a:t>
            </a:r>
            <a:r>
              <a:rPr lang="cs-CZ" dirty="0" err="1"/>
              <a:t>obsolete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reversible</a:t>
            </a:r>
            <a:r>
              <a:rPr lang="cs-CZ" dirty="0"/>
              <a:t> </a:t>
            </a:r>
            <a:r>
              <a:rPr lang="cs-CZ" dirty="0" err="1"/>
              <a:t>selective</a:t>
            </a:r>
            <a:r>
              <a:rPr lang="cs-CZ" dirty="0"/>
              <a:t> </a:t>
            </a:r>
            <a:r>
              <a:rPr lang="cs-CZ" dirty="0" err="1"/>
              <a:t>iMAO</a:t>
            </a:r>
            <a:r>
              <a:rPr lang="cs-CZ" dirty="0"/>
              <a:t> A – </a:t>
            </a:r>
            <a:r>
              <a:rPr lang="cs-CZ" b="1" dirty="0" err="1"/>
              <a:t>moclobemide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strongest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on 5-HT &gt; NA &gt; 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„cheese </a:t>
            </a:r>
            <a:r>
              <a:rPr lang="cs-CZ" dirty="0" err="1"/>
              <a:t>reaction</a:t>
            </a:r>
            <a:r>
              <a:rPr lang="cs-CZ" dirty="0"/>
              <a:t>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positive </a:t>
            </a:r>
            <a:r>
              <a:rPr lang="cs-CZ" dirty="0" err="1"/>
              <a:t>effect</a:t>
            </a:r>
            <a:r>
              <a:rPr lang="cs-CZ" dirty="0"/>
              <a:t> on </a:t>
            </a:r>
            <a:r>
              <a:rPr lang="cs-CZ" dirty="0" err="1"/>
              <a:t>cognition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inhibitor  </a:t>
            </a:r>
            <a:r>
              <a:rPr lang="cs-CZ" dirty="0" err="1"/>
              <a:t>of</a:t>
            </a:r>
            <a:r>
              <a:rPr lang="cs-CZ" dirty="0"/>
              <a:t> CYP2D6, 2C19 and 1A2</a:t>
            </a:r>
          </a:p>
          <a:p>
            <a:pPr marL="72000" indent="0">
              <a:buNone/>
            </a:pPr>
            <a:r>
              <a:rPr lang="cs-CZ" dirty="0"/>
              <a:t>AE: </a:t>
            </a:r>
            <a:r>
              <a:rPr lang="cs-CZ" dirty="0" err="1"/>
              <a:t>hypotension</a:t>
            </a:r>
            <a:r>
              <a:rPr lang="cs-CZ" dirty="0"/>
              <a:t>, CNS </a:t>
            </a:r>
            <a:r>
              <a:rPr lang="cs-CZ" dirty="0" err="1"/>
              <a:t>stimulation</a:t>
            </a:r>
            <a:r>
              <a:rPr lang="cs-CZ" dirty="0"/>
              <a:t>,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gain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02FCF0-3B8B-467C-88DB-305471F31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9025" y="6524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6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548640"/>
            <a:ext cx="10753200" cy="730737"/>
          </a:xfrm>
        </p:spPr>
        <p:txBody>
          <a:bodyPr/>
          <a:lstStyle/>
          <a:p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0650"/>
            <a:ext cx="10753200" cy="512445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Nonselective</a:t>
            </a:r>
            <a:r>
              <a:rPr lang="cs-CZ" dirty="0"/>
              <a:t> </a:t>
            </a:r>
            <a:r>
              <a:rPr lang="cs-CZ" dirty="0" err="1"/>
              <a:t>serotonergic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(SSRI, </a:t>
            </a:r>
            <a:r>
              <a:rPr lang="cs-CZ" dirty="0" err="1"/>
              <a:t>iMAO</a:t>
            </a:r>
            <a:r>
              <a:rPr lang="cs-CZ" dirty="0"/>
              <a:t>, TCA, SNRI)</a:t>
            </a:r>
          </a:p>
          <a:p>
            <a:pPr marL="72000" indent="0">
              <a:buNone/>
            </a:pPr>
            <a:r>
              <a:rPr lang="cs-CZ" dirty="0"/>
              <a:t>	+ </a:t>
            </a:r>
            <a:r>
              <a:rPr lang="cs-CZ" dirty="0" err="1"/>
              <a:t>anxiolytic</a:t>
            </a:r>
            <a:r>
              <a:rPr lang="cs-CZ" dirty="0"/>
              <a:t> and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- sex. </a:t>
            </a:r>
            <a:r>
              <a:rPr lang="cs-CZ" dirty="0" err="1"/>
              <a:t>impairment</a:t>
            </a:r>
            <a:r>
              <a:rPr lang="cs-CZ" dirty="0"/>
              <a:t>, </a:t>
            </a:r>
            <a:r>
              <a:rPr lang="cs-CZ" dirty="0" err="1"/>
              <a:t>emotional</a:t>
            </a:r>
            <a:r>
              <a:rPr lang="cs-CZ" dirty="0"/>
              <a:t> </a:t>
            </a:r>
            <a:r>
              <a:rPr lang="cs-CZ" dirty="0" err="1"/>
              <a:t>flatness</a:t>
            </a:r>
            <a:r>
              <a:rPr lang="cs-CZ" dirty="0"/>
              <a:t>, serotonin syndrome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 err="1"/>
              <a:t>Nonselective</a:t>
            </a:r>
            <a:r>
              <a:rPr lang="cs-CZ" dirty="0"/>
              <a:t> </a:t>
            </a:r>
            <a:r>
              <a:rPr lang="cs-CZ" dirty="0" err="1"/>
              <a:t>noradrenergic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(TCA, NARI)</a:t>
            </a:r>
          </a:p>
          <a:p>
            <a:pPr marL="72000" indent="0">
              <a:buNone/>
            </a:pPr>
            <a:r>
              <a:rPr lang="cs-CZ" dirty="0"/>
              <a:t>	+ „</a:t>
            </a:r>
            <a:r>
              <a:rPr lang="cs-CZ" dirty="0" err="1"/>
              <a:t>activation</a:t>
            </a:r>
            <a:r>
              <a:rPr lang="cs-CZ" dirty="0"/>
              <a:t>“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,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- tremor, </a:t>
            </a:r>
            <a:r>
              <a:rPr lang="cs-CZ" dirty="0" err="1"/>
              <a:t>tachycardia</a:t>
            </a:r>
            <a:r>
              <a:rPr lang="cs-CZ" dirty="0"/>
              <a:t>, </a:t>
            </a:r>
            <a:r>
              <a:rPr lang="cs-CZ" dirty="0" err="1"/>
              <a:t>hypertension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7908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0650"/>
            <a:ext cx="10753200" cy="512445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Antihistamine</a:t>
            </a:r>
            <a:r>
              <a:rPr lang="en-US" dirty="0" err="1"/>
              <a:t>rgic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= </a:t>
            </a:r>
            <a:r>
              <a:rPr lang="cs-CZ" dirty="0" err="1"/>
              <a:t>sedation</a:t>
            </a:r>
            <a:r>
              <a:rPr lang="cs-CZ" dirty="0"/>
              <a:t>,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gain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α</a:t>
            </a:r>
            <a:r>
              <a:rPr lang="cs-CZ" baseline="-25000" dirty="0"/>
              <a:t>1</a:t>
            </a:r>
            <a:r>
              <a:rPr lang="cs-CZ" dirty="0"/>
              <a:t>lytic </a:t>
            </a:r>
            <a:r>
              <a:rPr lang="cs-CZ" dirty="0" err="1"/>
              <a:t>activity</a:t>
            </a:r>
            <a:r>
              <a:rPr lang="cs-CZ" dirty="0"/>
              <a:t>= </a:t>
            </a:r>
            <a:r>
              <a:rPr lang="cs-CZ" dirty="0" err="1"/>
              <a:t>ortostatic</a:t>
            </a:r>
            <a:r>
              <a:rPr lang="cs-CZ" dirty="0"/>
              <a:t> </a:t>
            </a:r>
            <a:r>
              <a:rPr lang="cs-CZ" dirty="0" err="1"/>
              <a:t>hypotension</a:t>
            </a:r>
            <a:r>
              <a:rPr lang="cs-CZ" dirty="0"/>
              <a:t> and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falls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 err="1"/>
              <a:t>Antimus</a:t>
            </a:r>
            <a:r>
              <a:rPr lang="en-US" dirty="0"/>
              <a:t>c</a:t>
            </a:r>
            <a:r>
              <a:rPr lang="cs-CZ" dirty="0" err="1"/>
              <a:t>arinic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= </a:t>
            </a:r>
            <a:r>
              <a:rPr lang="cs-CZ" dirty="0" err="1"/>
              <a:t>cognitive</a:t>
            </a:r>
            <a:r>
              <a:rPr lang="cs-CZ" dirty="0"/>
              <a:t> deficit and </a:t>
            </a:r>
            <a:r>
              <a:rPr lang="cs-CZ" dirty="0" err="1"/>
              <a:t>peripheral</a:t>
            </a:r>
            <a:r>
              <a:rPr lang="cs-CZ" dirty="0"/>
              <a:t> </a:t>
            </a:r>
            <a:r>
              <a:rPr lang="cs-CZ" dirty="0" err="1"/>
              <a:t>effects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QT interval </a:t>
            </a:r>
            <a:r>
              <a:rPr lang="cs-CZ" dirty="0" err="1"/>
              <a:t>prolongation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SSRI, TCA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Nadpis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20000" y="548640"/>
            <a:ext cx="10753200" cy="730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/>
              <a:t>Side effects of antidepressant therapy</a:t>
            </a:r>
            <a:endParaRPr lang="cs-CZ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674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activating</a:t>
            </a:r>
            <a:r>
              <a:rPr lang="cs-CZ" dirty="0"/>
              <a:t>		x 		   </a:t>
            </a:r>
            <a:r>
              <a:rPr lang="cs-CZ" dirty="0" err="1"/>
              <a:t>sedative</a:t>
            </a:r>
            <a:r>
              <a:rPr lang="cs-CZ" dirty="0"/>
              <a:t>	     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050" y="1257300"/>
            <a:ext cx="4366350" cy="5124450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fluoxetine</a:t>
            </a:r>
          </a:p>
          <a:p>
            <a:pPr marL="72000" indent="0">
              <a:buNone/>
            </a:pPr>
            <a:r>
              <a:rPr lang="cs-CZ" dirty="0" err="1"/>
              <a:t>nortr</a:t>
            </a:r>
            <a:r>
              <a:rPr lang="en-US" dirty="0" err="1"/>
              <a:t>i</a:t>
            </a:r>
            <a:r>
              <a:rPr lang="cs-CZ" dirty="0" err="1"/>
              <a:t>pt</a:t>
            </a:r>
            <a:r>
              <a:rPr lang="en-US" dirty="0"/>
              <a:t>y</a:t>
            </a:r>
            <a:r>
              <a:rPr lang="cs-CZ" dirty="0"/>
              <a:t>line</a:t>
            </a:r>
          </a:p>
          <a:p>
            <a:pPr marL="72000" indent="0">
              <a:buNone/>
            </a:pPr>
            <a:r>
              <a:rPr lang="cs-CZ" dirty="0" err="1"/>
              <a:t>venlafaxine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702531" y="1257300"/>
            <a:ext cx="6070369" cy="5124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/>
              <a:t>paroxetine, </a:t>
            </a:r>
            <a:r>
              <a:rPr lang="cs-CZ" kern="0" dirty="0" err="1"/>
              <a:t>fluvoxamine</a:t>
            </a:r>
            <a:r>
              <a:rPr lang="cs-CZ" kern="0" dirty="0"/>
              <a:t>, </a:t>
            </a:r>
            <a:r>
              <a:rPr lang="cs-CZ" kern="0" dirty="0" err="1"/>
              <a:t>citalopram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dosulepin</a:t>
            </a:r>
            <a:r>
              <a:rPr lang="en-US" kern="0" dirty="0"/>
              <a:t>,</a:t>
            </a:r>
            <a:r>
              <a:rPr lang="cs-CZ" kern="0" dirty="0"/>
              <a:t> </a:t>
            </a:r>
            <a:r>
              <a:rPr lang="cs-CZ" kern="0" dirty="0" err="1"/>
              <a:t>maprotiline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trazodone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mirtazapine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agomelatine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08A3AA-827C-4D06-B32B-9E00D3B897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4750" y="3552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9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Augmentation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504950"/>
            <a:ext cx="10753200" cy="43270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Antipsychotics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separately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in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psychotic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, and in </a:t>
            </a:r>
            <a:r>
              <a:rPr lang="cs-CZ" dirty="0" err="1"/>
              <a:t>prophylaxis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sz="800" dirty="0"/>
          </a:p>
          <a:p>
            <a:pPr marL="72000" indent="0">
              <a:buNone/>
            </a:pPr>
            <a:r>
              <a:rPr lang="cs-CZ" b="1" dirty="0" err="1"/>
              <a:t>Anxiolytics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begining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significant</a:t>
            </a:r>
            <a:r>
              <a:rPr lang="cs-CZ" dirty="0"/>
              <a:t> </a:t>
            </a:r>
            <a:r>
              <a:rPr lang="cs-CZ" dirty="0" err="1"/>
              <a:t>anxiety</a:t>
            </a:r>
            <a:r>
              <a:rPr lang="cs-CZ" dirty="0"/>
              <a:t> </a:t>
            </a:r>
            <a:r>
              <a:rPr lang="cs-CZ" dirty="0" err="1"/>
              <a:t>component</a:t>
            </a:r>
            <a:r>
              <a:rPr lang="cs-CZ" dirty="0"/>
              <a:t> to </a:t>
            </a: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suicide</a:t>
            </a:r>
            <a:endParaRPr lang="cs-CZ" dirty="0"/>
          </a:p>
          <a:p>
            <a:pPr marL="72000" indent="0">
              <a:buNone/>
            </a:pPr>
            <a:r>
              <a:rPr lang="cs-CZ" b="1" dirty="0" err="1"/>
              <a:t>Phytopharmacology</a:t>
            </a:r>
            <a:r>
              <a:rPr lang="cs-CZ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B24784-C5B5-4B64-98F9-5CA2851B0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2300" y="4238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3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Monoamine </a:t>
            </a:r>
            <a:r>
              <a:rPr lang="cs-CZ" dirty="0" err="1"/>
              <a:t>theory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depression</a:t>
            </a:r>
            <a:r>
              <a:rPr lang="cs-CZ" dirty="0"/>
              <a:t> = monoamine deficit in </a:t>
            </a:r>
            <a:r>
              <a:rPr lang="cs-CZ" dirty="0" err="1"/>
              <a:t>particular</a:t>
            </a:r>
            <a:r>
              <a:rPr lang="cs-CZ" dirty="0"/>
              <a:t>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brain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mania</a:t>
            </a:r>
            <a:r>
              <a:rPr lang="cs-CZ" dirty="0"/>
              <a:t> = </a:t>
            </a:r>
            <a:r>
              <a:rPr lang="cs-CZ" dirty="0" err="1"/>
              <a:t>hyperactivity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monoamines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clinical</a:t>
            </a:r>
            <a:r>
              <a:rPr lang="cs-CZ" dirty="0"/>
              <a:t> evidence – </a:t>
            </a:r>
            <a:r>
              <a:rPr lang="cs-CZ" dirty="0" err="1"/>
              <a:t>substances</a:t>
            </a:r>
            <a:r>
              <a:rPr lang="cs-CZ" dirty="0"/>
              <a:t> </a:t>
            </a:r>
            <a:r>
              <a:rPr lang="cs-CZ" dirty="0" err="1"/>
              <a:t>decreasing</a:t>
            </a:r>
            <a:r>
              <a:rPr lang="cs-CZ" dirty="0"/>
              <a:t> monoamine </a:t>
            </a:r>
            <a:r>
              <a:rPr lang="cs-CZ" dirty="0" err="1"/>
              <a:t>activity</a:t>
            </a:r>
            <a:r>
              <a:rPr lang="cs-CZ" dirty="0"/>
              <a:t> = </a:t>
            </a:r>
            <a:r>
              <a:rPr lang="cs-CZ" dirty="0" err="1"/>
              <a:t>mood</a:t>
            </a:r>
            <a:r>
              <a:rPr lang="cs-CZ" dirty="0"/>
              <a:t> </a:t>
            </a:r>
            <a:r>
              <a:rPr lang="cs-CZ" dirty="0" err="1"/>
              <a:t>aggravation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roles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5-HT and NA are not </a:t>
            </a:r>
            <a:r>
              <a:rPr lang="cs-CZ" dirty="0" err="1"/>
              <a:t>clear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antidepressants</a:t>
            </a:r>
            <a:r>
              <a:rPr lang="cs-CZ" dirty="0"/>
              <a:t> 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indirectly</a:t>
            </a:r>
            <a:r>
              <a:rPr lang="cs-CZ" dirty="0"/>
              <a:t> </a:t>
            </a:r>
            <a:r>
              <a:rPr lang="cs-CZ" dirty="0" err="1"/>
              <a:t>increase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monoamine </a:t>
            </a:r>
            <a:r>
              <a:rPr lang="cs-CZ" dirty="0" err="1"/>
              <a:t>activity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477A5B-0229-4A79-A8FA-04A46AAFFC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4300" y="5173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5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0820" y="298016"/>
            <a:ext cx="10753200" cy="451576"/>
          </a:xfrm>
        </p:spPr>
        <p:txBody>
          <a:bodyPr/>
          <a:lstStyle/>
          <a:p>
            <a:r>
              <a:rPr lang="cs-CZ" dirty="0"/>
              <a:t>Mechanismus účinku antidepresiv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278724" y="3050773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2" descr="http://institute.progress.im/sites/default/files/styles/content_full/public/lundbeck_lic_illustrationer_02_09_depression_-_normal_-5-ht_transission.png?itok=gkNnBb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836" y="1519436"/>
            <a:ext cx="8467725" cy="53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54797" y="5853101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800" dirty="0">
                <a:solidFill>
                  <a:schemeClr val="bg1"/>
                </a:solidFill>
                <a:latin typeface="Calibri"/>
              </a:rPr>
              <a:t>5-HT1A</a:t>
            </a:r>
          </a:p>
        </p:txBody>
      </p:sp>
      <p:sp>
        <p:nvSpPr>
          <p:cNvPr id="7" name="Obdélník 6"/>
          <p:cNvSpPr/>
          <p:nvPr/>
        </p:nvSpPr>
        <p:spPr>
          <a:xfrm>
            <a:off x="1620107" y="6205277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5-HT2A</a:t>
            </a:r>
          </a:p>
        </p:txBody>
      </p:sp>
      <p:sp>
        <p:nvSpPr>
          <p:cNvPr id="8" name="Obdélník 7"/>
          <p:cNvSpPr/>
          <p:nvPr/>
        </p:nvSpPr>
        <p:spPr>
          <a:xfrm>
            <a:off x="3235115" y="6167414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5-HT2C</a:t>
            </a:r>
          </a:p>
        </p:txBody>
      </p:sp>
      <p:sp>
        <p:nvSpPr>
          <p:cNvPr id="10" name="Obdélník 9"/>
          <p:cNvSpPr/>
          <p:nvPr/>
        </p:nvSpPr>
        <p:spPr>
          <a:xfrm>
            <a:off x="-797333" y="5853102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14977" y="2327131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46952" y="3031605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0760" y="3535660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-437293" y="4084347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791654" y="1947022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091371" y="5010541"/>
            <a:ext cx="1143744" cy="71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-2142165" y="1638425"/>
            <a:ext cx="1143744" cy="71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3947758" y="4236747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246952" y="4225518"/>
            <a:ext cx="1368152" cy="30733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b="1" dirty="0">
                <a:solidFill>
                  <a:prstClr val="black"/>
                </a:solidFill>
                <a:latin typeface="Calibri"/>
              </a:rPr>
              <a:t>Serotonin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4001764" y="4293025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SERT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4375364" y="3050772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4375364" y="2973287"/>
            <a:ext cx="147974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429" dirty="0">
                <a:solidFill>
                  <a:prstClr val="white"/>
                </a:solidFill>
                <a:latin typeface="Calibri"/>
              </a:rPr>
              <a:t>5HT - AUTORECEPTOR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-307982" y="5253976"/>
            <a:ext cx="836475" cy="22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3845660" y="257368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pic>
        <p:nvPicPr>
          <p:cNvPr id="56" name="Obrázek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831" y="1326320"/>
            <a:ext cx="5229225" cy="5324475"/>
          </a:xfrm>
          <a:prstGeom prst="rect">
            <a:avLst/>
          </a:prstGeom>
        </p:spPr>
      </p:pic>
      <p:sp>
        <p:nvSpPr>
          <p:cNvPr id="57" name="Obdélník 56"/>
          <p:cNvSpPr/>
          <p:nvPr/>
        </p:nvSpPr>
        <p:spPr>
          <a:xfrm>
            <a:off x="4886155" y="575581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58" name="Obdélník 57"/>
          <p:cNvSpPr/>
          <p:nvPr/>
        </p:nvSpPr>
        <p:spPr>
          <a:xfrm>
            <a:off x="6595269" y="2075847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bdélník 58"/>
          <p:cNvSpPr/>
          <p:nvPr/>
        </p:nvSpPr>
        <p:spPr>
          <a:xfrm>
            <a:off x="6393190" y="2847535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bdélník 59"/>
          <p:cNvSpPr/>
          <p:nvPr/>
        </p:nvSpPr>
        <p:spPr>
          <a:xfrm>
            <a:off x="6393190" y="3321146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bdélník 60"/>
          <p:cNvSpPr/>
          <p:nvPr/>
        </p:nvSpPr>
        <p:spPr>
          <a:xfrm>
            <a:off x="9660773" y="1824758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bdélník 61"/>
          <p:cNvSpPr/>
          <p:nvPr/>
        </p:nvSpPr>
        <p:spPr>
          <a:xfrm>
            <a:off x="8110842" y="4686521"/>
            <a:ext cx="1129021" cy="789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bdélník 62"/>
          <p:cNvSpPr/>
          <p:nvPr/>
        </p:nvSpPr>
        <p:spPr>
          <a:xfrm>
            <a:off x="9752752" y="2396795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64" name="Obdélník 63"/>
          <p:cNvSpPr/>
          <p:nvPr/>
        </p:nvSpPr>
        <p:spPr>
          <a:xfrm>
            <a:off x="10794288" y="555456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65" name="Obdélník 64"/>
          <p:cNvSpPr/>
          <p:nvPr/>
        </p:nvSpPr>
        <p:spPr>
          <a:xfrm>
            <a:off x="9791256" y="4146379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NET</a:t>
            </a:r>
          </a:p>
        </p:txBody>
      </p:sp>
      <p:sp>
        <p:nvSpPr>
          <p:cNvPr id="66" name="Obdélník 65"/>
          <p:cNvSpPr/>
          <p:nvPr/>
        </p:nvSpPr>
        <p:spPr>
          <a:xfrm>
            <a:off x="10091381" y="2905328"/>
            <a:ext cx="147974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429" dirty="0">
                <a:solidFill>
                  <a:prstClr val="white"/>
                </a:solidFill>
                <a:latin typeface="Calibri"/>
              </a:rPr>
              <a:t>α</a:t>
            </a:r>
            <a:r>
              <a:rPr lang="cs-CZ" sz="1429" dirty="0">
                <a:solidFill>
                  <a:prstClr val="white"/>
                </a:solidFill>
                <a:latin typeface="Calibri"/>
              </a:rPr>
              <a:t>2- AUTORECEPTOR</a:t>
            </a:r>
          </a:p>
        </p:txBody>
      </p:sp>
      <p:sp>
        <p:nvSpPr>
          <p:cNvPr id="67" name="Obdélník 66"/>
          <p:cNvSpPr/>
          <p:nvPr/>
        </p:nvSpPr>
        <p:spPr>
          <a:xfrm>
            <a:off x="6517141" y="5716008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786" dirty="0">
                <a:solidFill>
                  <a:prstClr val="white"/>
                </a:solidFill>
                <a:latin typeface="Calibri"/>
              </a:rPr>
              <a:t>α</a:t>
            </a:r>
            <a:r>
              <a:rPr lang="cs-CZ" sz="1786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68" name="Obdélník 67"/>
          <p:cNvSpPr/>
          <p:nvPr/>
        </p:nvSpPr>
        <p:spPr>
          <a:xfrm>
            <a:off x="8765556" y="6025373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786" dirty="0">
                <a:solidFill>
                  <a:prstClr val="white"/>
                </a:solidFill>
                <a:latin typeface="Calibri"/>
              </a:rPr>
              <a:t>β</a:t>
            </a:r>
            <a:r>
              <a:rPr lang="cs-CZ" sz="1786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9" name="Obdélník 8"/>
          <p:cNvSpPr/>
          <p:nvPr/>
        </p:nvSpPr>
        <p:spPr bwMode="auto">
          <a:xfrm>
            <a:off x="5801033" y="2264938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iMAO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8" name="Obdélník 37"/>
          <p:cNvSpPr/>
          <p:nvPr/>
        </p:nvSpPr>
        <p:spPr bwMode="auto">
          <a:xfrm>
            <a:off x="5250558" y="4816708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SSRI</a:t>
            </a:r>
          </a:p>
        </p:txBody>
      </p:sp>
      <p:sp>
        <p:nvSpPr>
          <p:cNvPr id="39" name="Obdélník 38"/>
          <p:cNvSpPr/>
          <p:nvPr/>
        </p:nvSpPr>
        <p:spPr bwMode="auto">
          <a:xfrm>
            <a:off x="6260873" y="3366562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SNRI</a:t>
            </a:r>
          </a:p>
        </p:txBody>
      </p:sp>
      <p:cxnSp>
        <p:nvCxnSpPr>
          <p:cNvPr id="18" name="Přímá spojnice se šipkou 17"/>
          <p:cNvCxnSpPr/>
          <p:nvPr/>
        </p:nvCxnSpPr>
        <p:spPr bwMode="auto">
          <a:xfrm flipH="1">
            <a:off x="3499132" y="3429220"/>
            <a:ext cx="2811436" cy="101317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 bwMode="auto">
          <a:xfrm>
            <a:off x="7159389" y="3368796"/>
            <a:ext cx="2198295" cy="9404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38" idx="1"/>
          </p:cNvCxnSpPr>
          <p:nvPr/>
        </p:nvCxnSpPr>
        <p:spPr bwMode="auto">
          <a:xfrm flipH="1" flipV="1">
            <a:off x="3489955" y="4608974"/>
            <a:ext cx="1760603" cy="43382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>
            <a:stCxn id="9" idx="3"/>
          </p:cNvCxnSpPr>
          <p:nvPr/>
        </p:nvCxnSpPr>
        <p:spPr bwMode="auto">
          <a:xfrm>
            <a:off x="6675489" y="2491024"/>
            <a:ext cx="2256626" cy="7460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>
            <a:stCxn id="9" idx="1"/>
          </p:cNvCxnSpPr>
          <p:nvPr/>
        </p:nvCxnSpPr>
        <p:spPr bwMode="auto">
          <a:xfrm flipH="1">
            <a:off x="3175047" y="2491024"/>
            <a:ext cx="2625986" cy="9170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9" name="Obdélník 68"/>
          <p:cNvSpPr/>
          <p:nvPr/>
        </p:nvSpPr>
        <p:spPr bwMode="auto">
          <a:xfrm>
            <a:off x="6260873" y="2950280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TCA</a:t>
            </a:r>
          </a:p>
        </p:txBody>
      </p:sp>
      <p:sp>
        <p:nvSpPr>
          <p:cNvPr id="70" name="Obdélník 69"/>
          <p:cNvSpPr/>
          <p:nvPr/>
        </p:nvSpPr>
        <p:spPr bwMode="auto">
          <a:xfrm>
            <a:off x="10903767" y="3513946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NARI</a:t>
            </a:r>
          </a:p>
        </p:txBody>
      </p:sp>
      <p:cxnSp>
        <p:nvCxnSpPr>
          <p:cNvPr id="71" name="Přímá spojnice se šipkou 70"/>
          <p:cNvCxnSpPr/>
          <p:nvPr/>
        </p:nvCxnSpPr>
        <p:spPr bwMode="auto">
          <a:xfrm flipH="1">
            <a:off x="9587642" y="3710879"/>
            <a:ext cx="1338598" cy="4778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2" name="Obdélník 71"/>
          <p:cNvSpPr/>
          <p:nvPr/>
        </p:nvSpPr>
        <p:spPr>
          <a:xfrm>
            <a:off x="5884415" y="3997913"/>
            <a:ext cx="1643944" cy="29457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b="1" dirty="0">
                <a:solidFill>
                  <a:prstClr val="black"/>
                </a:solidFill>
                <a:latin typeface="Calibri"/>
              </a:rPr>
              <a:t>Noradrenaline</a:t>
            </a:r>
          </a:p>
        </p:txBody>
      </p:sp>
      <p:sp>
        <p:nvSpPr>
          <p:cNvPr id="73" name="Obdélník 72"/>
          <p:cNvSpPr/>
          <p:nvPr/>
        </p:nvSpPr>
        <p:spPr bwMode="auto">
          <a:xfrm>
            <a:off x="2165964" y="5010541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SARI</a:t>
            </a:r>
          </a:p>
        </p:txBody>
      </p:sp>
      <p:cxnSp>
        <p:nvCxnSpPr>
          <p:cNvPr id="74" name="Přímá spojnice se šipkou 73"/>
          <p:cNvCxnSpPr/>
          <p:nvPr/>
        </p:nvCxnSpPr>
        <p:spPr bwMode="auto">
          <a:xfrm flipV="1">
            <a:off x="3071329" y="4637265"/>
            <a:ext cx="288420" cy="6167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 bwMode="auto">
          <a:xfrm>
            <a:off x="3047571" y="5447092"/>
            <a:ext cx="744083" cy="6707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 bwMode="auto">
          <a:xfrm flipH="1">
            <a:off x="1369289" y="5416402"/>
            <a:ext cx="836965" cy="299606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Přímá spojnice se šipkou 84"/>
          <p:cNvCxnSpPr>
            <a:endCxn id="7" idx="0"/>
          </p:cNvCxnSpPr>
          <p:nvPr/>
        </p:nvCxnSpPr>
        <p:spPr bwMode="auto">
          <a:xfrm flipH="1">
            <a:off x="2304183" y="5484971"/>
            <a:ext cx="286997" cy="7203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8" name="Obdélník 87"/>
          <p:cNvSpPr/>
          <p:nvPr/>
        </p:nvSpPr>
        <p:spPr bwMode="auto">
          <a:xfrm>
            <a:off x="5406311" y="6295317"/>
            <a:ext cx="1053919" cy="480857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NASSA</a:t>
            </a:r>
          </a:p>
        </p:txBody>
      </p:sp>
      <p:cxnSp>
        <p:nvCxnSpPr>
          <p:cNvPr id="89" name="Přímá spojnice se šipkou 88"/>
          <p:cNvCxnSpPr/>
          <p:nvPr/>
        </p:nvCxnSpPr>
        <p:spPr bwMode="auto">
          <a:xfrm flipH="1" flipV="1">
            <a:off x="4603267" y="6356221"/>
            <a:ext cx="820657" cy="17058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1" name="Přímá spojnice se šipkou 90"/>
          <p:cNvCxnSpPr/>
          <p:nvPr/>
        </p:nvCxnSpPr>
        <p:spPr bwMode="auto">
          <a:xfrm flipH="1" flipV="1">
            <a:off x="2390427" y="6499498"/>
            <a:ext cx="2994977" cy="854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Přímá spojnice se šipkou 94"/>
          <p:cNvCxnSpPr/>
          <p:nvPr/>
        </p:nvCxnSpPr>
        <p:spPr bwMode="auto">
          <a:xfrm flipV="1">
            <a:off x="6473570" y="3601235"/>
            <a:ext cx="3187203" cy="293451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8" name="Obdélník 97"/>
          <p:cNvSpPr/>
          <p:nvPr/>
        </p:nvSpPr>
        <p:spPr bwMode="auto">
          <a:xfrm>
            <a:off x="261109" y="2472480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SMS</a:t>
            </a:r>
          </a:p>
        </p:txBody>
      </p:sp>
      <p:cxnSp>
        <p:nvCxnSpPr>
          <p:cNvPr id="99" name="Přímá spojnice se šipkou 98"/>
          <p:cNvCxnSpPr>
            <a:endCxn id="6" idx="0"/>
          </p:cNvCxnSpPr>
          <p:nvPr/>
        </p:nvCxnSpPr>
        <p:spPr bwMode="auto">
          <a:xfrm>
            <a:off x="770518" y="2973286"/>
            <a:ext cx="268355" cy="2879815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" name="Přímá spojnice se šipkou 101"/>
          <p:cNvCxnSpPr/>
          <p:nvPr/>
        </p:nvCxnSpPr>
        <p:spPr bwMode="auto">
          <a:xfrm>
            <a:off x="1184832" y="2972019"/>
            <a:ext cx="2073920" cy="15463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487B61-D265-4A0A-815A-C1583FD02B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1580" y="4089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34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7970" y="488516"/>
            <a:ext cx="10753200" cy="451576"/>
          </a:xfrm>
        </p:spPr>
        <p:txBody>
          <a:bodyPr/>
          <a:lstStyle/>
          <a:p>
            <a:r>
              <a:rPr lang="cs-CZ" dirty="0"/>
              <a:t>Mode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75" name="Zástupný symbol pro obsah 1"/>
          <p:cNvSpPr>
            <a:spLocks noGrp="1"/>
          </p:cNvSpPr>
          <p:nvPr>
            <p:ph idx="1"/>
          </p:nvPr>
        </p:nvSpPr>
        <p:spPr>
          <a:xfrm>
            <a:off x="720000" y="1257300"/>
            <a:ext cx="10753200" cy="5257800"/>
          </a:xfrm>
        </p:spPr>
        <p:txBody>
          <a:bodyPr/>
          <a:lstStyle/>
          <a:p>
            <a:r>
              <a:rPr lang="cs-CZ" dirty="0"/>
              <a:t>most AD </a:t>
            </a:r>
            <a:r>
              <a:rPr lang="cs-CZ" dirty="0" err="1"/>
              <a:t>increase</a:t>
            </a:r>
            <a:r>
              <a:rPr lang="cs-CZ" dirty="0"/>
              <a:t> 5-HT, NA </a:t>
            </a:r>
            <a:r>
              <a:rPr lang="cs-CZ" dirty="0" err="1"/>
              <a:t>or</a:t>
            </a:r>
            <a:r>
              <a:rPr lang="cs-CZ" dirty="0"/>
              <a:t> D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General </a:t>
            </a:r>
            <a:r>
              <a:rPr lang="cs-CZ" dirty="0" err="1"/>
              <a:t>modes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r>
              <a:rPr lang="cs-CZ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MAO </a:t>
            </a:r>
            <a:r>
              <a:rPr lang="cs-CZ" dirty="0" err="1"/>
              <a:t>inhibition</a:t>
            </a:r>
            <a:r>
              <a:rPr lang="cs-CZ" dirty="0"/>
              <a:t> (</a:t>
            </a:r>
            <a:r>
              <a:rPr lang="cs-CZ" dirty="0" err="1"/>
              <a:t>selective</a:t>
            </a:r>
            <a:r>
              <a:rPr lang="cs-CZ" dirty="0"/>
              <a:t> MAO A/ </a:t>
            </a:r>
            <a:r>
              <a:rPr lang="cs-CZ" dirty="0" err="1"/>
              <a:t>nonselective</a:t>
            </a:r>
            <a:r>
              <a:rPr lang="cs-CZ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reuptake</a:t>
            </a:r>
            <a:r>
              <a:rPr lang="cs-CZ" dirty="0"/>
              <a:t> </a:t>
            </a:r>
            <a:r>
              <a:rPr lang="cs-CZ" dirty="0" err="1"/>
              <a:t>inhibition</a:t>
            </a:r>
            <a:r>
              <a:rPr lang="cs-CZ" dirty="0"/>
              <a:t> (SERT, NAT)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desensitisation</a:t>
            </a:r>
            <a:r>
              <a:rPr lang="cs-CZ" dirty="0"/>
              <a:t>/</a:t>
            </a:r>
            <a:r>
              <a:rPr lang="cs-CZ" dirty="0" err="1"/>
              <a:t>antagonism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presynpatic</a:t>
            </a: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/>
              <a:t>	</a:t>
            </a:r>
            <a:r>
              <a:rPr lang="cs-CZ" dirty="0" err="1"/>
              <a:t>autoreceptors</a:t>
            </a:r>
            <a:r>
              <a:rPr lang="cs-CZ" dirty="0"/>
              <a:t> (5-HT</a:t>
            </a:r>
            <a:r>
              <a:rPr lang="cs-CZ" baseline="-25000" dirty="0"/>
              <a:t>1D</a:t>
            </a:r>
            <a:r>
              <a:rPr lang="cs-CZ" dirty="0"/>
              <a:t>, </a:t>
            </a:r>
            <a:r>
              <a:rPr lang="el-GR" dirty="0"/>
              <a:t>α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agonism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postsynaptic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 5-HT</a:t>
            </a:r>
            <a:r>
              <a:rPr lang="cs-CZ" baseline="-25000" dirty="0"/>
              <a:t>1A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antagonism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postsynaptic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 5-HT</a:t>
            </a:r>
            <a:r>
              <a:rPr lang="cs-CZ" baseline="-25000" dirty="0"/>
              <a:t>2A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6" name="Pravá složená závorka 15"/>
          <p:cNvSpPr/>
          <p:nvPr/>
        </p:nvSpPr>
        <p:spPr bwMode="auto">
          <a:xfrm>
            <a:off x="8077200" y="5351443"/>
            <a:ext cx="419100" cy="9144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6" name="Pravá složená závorka 75"/>
          <p:cNvSpPr/>
          <p:nvPr/>
        </p:nvSpPr>
        <p:spPr bwMode="auto">
          <a:xfrm>
            <a:off x="8496300" y="2667000"/>
            <a:ext cx="495300" cy="22098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9201150" y="3294846"/>
            <a:ext cx="26756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latin typeface="+mn-lt"/>
              </a:rPr>
              <a:t>increase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of</a:t>
            </a:r>
            <a:r>
              <a:rPr lang="cs-CZ" sz="2800" dirty="0">
                <a:latin typeface="+mn-lt"/>
              </a:rPr>
              <a:t> </a:t>
            </a:r>
          </a:p>
          <a:p>
            <a:r>
              <a:rPr lang="cs-CZ" sz="2800" dirty="0">
                <a:latin typeface="+mn-lt"/>
              </a:rPr>
              <a:t>5-HT and/</a:t>
            </a:r>
            <a:r>
              <a:rPr lang="cs-CZ" sz="2800" dirty="0" err="1">
                <a:latin typeface="+mn-lt"/>
              </a:rPr>
              <a:t>or</a:t>
            </a:r>
            <a:r>
              <a:rPr lang="cs-CZ" sz="2800" dirty="0">
                <a:latin typeface="+mn-lt"/>
              </a:rPr>
              <a:t> NA</a:t>
            </a:r>
            <a:endParaRPr lang="en-US" sz="2800" dirty="0">
              <a:latin typeface="+mn-lt"/>
            </a:endParaRPr>
          </a:p>
        </p:txBody>
      </p:sp>
      <p:sp>
        <p:nvSpPr>
          <p:cNvPr id="77" name="TextovéPole 76"/>
          <p:cNvSpPr txBox="1"/>
          <p:nvPr/>
        </p:nvSpPr>
        <p:spPr>
          <a:xfrm>
            <a:off x="8496300" y="5532820"/>
            <a:ext cx="28232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err="1">
                <a:latin typeface="+mn-lt"/>
              </a:rPr>
              <a:t>increased</a:t>
            </a:r>
            <a:r>
              <a:rPr lang="cs-CZ" sz="2800" dirty="0">
                <a:latin typeface="+mn-lt"/>
              </a:rPr>
              <a:t> BDNF</a:t>
            </a:r>
          </a:p>
          <a:p>
            <a:pPr algn="ctr"/>
            <a:r>
              <a:rPr lang="cs-CZ" sz="2800" dirty="0" err="1">
                <a:latin typeface="+mn-lt"/>
              </a:rPr>
              <a:t>activity</a:t>
            </a:r>
            <a:endParaRPr lang="en-US" sz="2800" dirty="0">
              <a:latin typeface="+mn-lt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4493CB-6909-4B72-9F6B-19BC2B575B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9230" y="3710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55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7970" y="488516"/>
            <a:ext cx="10753200" cy="451576"/>
          </a:xfrm>
        </p:spPr>
        <p:txBody>
          <a:bodyPr/>
          <a:lstStyle/>
          <a:p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symbol pro obsah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75" y="1220372"/>
            <a:ext cx="10080625" cy="44735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6440" y="6453615"/>
            <a:ext cx="9809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MILLAN, Mark J., et al. </a:t>
            </a:r>
            <a:r>
              <a:rPr lang="en-US" sz="1050" b="1" dirty="0"/>
              <a:t>Learning from the past and looking to the future: Emerging perspectives for improving the treatment of psychiatric </a:t>
            </a:r>
            <a:r>
              <a:rPr lang="en-US" sz="1050" b="1" dirty="0" err="1"/>
              <a:t>disorders.</a:t>
            </a:r>
            <a:r>
              <a:rPr lang="en-US" sz="1050" i="1" dirty="0" err="1"/>
              <a:t>European</a:t>
            </a:r>
            <a:r>
              <a:rPr lang="en-US" sz="1050" i="1" dirty="0"/>
              <a:t> </a:t>
            </a:r>
            <a:r>
              <a:rPr lang="en-US" sz="1050" i="1" dirty="0" err="1"/>
              <a:t>Neuropsychopharmacology</a:t>
            </a:r>
            <a:r>
              <a:rPr lang="en-US" sz="1050" dirty="0"/>
              <a:t>, 2015, 25.5: 599-656.</a:t>
            </a:r>
            <a:endParaRPr lang="cs-CZ" sz="105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4E45E2-EB6D-43C9-89BC-18DADB2A30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1170" y="2272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6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7970" y="488516"/>
            <a:ext cx="10753200" cy="451576"/>
          </a:xfrm>
        </p:spPr>
        <p:txBody>
          <a:bodyPr/>
          <a:lstStyle/>
          <a:p>
            <a:r>
              <a:rPr lang="cs-CZ" dirty="0" err="1"/>
              <a:t>Efficacy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085850"/>
            <a:ext cx="10753200" cy="52768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partial</a:t>
            </a:r>
            <a:r>
              <a:rPr lang="cs-CZ" dirty="0"/>
              <a:t> response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remission</a:t>
            </a:r>
            <a:r>
              <a:rPr lang="cs-CZ" dirty="0"/>
              <a:t> in 60-70%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</a:t>
            </a:r>
            <a:r>
              <a:rPr lang="cs-CZ" dirty="0" err="1"/>
              <a:t>only</a:t>
            </a:r>
            <a:r>
              <a:rPr lang="cs-CZ" dirty="0"/>
              <a:t> 30 %“ 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line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significant</a:t>
            </a:r>
            <a:r>
              <a:rPr lang="cs-CZ" dirty="0"/>
              <a:t> </a:t>
            </a:r>
            <a:r>
              <a:rPr lang="cs-CZ" dirty="0" err="1"/>
              <a:t>interindividual</a:t>
            </a:r>
            <a:r>
              <a:rPr lang="cs-CZ" dirty="0"/>
              <a:t> </a:t>
            </a:r>
            <a:r>
              <a:rPr lang="cs-CZ" dirty="0" err="1"/>
              <a:t>differences</a:t>
            </a:r>
            <a:r>
              <a:rPr lang="cs-CZ" dirty="0"/>
              <a:t> in </a:t>
            </a:r>
            <a:r>
              <a:rPr lang="cs-CZ" dirty="0" err="1"/>
              <a:t>treatment</a:t>
            </a:r>
            <a:r>
              <a:rPr lang="cs-CZ" dirty="0"/>
              <a:t> response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efficacy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distinct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AD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equipotential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		=  </a:t>
            </a:r>
            <a:r>
              <a:rPr lang="cs-CZ" dirty="0" err="1"/>
              <a:t>criteri</a:t>
            </a:r>
            <a:r>
              <a:rPr lang="en-US" dirty="0"/>
              <a:t>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AD </a:t>
            </a:r>
            <a:r>
              <a:rPr lang="cs-CZ" dirty="0" err="1"/>
              <a:t>selection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     1.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 (</a:t>
            </a:r>
            <a:r>
              <a:rPr lang="cs-CZ" dirty="0" err="1"/>
              <a:t>agitation</a:t>
            </a:r>
            <a:r>
              <a:rPr lang="cs-CZ" dirty="0"/>
              <a:t>, </a:t>
            </a:r>
            <a:r>
              <a:rPr lang="cs-CZ" dirty="0" err="1"/>
              <a:t>anxiety</a:t>
            </a:r>
            <a:r>
              <a:rPr lang="cs-CZ" dirty="0"/>
              <a:t>, </a:t>
            </a:r>
            <a:r>
              <a:rPr lang="cs-CZ" dirty="0" err="1"/>
              <a:t>insomnia</a:t>
            </a:r>
            <a:r>
              <a:rPr lang="cs-CZ" dirty="0"/>
              <a:t>)	</a:t>
            </a:r>
          </a:p>
          <a:p>
            <a:pPr marL="72000" indent="0">
              <a:buNone/>
            </a:pPr>
            <a:r>
              <a:rPr lang="cs-CZ" dirty="0"/>
              <a:t>     2. </a:t>
            </a: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adverse</a:t>
            </a:r>
            <a:r>
              <a:rPr lang="cs-CZ" dirty="0"/>
              <a:t> </a:t>
            </a:r>
            <a:r>
              <a:rPr lang="cs-CZ" dirty="0" err="1"/>
              <a:t>reactions</a:t>
            </a:r>
            <a:r>
              <a:rPr lang="cs-CZ" dirty="0"/>
              <a:t> risk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766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52550"/>
            <a:ext cx="10753200" cy="44794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inhibit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NAT, but more </a:t>
            </a:r>
            <a:r>
              <a:rPr lang="cs-CZ" dirty="0" err="1"/>
              <a:t>selective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SERT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PK and PD </a:t>
            </a:r>
            <a:r>
              <a:rPr lang="cs-CZ" dirty="0" err="1"/>
              <a:t>differences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single </a:t>
            </a:r>
            <a:r>
              <a:rPr lang="cs-CZ" dirty="0" err="1"/>
              <a:t>agents</a:t>
            </a:r>
            <a:r>
              <a:rPr lang="cs-CZ" dirty="0"/>
              <a:t> = </a:t>
            </a:r>
            <a:r>
              <a:rPr lang="cs-CZ" dirty="0" err="1"/>
              <a:t>one</a:t>
            </a:r>
            <a:r>
              <a:rPr lang="cs-CZ" dirty="0"/>
              <a:t> SSRI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replaced</a:t>
            </a:r>
            <a:r>
              <a:rPr lang="cs-CZ" dirty="0"/>
              <a:t> by </a:t>
            </a:r>
            <a:r>
              <a:rPr lang="cs-CZ" dirty="0" err="1"/>
              <a:t>other</a:t>
            </a:r>
            <a:r>
              <a:rPr lang="cs-CZ" dirty="0"/>
              <a:t> in case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failure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drugs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choice</a:t>
            </a:r>
            <a:r>
              <a:rPr lang="cs-CZ" dirty="0"/>
              <a:t> in most </a:t>
            </a:r>
            <a:r>
              <a:rPr lang="cs-CZ" dirty="0" err="1"/>
              <a:t>patients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great</a:t>
            </a:r>
            <a:r>
              <a:rPr lang="cs-CZ" dirty="0"/>
              <a:t> </a:t>
            </a:r>
            <a:r>
              <a:rPr lang="cs-CZ" dirty="0" err="1"/>
              <a:t>safety</a:t>
            </a:r>
            <a:r>
              <a:rPr lang="cs-CZ" dirty="0"/>
              <a:t> profile – but not </a:t>
            </a:r>
            <a:r>
              <a:rPr lang="cs-CZ" dirty="0" err="1"/>
              <a:t>tolerability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↑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suicide</a:t>
            </a:r>
            <a:r>
              <a:rPr lang="cs-CZ" dirty="0"/>
              <a:t> in </a:t>
            </a:r>
            <a:r>
              <a:rPr lang="cs-CZ" dirty="0" err="1"/>
              <a:t>tennagers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drug-drug</a:t>
            </a:r>
            <a:r>
              <a:rPr lang="cs-CZ" dirty="0"/>
              <a:t> </a:t>
            </a:r>
            <a:r>
              <a:rPr lang="cs-CZ" dirty="0" err="1"/>
              <a:t>interactions</a:t>
            </a:r>
            <a:r>
              <a:rPr lang="cs-CZ" dirty="0"/>
              <a:t> (</a:t>
            </a:r>
            <a:r>
              <a:rPr lang="cs-CZ" dirty="0" err="1"/>
              <a:t>iCYP</a:t>
            </a:r>
            <a:r>
              <a:rPr lang="cs-CZ" dirty="0"/>
              <a:t> 2D6 and 3A4 </a:t>
            </a:r>
            <a:r>
              <a:rPr lang="cs-CZ" dirty="0" err="1"/>
              <a:t>inhibitors</a:t>
            </a:r>
            <a:r>
              <a:rPr lang="cs-CZ" dirty="0"/>
              <a:t>)</a:t>
            </a:r>
          </a:p>
          <a:p>
            <a:pPr marL="72000" indent="0">
              <a:buNone/>
            </a:pPr>
            <a:r>
              <a:rPr lang="cs-CZ" dirty="0"/>
              <a:t>I: </a:t>
            </a:r>
            <a:r>
              <a:rPr lang="cs-CZ" dirty="0" err="1"/>
              <a:t>depression</a:t>
            </a:r>
            <a:r>
              <a:rPr lang="cs-CZ" dirty="0"/>
              <a:t>, </a:t>
            </a:r>
            <a:r>
              <a:rPr lang="cs-CZ" dirty="0" err="1"/>
              <a:t>anxiety</a:t>
            </a:r>
            <a:r>
              <a:rPr lang="cs-CZ" dirty="0"/>
              <a:t>, OCD, PTSD, </a:t>
            </a:r>
            <a:r>
              <a:rPr lang="cs-CZ" dirty="0" err="1"/>
              <a:t>migraine</a:t>
            </a:r>
            <a:r>
              <a:rPr lang="cs-CZ" dirty="0"/>
              <a:t>, </a:t>
            </a:r>
            <a:r>
              <a:rPr lang="cs-CZ" dirty="0" err="1"/>
              <a:t>pain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 – </a:t>
            </a:r>
            <a:r>
              <a:rPr lang="cs-CZ" b="0" dirty="0" err="1"/>
              <a:t>selective</a:t>
            </a:r>
            <a:r>
              <a:rPr lang="cs-CZ" b="0" dirty="0"/>
              <a:t> serotonin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54A9F1-22C4-4748-AB59-6D6BDFF821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1425" y="2342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8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14450"/>
            <a:ext cx="10753200" cy="50482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GIT </a:t>
            </a:r>
            <a:r>
              <a:rPr lang="cs-CZ" dirty="0" err="1"/>
              <a:t>irritation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alibri"/>
                <a:cs typeface="Calibri"/>
              </a:rPr>
              <a:t>↑</a:t>
            </a:r>
            <a:r>
              <a:rPr lang="cs-CZ" dirty="0"/>
              <a:t> </a:t>
            </a:r>
            <a:r>
              <a:rPr lang="cs-CZ" dirty="0" err="1"/>
              <a:t>bleeding</a:t>
            </a:r>
            <a:r>
              <a:rPr lang="cs-CZ" dirty="0"/>
              <a:t>, sex. </a:t>
            </a:r>
            <a:r>
              <a:rPr lang="cs-CZ" dirty="0" err="1"/>
              <a:t>dysfunction</a:t>
            </a:r>
            <a:r>
              <a:rPr lang="cs-CZ" dirty="0"/>
              <a:t>, </a:t>
            </a:r>
            <a:r>
              <a:rPr lang="cs-CZ" dirty="0" err="1"/>
              <a:t>anhedonia</a:t>
            </a:r>
            <a:endParaRPr lang="cs-CZ" dirty="0"/>
          </a:p>
          <a:p>
            <a:pPr marL="72000" indent="0">
              <a:buNone/>
            </a:pPr>
            <a:r>
              <a:rPr lang="cs-CZ" b="1" dirty="0"/>
              <a:t>Serotonin syndrome</a:t>
            </a:r>
          </a:p>
          <a:p>
            <a:pPr>
              <a:buFontTx/>
              <a:buChar char="-"/>
            </a:pPr>
            <a:r>
              <a:rPr lang="cs-CZ" dirty="0" err="1"/>
              <a:t>induced</a:t>
            </a:r>
            <a:r>
              <a:rPr lang="cs-CZ" dirty="0"/>
              <a:t> by </a:t>
            </a:r>
            <a:r>
              <a:rPr lang="cs-CZ" dirty="0" err="1"/>
              <a:t>hyperactivity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serotonine in </a:t>
            </a:r>
            <a:r>
              <a:rPr lang="cs-CZ" dirty="0" err="1"/>
              <a:t>the</a:t>
            </a:r>
            <a:r>
              <a:rPr lang="cs-CZ" dirty="0"/>
              <a:t> CNS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risk in </a:t>
            </a:r>
            <a:r>
              <a:rPr lang="cs-CZ" dirty="0" err="1"/>
              <a:t>combinations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serotonergic</a:t>
            </a:r>
            <a:r>
              <a:rPr lang="cs-CZ" dirty="0"/>
              <a:t> </a:t>
            </a:r>
            <a:r>
              <a:rPr lang="cs-CZ" dirty="0" err="1"/>
              <a:t>drugs</a:t>
            </a:r>
            <a:r>
              <a:rPr lang="cs-CZ" dirty="0"/>
              <a:t> (AD, </a:t>
            </a:r>
            <a:r>
              <a:rPr lang="cs-CZ" dirty="0" err="1"/>
              <a:t>triptans</a:t>
            </a:r>
            <a:r>
              <a:rPr lang="cs-CZ" dirty="0"/>
              <a:t>, </a:t>
            </a:r>
            <a:r>
              <a:rPr lang="cs-CZ" dirty="0" err="1"/>
              <a:t>analgesics</a:t>
            </a:r>
            <a:r>
              <a:rPr lang="cs-CZ" dirty="0"/>
              <a:t>)</a:t>
            </a:r>
          </a:p>
          <a:p>
            <a:pPr marL="72000" indent="0">
              <a:buNone/>
            </a:pPr>
            <a:r>
              <a:rPr lang="cs-CZ" b="1" dirty="0" err="1"/>
              <a:t>Antidepressant</a:t>
            </a:r>
            <a:r>
              <a:rPr lang="cs-CZ" b="1" dirty="0"/>
              <a:t> </a:t>
            </a:r>
            <a:r>
              <a:rPr lang="cs-CZ" b="1" dirty="0" err="1"/>
              <a:t>discontinuation</a:t>
            </a:r>
            <a:r>
              <a:rPr lang="cs-CZ" b="1" dirty="0"/>
              <a:t> syndrome </a:t>
            </a:r>
            <a:r>
              <a:rPr lang="cs-CZ" dirty="0"/>
              <a:t>- FINISH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645306-6D63-4F5F-B00B-B120D6B81E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95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2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fe2e5048-e968-454b-ba3b-a0b20177dec8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165A467E99074B837E8FDEDF829E04" ma:contentTypeVersion="14" ma:contentTypeDescription="Vytvoří nový dokument" ma:contentTypeScope="" ma:versionID="d0a06e541e32edd4206bb8b9d27cf833">
  <xsd:schema xmlns:xsd="http://www.w3.org/2001/XMLSchema" xmlns:xs="http://www.w3.org/2001/XMLSchema" xmlns:p="http://schemas.microsoft.com/office/2006/metadata/properties" xmlns:ns3="e8312105-d3eb-4165-b016-0d7be4344c68" xmlns:ns4="db466b21-9f8e-4555-b4b4-3f204fa426c7" targetNamespace="http://schemas.microsoft.com/office/2006/metadata/properties" ma:root="true" ma:fieldsID="c024643b463002854b5a77d80f1cded6" ns3:_="" ns4:_="">
    <xsd:import namespace="e8312105-d3eb-4165-b016-0d7be4344c68"/>
    <xsd:import namespace="db466b21-9f8e-4555-b4b4-3f204fa426c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12105-d3eb-4165-b016-0d7be4344c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466b21-9f8e-4555-b4b4-3f204fa426c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4C1C25-F6DF-4874-8CE8-37C6D4FBA1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88002D-68F4-4A34-B62C-A7D3A1A641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312105-d3eb-4165-b016-0d7be4344c68"/>
    <ds:schemaRef ds:uri="db466b21-9f8e-4555-b4b4-3f204fa426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E5C5D-C1BF-47DC-8C32-53E67CB88BEF}">
  <ds:schemaRefs>
    <ds:schemaRef ds:uri="e8312105-d3eb-4165-b016-0d7be4344c68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db466b21-9f8e-4555-b4b4-3f204fa426c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Prezentace-MED-CZ-v8-1</Template>
  <TotalTime>996</TotalTime>
  <Words>1339</Words>
  <Application>Microsoft Office PowerPoint</Application>
  <PresentationFormat>Širokoúhlá obrazovka</PresentationFormat>
  <Paragraphs>238</Paragraphs>
  <Slides>26</Slides>
  <Notes>5</Notes>
  <HiddenSlides>0</HiddenSlides>
  <MMClips>22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Tahoma</vt:lpstr>
      <vt:lpstr>Times New Roman</vt:lpstr>
      <vt:lpstr>Wingdings</vt:lpstr>
      <vt:lpstr>Prezentace_MU_CZ</vt:lpstr>
      <vt:lpstr>Antidepressants</vt:lpstr>
      <vt:lpstr>Depression</vt:lpstr>
      <vt:lpstr>Monoamine theory of depression</vt:lpstr>
      <vt:lpstr>Mechanismus účinku antidepresiv</vt:lpstr>
      <vt:lpstr>Mode of action of antidepressants</vt:lpstr>
      <vt:lpstr>History of antidepressants</vt:lpstr>
      <vt:lpstr>Efficacy of antidepressants</vt:lpstr>
      <vt:lpstr>SSRI – selective serotonin reuptake inhibitors</vt:lpstr>
      <vt:lpstr>SSRI</vt:lpstr>
      <vt:lpstr>SSRI</vt:lpstr>
      <vt:lpstr>SSRI - escitalopram</vt:lpstr>
      <vt:lpstr>SNRI – serotonin and noradrenaline reuptake inhibitors</vt:lpstr>
      <vt:lpstr>NDRI – noradrenaline and dopamine reuptake inhibitors</vt:lpstr>
      <vt:lpstr>NARI – noradrenaline reuptake inhibitor</vt:lpstr>
      <vt:lpstr>SARI – serotonine antagonist and reuptake inhibitor</vt:lpstr>
      <vt:lpstr>mirtazapine NASSA – noradrenergic and specific serotonergic antidepressants</vt:lpstr>
      <vt:lpstr>SMS – serotonin modulator and stimulator</vt:lpstr>
      <vt:lpstr>MASSA-melatonine agonist and serotonin selective antagonist</vt:lpstr>
      <vt:lpstr>TCA</vt:lpstr>
      <vt:lpstr>TCA</vt:lpstr>
      <vt:lpstr>TCA</vt:lpstr>
      <vt:lpstr>iMAO</vt:lpstr>
      <vt:lpstr>Side effects of antidepressant therapy</vt:lpstr>
      <vt:lpstr>Prezentace aplikace PowerPoint</vt:lpstr>
      <vt:lpstr>activating  x      sedative      AD</vt:lpstr>
      <vt:lpstr>Augmentation of antidepressant terapy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Antidepresiva</dc:title>
  <dc:creator>x</dc:creator>
  <cp:lastModifiedBy>Leoš Landa</cp:lastModifiedBy>
  <cp:revision>79</cp:revision>
  <cp:lastPrinted>2019-03-04T16:18:50Z</cp:lastPrinted>
  <dcterms:created xsi:type="dcterms:W3CDTF">2019-03-03T20:17:22Z</dcterms:created>
  <dcterms:modified xsi:type="dcterms:W3CDTF">2023-10-23T11:40:10Z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0x010100A5165A467E99074B837E8FDEDF829E04</vt:lpwstr>
  </property>
</Properties>
</file>