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1" r:id="rId3"/>
    <p:sldId id="272" r:id="rId4"/>
    <p:sldId id="326" r:id="rId5"/>
    <p:sldId id="285" r:id="rId6"/>
    <p:sldId id="283" r:id="rId7"/>
    <p:sldId id="308" r:id="rId8"/>
    <p:sldId id="324" r:id="rId9"/>
    <p:sldId id="286" r:id="rId10"/>
    <p:sldId id="294" r:id="rId11"/>
    <p:sldId id="258" r:id="rId12"/>
    <p:sldId id="273" r:id="rId13"/>
    <p:sldId id="260" r:id="rId14"/>
    <p:sldId id="262" r:id="rId15"/>
    <p:sldId id="264" r:id="rId16"/>
    <p:sldId id="291" r:id="rId17"/>
    <p:sldId id="327" r:id="rId18"/>
    <p:sldId id="290" r:id="rId19"/>
    <p:sldId id="328" r:id="rId20"/>
    <p:sldId id="265" r:id="rId21"/>
    <p:sldId id="266" r:id="rId22"/>
    <p:sldId id="267" r:id="rId23"/>
    <p:sldId id="269" r:id="rId24"/>
    <p:sldId id="284" r:id="rId25"/>
    <p:sldId id="276" r:id="rId26"/>
    <p:sldId id="277" r:id="rId27"/>
    <p:sldId id="278" r:id="rId28"/>
    <p:sldId id="293" r:id="rId29"/>
  </p:sldIdLst>
  <p:sldSz cx="12192000" cy="6858000"/>
  <p:notesSz cx="6858000" cy="9144000"/>
  <p:custDataLst>
    <p:tags r:id="rId3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3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2520-0359-4CD6-9F99-E00D879967C4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1E8D2-BAB7-48AE-93B7-3947BC46FD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02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slides</a:t>
            </a:r>
            <a:r>
              <a:rPr lang="cs-CZ" dirty="0"/>
              <a:t> …</a:t>
            </a: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biorhythms</a:t>
            </a:r>
            <a:r>
              <a:rPr lang="cs-CZ" dirty="0"/>
              <a:t>……..</a:t>
            </a:r>
            <a:r>
              <a:rPr lang="en-US" dirty="0"/>
              <a:t> </a:t>
            </a:r>
            <a:r>
              <a:rPr lang="cs-CZ" dirty="0"/>
              <a:t>Not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en-US" dirty="0"/>
              <a:t>women have their days, but men also have their days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74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received this information at a lecture last semester</a:t>
            </a:r>
            <a:r>
              <a:rPr lang="cs-CZ" dirty="0"/>
              <a:t>. 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spoken</a:t>
            </a:r>
            <a:r>
              <a:rPr lang="cs-CZ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4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talk </a:t>
            </a:r>
            <a:r>
              <a:rPr lang="cs-CZ" dirty="0" err="1"/>
              <a:t>about</a:t>
            </a:r>
            <a:r>
              <a:rPr lang="cs-CZ" dirty="0"/>
              <a:t> 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88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7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9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7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2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2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4330-9B51-4CBD-9B40-A8E44C200618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4887" y="127758"/>
            <a:ext cx="11022226" cy="1147589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Biorhythms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sz="2200" b="1" dirty="0" err="1">
                <a:solidFill>
                  <a:srgbClr val="FF0000"/>
                </a:solidFill>
              </a:rPr>
              <a:t>studied</a:t>
            </a:r>
            <a:r>
              <a:rPr lang="cs-CZ" sz="2200" b="1" dirty="0">
                <a:solidFill>
                  <a:srgbClr val="FF0000"/>
                </a:solidFill>
              </a:rPr>
              <a:t> by  </a:t>
            </a:r>
            <a:r>
              <a:rPr lang="cs-CZ" b="1" dirty="0" err="1">
                <a:solidFill>
                  <a:srgbClr val="FF0000"/>
                </a:solidFill>
              </a:rPr>
              <a:t>chronobiology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200" b="1" dirty="0">
                <a:solidFill>
                  <a:srgbClr val="FF0000"/>
                </a:solidFill>
              </a:rPr>
              <a:t> as a </a:t>
            </a:r>
            <a:r>
              <a:rPr lang="cs-CZ" sz="2200" b="1" dirty="0" err="1">
                <a:solidFill>
                  <a:srgbClr val="FF0000"/>
                </a:solidFill>
              </a:rPr>
              <a:t>special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branch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of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physiology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research</a:t>
            </a:r>
            <a:endParaRPr lang="cs-CZ" sz="22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023" y="1275348"/>
            <a:ext cx="11812398" cy="558265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humans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other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mammals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processes</a:t>
            </a:r>
            <a:r>
              <a:rPr lang="cs-CZ" dirty="0">
                <a:solidFill>
                  <a:schemeClr val="tx1"/>
                </a:solidFill>
              </a:rPr>
              <a:t> such as 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awake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feed</a:t>
            </a:r>
            <a:r>
              <a:rPr lang="cs-CZ" dirty="0">
                <a:solidFill>
                  <a:schemeClr val="tx1"/>
                </a:solidFill>
              </a:rPr>
              <a:t>/fast </a:t>
            </a:r>
            <a:r>
              <a:rPr lang="cs-CZ" dirty="0" err="1">
                <a:solidFill>
                  <a:schemeClr val="tx1"/>
                </a:solidFill>
              </a:rPr>
              <a:t>cycles</a:t>
            </a:r>
            <a:r>
              <a:rPr lang="cs-CZ" dirty="0">
                <a:solidFill>
                  <a:schemeClr val="tx1"/>
                </a:solidFill>
              </a:rPr>
              <a:t>, body </a:t>
            </a:r>
            <a:r>
              <a:rPr lang="cs-CZ" dirty="0" err="1">
                <a:solidFill>
                  <a:schemeClr val="tx1"/>
                </a:solidFill>
              </a:rPr>
              <a:t>temperature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oscillations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hormonal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secretions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metabolic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events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occur</a:t>
            </a:r>
            <a:r>
              <a:rPr lang="cs-CZ" dirty="0">
                <a:solidFill>
                  <a:schemeClr val="tx1"/>
                </a:solidFill>
              </a:rPr>
              <a:t> in a </a:t>
            </a:r>
            <a:r>
              <a:rPr lang="cs-CZ" dirty="0" err="1">
                <a:solidFill>
                  <a:schemeClr val="tx1"/>
                </a:solidFill>
              </a:rPr>
              <a:t>circadian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manner</a:t>
            </a:r>
            <a:r>
              <a:rPr lang="cs-CZ" dirty="0">
                <a:solidFill>
                  <a:schemeClr val="tx1"/>
                </a:solidFill>
              </a:rPr>
              <a:t> and are </a:t>
            </a:r>
            <a:r>
              <a:rPr lang="cs-CZ" dirty="0" err="1">
                <a:solidFill>
                  <a:schemeClr val="tx1"/>
                </a:solidFill>
              </a:rPr>
              <a:t>ruled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biological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clock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rhythm period: </a:t>
            </a:r>
            <a:r>
              <a:rPr lang="en-US" dirty="0">
                <a:solidFill>
                  <a:schemeClr val="tx1"/>
                </a:solidFill>
              </a:rPr>
              <a:t>the time that elapses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before a biological variable enters the same phase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dirty="0">
                <a:solidFill>
                  <a:schemeClr val="tx1"/>
                </a:solidFill>
              </a:rPr>
              <a:t>- most </a:t>
            </a:r>
            <a:r>
              <a:rPr lang="cs-CZ" dirty="0" err="1">
                <a:solidFill>
                  <a:schemeClr val="tx1"/>
                </a:solidFill>
              </a:rPr>
              <a:t>often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described</a:t>
            </a:r>
            <a:r>
              <a:rPr lang="cs-CZ" dirty="0">
                <a:solidFill>
                  <a:schemeClr val="tx1"/>
                </a:solidFill>
              </a:rPr>
              <a:t> as </a:t>
            </a:r>
            <a:r>
              <a:rPr lang="cs-CZ" dirty="0" err="1">
                <a:solidFill>
                  <a:schemeClr val="tx1"/>
                </a:solidFill>
              </a:rPr>
              <a:t>sinusoidal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curve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u="sng" dirty="0" err="1">
                <a:solidFill>
                  <a:schemeClr val="tx1"/>
                </a:solidFill>
              </a:rPr>
              <a:t>Periods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of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rhythms</a:t>
            </a:r>
            <a:r>
              <a:rPr lang="cs-CZ" u="sng" dirty="0">
                <a:solidFill>
                  <a:schemeClr val="tx1"/>
                </a:solidFill>
              </a:rPr>
              <a:t> (a </a:t>
            </a:r>
            <a:r>
              <a:rPr lang="cs-CZ" u="sng" dirty="0" err="1">
                <a:solidFill>
                  <a:schemeClr val="tx1"/>
                </a:solidFill>
              </a:rPr>
              <a:t>frequency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with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which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the</a:t>
            </a:r>
            <a:r>
              <a:rPr lang="cs-CZ" u="sng" dirty="0">
                <a:solidFill>
                  <a:schemeClr val="tx1"/>
                </a:solidFill>
              </a:rPr>
              <a:t> parametr </a:t>
            </a:r>
            <a:r>
              <a:rPr lang="cs-CZ" u="sng" dirty="0" err="1">
                <a:solidFill>
                  <a:schemeClr val="tx1"/>
                </a:solidFill>
              </a:rPr>
              <a:t>is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repeated</a:t>
            </a:r>
            <a:r>
              <a:rPr lang="cs-CZ" u="sng" dirty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Ultradian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shorter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24hours (e.g.:10sec rhythm in </a:t>
            </a:r>
            <a:r>
              <a:rPr lang="cs-CZ" dirty="0" err="1">
                <a:solidFill>
                  <a:schemeClr val="tx1"/>
                </a:solidFill>
              </a:rPr>
              <a:t>breathing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Circadian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wakefulness</a:t>
            </a:r>
            <a:r>
              <a:rPr lang="cs-CZ" dirty="0">
                <a:solidFill>
                  <a:schemeClr val="tx1"/>
                </a:solidFill>
              </a:rPr>
              <a:t>…..</a:t>
            </a:r>
            <a:r>
              <a:rPr lang="cs-CZ" dirty="0" err="1">
                <a:solidFill>
                  <a:schemeClr val="tx1"/>
                </a:solidFill>
              </a:rPr>
              <a:t>from</a:t>
            </a:r>
            <a:r>
              <a:rPr lang="cs-CZ" dirty="0">
                <a:solidFill>
                  <a:schemeClr val="tx1"/>
                </a:solidFill>
              </a:rPr>
              <a:t> Latin </a:t>
            </a:r>
            <a:r>
              <a:rPr lang="cs-CZ" i="1" dirty="0" err="1">
                <a:solidFill>
                  <a:schemeClr val="tx1"/>
                </a:solidFill>
              </a:rPr>
              <a:t>circa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diem</a:t>
            </a:r>
            <a:r>
              <a:rPr lang="cs-CZ" dirty="0">
                <a:solidFill>
                  <a:schemeClr val="tx1"/>
                </a:solidFill>
              </a:rPr>
              <a:t> -</a:t>
            </a:r>
            <a:r>
              <a:rPr lang="cs-CZ" dirty="0" err="1">
                <a:solidFill>
                  <a:schemeClr val="tx1"/>
                </a:solidFill>
              </a:rPr>
              <a:t>about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day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Infradian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longer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menstrual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cycle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A8A106-2D71-485D-A78B-F4189EA00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30400" r="49212" b="51400"/>
          <a:stretch/>
        </p:blipFill>
        <p:spPr>
          <a:xfrm>
            <a:off x="6065221" y="2033338"/>
            <a:ext cx="5558587" cy="32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2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humans</a:t>
            </a:r>
            <a:r>
              <a:rPr lang="cs-CZ" dirty="0"/>
              <a:t>: </a:t>
            </a:r>
            <a:r>
              <a:rPr lang="cs-CZ" dirty="0" err="1"/>
              <a:t>circadian</a:t>
            </a:r>
            <a:r>
              <a:rPr lang="cs-CZ" dirty="0"/>
              <a:t> rhythm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Perioda </a:t>
            </a:r>
            <a:r>
              <a:rPr lang="cs-CZ" dirty="0" err="1"/>
              <a:t>of</a:t>
            </a:r>
            <a:r>
              <a:rPr lang="cs-CZ" dirty="0"/>
              <a:t> rhythm  25±1.5 </a:t>
            </a:r>
            <a:r>
              <a:rPr lang="cs-CZ" dirty="0" err="1"/>
              <a:t>hours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Synchronization</a:t>
            </a:r>
            <a:r>
              <a:rPr lang="cs-CZ" dirty="0"/>
              <a:t> via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:</a:t>
            </a:r>
          </a:p>
          <a:p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Light</a:t>
            </a:r>
            <a:r>
              <a:rPr lang="cs-CZ" dirty="0"/>
              <a:t>/</a:t>
            </a: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temperature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in blind </a:t>
            </a:r>
            <a:r>
              <a:rPr lang="cs-CZ" dirty="0" err="1"/>
              <a:t>people</a:t>
            </a:r>
            <a:r>
              <a:rPr lang="cs-CZ" dirty="0"/>
              <a:t>)</a:t>
            </a:r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food </a:t>
            </a:r>
            <a:r>
              <a:rPr lang="cs-CZ" dirty="0" err="1"/>
              <a:t>intake</a:t>
            </a:r>
            <a:r>
              <a:rPr lang="cs-CZ" dirty="0"/>
              <a:t> (experiment in </a:t>
            </a:r>
            <a:r>
              <a:rPr lang="cs-CZ" dirty="0" err="1"/>
              <a:t>caves</a:t>
            </a:r>
            <a:r>
              <a:rPr lang="cs-CZ" dirty="0"/>
              <a:t>)</a:t>
            </a:r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stimulus</a:t>
            </a:r>
          </a:p>
          <a:p>
            <a:endParaRPr lang="cs-CZ" dirty="0"/>
          </a:p>
          <a:p>
            <a:r>
              <a:rPr lang="cs-CZ" dirty="0" err="1"/>
              <a:t>Entry</a:t>
            </a:r>
            <a:r>
              <a:rPr lang="cs-CZ" dirty="0"/>
              <a:t>: </a:t>
            </a:r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ganglionic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– </a:t>
            </a:r>
            <a:r>
              <a:rPr lang="cs-CZ" dirty="0" err="1"/>
              <a:t>photopsine</a:t>
            </a:r>
            <a:r>
              <a:rPr lang="cs-CZ" dirty="0"/>
              <a:t> – </a:t>
            </a:r>
            <a:r>
              <a:rPr lang="cs-CZ" dirty="0" err="1"/>
              <a:t>melanopsin</a:t>
            </a:r>
            <a:r>
              <a:rPr lang="cs-CZ" dirty="0"/>
              <a:t> (blue </a:t>
            </a:r>
            <a:r>
              <a:rPr lang="cs-CZ" dirty="0" err="1"/>
              <a:t>wavelenght</a:t>
            </a:r>
            <a:r>
              <a:rPr lang="cs-CZ" dirty="0"/>
              <a:t>)- SCN –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oscilator</a:t>
            </a:r>
            <a:endParaRPr lang="cs-CZ" dirty="0"/>
          </a:p>
          <a:p>
            <a:r>
              <a:rPr lang="cs-CZ" dirty="0" err="1"/>
              <a:t>Pathway</a:t>
            </a:r>
            <a:r>
              <a:rPr lang="cs-CZ" dirty="0"/>
              <a:t>: </a:t>
            </a:r>
            <a:r>
              <a:rPr lang="cs-CZ" dirty="0" err="1"/>
              <a:t>neuronal</a:t>
            </a:r>
            <a:r>
              <a:rPr lang="cs-CZ" dirty="0"/>
              <a:t> and </a:t>
            </a:r>
            <a:r>
              <a:rPr lang="cs-CZ" dirty="0" err="1"/>
              <a:t>humoral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62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(</a:t>
            </a:r>
            <a:r>
              <a:rPr lang="cs-CZ" dirty="0" err="1"/>
              <a:t>daily</a:t>
            </a:r>
            <a:r>
              <a:rPr lang="cs-CZ" dirty="0"/>
              <a:t>)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</a:t>
            </a:r>
            <a:r>
              <a:rPr lang="cs-CZ" dirty="0"/>
              <a:t>/</a:t>
            </a:r>
            <a:r>
              <a:rPr lang="cs-CZ" dirty="0" err="1"/>
              <a:t>light</a:t>
            </a:r>
            <a:r>
              <a:rPr lang="cs-CZ" dirty="0"/>
              <a:t> (</a:t>
            </a:r>
            <a:r>
              <a:rPr lang="cs-CZ" dirty="0" err="1"/>
              <a:t>day</a:t>
            </a:r>
            <a:r>
              <a:rPr lang="cs-CZ" dirty="0"/>
              <a:t>-night) </a:t>
            </a:r>
            <a:r>
              <a:rPr lang="cs-CZ" dirty="0" err="1"/>
              <a:t>cycles</a:t>
            </a:r>
            <a:r>
              <a:rPr lang="cs-CZ" dirty="0"/>
              <a:t> by </a:t>
            </a:r>
            <a:r>
              <a:rPr lang="cs-CZ" dirty="0" err="1"/>
              <a:t>secreting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melatonin. </a:t>
            </a:r>
            <a:r>
              <a:rPr lang="cs-CZ" dirty="0" err="1"/>
              <a:t>Darkness</a:t>
            </a:r>
            <a:r>
              <a:rPr lang="cs-CZ" dirty="0"/>
              <a:t> </a:t>
            </a:r>
            <a:r>
              <a:rPr lang="cs-CZ" dirty="0" err="1"/>
              <a:t>stimulates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64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528828" y="103569"/>
            <a:ext cx="8064896" cy="66247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17875" y="914400"/>
            <a:ext cx="2899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Macrostructure</a:t>
            </a:r>
            <a:r>
              <a:rPr lang="cs-CZ" sz="2400" dirty="0"/>
              <a:t>:</a:t>
            </a:r>
          </a:p>
          <a:p>
            <a:endParaRPr lang="cs-CZ" sz="2400" dirty="0"/>
          </a:p>
          <a:p>
            <a:r>
              <a:rPr lang="cs-CZ" sz="2400" dirty="0"/>
              <a:t> -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gland</a:t>
            </a:r>
            <a:r>
              <a:rPr lang="cs-CZ" sz="2400" dirty="0"/>
              <a:t> </a:t>
            </a:r>
            <a:r>
              <a:rPr lang="cs-CZ" sz="2400" dirty="0" err="1"/>
              <a:t>found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corpus </a:t>
            </a:r>
            <a:r>
              <a:rPr lang="cs-CZ" sz="2400" dirty="0" err="1"/>
              <a:t>callosum</a:t>
            </a:r>
            <a:r>
              <a:rPr lang="cs-CZ" sz="2400" dirty="0"/>
              <a:t>, </a:t>
            </a:r>
            <a:r>
              <a:rPr lang="cs-CZ" sz="2400" dirty="0" err="1"/>
              <a:t>forming</a:t>
            </a:r>
            <a:r>
              <a:rPr lang="cs-CZ" sz="2400" dirty="0"/>
              <a:t> a </a:t>
            </a:r>
            <a:r>
              <a:rPr lang="cs-CZ" sz="2400" dirty="0" err="1"/>
              <a:t>section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roof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</a:t>
            </a:r>
            <a:r>
              <a:rPr lang="cs-CZ" sz="2400" dirty="0" err="1"/>
              <a:t>wall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third</a:t>
            </a:r>
            <a:r>
              <a:rPr lang="cs-CZ" sz="2400" dirty="0"/>
              <a:t> </a:t>
            </a:r>
            <a:r>
              <a:rPr lang="cs-CZ" sz="2400" dirty="0" err="1"/>
              <a:t>ventricle</a:t>
            </a:r>
            <a:endParaRPr lang="cs-CZ" sz="2400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B2B732-F624-49A4-AF7B-584F15414289}"/>
              </a:ext>
            </a:extLst>
          </p:cNvPr>
          <p:cNvSpPr txBox="1"/>
          <p:nvPr/>
        </p:nvSpPr>
        <p:spPr>
          <a:xfrm>
            <a:off x="8593724" y="6385099"/>
            <a:ext cx="357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repetition is the mother of wisdom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05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54908"/>
            <a:ext cx="10515600" cy="5522055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Microstructure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composed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: </a:t>
            </a:r>
            <a:r>
              <a:rPr lang="cs-CZ" dirty="0" err="1"/>
              <a:t>pinealocytes</a:t>
            </a:r>
            <a:r>
              <a:rPr lang="cs-CZ" dirty="0"/>
              <a:t> (</a:t>
            </a:r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secretory</a:t>
            </a:r>
            <a:r>
              <a:rPr lang="cs-CZ" dirty="0"/>
              <a:t> </a:t>
            </a:r>
            <a:r>
              <a:rPr lang="cs-CZ" dirty="0" err="1"/>
              <a:t>neurons</a:t>
            </a:r>
            <a:r>
              <a:rPr lang="cs-CZ" dirty="0"/>
              <a:t>) + </a:t>
            </a:r>
            <a:r>
              <a:rPr lang="cs-CZ" dirty="0" err="1"/>
              <a:t>glial</a:t>
            </a:r>
            <a:r>
              <a:rPr lang="cs-CZ" dirty="0"/>
              <a:t> support </a:t>
            </a:r>
            <a:r>
              <a:rPr lang="cs-CZ" dirty="0" err="1"/>
              <a:t>cells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has a very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a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capillaries</a:t>
            </a:r>
            <a:r>
              <a:rPr lang="cs-CZ" dirty="0"/>
              <a:t> </a:t>
            </a:r>
            <a:r>
              <a:rPr lang="cs-CZ" dirty="0" err="1"/>
              <a:t>surrounded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pinealocytes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receives</a:t>
            </a:r>
            <a:r>
              <a:rPr lang="cs-CZ" dirty="0"/>
              <a:t> </a:t>
            </a:r>
            <a:r>
              <a:rPr lang="cs-CZ" dirty="0" err="1"/>
              <a:t>innervation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many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brain,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are </a:t>
            </a:r>
            <a:r>
              <a:rPr lang="cs-CZ" dirty="0" err="1"/>
              <a:t>with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nuclei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(SCN)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>
                <a:solidFill>
                  <a:srgbClr val="FF0000"/>
                </a:solidFill>
              </a:rPr>
              <a:t>Retina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Sympathetic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system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cs-CZ" b="1" dirty="0" err="1"/>
              <a:t>multisynaptic</a:t>
            </a:r>
            <a:r>
              <a:rPr lang="cs-CZ" b="1" dirty="0"/>
              <a:t> </a:t>
            </a:r>
            <a:r>
              <a:rPr lang="cs-CZ" b="1" dirty="0" err="1"/>
              <a:t>sympathetic</a:t>
            </a:r>
            <a:r>
              <a:rPr lang="cs-CZ" b="1" dirty="0"/>
              <a:t> </a:t>
            </a:r>
            <a:r>
              <a:rPr lang="cs-CZ" b="1" dirty="0" err="1"/>
              <a:t>way</a:t>
            </a:r>
            <a:r>
              <a:rPr lang="cs-CZ" dirty="0"/>
              <a:t>: </a:t>
            </a:r>
            <a:r>
              <a:rPr lang="cs-CZ" dirty="0" err="1"/>
              <a:t>paraventricular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hypothalamus</a:t>
            </a:r>
            <a:r>
              <a:rPr lang="cs-CZ" dirty="0"/>
              <a:t> +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sympathetic</a:t>
            </a:r>
            <a:r>
              <a:rPr lang="cs-CZ" dirty="0"/>
              <a:t> </a:t>
            </a:r>
            <a:r>
              <a:rPr lang="cs-CZ" dirty="0" err="1"/>
              <a:t>cervical</a:t>
            </a:r>
            <a:r>
              <a:rPr lang="cs-CZ" dirty="0"/>
              <a:t> ganglion – SCG; </a:t>
            </a:r>
            <a:r>
              <a:rPr lang="cs-CZ" dirty="0" err="1"/>
              <a:t>releas</a:t>
            </a:r>
            <a:r>
              <a:rPr lang="cs-CZ" dirty="0"/>
              <a:t> </a:t>
            </a:r>
            <a:r>
              <a:rPr lang="cs-CZ" dirty="0" err="1"/>
              <a:t>norepinephrin</a:t>
            </a:r>
            <a:r>
              <a:rPr lang="cs-CZ" dirty="0"/>
              <a:t>-beta </a:t>
            </a:r>
            <a:r>
              <a:rPr lang="cs-CZ" dirty="0" err="1"/>
              <a:t>adrenergic</a:t>
            </a:r>
            <a:r>
              <a:rPr lang="cs-CZ" dirty="0"/>
              <a:t> </a:t>
            </a:r>
            <a:r>
              <a:rPr lang="cs-CZ" dirty="0" err="1"/>
              <a:t>receptors</a:t>
            </a:r>
            <a:r>
              <a:rPr lang="cs-CZ" dirty="0"/>
              <a:t> –</a:t>
            </a:r>
            <a:r>
              <a:rPr lang="cs-CZ" dirty="0" err="1"/>
              <a:t>stimulate</a:t>
            </a:r>
            <a:r>
              <a:rPr lang="cs-CZ" dirty="0"/>
              <a:t> </a:t>
            </a:r>
            <a:r>
              <a:rPr lang="cs-CZ" dirty="0" err="1"/>
              <a:t>cAMP-activate</a:t>
            </a:r>
            <a:r>
              <a:rPr lang="cs-CZ" dirty="0"/>
              <a:t> gene </a:t>
            </a:r>
            <a:r>
              <a:rPr lang="cs-CZ" dirty="0" err="1"/>
              <a:t>expression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gen </a:t>
            </a:r>
            <a:r>
              <a:rPr lang="cs-CZ" dirty="0" err="1"/>
              <a:t>coding</a:t>
            </a:r>
            <a:r>
              <a:rPr lang="cs-CZ" dirty="0"/>
              <a:t>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9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b="1" dirty="0" err="1">
                <a:solidFill>
                  <a:srgbClr val="FF0000"/>
                </a:solidFill>
              </a:rPr>
              <a:t>Function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synthesizes</a:t>
            </a:r>
            <a:r>
              <a:rPr lang="cs-CZ" dirty="0"/>
              <a:t> and </a:t>
            </a:r>
            <a:r>
              <a:rPr lang="cs-CZ" dirty="0" err="1"/>
              <a:t>secrets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   </a:t>
            </a:r>
          </a:p>
          <a:p>
            <a:pPr marL="0" indent="0">
              <a:buNone/>
            </a:pPr>
            <a:r>
              <a:rPr lang="cs-CZ" dirty="0"/>
              <a:t>         (NOT melanin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brown</a:t>
            </a:r>
            <a:r>
              <a:rPr lang="cs-CZ" dirty="0"/>
              <a:t> skin pigment)</a:t>
            </a:r>
          </a:p>
          <a:p>
            <a:pPr marL="0" indent="0">
              <a:buNone/>
            </a:pPr>
            <a:r>
              <a:rPr lang="cs-CZ" dirty="0"/>
              <a:t>Melatonin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modified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aminoacid</a:t>
            </a:r>
            <a:r>
              <a:rPr lang="cs-CZ" dirty="0"/>
              <a:t> </a:t>
            </a:r>
            <a:r>
              <a:rPr lang="cs-CZ" dirty="0" err="1"/>
              <a:t>tryptophan</a:t>
            </a:r>
            <a:r>
              <a:rPr lang="cs-CZ" dirty="0"/>
              <a:t> (4steps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biosynthesis</a:t>
            </a:r>
            <a:r>
              <a:rPr lang="cs-CZ" dirty="0"/>
              <a:t>  - serotonin – enzyme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 : </a:t>
            </a:r>
            <a:r>
              <a:rPr lang="cs-CZ" dirty="0" err="1"/>
              <a:t>activity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night, </a:t>
            </a:r>
            <a:r>
              <a:rPr lang="cs-CZ" dirty="0" err="1"/>
              <a:t>light</a:t>
            </a:r>
            <a:r>
              <a:rPr lang="cs-CZ" dirty="0"/>
              <a:t> – </a:t>
            </a:r>
            <a:r>
              <a:rPr lang="cs-CZ" dirty="0" err="1"/>
              <a:t>inhibited</a:t>
            </a:r>
            <a:r>
              <a:rPr lang="cs-CZ" dirty="0"/>
              <a:t> – </a:t>
            </a:r>
            <a:r>
              <a:rPr lang="cs-CZ" dirty="0" err="1"/>
              <a:t>acetylation</a:t>
            </a:r>
            <a:r>
              <a:rPr lang="cs-CZ" dirty="0"/>
              <a:t> –</a:t>
            </a:r>
            <a:r>
              <a:rPr lang="cs-CZ" dirty="0" err="1"/>
              <a:t>methylation</a:t>
            </a:r>
            <a:r>
              <a:rPr lang="cs-CZ" dirty="0"/>
              <a:t> ….melatonin</a:t>
            </a:r>
          </a:p>
        </p:txBody>
      </p:sp>
    </p:spTree>
    <p:extLst>
      <p:ext uri="{BB962C8B-B14F-4D97-AF65-F5344CB8AC3E}">
        <p14:creationId xmlns:p14="http://schemas.microsoft.com/office/powerpoint/2010/main" val="169727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Effects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melatonin – </a:t>
            </a:r>
            <a:r>
              <a:rPr lang="cs-CZ" b="1" dirty="0" err="1">
                <a:solidFill>
                  <a:srgbClr val="FF0000"/>
                </a:solidFill>
              </a:rPr>
              <a:t>pleiotropic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effect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900" dirty="0"/>
              <a:t>Melatonin has 3 </a:t>
            </a:r>
            <a:r>
              <a:rPr lang="cs-CZ" sz="3900" dirty="0" err="1"/>
              <a:t>main</a:t>
            </a:r>
            <a:r>
              <a:rPr lang="cs-CZ" sz="3900" dirty="0"/>
              <a:t> </a:t>
            </a:r>
            <a:r>
              <a:rPr lang="cs-CZ" sz="3900" dirty="0" err="1"/>
              <a:t>effects</a:t>
            </a:r>
            <a:r>
              <a:rPr lang="cs-CZ" sz="3900" dirty="0"/>
              <a:t>:</a:t>
            </a:r>
          </a:p>
          <a:p>
            <a:pPr marL="0" indent="0">
              <a:buNone/>
            </a:pPr>
            <a:endParaRPr lang="cs-CZ" sz="3900" dirty="0"/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resets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SCN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induces</a:t>
            </a:r>
            <a:r>
              <a:rPr lang="cs-CZ" sz="3900" dirty="0"/>
              <a:t> </a:t>
            </a:r>
            <a:r>
              <a:rPr lang="cs-CZ" sz="3900" dirty="0" err="1"/>
              <a:t>sleep</a:t>
            </a:r>
            <a:r>
              <a:rPr lang="cs-CZ" sz="3900" dirty="0"/>
              <a:t> (</a:t>
            </a:r>
            <a:r>
              <a:rPr lang="cs-CZ" sz="3900" dirty="0" err="1"/>
              <a:t>hypnotic</a:t>
            </a:r>
            <a:r>
              <a:rPr lang="cs-CZ" sz="3900" dirty="0"/>
              <a:t> </a:t>
            </a:r>
            <a:r>
              <a:rPr lang="cs-CZ" sz="3900" dirty="0" err="1"/>
              <a:t>effect</a:t>
            </a:r>
            <a:r>
              <a:rPr lang="cs-CZ" sz="3900" dirty="0"/>
              <a:t>)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influences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hypothalamus</a:t>
            </a:r>
            <a:r>
              <a:rPr lang="cs-CZ" sz="3900" dirty="0"/>
              <a:t>, </a:t>
            </a:r>
            <a:r>
              <a:rPr lang="cs-CZ" sz="3900" dirty="0" err="1"/>
              <a:t>especially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reproductive</a:t>
            </a:r>
            <a:r>
              <a:rPr lang="cs-CZ" sz="3900" dirty="0"/>
              <a:t> </a:t>
            </a:r>
            <a:r>
              <a:rPr lang="cs-CZ" sz="3900" dirty="0" err="1"/>
              <a:t>function</a:t>
            </a:r>
            <a:endParaRPr lang="cs-CZ" sz="3900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influence </a:t>
            </a:r>
            <a:r>
              <a:rPr lang="cs-CZ" b="1" dirty="0" err="1">
                <a:solidFill>
                  <a:srgbClr val="FF0000"/>
                </a:solidFill>
              </a:rPr>
              <a:t>almost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every</a:t>
            </a:r>
            <a:r>
              <a:rPr lang="cs-CZ" b="1" dirty="0">
                <a:solidFill>
                  <a:srgbClr val="FF0000"/>
                </a:solidFill>
              </a:rPr>
              <a:t> cell in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body</a:t>
            </a:r>
            <a:r>
              <a:rPr lang="cs-CZ" dirty="0"/>
              <a:t>. </a:t>
            </a:r>
            <a:r>
              <a:rPr lang="cs-CZ" dirty="0" err="1"/>
              <a:t>Hormones</a:t>
            </a:r>
            <a:r>
              <a:rPr lang="cs-CZ" dirty="0"/>
              <a:t> are </a:t>
            </a:r>
            <a:r>
              <a:rPr lang="cs-CZ" dirty="0" err="1"/>
              <a:t>secreted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, </a:t>
            </a:r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and </a:t>
            </a:r>
            <a:r>
              <a:rPr lang="cs-CZ" dirty="0" err="1"/>
              <a:t>gonads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circadian</a:t>
            </a:r>
            <a:r>
              <a:rPr lang="cs-CZ" dirty="0"/>
              <a:t> rhythm-</a:t>
            </a:r>
            <a:r>
              <a:rPr lang="cs-CZ" dirty="0" err="1"/>
              <a:t>e.g</a:t>
            </a:r>
            <a:r>
              <a:rPr lang="cs-CZ" dirty="0"/>
              <a:t>.: CRH, ACTH-</a:t>
            </a:r>
            <a:r>
              <a:rPr lang="cs-CZ" dirty="0" err="1"/>
              <a:t>peak</a:t>
            </a:r>
            <a:r>
              <a:rPr lang="cs-CZ" dirty="0"/>
              <a:t> early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morning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03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1979454" y="0"/>
            <a:ext cx="8445384" cy="6766560"/>
          </a:xfrm>
          <a:prstGeom prst="rect">
            <a:avLst/>
          </a:prstGeom>
          <a:effectLst/>
        </p:spPr>
      </p:pic>
      <p:sp>
        <p:nvSpPr>
          <p:cNvPr id="4" name="Ovál 3"/>
          <p:cNvSpPr/>
          <p:nvPr/>
        </p:nvSpPr>
        <p:spPr>
          <a:xfrm>
            <a:off x="4245429" y="2978332"/>
            <a:ext cx="1711234" cy="1214846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995852" y="2913017"/>
            <a:ext cx="1972492" cy="1815738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0" y="0"/>
            <a:ext cx="8121316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7110663" y="3705726"/>
            <a:ext cx="5081337" cy="31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52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Conclusion</a:t>
            </a:r>
            <a:r>
              <a:rPr lang="cs-CZ" dirty="0"/>
              <a:t> </a:t>
            </a:r>
          </a:p>
          <a:p>
            <a:r>
              <a:rPr lang="cs-CZ" dirty="0"/>
              <a:t>The </a:t>
            </a:r>
            <a:r>
              <a:rPr lang="cs-CZ" dirty="0" err="1"/>
              <a:t>suprachiasmatic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 </a:t>
            </a:r>
            <a:r>
              <a:rPr lang="cs-CZ" dirty="0" err="1"/>
              <a:t>serves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„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“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interacts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rhythm stimulus, 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dirty="0" err="1"/>
              <a:t>light</a:t>
            </a:r>
            <a:r>
              <a:rPr lang="cs-CZ" dirty="0"/>
              <a:t>, to </a:t>
            </a:r>
            <a:r>
              <a:rPr lang="cs-CZ" dirty="0" err="1"/>
              <a:t>coordinate</a:t>
            </a:r>
            <a:r>
              <a:rPr lang="cs-CZ" dirty="0"/>
              <a:t> melatonin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inhibitory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stimuli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hormonal</a:t>
            </a:r>
            <a:r>
              <a:rPr lang="cs-CZ" dirty="0"/>
              <a:t> stimulus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Day</a:t>
            </a:r>
            <a:r>
              <a:rPr lang="cs-CZ" dirty="0"/>
              <a:t>-night (</a:t>
            </a:r>
            <a:r>
              <a:rPr lang="cs-CZ" dirty="0" err="1"/>
              <a:t>circadian</a:t>
            </a:r>
            <a:r>
              <a:rPr lang="cs-CZ" dirty="0"/>
              <a:t> rhythm)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cs-CZ" dirty="0" err="1"/>
              <a:t>breeding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– </a:t>
            </a:r>
            <a:r>
              <a:rPr lang="cs-CZ" sz="1400" dirty="0" err="1"/>
              <a:t>sexual</a:t>
            </a:r>
            <a:r>
              <a:rPr lang="cs-CZ" sz="1400" dirty="0"/>
              <a:t> </a:t>
            </a:r>
            <a:r>
              <a:rPr lang="cs-CZ" sz="1400" dirty="0" err="1"/>
              <a:t>life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animals</a:t>
            </a:r>
            <a:r>
              <a:rPr lang="cs-CZ" sz="1400" dirty="0"/>
              <a:t> (</a:t>
            </a:r>
            <a:r>
              <a:rPr lang="cs-CZ" sz="1400" dirty="0" err="1"/>
              <a:t>conception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future</a:t>
            </a:r>
            <a:r>
              <a:rPr lang="cs-CZ" sz="1400" dirty="0"/>
              <a:t> </a:t>
            </a:r>
            <a:r>
              <a:rPr lang="cs-CZ" sz="1400" dirty="0" err="1"/>
              <a:t>pups</a:t>
            </a:r>
            <a:r>
              <a:rPr lang="cs-CZ" sz="1400" dirty="0"/>
              <a:t>)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reindeer</a:t>
            </a:r>
            <a:r>
              <a:rPr lang="cs-CZ" dirty="0"/>
              <a:t>, </a:t>
            </a:r>
            <a:r>
              <a:rPr lang="cs-CZ" dirty="0" err="1"/>
              <a:t>birds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7746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5EB0A-BC88-48EA-BEEF-C82D02EA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Health</a:t>
            </a:r>
            <a:r>
              <a:rPr lang="cs-CZ" b="1" dirty="0"/>
              <a:t> </a:t>
            </a:r>
            <a:r>
              <a:rPr lang="cs-CZ" b="1" dirty="0" err="1"/>
              <a:t>issues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E122FD-70E4-4EA2-A100-6AD00F66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67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previous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cs-CZ" sz="2800" b="1" i="1" dirty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541" y="2335968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Constant</a:t>
            </a:r>
            <a:r>
              <a:rPr lang="cs-CZ" altLang="cs-CZ" b="1" u="sng" dirty="0">
                <a:solidFill>
                  <a:schemeClr val="accent2"/>
                </a:solidFill>
              </a:rPr>
              <a:t> 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hormones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glandula</a:t>
            </a:r>
            <a:r>
              <a:rPr lang="cs-CZ" altLang="cs-CZ" dirty="0"/>
              <a:t> </a:t>
            </a:r>
            <a:r>
              <a:rPr lang="cs-CZ" altLang="cs-CZ" dirty="0" err="1"/>
              <a:t>thyreoidea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Pulsatile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GnRH</a:t>
            </a:r>
            <a:r>
              <a:rPr lang="cs-CZ" altLang="cs-CZ" dirty="0"/>
              <a:t> (</a:t>
            </a:r>
            <a:r>
              <a:rPr lang="cs-CZ" altLang="cs-CZ" dirty="0" err="1"/>
              <a:t>gonadoliberin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circadian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dirty="0">
                <a:solidFill>
                  <a:schemeClr val="accent2"/>
                </a:solidFill>
              </a:rPr>
              <a:t> (latin: </a:t>
            </a:r>
            <a:r>
              <a:rPr lang="cs-CZ" altLang="cs-CZ" dirty="0" err="1">
                <a:solidFill>
                  <a:schemeClr val="accent2"/>
                </a:solidFill>
              </a:rPr>
              <a:t>circa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cs-CZ" altLang="cs-CZ" dirty="0" err="1">
                <a:solidFill>
                  <a:schemeClr val="accent2"/>
                </a:solidFill>
              </a:rPr>
              <a:t>diem</a:t>
            </a:r>
            <a:r>
              <a:rPr lang="cs-CZ" altLang="cs-CZ" dirty="0">
                <a:solidFill>
                  <a:schemeClr val="accent2"/>
                </a:solidFill>
              </a:rPr>
              <a:t>  = „</a:t>
            </a:r>
            <a:r>
              <a:rPr lang="cs-CZ" altLang="cs-CZ" dirty="0" err="1">
                <a:solidFill>
                  <a:schemeClr val="accent2"/>
                </a:solidFill>
              </a:rPr>
              <a:t>approximately</a:t>
            </a:r>
            <a:r>
              <a:rPr lang="cs-CZ" altLang="cs-CZ" dirty="0">
                <a:solidFill>
                  <a:schemeClr val="accent2"/>
                </a:solidFill>
              </a:rPr>
              <a:t>“/“</a:t>
            </a:r>
            <a:r>
              <a:rPr lang="cs-CZ" altLang="cs-CZ" dirty="0" err="1">
                <a:solidFill>
                  <a:schemeClr val="accent2"/>
                </a:solidFill>
              </a:rPr>
              <a:t>around</a:t>
            </a:r>
            <a:r>
              <a:rPr lang="cs-CZ" altLang="cs-CZ" dirty="0">
                <a:solidFill>
                  <a:schemeClr val="accent2"/>
                </a:solidFill>
              </a:rPr>
              <a:t>“ 24h)</a:t>
            </a:r>
            <a:r>
              <a:rPr lang="cs-CZ" altLang="cs-CZ" b="1" dirty="0"/>
              <a:t> – </a:t>
            </a:r>
            <a:r>
              <a:rPr lang="cs-CZ" altLang="cs-CZ" dirty="0" err="1"/>
              <a:t>hormons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adrenal</a:t>
            </a:r>
            <a:r>
              <a:rPr lang="cs-CZ" altLang="cs-CZ" dirty="0"/>
              <a:t> </a:t>
            </a:r>
            <a:r>
              <a:rPr lang="cs-CZ" altLang="cs-CZ" dirty="0" err="1"/>
              <a:t>cortex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monthly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fluctuation</a:t>
            </a:r>
            <a:r>
              <a:rPr lang="cs-CZ" altLang="cs-CZ" b="1" dirty="0"/>
              <a:t> – </a:t>
            </a:r>
            <a:r>
              <a:rPr lang="cs-CZ" altLang="cs-CZ" dirty="0" err="1"/>
              <a:t>estrogens</a:t>
            </a:r>
            <a:r>
              <a:rPr lang="cs-CZ" altLang="cs-CZ" dirty="0"/>
              <a:t>, testosteron in </a:t>
            </a:r>
            <a:r>
              <a:rPr lang="cs-CZ" altLang="cs-CZ" dirty="0" err="1"/>
              <a:t>saliva</a:t>
            </a:r>
            <a:endParaRPr lang="cs-CZ" altLang="cs-CZ" dirty="0"/>
          </a:p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„en </a:t>
            </a:r>
            <a:r>
              <a:rPr lang="cs-CZ" altLang="cs-CZ" b="1" u="sng" dirty="0" err="1">
                <a:solidFill>
                  <a:schemeClr val="accent2"/>
                </a:solidFill>
              </a:rPr>
              <a:t>demande</a:t>
            </a:r>
            <a:r>
              <a:rPr lang="cs-CZ" altLang="cs-CZ" b="1" u="sng" dirty="0">
                <a:solidFill>
                  <a:schemeClr val="accent2"/>
                </a:solidFill>
              </a:rPr>
              <a:t>“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</a:t>
            </a:r>
            <a:r>
              <a:rPr lang="cs-CZ" altLang="cs-CZ" dirty="0" err="1">
                <a:solidFill>
                  <a:schemeClr val="accent2"/>
                </a:solidFill>
              </a:rPr>
              <a:t>according</a:t>
            </a:r>
            <a:r>
              <a:rPr lang="cs-CZ" altLang="cs-CZ" dirty="0">
                <a:solidFill>
                  <a:schemeClr val="accent2"/>
                </a:solidFill>
              </a:rPr>
              <a:t> to </a:t>
            </a:r>
            <a:r>
              <a:rPr lang="cs-CZ" altLang="cs-CZ" dirty="0" err="1">
                <a:solidFill>
                  <a:schemeClr val="accent2"/>
                </a:solidFill>
              </a:rPr>
              <a:t>need</a:t>
            </a:r>
            <a:r>
              <a:rPr lang="cs-CZ" altLang="cs-CZ" dirty="0">
                <a:solidFill>
                  <a:schemeClr val="accent2"/>
                </a:solidFill>
              </a:rPr>
              <a:t> - </a:t>
            </a:r>
            <a:r>
              <a:rPr lang="cs-CZ" altLang="cs-CZ" dirty="0" err="1">
                <a:solidFill>
                  <a:schemeClr val="accent2"/>
                </a:solidFill>
              </a:rPr>
              <a:t>demands</a:t>
            </a:r>
            <a:r>
              <a:rPr lang="cs-CZ" altLang="cs-CZ" dirty="0">
                <a:solidFill>
                  <a:schemeClr val="accent2"/>
                </a:solidFill>
              </a:rPr>
              <a:t>)</a:t>
            </a:r>
            <a:r>
              <a:rPr lang="cs-CZ" altLang="cs-CZ" b="1" dirty="0"/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e.g</a:t>
            </a:r>
            <a:r>
              <a:rPr lang="cs-CZ" altLang="cs-CZ" dirty="0"/>
              <a:t>. Insuline  and </a:t>
            </a:r>
            <a:r>
              <a:rPr lang="cs-CZ" altLang="cs-CZ" dirty="0" err="1"/>
              <a:t>regulation</a:t>
            </a:r>
            <a:r>
              <a:rPr lang="cs-CZ" altLang="cs-CZ" dirty="0"/>
              <a:t> </a:t>
            </a:r>
            <a:r>
              <a:rPr lang="cs-CZ" altLang="cs-CZ" dirty="0" err="1"/>
              <a:t>blood</a:t>
            </a:r>
            <a:r>
              <a:rPr lang="cs-CZ" altLang="cs-CZ" dirty="0"/>
              <a:t> </a:t>
            </a:r>
            <a:r>
              <a:rPr lang="cs-CZ" altLang="cs-CZ" dirty="0" err="1"/>
              <a:t>glucose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803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Jet </a:t>
            </a:r>
            <a:r>
              <a:rPr lang="cs-CZ" b="1" dirty="0" err="1">
                <a:solidFill>
                  <a:srgbClr val="FF0000"/>
                </a:solidFill>
              </a:rPr>
              <a:t>lag</a:t>
            </a:r>
            <a:r>
              <a:rPr lang="cs-CZ" b="1" dirty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3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has </a:t>
            </a:r>
            <a:r>
              <a:rPr lang="cs-CZ" dirty="0" err="1"/>
              <a:t>evolved</a:t>
            </a:r>
            <a:r>
              <a:rPr lang="cs-CZ" dirty="0"/>
              <a:t> to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adaptation</a:t>
            </a:r>
            <a:r>
              <a:rPr lang="cs-CZ" dirty="0"/>
              <a:t> to </a:t>
            </a:r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:</a:t>
            </a:r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leaves</a:t>
            </a:r>
            <a:r>
              <a:rPr lang="cs-CZ" dirty="0"/>
              <a:t> his/her </a:t>
            </a:r>
            <a:r>
              <a:rPr lang="cs-CZ" dirty="0" err="1"/>
              <a:t>home</a:t>
            </a:r>
            <a:r>
              <a:rPr lang="cs-CZ" dirty="0"/>
              <a:t> country </a:t>
            </a:r>
            <a:r>
              <a:rPr lang="cs-CZ" dirty="0" err="1"/>
              <a:t>the</a:t>
            </a:r>
            <a:r>
              <a:rPr lang="cs-CZ" dirty="0"/>
              <a:t> SCN and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are </a:t>
            </a:r>
            <a:r>
              <a:rPr lang="cs-CZ" dirty="0" err="1"/>
              <a:t>synchronized</a:t>
            </a:r>
            <a:r>
              <a:rPr lang="cs-CZ" dirty="0"/>
              <a:t>: </a:t>
            </a:r>
            <a:r>
              <a:rPr lang="cs-CZ" dirty="0" err="1"/>
              <a:t>at</a:t>
            </a:r>
            <a:r>
              <a:rPr lang="cs-CZ" dirty="0"/>
              <a:t> night, </a:t>
            </a:r>
            <a:r>
              <a:rPr lang="cs-CZ" dirty="0" err="1"/>
              <a:t>darkness</a:t>
            </a:r>
            <a:r>
              <a:rPr lang="cs-CZ" dirty="0"/>
              <a:t> and SCN </a:t>
            </a:r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stimulate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, </a:t>
            </a:r>
            <a:r>
              <a:rPr lang="cs-CZ" dirty="0" err="1"/>
              <a:t>inducing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flies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continues</a:t>
            </a:r>
            <a:r>
              <a:rPr lang="cs-CZ" dirty="0"/>
              <a:t> to </a:t>
            </a:r>
            <a:r>
              <a:rPr lang="cs-CZ" dirty="0" err="1"/>
              <a:t>oscillate</a:t>
            </a:r>
            <a:r>
              <a:rPr lang="cs-CZ" dirty="0"/>
              <a:t> in </a:t>
            </a:r>
            <a:r>
              <a:rPr lang="cs-CZ" dirty="0" err="1"/>
              <a:t>accordance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 (and, </a:t>
            </a:r>
            <a:r>
              <a:rPr lang="cs-CZ" dirty="0" err="1"/>
              <a:t>therefore</a:t>
            </a:r>
            <a:r>
              <a:rPr lang="cs-CZ" dirty="0"/>
              <a:t>, </a:t>
            </a:r>
            <a:r>
              <a:rPr lang="cs-CZ" dirty="0" err="1"/>
              <a:t>tiredness</a:t>
            </a:r>
            <a:r>
              <a:rPr lang="cs-CZ" dirty="0"/>
              <a:t>)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change</a:t>
            </a:r>
            <a:r>
              <a:rPr lang="cs-CZ" dirty="0"/>
              <a:t> </a:t>
            </a:r>
          </a:p>
          <a:p>
            <a:r>
              <a:rPr lang="cs-CZ" dirty="0"/>
              <a:t>At a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adjustment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couple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a </a:t>
            </a:r>
            <a:r>
              <a:rPr lang="cs-CZ" dirty="0" err="1"/>
              <a:t>day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adapts</a:t>
            </a:r>
            <a:r>
              <a:rPr lang="cs-CZ" dirty="0"/>
              <a:t> to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809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 leg syndrome -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Taking</a:t>
            </a:r>
            <a:r>
              <a:rPr lang="cs-CZ" dirty="0"/>
              <a:t> oral melatonin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shorten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jet </a:t>
            </a:r>
            <a:r>
              <a:rPr lang="cs-CZ" dirty="0" err="1"/>
              <a:t>lag</a:t>
            </a:r>
            <a:endParaRPr lang="cs-CZ" dirty="0"/>
          </a:p>
          <a:p>
            <a:r>
              <a:rPr lang="cs-CZ" dirty="0"/>
              <a:t>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darkness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whilst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plane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destination</a:t>
            </a:r>
            <a:endParaRPr lang="cs-CZ" dirty="0"/>
          </a:p>
          <a:p>
            <a:r>
              <a:rPr lang="cs-CZ" dirty="0" err="1"/>
              <a:t>For</a:t>
            </a:r>
            <a:r>
              <a:rPr lang="cs-CZ" dirty="0"/>
              <a:t> shift </a:t>
            </a:r>
            <a:r>
              <a:rPr lang="cs-CZ" dirty="0" err="1"/>
              <a:t>work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desired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is</a:t>
            </a:r>
            <a:r>
              <a:rPr lang="cs-CZ" dirty="0"/>
              <a:t> reset more </a:t>
            </a:r>
            <a:r>
              <a:rPr lang="cs-CZ" dirty="0" err="1"/>
              <a:t>quickly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body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resynchronized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94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Seasonal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affective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also</a:t>
            </a:r>
            <a:r>
              <a:rPr lang="cs-CZ" dirty="0"/>
              <a:t> on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anual</a:t>
            </a:r>
            <a:r>
              <a:rPr lang="cs-CZ" dirty="0"/>
              <a:t> rhythm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season</a:t>
            </a:r>
            <a:r>
              <a:rPr lang="cs-CZ" dirty="0"/>
              <a:t> rhythm  - in </a:t>
            </a:r>
            <a:r>
              <a:rPr lang="cs-CZ" dirty="0" err="1"/>
              <a:t>winter</a:t>
            </a:r>
            <a:r>
              <a:rPr lang="cs-CZ" dirty="0"/>
              <a:t> – a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, </a:t>
            </a:r>
            <a:r>
              <a:rPr lang="cs-CZ" dirty="0" err="1"/>
              <a:t>elevated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concentration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–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dyssynchronization</a:t>
            </a:r>
            <a:r>
              <a:rPr lang="cs-CZ"/>
              <a:t>    ……..   incresed</a:t>
            </a:r>
            <a:r>
              <a:rPr lang="cs-CZ" dirty="0"/>
              <a:t> incidence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depression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35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Sleep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7030A0"/>
                </a:solidFill>
              </a:rPr>
              <a:t>Sleep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delay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problem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night - </a:t>
            </a:r>
            <a:r>
              <a:rPr lang="en-US" dirty="0"/>
              <a:t>delayed sleep) –</a:t>
            </a:r>
            <a:r>
              <a:rPr lang="en-US" dirty="0" err="1"/>
              <a:t>probl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:</a:t>
            </a:r>
            <a:r>
              <a:rPr lang="en-US" dirty="0"/>
              <a:t> sleep at night, wake up in the morning is wrong. Treatment: administered melatonin when he wants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b="1" dirty="0" err="1">
                <a:solidFill>
                  <a:srgbClr val="7030A0"/>
                </a:solidFill>
              </a:rPr>
              <a:t>Phase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advance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– go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en-US" dirty="0"/>
              <a:t>without any problems, but the waking up too early in the morning . Treatment: bright light exposure at a time when he wants to sleep, but it should still be awake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657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Health</a:t>
            </a:r>
            <a:r>
              <a:rPr lang="cs-CZ" sz="3200" dirty="0"/>
              <a:t> </a:t>
            </a:r>
            <a:r>
              <a:rPr lang="cs-CZ" sz="3200" dirty="0" err="1"/>
              <a:t>problems</a:t>
            </a:r>
            <a:r>
              <a:rPr lang="cs-CZ" sz="3200" dirty="0"/>
              <a:t> are </a:t>
            </a:r>
            <a:r>
              <a:rPr lang="cs-CZ" sz="3200" dirty="0" err="1"/>
              <a:t>coming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to summer or winter time</a:t>
            </a:r>
            <a:endParaRPr lang="cs-CZ" dirty="0"/>
          </a:p>
          <a:p>
            <a:r>
              <a:rPr lang="en-US" dirty="0"/>
              <a:t>shift work</a:t>
            </a:r>
            <a:r>
              <a:rPr lang="cs-CZ" dirty="0"/>
              <a:t>   (porter, in </a:t>
            </a:r>
            <a:r>
              <a:rPr lang="cs-CZ" dirty="0" err="1"/>
              <a:t>hospital</a:t>
            </a:r>
            <a:r>
              <a:rPr lang="cs-CZ" dirty="0"/>
              <a:t> – </a:t>
            </a:r>
            <a:r>
              <a:rPr lang="cs-CZ" dirty="0" err="1"/>
              <a:t>nurse</a:t>
            </a:r>
            <a:r>
              <a:rPr lang="cs-CZ" dirty="0"/>
              <a:t>, </a:t>
            </a:r>
            <a:r>
              <a:rPr lang="cs-CZ" dirty="0" err="1"/>
              <a:t>doctor</a:t>
            </a:r>
            <a:r>
              <a:rPr lang="cs-CZ" dirty="0"/>
              <a:t> –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night </a:t>
            </a:r>
            <a:r>
              <a:rPr lang="cs-CZ" dirty="0" err="1"/>
              <a:t>time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Resynchronisation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part – </a:t>
            </a:r>
            <a:r>
              <a:rPr lang="cs-CZ" dirty="0" err="1"/>
              <a:t>acompanied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/</a:t>
            </a:r>
            <a:r>
              <a:rPr lang="cs-CZ" dirty="0" err="1"/>
              <a:t>diseases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  </a:t>
            </a:r>
            <a:r>
              <a:rPr lang="cs-CZ" dirty="0" err="1"/>
              <a:t>fatique</a:t>
            </a:r>
            <a:r>
              <a:rPr lang="cs-CZ" dirty="0"/>
              <a:t> (</a:t>
            </a:r>
            <a:r>
              <a:rPr lang="cs-CZ" dirty="0" err="1"/>
              <a:t>tiredness</a:t>
            </a:r>
            <a:r>
              <a:rPr lang="cs-CZ" dirty="0"/>
              <a:t>) -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disruption</a:t>
            </a:r>
            <a:r>
              <a:rPr lang="cs-CZ" dirty="0"/>
              <a:t> - </a:t>
            </a: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appetite</a:t>
            </a:r>
            <a:r>
              <a:rPr lang="cs-CZ" dirty="0"/>
              <a:t> – </a:t>
            </a:r>
            <a:r>
              <a:rPr lang="cs-CZ" dirty="0" err="1"/>
              <a:t>gastric</a:t>
            </a:r>
            <a:r>
              <a:rPr lang="cs-CZ" dirty="0"/>
              <a:t> </a:t>
            </a:r>
            <a:r>
              <a:rPr lang="cs-CZ" dirty="0" err="1"/>
              <a:t>ulcers</a:t>
            </a:r>
            <a:r>
              <a:rPr lang="cs-CZ" dirty="0"/>
              <a:t> – stress – </a:t>
            </a:r>
            <a:r>
              <a:rPr lang="cs-CZ" dirty="0" err="1"/>
              <a:t>hypertension</a:t>
            </a:r>
            <a:r>
              <a:rPr lang="cs-CZ" dirty="0"/>
              <a:t> – obesity – </a:t>
            </a:r>
            <a:r>
              <a:rPr lang="cs-CZ" dirty="0" err="1"/>
              <a:t>behavioral</a:t>
            </a:r>
            <a:r>
              <a:rPr lang="cs-CZ" dirty="0"/>
              <a:t> </a:t>
            </a:r>
            <a:r>
              <a:rPr lang="cs-CZ"/>
              <a:t>changes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882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803189" y="8646"/>
            <a:ext cx="10602097" cy="68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90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882994" y="0"/>
            <a:ext cx="1040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1215080" y="0"/>
            <a:ext cx="10289059" cy="650251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192344" y="6488668"/>
            <a:ext cx="1123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 err="1">
                <a:latin typeface="AdvPSA335"/>
              </a:rPr>
              <a:t>Journal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of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Molecular</a:t>
            </a:r>
            <a:endParaRPr lang="cs-CZ" sz="600" dirty="0">
              <a:latin typeface="AdvPSA335"/>
            </a:endParaRPr>
          </a:p>
          <a:p>
            <a:r>
              <a:rPr lang="cs-CZ" sz="600" dirty="0" err="1">
                <a:latin typeface="AdvPSA335"/>
              </a:rPr>
              <a:t>Endocrinology</a:t>
            </a:r>
            <a:endParaRPr lang="cs-CZ" sz="600" dirty="0">
              <a:latin typeface="AdvPSA335"/>
            </a:endParaRPr>
          </a:p>
          <a:p>
            <a:r>
              <a:rPr lang="cs-CZ" sz="600" dirty="0">
                <a:latin typeface="AdvPSA334"/>
              </a:rPr>
              <a:t>(2014) </a:t>
            </a:r>
            <a:r>
              <a:rPr lang="cs-CZ" sz="600" dirty="0">
                <a:latin typeface="AdvPSA336"/>
              </a:rPr>
              <a:t>52</a:t>
            </a:r>
            <a:r>
              <a:rPr lang="cs-CZ" sz="600" dirty="0">
                <a:latin typeface="AdvPSA334"/>
              </a:rPr>
              <a:t>, R1–R16</a:t>
            </a:r>
            <a:endParaRPr lang="cs-CZ" sz="1350" dirty="0"/>
          </a:p>
        </p:txBody>
      </p:sp>
      <p:sp>
        <p:nvSpPr>
          <p:cNvPr id="4" name="Obdélník 3"/>
          <p:cNvSpPr/>
          <p:nvPr/>
        </p:nvSpPr>
        <p:spPr>
          <a:xfrm>
            <a:off x="8904312" y="6309320"/>
            <a:ext cx="13580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>
                <a:latin typeface="AdvTTc3a855a1.B"/>
              </a:rPr>
              <a:t>Anthony H </a:t>
            </a:r>
            <a:r>
              <a:rPr lang="cs-CZ" sz="900" dirty="0" err="1">
                <a:latin typeface="AdvTTc3a855a1.B"/>
              </a:rPr>
              <a:t>Tsang</a:t>
            </a:r>
            <a:r>
              <a:rPr lang="cs-CZ" sz="900" dirty="0">
                <a:latin typeface="AdvTTc3a855a1.B"/>
              </a:rPr>
              <a:t> et al.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326091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3019167" y="329007"/>
            <a:ext cx="6153665" cy="63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8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827" y="260350"/>
            <a:ext cx="10453816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Records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breathing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waves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plethysmomanometer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Peňáz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565401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8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EFD4D8E-9FF6-4A5F-8416-030F1DC64B86}"/>
              </a:ext>
            </a:extLst>
          </p:cNvPr>
          <p:cNvSpPr txBox="1"/>
          <p:nvPr/>
        </p:nvSpPr>
        <p:spPr>
          <a:xfrm>
            <a:off x="2334126" y="1251284"/>
            <a:ext cx="743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„</a:t>
            </a:r>
            <a:r>
              <a:rPr lang="cs-CZ" sz="4000" dirty="0" err="1"/>
              <a:t>Our</a:t>
            </a:r>
            <a:r>
              <a:rPr lang="cs-CZ" sz="4000" dirty="0"/>
              <a:t> </a:t>
            </a:r>
            <a:r>
              <a:rPr lang="cs-CZ" sz="4000" dirty="0" err="1"/>
              <a:t>internal</a:t>
            </a:r>
            <a:r>
              <a:rPr lang="cs-CZ" sz="4000" dirty="0"/>
              <a:t> </a:t>
            </a:r>
            <a:r>
              <a:rPr lang="cs-CZ" sz="4000" dirty="0" err="1"/>
              <a:t>clock</a:t>
            </a:r>
            <a:r>
              <a:rPr lang="cs-CZ" sz="4000" dirty="0"/>
              <a:t>“ – </a:t>
            </a:r>
            <a:r>
              <a:rPr lang="cs-CZ" sz="4000" dirty="0" err="1"/>
              <a:t>how</a:t>
            </a:r>
            <a:r>
              <a:rPr lang="cs-CZ" sz="4000" dirty="0"/>
              <a:t> </a:t>
            </a:r>
            <a:r>
              <a:rPr lang="cs-CZ" sz="4000" dirty="0" err="1"/>
              <a:t>it</a:t>
            </a:r>
            <a:r>
              <a:rPr lang="cs-CZ" sz="4000" dirty="0"/>
              <a:t> </a:t>
            </a:r>
            <a:r>
              <a:rPr lang="cs-CZ" sz="4000" dirty="0" err="1"/>
              <a:t>works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2180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molecular</a:t>
            </a:r>
            <a:r>
              <a:rPr lang="cs-CZ" b="1" dirty="0"/>
              <a:t> </a:t>
            </a:r>
            <a:r>
              <a:rPr lang="cs-CZ" b="1" dirty="0" err="1"/>
              <a:t>clockwork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539" y="1154244"/>
            <a:ext cx="11168921" cy="55913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Period </a:t>
            </a:r>
            <a:r>
              <a:rPr lang="cs-CZ" dirty="0" err="1"/>
              <a:t>genes</a:t>
            </a:r>
            <a:r>
              <a:rPr lang="cs-CZ" dirty="0"/>
              <a:t> (PER)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discovered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gene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conversed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fruit</a:t>
            </a:r>
            <a:r>
              <a:rPr lang="cs-CZ" dirty="0"/>
              <a:t> </a:t>
            </a:r>
            <a:r>
              <a:rPr lang="cs-CZ" dirty="0" err="1"/>
              <a:t>flies</a:t>
            </a:r>
            <a:r>
              <a:rPr lang="cs-CZ" dirty="0"/>
              <a:t> to </a:t>
            </a:r>
            <a:r>
              <a:rPr lang="cs-CZ" dirty="0" err="1"/>
              <a:t>humans</a:t>
            </a:r>
            <a:r>
              <a:rPr lang="cs-CZ" dirty="0"/>
              <a:t>………1971 (Konopka and </a:t>
            </a:r>
            <a:r>
              <a:rPr lang="cs-CZ" dirty="0" err="1"/>
              <a:t>Benzer</a:t>
            </a:r>
            <a:r>
              <a:rPr lang="cs-CZ" dirty="0"/>
              <a:t>)</a:t>
            </a:r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past </a:t>
            </a:r>
            <a:r>
              <a:rPr lang="cs-CZ" dirty="0" err="1"/>
              <a:t>decades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clockwork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significantly</a:t>
            </a:r>
            <a:r>
              <a:rPr lang="cs-CZ" dirty="0"/>
              <a:t> </a:t>
            </a:r>
            <a:r>
              <a:rPr lang="cs-CZ" dirty="0" err="1"/>
              <a:t>expanded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Transcriptional-translation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feed-back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loop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dirty="0" err="1"/>
              <a:t>simplified</a:t>
            </a:r>
            <a:r>
              <a:rPr lang="cs-CZ" dirty="0"/>
              <a:t> </a:t>
            </a:r>
            <a:r>
              <a:rPr lang="cs-CZ" dirty="0" err="1"/>
              <a:t>explanation</a:t>
            </a:r>
            <a:endParaRPr lang="cs-CZ" dirty="0"/>
          </a:p>
          <a:p>
            <a:pPr lvl="1"/>
            <a:r>
              <a:rPr lang="cs-CZ" dirty="0" err="1"/>
              <a:t>Two</a:t>
            </a:r>
            <a:r>
              <a:rPr lang="cs-CZ" dirty="0"/>
              <a:t> helix-</a:t>
            </a:r>
            <a:r>
              <a:rPr lang="cs-CZ" dirty="0" err="1"/>
              <a:t>loop</a:t>
            </a:r>
            <a:r>
              <a:rPr lang="cs-CZ" dirty="0"/>
              <a:t>-helix 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:</a:t>
            </a:r>
          </a:p>
          <a:p>
            <a:pPr marL="914400" lvl="2" indent="0">
              <a:buNone/>
            </a:pPr>
            <a:r>
              <a:rPr lang="cs-CZ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pPr marL="914400" lvl="2" indent="0">
              <a:buNone/>
            </a:pPr>
            <a:r>
              <a:rPr lang="cs-CZ" sz="2400" dirty="0"/>
              <a:t>+ </a:t>
            </a:r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form</a:t>
            </a:r>
            <a:r>
              <a:rPr lang="cs-CZ" sz="2400" dirty="0"/>
              <a:t> </a:t>
            </a:r>
            <a:r>
              <a:rPr lang="cs-CZ" sz="2400" dirty="0" err="1"/>
              <a:t>heterodimers</a:t>
            </a:r>
            <a:r>
              <a:rPr lang="cs-CZ" sz="2400" dirty="0"/>
              <a:t> via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domein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</a:t>
            </a:r>
            <a:r>
              <a:rPr lang="cs-CZ" sz="2400" dirty="0"/>
              <a:t>ER-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RNTL-</a:t>
            </a:r>
            <a:r>
              <a:rPr lang="cs-CZ" sz="2400" dirty="0">
                <a:solidFill>
                  <a:srgbClr val="FF0000"/>
                </a:solidFill>
              </a:rPr>
              <a:t>S</a:t>
            </a:r>
            <a:r>
              <a:rPr lang="cs-CZ" sz="2400" dirty="0"/>
              <a:t>IM </a:t>
            </a:r>
            <a:r>
              <a:rPr lang="cs-CZ" sz="2400" dirty="0" err="1"/>
              <a:t>binding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Activates</a:t>
            </a:r>
            <a:r>
              <a:rPr lang="cs-CZ" sz="2400" dirty="0"/>
              <a:t> E-box-element </a:t>
            </a:r>
            <a:r>
              <a:rPr lang="cs-CZ" sz="2400" dirty="0" err="1"/>
              <a:t>containing</a:t>
            </a:r>
            <a:r>
              <a:rPr lang="cs-CZ" sz="2400" dirty="0"/>
              <a:t> </a:t>
            </a:r>
            <a:r>
              <a:rPr lang="cs-CZ" sz="2400" dirty="0" err="1"/>
              <a:t>gens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Complexes</a:t>
            </a:r>
            <a:r>
              <a:rPr lang="cs-CZ" sz="2400" dirty="0"/>
              <a:t> CLOCK+BMAL1 </a:t>
            </a:r>
            <a:r>
              <a:rPr lang="cs-CZ" sz="2400" dirty="0" err="1"/>
              <a:t>activate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PER  and CRY </a:t>
            </a:r>
            <a:r>
              <a:rPr lang="cs-CZ" sz="2400" dirty="0" err="1"/>
              <a:t>genes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day</a:t>
            </a:r>
            <a:r>
              <a:rPr lang="cs-CZ" sz="2400" dirty="0"/>
              <a:t>. </a:t>
            </a:r>
            <a:r>
              <a:rPr lang="cs-CZ" sz="2400" dirty="0" err="1"/>
              <a:t>PERs</a:t>
            </a:r>
            <a:r>
              <a:rPr lang="cs-CZ" sz="2400" dirty="0"/>
              <a:t> and </a:t>
            </a:r>
            <a:r>
              <a:rPr lang="cs-CZ" sz="2400" dirty="0" err="1"/>
              <a:t>CRYs</a:t>
            </a:r>
            <a:r>
              <a:rPr lang="cs-CZ" sz="2400" dirty="0"/>
              <a:t> </a:t>
            </a:r>
            <a:r>
              <a:rPr lang="cs-CZ" sz="2400" dirty="0" err="1"/>
              <a:t>translocate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nucleus</a:t>
            </a:r>
            <a:r>
              <a:rPr lang="cs-CZ" sz="2400" dirty="0"/>
              <a:t> and </a:t>
            </a:r>
            <a:r>
              <a:rPr lang="cs-CZ" sz="2400" dirty="0" err="1"/>
              <a:t>forms</a:t>
            </a:r>
            <a:r>
              <a:rPr lang="cs-CZ" sz="2400" dirty="0"/>
              <a:t> inhibitory </a:t>
            </a:r>
            <a:r>
              <a:rPr lang="cs-CZ" sz="2400" dirty="0" err="1"/>
              <a:t>complexes</a:t>
            </a:r>
            <a:r>
              <a:rPr lang="cs-CZ" sz="2400" dirty="0"/>
              <a:t>, PER/CRY </a:t>
            </a:r>
            <a:r>
              <a:rPr lang="cs-CZ" sz="2400" dirty="0" err="1"/>
              <a:t>complexes</a:t>
            </a:r>
            <a:r>
              <a:rPr lang="cs-CZ" sz="2400" dirty="0"/>
              <a:t> </a:t>
            </a:r>
            <a:r>
              <a:rPr lang="cs-CZ" sz="2400" dirty="0" err="1"/>
              <a:t>accumulate</a:t>
            </a:r>
            <a:r>
              <a:rPr lang="cs-CZ" sz="2400" dirty="0"/>
              <a:t> and 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inhibitory </a:t>
            </a:r>
            <a:r>
              <a:rPr lang="cs-CZ" sz="2400" dirty="0" err="1"/>
              <a:t>effect</a:t>
            </a:r>
            <a:r>
              <a:rPr lang="cs-CZ" sz="2400" dirty="0"/>
              <a:t> on CLOCK-BMAL1 </a:t>
            </a:r>
            <a:r>
              <a:rPr lang="cs-CZ" sz="2400" dirty="0" err="1"/>
              <a:t>activity</a:t>
            </a:r>
            <a:r>
              <a:rPr lang="cs-CZ" sz="2400" dirty="0"/>
              <a:t>, </a:t>
            </a:r>
            <a:r>
              <a:rPr lang="cs-CZ" sz="2400" dirty="0" err="1"/>
              <a:t>shutting</a:t>
            </a:r>
            <a:r>
              <a:rPr lang="cs-CZ" sz="2400" dirty="0"/>
              <a:t> </a:t>
            </a:r>
            <a:r>
              <a:rPr lang="cs-CZ" sz="2400" dirty="0" err="1"/>
              <a:t>down</a:t>
            </a:r>
            <a:r>
              <a:rPr lang="cs-CZ" sz="2400" dirty="0"/>
              <a:t> Per and </a:t>
            </a:r>
            <a:r>
              <a:rPr lang="cs-CZ" sz="2400" dirty="0" err="1"/>
              <a:t>Cry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night.</a:t>
            </a:r>
          </a:p>
          <a:p>
            <a:pPr marL="914400" lvl="2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2989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74754"/>
            <a:ext cx="10515600" cy="580220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689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8D2C639-2A62-4D9F-8768-D490AD5B3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38800" r="29525" b="10801"/>
          <a:stretch/>
        </p:blipFill>
        <p:spPr>
          <a:xfrm>
            <a:off x="1331988" y="59152"/>
            <a:ext cx="9922331" cy="67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8A4FA0C-FED8-4B01-B775-92914A716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5" t="33158" r="50954" b="39123"/>
          <a:stretch/>
        </p:blipFill>
        <p:spPr>
          <a:xfrm>
            <a:off x="1624977" y="-10140"/>
            <a:ext cx="9215476" cy="68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Where</a:t>
            </a:r>
            <a:r>
              <a:rPr lang="cs-CZ" sz="3200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</a:t>
            </a:r>
            <a:r>
              <a:rPr lang="cs-CZ" sz="3200" dirty="0" err="1"/>
              <a:t>located</a:t>
            </a:r>
            <a:r>
              <a:rPr lang="cs-CZ" sz="3200" dirty="0"/>
              <a:t> ? </a:t>
            </a:r>
            <a:br>
              <a:rPr lang="cs-CZ" dirty="0"/>
            </a:br>
            <a:r>
              <a:rPr lang="cs-CZ" dirty="0"/>
              <a:t>    Master </a:t>
            </a:r>
            <a:r>
              <a:rPr lang="cs-CZ" dirty="0" err="1"/>
              <a:t>circadian</a:t>
            </a:r>
            <a:r>
              <a:rPr lang="cs-CZ" dirty="0"/>
              <a:t> pacemaker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15239"/>
            <a:ext cx="10515600" cy="4351338"/>
          </a:xfrm>
        </p:spPr>
        <p:txBody>
          <a:bodyPr/>
          <a:lstStyle/>
          <a:p>
            <a:r>
              <a:rPr lang="cs-CZ" sz="2000" dirty="0" err="1"/>
              <a:t>Information</a:t>
            </a:r>
            <a:r>
              <a:rPr lang="cs-CZ" sz="2000" dirty="0"/>
              <a:t> </a:t>
            </a:r>
            <a:r>
              <a:rPr lang="cs-CZ" sz="2000" dirty="0" err="1"/>
              <a:t>about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external</a:t>
            </a:r>
            <a:r>
              <a:rPr lang="cs-CZ" sz="2000" dirty="0"/>
              <a:t> </a:t>
            </a:r>
            <a:r>
              <a:rPr lang="cs-CZ" sz="2000" dirty="0" err="1"/>
              <a:t>light-dark</a:t>
            </a:r>
            <a:r>
              <a:rPr lang="cs-CZ" sz="2000" dirty="0"/>
              <a:t> </a:t>
            </a:r>
            <a:r>
              <a:rPr lang="cs-CZ" sz="2000" dirty="0" err="1"/>
              <a:t>cycle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passed</a:t>
            </a:r>
            <a:r>
              <a:rPr lang="cs-CZ" sz="2000" dirty="0"/>
              <a:t> via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retinohypothalamic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tract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sensory input </a:t>
            </a:r>
            <a:r>
              <a:rPr lang="cs-CZ" sz="2000" dirty="0" err="1"/>
              <a:t>integrating</a:t>
            </a:r>
            <a:r>
              <a:rPr lang="cs-CZ" sz="2000" dirty="0"/>
              <a:t> </a:t>
            </a:r>
            <a:r>
              <a:rPr lang="cs-CZ" sz="2000" dirty="0" err="1"/>
              <a:t>centers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thalamus, but </a:t>
            </a:r>
            <a:r>
              <a:rPr lang="cs-CZ" sz="2000" dirty="0" err="1"/>
              <a:t>also</a:t>
            </a:r>
            <a:r>
              <a:rPr lang="cs-CZ" sz="2000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hypothalamic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nucleus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SCN –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bilaterally</a:t>
            </a:r>
            <a:r>
              <a:rPr lang="cs-CZ" dirty="0"/>
              <a:t> </a:t>
            </a:r>
            <a:r>
              <a:rPr lang="cs-CZ" dirty="0" err="1"/>
              <a:t>paired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cell body </a:t>
            </a:r>
            <a:r>
              <a:rPr lang="cs-CZ" dirty="0" err="1"/>
              <a:t>density</a:t>
            </a:r>
            <a:r>
              <a:rPr lang="cs-CZ" dirty="0"/>
              <a:t> </a:t>
            </a:r>
            <a:r>
              <a:rPr lang="cs-CZ" dirty="0" err="1"/>
              <a:t>located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ventricle</a:t>
            </a:r>
            <a:r>
              <a:rPr lang="cs-CZ" dirty="0"/>
              <a:t> and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atop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</a:t>
            </a:r>
            <a:r>
              <a:rPr lang="cs-CZ" dirty="0" err="1"/>
              <a:t>chiasm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comprises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50 000 </a:t>
            </a:r>
            <a:r>
              <a:rPr lang="cs-CZ" dirty="0" err="1"/>
              <a:t>neurons</a:t>
            </a:r>
            <a:r>
              <a:rPr lang="cs-CZ" dirty="0"/>
              <a:t> in </a:t>
            </a:r>
            <a:r>
              <a:rPr lang="cs-CZ" dirty="0" err="1"/>
              <a:t>humans</a:t>
            </a:r>
            <a:r>
              <a:rPr lang="cs-CZ" dirty="0"/>
              <a:t> (in </a:t>
            </a:r>
            <a:r>
              <a:rPr lang="cs-CZ" dirty="0" err="1"/>
              <a:t>rodents</a:t>
            </a:r>
            <a:r>
              <a:rPr lang="cs-CZ" dirty="0"/>
              <a:t> 20 000)</a:t>
            </a:r>
          </a:p>
          <a:p>
            <a:pPr lvl="1"/>
            <a:r>
              <a:rPr lang="cs-CZ" dirty="0" err="1"/>
              <a:t>Plays</a:t>
            </a:r>
            <a:r>
              <a:rPr lang="cs-CZ" dirty="0"/>
              <a:t> </a:t>
            </a:r>
            <a:r>
              <a:rPr lang="cs-CZ" dirty="0" err="1"/>
              <a:t>critical</a:t>
            </a:r>
            <a:r>
              <a:rPr lang="cs-CZ" dirty="0"/>
              <a:t> role in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mammalian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endParaRPr lang="cs-CZ" dirty="0"/>
          </a:p>
          <a:p>
            <a:pPr lvl="1"/>
            <a:r>
              <a:rPr lang="cs-CZ" dirty="0"/>
              <a:t>(in </a:t>
            </a:r>
            <a:r>
              <a:rPr lang="cs-CZ" dirty="0" err="1"/>
              <a:t>experiments</a:t>
            </a:r>
            <a:r>
              <a:rPr lang="cs-CZ" dirty="0"/>
              <a:t> – animal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ablated</a:t>
            </a:r>
            <a:r>
              <a:rPr lang="cs-CZ" dirty="0"/>
              <a:t> SCN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behaviorally</a:t>
            </a:r>
            <a:r>
              <a:rPr lang="cs-CZ" dirty="0"/>
              <a:t> and </a:t>
            </a:r>
            <a:r>
              <a:rPr lang="cs-CZ" dirty="0" err="1"/>
              <a:t>physiologically</a:t>
            </a:r>
            <a:r>
              <a:rPr lang="cs-CZ" dirty="0"/>
              <a:t> </a:t>
            </a:r>
            <a:r>
              <a:rPr lang="cs-CZ" dirty="0" err="1"/>
              <a:t>arrhythmic</a:t>
            </a:r>
            <a:r>
              <a:rPr lang="cs-CZ" dirty="0"/>
              <a:t>. </a:t>
            </a:r>
            <a:r>
              <a:rPr lang="cs-CZ" dirty="0" err="1"/>
              <a:t>Critically</a:t>
            </a:r>
            <a:r>
              <a:rPr lang="cs-CZ" dirty="0"/>
              <a:t>, </a:t>
            </a:r>
            <a:r>
              <a:rPr lang="cs-CZ" dirty="0" err="1"/>
              <a:t>transplanting</a:t>
            </a:r>
            <a:r>
              <a:rPr lang="cs-CZ" dirty="0"/>
              <a:t> </a:t>
            </a:r>
            <a:r>
              <a:rPr lang="cs-CZ" dirty="0" err="1"/>
              <a:t>isolated</a:t>
            </a:r>
            <a:r>
              <a:rPr lang="cs-CZ" dirty="0"/>
              <a:t> SCN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SCN-</a:t>
            </a:r>
            <a:r>
              <a:rPr lang="cs-CZ" dirty="0" err="1"/>
              <a:t>lesioned</a:t>
            </a:r>
            <a:r>
              <a:rPr lang="cs-CZ" dirty="0"/>
              <a:t> </a:t>
            </a:r>
            <a:r>
              <a:rPr lang="cs-CZ" dirty="0" err="1"/>
              <a:t>animals</a:t>
            </a:r>
            <a:r>
              <a:rPr lang="cs-CZ" dirty="0"/>
              <a:t> </a:t>
            </a:r>
            <a:r>
              <a:rPr lang="cs-CZ" dirty="0" err="1"/>
              <a:t>restores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rhythmicity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6410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96f23c5b-ec28-4729-935f-c65147993ca1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1422</Words>
  <Application>Microsoft Office PowerPoint</Application>
  <PresentationFormat>Širokoúhlá obrazovka</PresentationFormat>
  <Paragraphs>127</Paragraphs>
  <Slides>28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AdvPSA334</vt:lpstr>
      <vt:lpstr>AdvPSA335</vt:lpstr>
      <vt:lpstr>AdvPSA336</vt:lpstr>
      <vt:lpstr>AdvTTc3a855a1.B</vt:lpstr>
      <vt:lpstr>Arial</vt:lpstr>
      <vt:lpstr>Calibri</vt:lpstr>
      <vt:lpstr>Calibri Light</vt:lpstr>
      <vt:lpstr>Motiv Office</vt:lpstr>
      <vt:lpstr>Biorhythms - studied by  chronobiology  as a special branch of physiology research</vt:lpstr>
      <vt:lpstr> Information from previous lectures:  Type of secretion of hormones - summary:</vt:lpstr>
      <vt:lpstr>Records of breathing and circulatory parameters waves  (from plethysmomanometer - Peňáz method)  </vt:lpstr>
      <vt:lpstr>Prezentace aplikace PowerPoint</vt:lpstr>
      <vt:lpstr>The molecular clockwork</vt:lpstr>
      <vt:lpstr>Prezentace aplikace PowerPoint</vt:lpstr>
      <vt:lpstr>Prezentace aplikace PowerPoint</vt:lpstr>
      <vt:lpstr>Prezentace aplikace PowerPoint</vt:lpstr>
      <vt:lpstr>Where our internal clock is located ?      Master circadian pacemaker</vt:lpstr>
      <vt:lpstr>In humans: circadian rhythm</vt:lpstr>
      <vt:lpstr>Pineal gland</vt:lpstr>
      <vt:lpstr>Prezentace aplikace PowerPoint</vt:lpstr>
      <vt:lpstr>Prezentace aplikace PowerPoint</vt:lpstr>
      <vt:lpstr>Prezentace aplikace PowerPoint</vt:lpstr>
      <vt:lpstr>Effects of melatonin – pleiotropic effect</vt:lpstr>
      <vt:lpstr>Prezentace aplikace PowerPoint</vt:lpstr>
      <vt:lpstr>Prezentace aplikace PowerPoint</vt:lpstr>
      <vt:lpstr>Prezentace aplikace PowerPoint</vt:lpstr>
      <vt:lpstr>Health issues</vt:lpstr>
      <vt:lpstr>Jet lag syndrome</vt:lpstr>
      <vt:lpstr>Jat leg syndrome - treatment</vt:lpstr>
      <vt:lpstr>Seasonal affective disorder</vt:lpstr>
      <vt:lpstr>Sleep disorder</vt:lpstr>
      <vt:lpstr>Health problems are coming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96</cp:revision>
  <dcterms:created xsi:type="dcterms:W3CDTF">2015-05-11T08:23:42Z</dcterms:created>
  <dcterms:modified xsi:type="dcterms:W3CDTF">2023-11-16T13:40:04Z</dcterms:modified>
</cp:coreProperties>
</file>