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7" r:id="rId1"/>
  </p:sldMasterIdLst>
  <p:notesMasterIdLst>
    <p:notesMasterId r:id="rId17"/>
  </p:notesMasterIdLst>
  <p:sldIdLst>
    <p:sldId id="256" r:id="rId2"/>
    <p:sldId id="476" r:id="rId3"/>
    <p:sldId id="437" r:id="rId4"/>
    <p:sldId id="548" r:id="rId5"/>
    <p:sldId id="543" r:id="rId6"/>
    <p:sldId id="542" r:id="rId7"/>
    <p:sldId id="486" r:id="rId8"/>
    <p:sldId id="485" r:id="rId9"/>
    <p:sldId id="487" r:id="rId10"/>
    <p:sldId id="488" r:id="rId11"/>
    <p:sldId id="489" r:id="rId12"/>
    <p:sldId id="490" r:id="rId13"/>
    <p:sldId id="491" r:id="rId14"/>
    <p:sldId id="493" r:id="rId15"/>
    <p:sldId id="48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33" autoAdjust="0"/>
    <p:restoredTop sz="94694"/>
  </p:normalViewPr>
  <p:slideViewPr>
    <p:cSldViewPr snapToGrid="0">
      <p:cViewPr varScale="1">
        <p:scale>
          <a:sx n="109" d="100"/>
          <a:sy n="10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D3FAD-E227-4FA2-99CB-A0C1353492A9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0D12F-39F8-4C59-B32C-0B6B356043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070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308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6530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558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3771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1560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737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6286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188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88542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20310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62434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0091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1054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D0D12F-39F8-4C59-B32C-0B6B356043C5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24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80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20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731331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166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15774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3254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821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082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014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8680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8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29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289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789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22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84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95EBAA-C00B-40DC-B104-70E3CB09F9F5}" type="datetimeFigureOut">
              <a:rPr lang="cs-CZ" smtClean="0"/>
              <a:t>30.11.2024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410DF43-EFA9-4671-AD66-D168E683731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610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9" r:id="rId2"/>
    <p:sldLayoutId id="2147483940" r:id="rId3"/>
    <p:sldLayoutId id="2147483941" r:id="rId4"/>
    <p:sldLayoutId id="2147483942" r:id="rId5"/>
    <p:sldLayoutId id="2147483943" r:id="rId6"/>
    <p:sldLayoutId id="2147483944" r:id="rId7"/>
    <p:sldLayoutId id="2147483945" r:id="rId8"/>
    <p:sldLayoutId id="2147483946" r:id="rId9"/>
    <p:sldLayoutId id="2147483947" r:id="rId10"/>
    <p:sldLayoutId id="2147483948" r:id="rId11"/>
    <p:sldLayoutId id="2147483949" r:id="rId12"/>
    <p:sldLayoutId id="2147483950" r:id="rId13"/>
    <p:sldLayoutId id="2147483951" r:id="rId14"/>
    <p:sldLayoutId id="2147483952" r:id="rId15"/>
    <p:sldLayoutId id="21474839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kiskripta.eu/w/Speci%C3%A1ln%C3%AD:Zdroje_knih/978-80-7387-088-1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74CA0A-D5C4-46B8-8F16-507AC38B97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3153" y="1905798"/>
            <a:ext cx="8976809" cy="1141685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tx1"/>
                </a:solidFill>
              </a:rPr>
              <a:t>Kineziologie IV. 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E6E8F6B-654E-4224-8517-B5711827C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4151" y="4211734"/>
            <a:ext cx="8131550" cy="2937114"/>
          </a:xfrm>
        </p:spPr>
        <p:txBody>
          <a:bodyPr>
            <a:noAutofit/>
          </a:bodyPr>
          <a:lstStyle/>
          <a:p>
            <a:r>
              <a:rPr lang="cs-CZ" sz="2400" b="1" dirty="0">
                <a:solidFill>
                  <a:schemeClr val="tx1"/>
                </a:solidFill>
              </a:rPr>
              <a:t>Mgr. Veronika Málková </a:t>
            </a:r>
          </a:p>
          <a:p>
            <a:r>
              <a:rPr lang="cs-CZ" sz="2400" b="1" dirty="0">
                <a:solidFill>
                  <a:schemeClr val="tx1"/>
                </a:solidFill>
              </a:rPr>
              <a:t> </a:t>
            </a:r>
          </a:p>
          <a:p>
            <a:endParaRPr lang="cs-CZ" sz="2400" b="1" baseline="3000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A36FEC24-4C93-487E-BA9C-E01DCDB891C1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1377773" y="153292"/>
            <a:ext cx="844100" cy="62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A333888C-EFE8-48ED-BAAA-2F30857A855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4995" y="143679"/>
            <a:ext cx="841498" cy="6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8ECC4B1-F53A-4221-8ABD-DB0E268B51B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153" y="153292"/>
            <a:ext cx="1228754" cy="710175"/>
          </a:xfrm>
          <a:prstGeom prst="rect">
            <a:avLst/>
          </a:prstGeom>
        </p:spPr>
      </p:pic>
      <p:pic>
        <p:nvPicPr>
          <p:cNvPr id="14" name="Obrázek 13">
            <a:extLst>
              <a:ext uri="{FF2B5EF4-FFF2-40B4-BE49-F238E27FC236}">
                <a16:creationId xmlns:a16="http://schemas.microsoft.com/office/drawing/2014/main" id="{9DCBCC69-D58C-4AF9-9A2A-8E80A89F77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60" y="-591664"/>
            <a:ext cx="2235414" cy="2200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257214"/>
      </p:ext>
    </p:extLst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440930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Motoneurony: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𝛂-motoneurony – inervace kosterního svalstva (velké – rychlá bílá vlákna, malé – pomalá vlákna):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Mediální jádra: šíjové a zádové svalstvo.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Laterální jádra: v rozsahu </a:t>
            </a:r>
            <a:r>
              <a:rPr lang="cs-CZ" sz="1800" b="1" dirty="0" err="1">
                <a:solidFill>
                  <a:schemeClr val="tx1"/>
                </a:solidFill>
              </a:rPr>
              <a:t>intumescentia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cervicalis</a:t>
            </a:r>
            <a:r>
              <a:rPr lang="cs-CZ" sz="1800" b="1" dirty="0">
                <a:solidFill>
                  <a:schemeClr val="tx1"/>
                </a:solidFill>
              </a:rPr>
              <a:t> et </a:t>
            </a:r>
            <a:r>
              <a:rPr lang="cs-CZ" sz="1800" b="1" dirty="0" err="1">
                <a:solidFill>
                  <a:schemeClr val="tx1"/>
                </a:solidFill>
              </a:rPr>
              <a:t>lumbalis</a:t>
            </a:r>
            <a:r>
              <a:rPr lang="cs-CZ" sz="1800" b="1" dirty="0">
                <a:solidFill>
                  <a:schemeClr val="tx1"/>
                </a:solidFill>
              </a:rPr>
              <a:t> (HKK, DKK)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𝛄– motoneurony – vysílají axony k příčně pruhovaným vláknům svalových vřetének.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Svalová vřeténka: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6 – 10 vláken ve vazivovém obalu (</a:t>
            </a:r>
            <a:r>
              <a:rPr lang="cs-CZ" sz="2000" b="1" dirty="0" err="1">
                <a:solidFill>
                  <a:schemeClr val="tx1"/>
                </a:solidFill>
              </a:rPr>
              <a:t>intrafuzální</a:t>
            </a:r>
            <a:r>
              <a:rPr lang="cs-CZ" sz="2000" b="1" dirty="0">
                <a:solidFill>
                  <a:schemeClr val="tx1"/>
                </a:solidFill>
              </a:rPr>
              <a:t> vlákna) – uspořádána paralelně s vlákny příslušného kosterního svalu (</a:t>
            </a:r>
            <a:r>
              <a:rPr lang="cs-CZ" sz="2000" b="1" dirty="0" err="1">
                <a:solidFill>
                  <a:schemeClr val="tx1"/>
                </a:solidFill>
              </a:rPr>
              <a:t>extrafuzální</a:t>
            </a:r>
            <a:r>
              <a:rPr lang="cs-CZ" sz="2000" b="1" dirty="0">
                <a:solidFill>
                  <a:schemeClr val="tx1"/>
                </a:solidFill>
              </a:rPr>
              <a:t> vlákna).</a:t>
            </a:r>
          </a:p>
        </p:txBody>
      </p:sp>
    </p:spTree>
    <p:extLst>
      <p:ext uri="{BB962C8B-B14F-4D97-AF65-F5344CB8AC3E}">
        <p14:creationId xmlns:p14="http://schemas.microsoft.com/office/powerpoint/2010/main" val="644167485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276544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Svalová vřeténka: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2 typy </a:t>
            </a:r>
            <a:r>
              <a:rPr lang="cs-CZ" sz="2000" b="1" dirty="0" err="1">
                <a:solidFill>
                  <a:schemeClr val="tx1"/>
                </a:solidFill>
              </a:rPr>
              <a:t>intrafuzálních</a:t>
            </a:r>
            <a:r>
              <a:rPr lang="cs-CZ" sz="2000" b="1" dirty="0">
                <a:solidFill>
                  <a:schemeClr val="tx1"/>
                </a:solidFill>
              </a:rPr>
              <a:t> vláken: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1. Vlákna s jaderným vakem (většinou 2 vlákna ve SV): monitorují rozsah změny délky svalu a rychlost této změny = zodpovědná za dynamickou reakci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2. Vlákna s řetězovitě uspořádanými jádry (většinou 4 a více vláken ve SV): monitorují změnu délky svalu = zodpovědná za statickou reakci </a:t>
            </a:r>
            <a:endParaRPr lang="cs-CZ" sz="20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Konce IF vláken = kontraktilní, střední část ne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2 typy senzorických zakončení (aferentních vláken):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Primární, </a:t>
            </a:r>
            <a:r>
              <a:rPr lang="cs-CZ" sz="1800" b="1" dirty="0" err="1">
                <a:solidFill>
                  <a:schemeClr val="tx1"/>
                </a:solidFill>
              </a:rPr>
              <a:t>anulospirální</a:t>
            </a:r>
            <a:r>
              <a:rPr lang="cs-CZ" sz="1800" b="1" dirty="0">
                <a:solidFill>
                  <a:schemeClr val="tx1"/>
                </a:solidFill>
              </a:rPr>
              <a:t> zakončení: rychle vedoucí aferentní vlákna skupiny </a:t>
            </a:r>
            <a:r>
              <a:rPr lang="cs-CZ" sz="1800" b="1" dirty="0" err="1">
                <a:solidFill>
                  <a:schemeClr val="tx1"/>
                </a:solidFill>
              </a:rPr>
              <a:t>Ia</a:t>
            </a:r>
            <a:r>
              <a:rPr lang="cs-CZ" sz="1800" b="1" dirty="0">
                <a:solidFill>
                  <a:schemeClr val="tx1"/>
                </a:solidFill>
              </a:rPr>
              <a:t>; obtáčí středy obou typů </a:t>
            </a:r>
            <a:r>
              <a:rPr lang="cs-CZ" sz="1800" b="1" dirty="0" err="1">
                <a:solidFill>
                  <a:schemeClr val="tx1"/>
                </a:solidFill>
              </a:rPr>
              <a:t>intrafuzálních</a:t>
            </a:r>
            <a:r>
              <a:rPr lang="cs-CZ" sz="1800" b="1" dirty="0">
                <a:solidFill>
                  <a:schemeClr val="tx1"/>
                </a:solidFill>
              </a:rPr>
              <a:t> vláken; vedou do míchy informace o změně délky IF vlákna a rychlosti změny</a:t>
            </a:r>
          </a:p>
        </p:txBody>
      </p:sp>
    </p:spTree>
    <p:extLst>
      <p:ext uri="{BB962C8B-B14F-4D97-AF65-F5344CB8AC3E}">
        <p14:creationId xmlns:p14="http://schemas.microsoft.com/office/powerpoint/2010/main" val="4100488481"/>
      </p:ext>
    </p:extLst>
  </p:cSld>
  <p:clrMapOvr>
    <a:masterClrMapping/>
  </p:clrMapOvr>
  <p:transition spd="slow">
    <p:cover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276544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Svalová vřeténka: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Sekundární, keříčková zakončení: zakončení vláken typu II, poblíž konců IF vláken s </a:t>
            </a:r>
            <a:r>
              <a:rPr lang="cs-CZ" sz="1800" b="1" dirty="0" err="1">
                <a:solidFill>
                  <a:schemeClr val="tx1"/>
                </a:solidFill>
              </a:rPr>
              <a:t>řetězcovitě</a:t>
            </a:r>
            <a:r>
              <a:rPr lang="cs-CZ" sz="1800" b="1" dirty="0">
                <a:solidFill>
                  <a:schemeClr val="tx1"/>
                </a:solidFill>
              </a:rPr>
              <a:t> uspořádanými jádry; do míchy vedou informace pouze o změně délky IF vlákna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Kontraktilní konce IF vláken – vlastní inervace z </a:t>
            </a:r>
            <a:r>
              <a:rPr lang="el-GR" sz="2000" b="1" dirty="0">
                <a:solidFill>
                  <a:schemeClr val="tx1"/>
                </a:solidFill>
              </a:rPr>
              <a:t>γ</a:t>
            </a:r>
            <a:r>
              <a:rPr lang="cs-CZ" sz="2000" b="1" dirty="0">
                <a:solidFill>
                  <a:schemeClr val="tx1"/>
                </a:solidFill>
              </a:rPr>
              <a:t> – motoneuronů, jejichž axony mohou měnit délku IF vláken a tím zvyšovat citlivost na jejich následné protažení (vytváří předpětí).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/>
          </a:p>
        </p:txBody>
      </p:sp>
      <p:pic>
        <p:nvPicPr>
          <p:cNvPr id="5" name="Obrázek 4" descr="Obsah obrázku text, mapa&#10;&#10;Popis byl vytvořen automaticky">
            <a:extLst>
              <a:ext uri="{FF2B5EF4-FFF2-40B4-BE49-F238E27FC236}">
                <a16:creationId xmlns:a16="http://schemas.microsoft.com/office/drawing/2014/main" id="{37894FE7-7F71-44DB-9F26-0BF32490D4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2379" y="3971538"/>
            <a:ext cx="5030194" cy="238630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EEDC82D3-874C-4C4B-B4F6-7114A72F32D0}"/>
              </a:ext>
            </a:extLst>
          </p:cNvPr>
          <p:cNvSpPr txBox="1"/>
          <p:nvPr/>
        </p:nvSpPr>
        <p:spPr>
          <a:xfrm>
            <a:off x="8346201" y="6357842"/>
            <a:ext cx="1791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 err="1"/>
              <a:t>Ganong</a:t>
            </a:r>
            <a:r>
              <a:rPr lang="cs-CZ" sz="1400" i="1" dirty="0"/>
              <a:t>, 2005</a:t>
            </a:r>
          </a:p>
        </p:txBody>
      </p:sp>
    </p:spTree>
    <p:extLst>
      <p:ext uri="{BB962C8B-B14F-4D97-AF65-F5344CB8AC3E}">
        <p14:creationId xmlns:p14="http://schemas.microsoft.com/office/powerpoint/2010/main" val="1616939860"/>
      </p:ext>
    </p:extLst>
  </p:cSld>
  <p:clrMapOvr>
    <a:masterClrMapping/>
  </p:clrMapOvr>
  <p:transition spd="slow">
    <p:cover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276544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Svalová vřeténka: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SV drážděna při protažení svalu, hmotností končetin, tahem </a:t>
            </a:r>
            <a:r>
              <a:rPr lang="cs-CZ" sz="2000" b="1" dirty="0" err="1">
                <a:solidFill>
                  <a:schemeClr val="tx1"/>
                </a:solidFill>
              </a:rPr>
              <a:t>antagonních</a:t>
            </a:r>
            <a:r>
              <a:rPr lang="cs-CZ" sz="2000" b="1" dirty="0">
                <a:solidFill>
                  <a:schemeClr val="tx1"/>
                </a:solidFill>
              </a:rPr>
              <a:t> svalů nebo vnějším podnětem (neurologické kladívko).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Při natažení svalu dochází také k natažení svalového vřeténka. Tento podnět zvýší frekvenci signálů v dostředivých vláknech (vedou vzruchy do míchy). Proud vzruchů zpětnovazebně dráždí alfa motoneurony a dochází ke svalové kontrakci svalu, ve kterém bylo natažení registrováno. Při kontrakci svalu se vřeténka uvolní a frekvence dostředivých signálů klesá. </a:t>
            </a:r>
          </a:p>
          <a:p>
            <a:pPr marL="0" indent="0">
              <a:lnSpc>
                <a:spcPct val="150000"/>
              </a:lnSpc>
              <a:buNone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38840642"/>
      </p:ext>
    </p:extLst>
  </p:cSld>
  <p:clrMapOvr>
    <a:masterClrMapping/>
  </p:clrMapOvr>
  <p:transition spd="slow">
    <p:cover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7" y="1276543"/>
            <a:ext cx="11018469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Šlachové receptory (Golgiho tělíska): receptory uložené na rozhraní svalu a šlachy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Kolagenní vlákna obalena vazivovým pouzdrem a obtočená aferentními vlákny </a:t>
            </a:r>
            <a:r>
              <a:rPr lang="cs-CZ" sz="2000" b="1" dirty="0" err="1">
                <a:solidFill>
                  <a:schemeClr val="tx1"/>
                </a:solidFill>
              </a:rPr>
              <a:t>Ib</a:t>
            </a:r>
            <a:r>
              <a:rPr lang="cs-CZ" sz="2000" b="1" dirty="0">
                <a:solidFill>
                  <a:schemeClr val="tx1"/>
                </a:solidFill>
              </a:rPr>
              <a:t>. 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Tělísko aktivováno při svalové kontrakci.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Informace vedené z těchto receptorů do míchy jsou přepojeny na míšních interneuronech, prostřednictvím kterých se tlumí aktivita </a:t>
            </a:r>
            <a:r>
              <a:rPr lang="el-GR" sz="2000" b="1" dirty="0">
                <a:solidFill>
                  <a:schemeClr val="tx1"/>
                </a:solidFill>
              </a:rPr>
              <a:t>α</a:t>
            </a:r>
            <a:r>
              <a:rPr lang="cs-CZ" sz="2000" b="1" dirty="0">
                <a:solidFill>
                  <a:schemeClr val="tx1"/>
                </a:solidFill>
              </a:rPr>
              <a:t> – motoneuronů </a:t>
            </a:r>
            <a:r>
              <a:rPr lang="cs-CZ" sz="2000" b="1" dirty="0" err="1">
                <a:solidFill>
                  <a:schemeClr val="tx1"/>
                </a:solidFill>
              </a:rPr>
              <a:t>inervujících</a:t>
            </a:r>
            <a:r>
              <a:rPr lang="cs-CZ" sz="2000" b="1" dirty="0">
                <a:solidFill>
                  <a:schemeClr val="tx1"/>
                </a:solidFill>
              </a:rPr>
              <a:t> daný sval + současná aktivace antagonisty.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Chrání šlachu před přetížením.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800" b="1" dirty="0"/>
          </a:p>
        </p:txBody>
      </p:sp>
    </p:spTree>
    <p:extLst>
      <p:ext uri="{BB962C8B-B14F-4D97-AF65-F5344CB8AC3E}">
        <p14:creationId xmlns:p14="http://schemas.microsoft.com/office/powerpoint/2010/main" val="2756925908"/>
      </p:ext>
    </p:extLst>
  </p:cSld>
  <p:clrMapOvr>
    <a:masterClrMapping/>
  </p:clrMapOvr>
  <p:transition spd="slow">
    <p:cover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574" y="1391921"/>
            <a:ext cx="10925305" cy="5151120"/>
          </a:xfrm>
        </p:spPr>
        <p:txBody>
          <a:bodyPr>
            <a:noAutofit/>
          </a:bodyPr>
          <a:lstStyle/>
          <a:p>
            <a:r>
              <a:rPr lang="cs-CZ" altLang="cs-CZ" sz="2000" b="1" dirty="0">
                <a:solidFill>
                  <a:schemeClr val="tx1"/>
                </a:solidFill>
              </a:rPr>
              <a:t>DYLEVSKÝ, Ivan. </a:t>
            </a:r>
            <a:r>
              <a:rPr lang="cs-CZ" altLang="cs-CZ" sz="2000" b="1" i="1" dirty="0">
                <a:solidFill>
                  <a:schemeClr val="tx1"/>
                </a:solidFill>
              </a:rPr>
              <a:t>Kineziologie : základy strukturální kineziologie</a:t>
            </a:r>
            <a:r>
              <a:rPr lang="cs-CZ" altLang="cs-CZ" sz="2000" b="1" dirty="0">
                <a:solidFill>
                  <a:schemeClr val="tx1"/>
                </a:solidFill>
              </a:rPr>
              <a:t>. Vyd. 1. Praha: Triton, 2009. 235 s. ISBN 9788073873240. </a:t>
            </a:r>
          </a:p>
          <a:p>
            <a:r>
              <a:rPr lang="cs-CZ" altLang="cs-CZ" sz="2000" b="1" dirty="0">
                <a:solidFill>
                  <a:schemeClr val="tx1"/>
                </a:solidFill>
              </a:rPr>
              <a:t>GANONG, William. </a:t>
            </a:r>
            <a:r>
              <a:rPr lang="cs-CZ" altLang="cs-CZ" sz="2000" b="1" i="1" dirty="0">
                <a:solidFill>
                  <a:schemeClr val="tx1"/>
                </a:solidFill>
              </a:rPr>
              <a:t>Přehled lékařské fyziologie. </a:t>
            </a:r>
            <a:r>
              <a:rPr lang="cs-CZ" altLang="cs-CZ" sz="2000" b="1" dirty="0">
                <a:solidFill>
                  <a:schemeClr val="tx1"/>
                </a:solidFill>
              </a:rPr>
              <a:t>Praha: </a:t>
            </a:r>
            <a:r>
              <a:rPr lang="cs-CZ" altLang="cs-CZ" sz="2000" b="1" dirty="0" err="1">
                <a:solidFill>
                  <a:schemeClr val="tx1"/>
                </a:solidFill>
              </a:rPr>
              <a:t>Galén</a:t>
            </a:r>
            <a:r>
              <a:rPr lang="cs-CZ" altLang="cs-CZ" sz="2000" b="1" dirty="0">
                <a:solidFill>
                  <a:schemeClr val="tx1"/>
                </a:solidFill>
              </a:rPr>
              <a:t>, 2005, 890 s. ISBN </a:t>
            </a:r>
            <a:r>
              <a:rPr lang="cs-CZ" sz="2000" b="1" dirty="0">
                <a:solidFill>
                  <a:schemeClr val="tx1"/>
                </a:solidFill>
              </a:rPr>
              <a:t>80-7262-311-7.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KOLÁŘ, P. </a:t>
            </a:r>
            <a:r>
              <a:rPr lang="cs-CZ" sz="2000" b="1" i="1" dirty="0">
                <a:solidFill>
                  <a:schemeClr val="tx1"/>
                </a:solidFill>
              </a:rPr>
              <a:t>Rehabilitace v klinické praxi</a:t>
            </a:r>
            <a:r>
              <a:rPr lang="cs-CZ" sz="2000" b="1" dirty="0">
                <a:solidFill>
                  <a:schemeClr val="tx1"/>
                </a:solidFill>
              </a:rPr>
              <a:t>. 1. vyd. Praha: </a:t>
            </a:r>
            <a:r>
              <a:rPr lang="cs-CZ" sz="2000" b="1" dirty="0" err="1">
                <a:solidFill>
                  <a:schemeClr val="tx1"/>
                </a:solidFill>
              </a:rPr>
              <a:t>Galén</a:t>
            </a:r>
            <a:r>
              <a:rPr lang="cs-CZ" sz="2000" b="1" dirty="0">
                <a:solidFill>
                  <a:schemeClr val="tx1"/>
                </a:solidFill>
              </a:rPr>
              <a:t>, 2009, 713 s. ISBN 978-80-7262-657-1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MYSLIVEČEK, Jaromír, et al. </a:t>
            </a:r>
            <a:r>
              <a:rPr lang="cs-CZ" sz="2000" b="1" i="1" dirty="0">
                <a:solidFill>
                  <a:schemeClr val="tx1"/>
                </a:solidFill>
              </a:rPr>
              <a:t>Základy neurověd. </a:t>
            </a:r>
            <a:r>
              <a:rPr lang="cs-CZ" sz="2000" b="1" dirty="0">
                <a:solidFill>
                  <a:schemeClr val="tx1"/>
                </a:solidFill>
              </a:rPr>
              <a:t>2. vydání. Praha : Triton, 2009. 390 s. </a:t>
            </a:r>
            <a:r>
              <a:rPr lang="cs-CZ" sz="2000" b="1" dirty="0">
                <a:solidFill>
                  <a:schemeClr val="tx1"/>
                </a:solidFill>
                <a:hlinkClick r:id="rId3" tooltip="Speciální:Zdroje knih/978-80-7387-088-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ISBN 978-80-7387-088-1</a:t>
            </a:r>
            <a:r>
              <a:rPr lang="cs-CZ" sz="2000" b="1" dirty="0">
                <a:solidFill>
                  <a:schemeClr val="tx1"/>
                </a:solidFill>
              </a:rPr>
              <a:t>.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ROKYTA, Richard. </a:t>
            </a:r>
            <a:r>
              <a:rPr lang="cs-CZ" sz="2000" b="1" i="1" dirty="0">
                <a:solidFill>
                  <a:schemeClr val="tx1"/>
                </a:solidFill>
              </a:rPr>
              <a:t>Fyziologie pro bakalářská studia.</a:t>
            </a:r>
            <a:r>
              <a:rPr lang="cs-CZ" sz="2000" b="1" dirty="0">
                <a:solidFill>
                  <a:schemeClr val="tx1"/>
                </a:solidFill>
              </a:rPr>
              <a:t> Praha: ISV nakladatelství, 2008, </a:t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dirty="0">
                <a:solidFill>
                  <a:schemeClr val="tx1"/>
                </a:solidFill>
              </a:rPr>
              <a:t>ISBN 80-86642-47-X.</a:t>
            </a:r>
          </a:p>
          <a:p>
            <a:r>
              <a:rPr lang="cs-CZ" altLang="cs-CZ" sz="2000" b="1" dirty="0">
                <a:solidFill>
                  <a:schemeClr val="tx1"/>
                </a:solidFill>
              </a:rPr>
              <a:t>SKALIČKOVÁ – KOVÁČIKOVÁ, Věra. </a:t>
            </a:r>
            <a:r>
              <a:rPr lang="cs-CZ" altLang="cs-CZ" sz="2000" b="1" i="1" dirty="0">
                <a:solidFill>
                  <a:schemeClr val="tx1"/>
                </a:solidFill>
              </a:rPr>
              <a:t>Diagnostika a fyzioterapie hybných poruch dle Vojty. </a:t>
            </a:r>
            <a:r>
              <a:rPr lang="cs-CZ" altLang="cs-CZ" sz="2000" b="1" dirty="0">
                <a:solidFill>
                  <a:schemeClr val="tx1"/>
                </a:solidFill>
              </a:rPr>
              <a:t>1. vyd. Olomouc: RL – CORPUS, s.r.o., 2017. 223 s. ISBN </a:t>
            </a:r>
            <a:r>
              <a:rPr lang="cs-CZ" sz="2000" b="1" dirty="0">
                <a:solidFill>
                  <a:schemeClr val="tx1"/>
                </a:solidFill>
              </a:rPr>
              <a:t>978-80-270-2292-2.</a:t>
            </a:r>
          </a:p>
          <a:p>
            <a:r>
              <a:rPr lang="cs-CZ" altLang="cs-CZ" sz="2000" b="1" i="1" dirty="0">
                <a:solidFill>
                  <a:schemeClr val="tx1"/>
                </a:solidFill>
              </a:rPr>
              <a:t>http://www.nan.upol.cz/neuro/index.html</a:t>
            </a:r>
          </a:p>
          <a:p>
            <a:endParaRPr lang="cs-CZ" sz="2000" b="1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cs-CZ" sz="1900" b="1" dirty="0"/>
          </a:p>
        </p:txBody>
      </p:sp>
    </p:spTree>
    <p:extLst>
      <p:ext uri="{BB962C8B-B14F-4D97-AF65-F5344CB8AC3E}">
        <p14:creationId xmlns:p14="http://schemas.microsoft.com/office/powerpoint/2010/main" val="4189525309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369ED9-76BF-4D6A-9F75-308AE32D5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444" y="2656110"/>
            <a:ext cx="891168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400" b="1" dirty="0">
                <a:solidFill>
                  <a:schemeClr val="tx1"/>
                </a:solidFill>
              </a:rPr>
              <a:t>Kineziologie IV.</a:t>
            </a:r>
            <a:br>
              <a:rPr lang="cs-CZ" sz="4400" b="1" dirty="0">
                <a:solidFill>
                  <a:schemeClr val="tx1"/>
                </a:solidFill>
              </a:rPr>
            </a:br>
            <a:br>
              <a:rPr lang="cs-CZ" sz="4400" b="1" dirty="0">
                <a:solidFill>
                  <a:schemeClr val="tx1"/>
                </a:solidFill>
              </a:rPr>
            </a:br>
            <a:r>
              <a:rPr lang="cs-CZ" sz="4000" b="1" dirty="0">
                <a:solidFill>
                  <a:schemeClr val="tx1"/>
                </a:solidFill>
              </a:rPr>
              <a:t>Řízení hybnosti</a:t>
            </a:r>
            <a:endParaRPr lang="cs-CZ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619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Funkční systémy generující pohybové chování: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Senzorický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Motorický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Motivační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Pohyby realizovány na základě pohybových programů (z motorických center), liší se komplexností a způsobem vyvolání.</a:t>
            </a:r>
          </a:p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Motorické nervové struktury uspořádány hierarchicky a navzájem kooperují + kooperace také s ostatními funkčními systémy.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717229575"/>
      </p:ext>
    </p:extLst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232070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MJ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Mícha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Motorická centra mozkového kmene 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Motorická jádra thalamu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Bazální ganglia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Motorická kůra hemisfér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025396307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878" y="1553946"/>
            <a:ext cx="11100661" cy="5151120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chemeClr val="tx1"/>
                </a:solidFill>
              </a:rPr>
              <a:t>Mícha: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Válcovitý provazec uložený v páteřním kanálu,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Kraniálně začíná </a:t>
            </a:r>
            <a:r>
              <a:rPr lang="cs-CZ" altLang="cs-CZ" sz="2000" b="1" dirty="0">
                <a:solidFill>
                  <a:schemeClr val="tx1"/>
                </a:solidFill>
              </a:rPr>
              <a:t>pod </a:t>
            </a:r>
            <a:r>
              <a:rPr lang="cs-CZ" altLang="cs-CZ" sz="2000" b="1" dirty="0" err="1">
                <a:solidFill>
                  <a:schemeClr val="tx1"/>
                </a:solidFill>
              </a:rPr>
              <a:t>foramen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b="1" dirty="0" err="1">
                <a:solidFill>
                  <a:schemeClr val="tx1"/>
                </a:solidFill>
              </a:rPr>
              <a:t>magnum</a:t>
            </a:r>
            <a:r>
              <a:rPr lang="cs-CZ" altLang="cs-CZ" sz="2000" b="1" dirty="0">
                <a:solidFill>
                  <a:schemeClr val="tx1"/>
                </a:solidFill>
              </a:rPr>
              <a:t> v místě výstupu C1 míšního nervu v oblasti </a:t>
            </a:r>
            <a:r>
              <a:rPr lang="cs-CZ" altLang="cs-CZ" sz="2000" b="1" dirty="0" err="1">
                <a:solidFill>
                  <a:schemeClr val="tx1"/>
                </a:solidFill>
              </a:rPr>
              <a:t>decussatio</a:t>
            </a:r>
            <a:r>
              <a:rPr lang="cs-CZ" altLang="cs-CZ" sz="2000" b="1" dirty="0">
                <a:solidFill>
                  <a:schemeClr val="tx1"/>
                </a:solidFill>
              </a:rPr>
              <a:t> </a:t>
            </a:r>
            <a:r>
              <a:rPr lang="cs-CZ" altLang="cs-CZ" sz="2000" b="1" dirty="0" err="1">
                <a:solidFill>
                  <a:schemeClr val="tx1"/>
                </a:solidFill>
              </a:rPr>
              <a:t>pyramidum</a:t>
            </a:r>
            <a:r>
              <a:rPr lang="cs-CZ" sz="2000" b="1" dirty="0">
                <a:solidFill>
                  <a:schemeClr val="tx1"/>
                </a:solidFill>
              </a:rPr>
              <a:t>, kaudálně jako </a:t>
            </a:r>
            <a:r>
              <a:rPr lang="cs-CZ" sz="2000" b="1" dirty="0" err="1">
                <a:solidFill>
                  <a:schemeClr val="tx1"/>
                </a:solidFill>
              </a:rPr>
              <a:t>conus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medullaris</a:t>
            </a:r>
            <a:r>
              <a:rPr lang="cs-CZ" sz="2000" b="1" dirty="0">
                <a:solidFill>
                  <a:schemeClr val="tx1"/>
                </a:solidFill>
              </a:rPr>
              <a:t> dosahuje do úrovně L1 u mužů a L2 u žen, distálně od </a:t>
            </a:r>
            <a:r>
              <a:rPr lang="cs-CZ" sz="2000" b="1" dirty="0" err="1">
                <a:solidFill>
                  <a:schemeClr val="tx1"/>
                </a:solidFill>
              </a:rPr>
              <a:t>conus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medullaris</a:t>
            </a:r>
            <a:r>
              <a:rPr lang="cs-CZ" sz="2000" b="1" dirty="0">
                <a:solidFill>
                  <a:schemeClr val="tx1"/>
                </a:solidFill>
              </a:rPr>
              <a:t> - </a:t>
            </a:r>
            <a:r>
              <a:rPr lang="cs-CZ" sz="2000" b="1" dirty="0" err="1">
                <a:solidFill>
                  <a:schemeClr val="tx1"/>
                </a:solidFill>
              </a:rPr>
              <a:t>filum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terminale</a:t>
            </a:r>
            <a:r>
              <a:rPr lang="cs-CZ" sz="2000" b="1" dirty="0">
                <a:solidFill>
                  <a:schemeClr val="tx1"/>
                </a:solidFill>
              </a:rPr>
              <a:t> (srůstá s periostem S2),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cs-CZ" sz="2000" b="1" dirty="0" err="1">
                <a:solidFill>
                  <a:schemeClr val="tx1"/>
                </a:solidFill>
              </a:rPr>
              <a:t>Intumescentia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cervicalis</a:t>
            </a:r>
            <a:r>
              <a:rPr lang="cs-CZ" sz="2000" b="1" dirty="0">
                <a:solidFill>
                  <a:schemeClr val="tx1"/>
                </a:solidFill>
              </a:rPr>
              <a:t> et </a:t>
            </a:r>
            <a:r>
              <a:rPr lang="cs-CZ" sz="2000" b="1" dirty="0" err="1">
                <a:solidFill>
                  <a:schemeClr val="tx1"/>
                </a:solidFill>
              </a:rPr>
              <a:t>lumbalis</a:t>
            </a:r>
            <a:r>
              <a:rPr lang="cs-CZ" sz="2000" b="1" dirty="0">
                <a:solidFill>
                  <a:schemeClr val="tx1"/>
                </a:solidFill>
              </a:rPr>
              <a:t>. </a:t>
            </a: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67858"/>
      </p:ext>
    </p:extLst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440930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chemeClr val="tx1"/>
                </a:solidFill>
              </a:rPr>
              <a:t>Šedá hmota – nahromadění nervových buněk, </a:t>
            </a:r>
            <a:r>
              <a:rPr lang="cs-CZ" b="1" dirty="0" err="1">
                <a:solidFill>
                  <a:schemeClr val="tx1"/>
                </a:solidFill>
              </a:rPr>
              <a:t>Rexedovy</a:t>
            </a:r>
            <a:r>
              <a:rPr lang="cs-CZ" b="1" dirty="0">
                <a:solidFill>
                  <a:schemeClr val="tx1"/>
                </a:solidFill>
              </a:rPr>
              <a:t> zóny 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Tvar motýla, středem probíhá </a:t>
            </a:r>
            <a:r>
              <a:rPr lang="cs-CZ" sz="1800" b="1" dirty="0" err="1">
                <a:solidFill>
                  <a:schemeClr val="tx1"/>
                </a:solidFill>
              </a:rPr>
              <a:t>canalis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centralis</a:t>
            </a:r>
            <a:endParaRPr lang="cs-CZ" sz="1800" b="1" dirty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 err="1">
                <a:solidFill>
                  <a:schemeClr val="tx1"/>
                </a:solidFill>
              </a:rPr>
              <a:t>Cornua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anteriora</a:t>
            </a:r>
            <a:r>
              <a:rPr lang="cs-CZ" sz="1800" b="1" dirty="0">
                <a:solidFill>
                  <a:schemeClr val="tx1"/>
                </a:solidFill>
              </a:rPr>
              <a:t> (v prostoru </a:t>
            </a:r>
            <a:r>
              <a:rPr lang="cs-CZ" sz="1800" b="1" dirty="0" err="1">
                <a:solidFill>
                  <a:schemeClr val="tx1"/>
                </a:solidFill>
              </a:rPr>
              <a:t>columnae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anteriores</a:t>
            </a:r>
            <a:r>
              <a:rPr lang="cs-CZ" sz="1800" b="1" dirty="0">
                <a:solidFill>
                  <a:schemeClr val="tx1"/>
                </a:solidFill>
              </a:rPr>
              <a:t>): motorická jádra (alfa motoneurony a gama motoneurony),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 err="1">
                <a:solidFill>
                  <a:schemeClr val="tx1"/>
                </a:solidFill>
              </a:rPr>
              <a:t>Cornua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posteriora</a:t>
            </a:r>
            <a:r>
              <a:rPr lang="cs-CZ" sz="1800" b="1" dirty="0">
                <a:solidFill>
                  <a:schemeClr val="tx1"/>
                </a:solidFill>
              </a:rPr>
              <a:t> (v prostoru </a:t>
            </a:r>
            <a:r>
              <a:rPr lang="cs-CZ" sz="1800" b="1" dirty="0" err="1">
                <a:solidFill>
                  <a:schemeClr val="tx1"/>
                </a:solidFill>
              </a:rPr>
              <a:t>columnae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posteriores</a:t>
            </a:r>
            <a:r>
              <a:rPr lang="cs-CZ" sz="1800" b="1" dirty="0">
                <a:solidFill>
                  <a:schemeClr val="tx1"/>
                </a:solidFill>
              </a:rPr>
              <a:t>): jádra, na kterých končí axony buněk spinálních ganglií (aferentní vedení vzruchů z periferie); z buněk zadních sloupců vycházejí jednak axony do vyšších center CNS a jednak axony předávající informace k motoneuronům.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 err="1">
                <a:solidFill>
                  <a:schemeClr val="tx1"/>
                </a:solidFill>
              </a:rPr>
              <a:t>Cornua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lateralia</a:t>
            </a:r>
            <a:r>
              <a:rPr lang="cs-CZ" sz="1800" b="1" dirty="0">
                <a:solidFill>
                  <a:schemeClr val="tx1"/>
                </a:solidFill>
              </a:rPr>
              <a:t> (v prostoru </a:t>
            </a:r>
            <a:r>
              <a:rPr lang="cs-CZ" sz="1800" b="1" dirty="0" err="1">
                <a:solidFill>
                  <a:schemeClr val="tx1"/>
                </a:solidFill>
              </a:rPr>
              <a:t>columnae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  <a:r>
              <a:rPr lang="cs-CZ" sz="1800" b="1" dirty="0" err="1">
                <a:solidFill>
                  <a:schemeClr val="tx1"/>
                </a:solidFill>
              </a:rPr>
              <a:t>laterales</a:t>
            </a:r>
            <a:r>
              <a:rPr lang="cs-CZ" sz="1800" b="1" dirty="0">
                <a:solidFill>
                  <a:schemeClr val="tx1"/>
                </a:solidFill>
              </a:rPr>
              <a:t>): neurony viscerální = autonomní vlákna (axony součástí předních míšních kořenů), hladká + srdeční svalovina, žlázy </a:t>
            </a:r>
          </a:p>
          <a:p>
            <a:pPr marL="457200" lvl="1" indent="0">
              <a:lnSpc>
                <a:spcPct val="150000"/>
              </a:lnSpc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848917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440930"/>
            <a:ext cx="5238020" cy="515112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31 párů míšních nervů – 8 krčních, 12 hrudních, 5 bederních, 5 křížových, 1 kostrční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Fila </a:t>
            </a:r>
            <a:r>
              <a:rPr lang="cs-CZ" sz="1900" b="1" dirty="0" err="1">
                <a:solidFill>
                  <a:schemeClr val="tx1"/>
                </a:solidFill>
              </a:rPr>
              <a:t>radicularia</a:t>
            </a:r>
            <a:r>
              <a:rPr lang="cs-CZ" sz="1900" b="1" dirty="0">
                <a:solidFill>
                  <a:schemeClr val="tx1"/>
                </a:solidFill>
              </a:rPr>
              <a:t> – kořenová vlákna míšních nervů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900" b="1" dirty="0">
                <a:solidFill>
                  <a:schemeClr val="tx1"/>
                </a:solidFill>
              </a:rPr>
              <a:t>Ze </a:t>
            </a:r>
            <a:r>
              <a:rPr lang="cs-CZ" sz="1900" b="1" dirty="0" err="1">
                <a:solidFill>
                  <a:schemeClr val="tx1"/>
                </a:solidFill>
              </a:rPr>
              <a:t>sulcus</a:t>
            </a:r>
            <a:r>
              <a:rPr lang="cs-CZ" sz="1900" b="1" dirty="0">
                <a:solidFill>
                  <a:schemeClr val="tx1"/>
                </a:solidFill>
              </a:rPr>
              <a:t> </a:t>
            </a:r>
            <a:r>
              <a:rPr lang="cs-CZ" sz="1900" b="1" dirty="0" err="1">
                <a:solidFill>
                  <a:schemeClr val="tx1"/>
                </a:solidFill>
              </a:rPr>
              <a:t>anterolateralis</a:t>
            </a:r>
            <a:r>
              <a:rPr lang="cs-CZ" sz="1900" b="1" dirty="0">
                <a:solidFill>
                  <a:schemeClr val="tx1"/>
                </a:solidFill>
              </a:rPr>
              <a:t> – </a:t>
            </a:r>
            <a:r>
              <a:rPr lang="cs-CZ" sz="1900" b="1" dirty="0" err="1">
                <a:solidFill>
                  <a:schemeClr val="tx1"/>
                </a:solidFill>
              </a:rPr>
              <a:t>fila</a:t>
            </a:r>
            <a:r>
              <a:rPr lang="cs-CZ" sz="1900" b="1" dirty="0">
                <a:solidFill>
                  <a:schemeClr val="tx1"/>
                </a:solidFill>
              </a:rPr>
              <a:t> </a:t>
            </a:r>
            <a:r>
              <a:rPr lang="cs-CZ" sz="1900" b="1" dirty="0" err="1">
                <a:solidFill>
                  <a:schemeClr val="tx1"/>
                </a:solidFill>
              </a:rPr>
              <a:t>radicularia</a:t>
            </a:r>
            <a:r>
              <a:rPr lang="cs-CZ" sz="1900" b="1" dirty="0">
                <a:solidFill>
                  <a:schemeClr val="tx1"/>
                </a:solidFill>
              </a:rPr>
              <a:t> tvořící </a:t>
            </a:r>
            <a:r>
              <a:rPr lang="cs-CZ" sz="1900" b="1" dirty="0" err="1">
                <a:solidFill>
                  <a:schemeClr val="tx1"/>
                </a:solidFill>
              </a:rPr>
              <a:t>radices</a:t>
            </a:r>
            <a:r>
              <a:rPr lang="cs-CZ" sz="1900" b="1" dirty="0">
                <a:solidFill>
                  <a:schemeClr val="tx1"/>
                </a:solidFill>
              </a:rPr>
              <a:t> </a:t>
            </a:r>
            <a:r>
              <a:rPr lang="cs-CZ" sz="1900" b="1" dirty="0" err="1">
                <a:solidFill>
                  <a:schemeClr val="tx1"/>
                </a:solidFill>
              </a:rPr>
              <a:t>anteriores</a:t>
            </a:r>
            <a:r>
              <a:rPr lang="cs-CZ" sz="1900" b="1" dirty="0">
                <a:solidFill>
                  <a:schemeClr val="tx1"/>
                </a:solidFill>
              </a:rPr>
              <a:t> (přední kořeny míšních nervů): obsahují axony buněk předních sloupců míšních, motorické kořeny (mícha →svaly)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8CE5A8C-7DAD-49FB-9025-FB07D44B0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1281" y="1440929"/>
            <a:ext cx="5126302" cy="3346827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5C279030-7515-4C88-A70E-6985BF8A7215}"/>
              </a:ext>
            </a:extLst>
          </p:cNvPr>
          <p:cNvSpPr txBox="1"/>
          <p:nvPr/>
        </p:nvSpPr>
        <p:spPr>
          <a:xfrm flipH="1">
            <a:off x="7269753" y="4955406"/>
            <a:ext cx="35776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i="1" dirty="0"/>
              <a:t>www.anatomyhuman123.com </a:t>
            </a:r>
            <a:br>
              <a:rPr lang="cs-CZ" dirty="0"/>
            </a:b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077808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r>
              <a:rPr lang="cs-CZ" b="1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440930"/>
            <a:ext cx="11727385" cy="5417070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Do </a:t>
            </a:r>
            <a:r>
              <a:rPr lang="cs-CZ" sz="2000" b="1" dirty="0" err="1">
                <a:solidFill>
                  <a:schemeClr val="tx1"/>
                </a:solidFill>
              </a:rPr>
              <a:t>sulcus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posterolateralis</a:t>
            </a:r>
            <a:r>
              <a:rPr lang="cs-CZ" sz="2000" b="1" dirty="0">
                <a:solidFill>
                  <a:schemeClr val="tx1"/>
                </a:solidFill>
              </a:rPr>
              <a:t> – </a:t>
            </a:r>
            <a:r>
              <a:rPr lang="cs-CZ" sz="2000" b="1" dirty="0" err="1">
                <a:solidFill>
                  <a:schemeClr val="tx1"/>
                </a:solidFill>
              </a:rPr>
              <a:t>fila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radicularia</a:t>
            </a:r>
            <a:r>
              <a:rPr lang="cs-CZ" sz="2000" b="1" dirty="0">
                <a:solidFill>
                  <a:schemeClr val="tx1"/>
                </a:solidFill>
              </a:rPr>
              <a:t> tvořící </a:t>
            </a:r>
            <a:r>
              <a:rPr lang="cs-CZ" sz="2000" b="1" dirty="0" err="1">
                <a:solidFill>
                  <a:schemeClr val="tx1"/>
                </a:solidFill>
              </a:rPr>
              <a:t>radices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posteriores</a:t>
            </a:r>
            <a:r>
              <a:rPr lang="cs-CZ" sz="2000" b="1" dirty="0">
                <a:solidFill>
                  <a:schemeClr val="tx1"/>
                </a:solidFill>
              </a:rPr>
              <a:t> (zadní kořeny míšních nervů): přivádí prostřednictvím axonů spinálních ganglií aferentní senzitivní informace do CNS (periferie → mícha)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Radix </a:t>
            </a:r>
            <a:r>
              <a:rPr lang="cs-CZ" sz="2000" b="1" dirty="0" err="1">
                <a:solidFill>
                  <a:schemeClr val="tx1"/>
                </a:solidFill>
              </a:rPr>
              <a:t>anterior</a:t>
            </a:r>
            <a:r>
              <a:rPr lang="cs-CZ" sz="2000" b="1" dirty="0">
                <a:solidFill>
                  <a:schemeClr val="tx1"/>
                </a:solidFill>
              </a:rPr>
              <a:t> + radix </a:t>
            </a:r>
            <a:r>
              <a:rPr lang="cs-CZ" sz="2000" b="1" dirty="0" err="1">
                <a:solidFill>
                  <a:schemeClr val="tx1"/>
                </a:solidFill>
              </a:rPr>
              <a:t>posterior</a:t>
            </a:r>
            <a:r>
              <a:rPr lang="cs-CZ" sz="2000" b="1" dirty="0">
                <a:solidFill>
                  <a:schemeClr val="tx1"/>
                </a:solidFill>
              </a:rPr>
              <a:t>  = </a:t>
            </a:r>
            <a:r>
              <a:rPr lang="cs-CZ" sz="2000" b="1" dirty="0" err="1">
                <a:solidFill>
                  <a:schemeClr val="tx1"/>
                </a:solidFill>
              </a:rPr>
              <a:t>nervus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spinalis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 err="1">
                <a:solidFill>
                  <a:schemeClr val="tx1"/>
                </a:solidFill>
              </a:rPr>
              <a:t>Nervus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  <a:r>
              <a:rPr lang="cs-CZ" sz="2000" b="1" dirty="0" err="1">
                <a:solidFill>
                  <a:schemeClr val="tx1"/>
                </a:solidFill>
              </a:rPr>
              <a:t>spinalis</a:t>
            </a:r>
            <a:r>
              <a:rPr lang="cs-CZ" sz="2000" b="1" dirty="0">
                <a:solidFill>
                  <a:schemeClr val="tx1"/>
                </a:solidFill>
              </a:rPr>
              <a:t>: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800" b="1" dirty="0">
                <a:solidFill>
                  <a:schemeClr val="tx1"/>
                </a:solidFill>
              </a:rPr>
              <a:t>1. </a:t>
            </a:r>
            <a:r>
              <a:rPr lang="cs-CZ" sz="1600" b="1" dirty="0" err="1">
                <a:solidFill>
                  <a:schemeClr val="tx1"/>
                </a:solidFill>
              </a:rPr>
              <a:t>Ramus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anterior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800" b="1" dirty="0">
                <a:solidFill>
                  <a:schemeClr val="tx1"/>
                </a:solidFill>
              </a:rPr>
              <a:t>(</a:t>
            </a:r>
            <a:r>
              <a:rPr lang="cs-CZ" sz="1600" b="1" dirty="0">
                <a:solidFill>
                  <a:schemeClr val="tx1"/>
                </a:solidFill>
              </a:rPr>
              <a:t>příčně pruhované svaly trupu a končetin (mimo autochtonní svaly zad), senzitivní inervace končetin a přední části trupu, vlákna </a:t>
            </a:r>
            <a:r>
              <a:rPr lang="cs-CZ" sz="1600" b="1" dirty="0" err="1">
                <a:solidFill>
                  <a:schemeClr val="tx1"/>
                </a:solidFill>
              </a:rPr>
              <a:t>visceromotorická</a:t>
            </a:r>
            <a:r>
              <a:rPr lang="cs-CZ" sz="1600" b="1" dirty="0">
                <a:solidFill>
                  <a:schemeClr val="tx1"/>
                </a:solidFill>
              </a:rPr>
              <a:t> (cestou </a:t>
            </a:r>
            <a:r>
              <a:rPr lang="cs-CZ" sz="1600" b="1" dirty="0" err="1">
                <a:solidFill>
                  <a:schemeClr val="tx1"/>
                </a:solidFill>
              </a:rPr>
              <a:t>ramus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communicans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griseus</a:t>
            </a:r>
            <a:r>
              <a:rPr lang="cs-CZ" sz="1600" b="1" dirty="0">
                <a:solidFill>
                  <a:schemeClr val="tx1"/>
                </a:solidFill>
              </a:rPr>
              <a:t>); vytváří plexy (plexus </a:t>
            </a:r>
            <a:r>
              <a:rPr lang="cs-CZ" sz="1600" b="1" dirty="0" err="1">
                <a:solidFill>
                  <a:schemeClr val="tx1"/>
                </a:solidFill>
              </a:rPr>
              <a:t>cervicalis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brachialis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lumbalis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sacralis</a:t>
            </a:r>
            <a:r>
              <a:rPr lang="cs-CZ" sz="1600" b="1" dirty="0">
                <a:solidFill>
                  <a:schemeClr val="tx1"/>
                </a:solidFill>
              </a:rPr>
              <a:t>, </a:t>
            </a:r>
            <a:r>
              <a:rPr lang="cs-CZ" sz="1600" b="1" dirty="0" err="1">
                <a:solidFill>
                  <a:schemeClr val="tx1"/>
                </a:solidFill>
              </a:rPr>
              <a:t>coccygeus</a:t>
            </a:r>
            <a:r>
              <a:rPr lang="cs-CZ" sz="1600" b="1" dirty="0">
                <a:solidFill>
                  <a:schemeClr val="tx1"/>
                </a:solidFill>
              </a:rPr>
              <a:t>)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b="1" dirty="0">
                <a:solidFill>
                  <a:schemeClr val="tx1"/>
                </a:solidFill>
              </a:rPr>
              <a:t>2. </a:t>
            </a:r>
            <a:r>
              <a:rPr lang="cs-CZ" sz="1600" b="1" dirty="0" err="1">
                <a:solidFill>
                  <a:schemeClr val="tx1"/>
                </a:solidFill>
              </a:rPr>
              <a:t>Ramus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posterior</a:t>
            </a:r>
            <a:r>
              <a:rPr lang="cs-CZ" sz="1600" b="1" dirty="0">
                <a:solidFill>
                  <a:schemeClr val="tx1"/>
                </a:solidFill>
              </a:rPr>
              <a:t> (vlákna motorická pro autochtonní svaly zad, senzitivní pro kůži šíje, zad a části hýždí, vlákna </a:t>
            </a:r>
            <a:r>
              <a:rPr lang="cs-CZ" sz="1600" b="1" dirty="0" err="1">
                <a:solidFill>
                  <a:schemeClr val="tx1"/>
                </a:solidFill>
              </a:rPr>
              <a:t>visceromotorická</a:t>
            </a:r>
            <a:r>
              <a:rPr lang="cs-CZ" sz="1600" b="1" dirty="0">
                <a:solidFill>
                  <a:schemeClr val="tx1"/>
                </a:solidFill>
              </a:rPr>
              <a:t>, která přichází cestou </a:t>
            </a:r>
            <a:r>
              <a:rPr lang="cs-CZ" sz="1600" b="1" dirty="0" err="1">
                <a:solidFill>
                  <a:schemeClr val="tx1"/>
                </a:solidFill>
              </a:rPr>
              <a:t>ramus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communicans</a:t>
            </a:r>
            <a:r>
              <a:rPr lang="cs-CZ" sz="1600" b="1" dirty="0">
                <a:solidFill>
                  <a:schemeClr val="tx1"/>
                </a:solidFill>
              </a:rPr>
              <a:t> </a:t>
            </a:r>
            <a:r>
              <a:rPr lang="cs-CZ" sz="1600" b="1" dirty="0" err="1">
                <a:solidFill>
                  <a:schemeClr val="tx1"/>
                </a:solidFill>
              </a:rPr>
              <a:t>griseus</a:t>
            </a:r>
            <a:r>
              <a:rPr lang="cs-CZ" sz="1600" b="1" dirty="0">
                <a:solidFill>
                  <a:schemeClr val="tx1"/>
                </a:solidFill>
              </a:rPr>
              <a:t>; nevytváří pleteně)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Míšní segment = úsek míchy, odkud vystupuje 1 pár míšních nervů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460356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3C580-B921-4F14-877D-DC079B221A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5700" y="547910"/>
            <a:ext cx="8911687" cy="1280890"/>
          </a:xfrm>
        </p:spPr>
        <p:txBody>
          <a:bodyPr/>
          <a:lstStyle/>
          <a:p>
            <a:r>
              <a:rPr lang="cs-CZ" b="1" dirty="0"/>
              <a:t>Kineziologie IV.</a:t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058DE3-1908-40C4-9413-A152874CF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700" y="1266270"/>
            <a:ext cx="11336967" cy="51511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Bílá hmota: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obklopuje šedou hmotu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axony nervových buněk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schemeClr val="tx1"/>
                </a:solidFill>
              </a:rPr>
              <a:t>3 provazce:</a:t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i="1" dirty="0" err="1">
                <a:solidFill>
                  <a:schemeClr val="tx1"/>
                </a:solidFill>
              </a:rPr>
              <a:t>Funiculus</a:t>
            </a:r>
            <a:r>
              <a:rPr lang="cs-CZ" sz="2000" b="1" i="1" dirty="0">
                <a:solidFill>
                  <a:schemeClr val="tx1"/>
                </a:solidFill>
              </a:rPr>
              <a:t> </a:t>
            </a:r>
            <a:r>
              <a:rPr lang="cs-CZ" sz="2000" b="1" i="1" dirty="0" err="1">
                <a:solidFill>
                  <a:schemeClr val="tx1"/>
                </a:solidFill>
              </a:rPr>
              <a:t>posterior</a:t>
            </a:r>
            <a:r>
              <a:rPr lang="cs-CZ" sz="2000" b="1" i="1" dirty="0">
                <a:solidFill>
                  <a:schemeClr val="tx1"/>
                </a:solidFill>
              </a:rPr>
              <a:t> (zadní provazec míšní): </a:t>
            </a:r>
            <a:r>
              <a:rPr lang="cs-CZ" sz="2000" b="1" dirty="0">
                <a:solidFill>
                  <a:schemeClr val="tx1"/>
                </a:solidFill>
              </a:rPr>
              <a:t>ascendentní dráhy (</a:t>
            </a:r>
            <a:r>
              <a:rPr lang="pt-BR" sz="1900" b="1" dirty="0">
                <a:solidFill>
                  <a:schemeClr val="tx1"/>
                </a:solidFill>
              </a:rPr>
              <a:t>h</a:t>
            </a:r>
            <a:r>
              <a:rPr lang="cs-CZ" sz="1900" b="1" dirty="0">
                <a:solidFill>
                  <a:schemeClr val="tx1"/>
                </a:solidFill>
              </a:rPr>
              <a:t>mat, </a:t>
            </a:r>
            <a:r>
              <a:rPr lang="cs-CZ" sz="1900" b="1" dirty="0" err="1">
                <a:solidFill>
                  <a:schemeClr val="tx1"/>
                </a:solidFill>
              </a:rPr>
              <a:t>polohocit</a:t>
            </a:r>
            <a:r>
              <a:rPr lang="cs-CZ" sz="1900" b="1" dirty="0">
                <a:solidFill>
                  <a:schemeClr val="tx1"/>
                </a:solidFill>
              </a:rPr>
              <a:t> a </a:t>
            </a:r>
            <a:r>
              <a:rPr lang="cs-CZ" sz="1900" b="1" dirty="0" err="1">
                <a:solidFill>
                  <a:schemeClr val="tx1"/>
                </a:solidFill>
              </a:rPr>
              <a:t>pohybocit</a:t>
            </a:r>
            <a:r>
              <a:rPr lang="cs-CZ" sz="1900" b="1" dirty="0">
                <a:solidFill>
                  <a:schemeClr val="tx1"/>
                </a:solidFill>
              </a:rPr>
              <a:t>, vibrace),</a:t>
            </a:r>
            <a:r>
              <a:rPr lang="pt-BR" sz="1900" b="1" dirty="0">
                <a:solidFill>
                  <a:schemeClr val="tx1"/>
                </a:solidFill>
              </a:rPr>
              <a:t> </a:t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i="1" dirty="0" err="1">
                <a:solidFill>
                  <a:schemeClr val="tx1"/>
                </a:solidFill>
              </a:rPr>
              <a:t>Funiculus</a:t>
            </a:r>
            <a:r>
              <a:rPr lang="cs-CZ" sz="2000" b="1" i="1" dirty="0">
                <a:solidFill>
                  <a:schemeClr val="tx1"/>
                </a:solidFill>
              </a:rPr>
              <a:t> </a:t>
            </a:r>
            <a:r>
              <a:rPr lang="cs-CZ" sz="2000" b="1" i="1" dirty="0" err="1">
                <a:solidFill>
                  <a:schemeClr val="tx1"/>
                </a:solidFill>
              </a:rPr>
              <a:t>lateralis</a:t>
            </a:r>
            <a:r>
              <a:rPr lang="cs-CZ" sz="2000" b="1" i="1" dirty="0">
                <a:solidFill>
                  <a:schemeClr val="tx1"/>
                </a:solidFill>
              </a:rPr>
              <a:t> (postranní provazec míšní): </a:t>
            </a:r>
            <a:r>
              <a:rPr lang="cs-CZ" sz="2000" b="1" dirty="0">
                <a:solidFill>
                  <a:schemeClr val="tx1"/>
                </a:solidFill>
              </a:rPr>
              <a:t>ascendentní + descendentní dráhy (zkřížená pyramidová dráha, bolest, teplo, částečně dotyk),</a:t>
            </a:r>
            <a:br>
              <a:rPr lang="cs-CZ" sz="2000" b="1" dirty="0">
                <a:solidFill>
                  <a:schemeClr val="tx1"/>
                </a:solidFill>
              </a:rPr>
            </a:br>
            <a:r>
              <a:rPr lang="cs-CZ" sz="2000" b="1" i="1" dirty="0" err="1">
                <a:solidFill>
                  <a:schemeClr val="tx1"/>
                </a:solidFill>
              </a:rPr>
              <a:t>Funiculus</a:t>
            </a:r>
            <a:r>
              <a:rPr lang="cs-CZ" sz="2000" b="1" i="1" dirty="0">
                <a:solidFill>
                  <a:schemeClr val="tx1"/>
                </a:solidFill>
              </a:rPr>
              <a:t> </a:t>
            </a:r>
            <a:r>
              <a:rPr lang="cs-CZ" sz="2000" b="1" i="1" dirty="0" err="1">
                <a:solidFill>
                  <a:schemeClr val="tx1"/>
                </a:solidFill>
              </a:rPr>
              <a:t>anterior</a:t>
            </a:r>
            <a:r>
              <a:rPr lang="cs-CZ" sz="2000" b="1" i="1" dirty="0">
                <a:solidFill>
                  <a:schemeClr val="tx1"/>
                </a:solidFill>
              </a:rPr>
              <a:t> (přední provazec míšní): </a:t>
            </a:r>
            <a:r>
              <a:rPr lang="cs-CZ" sz="2000" b="1" dirty="0">
                <a:solidFill>
                  <a:schemeClr val="tx1"/>
                </a:solidFill>
              </a:rPr>
              <a:t>descendentní dráhy (nezkřížená pyramidová, bolest, teplo, částečně dotyk),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000" b="1" dirty="0" err="1">
                <a:solidFill>
                  <a:schemeClr val="tx1"/>
                </a:solidFill>
              </a:rPr>
              <a:t>Fasciculi</a:t>
            </a:r>
            <a:r>
              <a:rPr lang="cs-CZ" sz="2000" b="1" dirty="0">
                <a:solidFill>
                  <a:schemeClr val="tx1"/>
                </a:solidFill>
              </a:rPr>
              <a:t> proprii (</a:t>
            </a:r>
            <a:r>
              <a:rPr lang="cs-CZ" sz="2000" b="1" dirty="0" err="1">
                <a:solidFill>
                  <a:schemeClr val="tx1"/>
                </a:solidFill>
              </a:rPr>
              <a:t>posteriores</a:t>
            </a:r>
            <a:r>
              <a:rPr lang="cs-CZ" sz="2000" b="1" dirty="0">
                <a:solidFill>
                  <a:schemeClr val="tx1"/>
                </a:solidFill>
              </a:rPr>
              <a:t>, </a:t>
            </a:r>
            <a:r>
              <a:rPr lang="cs-CZ" sz="2000" b="1" dirty="0" err="1">
                <a:solidFill>
                  <a:schemeClr val="tx1"/>
                </a:solidFill>
              </a:rPr>
              <a:t>laterales</a:t>
            </a:r>
            <a:r>
              <a:rPr lang="cs-CZ" sz="2000" b="1" dirty="0">
                <a:solidFill>
                  <a:schemeClr val="tx1"/>
                </a:solidFill>
              </a:rPr>
              <a:t>, </a:t>
            </a:r>
            <a:r>
              <a:rPr lang="cs-CZ" sz="2000" b="1" dirty="0" err="1">
                <a:solidFill>
                  <a:schemeClr val="tx1"/>
                </a:solidFill>
              </a:rPr>
              <a:t>anteriores</a:t>
            </a:r>
            <a:r>
              <a:rPr lang="cs-CZ" sz="2000" b="1" dirty="0">
                <a:solidFill>
                  <a:schemeClr val="tx1"/>
                </a:solidFill>
              </a:rPr>
              <a:t>) – propojují jednotlivé míšní úseky mezi sebou (šíření podnětů zvenčí na větší rozsah míchy, koordinace pohybů)</a:t>
            </a:r>
          </a:p>
          <a:p>
            <a:pPr marL="457200" lvl="1" indent="0">
              <a:buNone/>
            </a:pPr>
            <a:endParaRPr lang="cs-CZ" sz="2000" b="1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7528502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52036</TotalTime>
  <Words>1171</Words>
  <Application>Microsoft Macintosh PowerPoint</Application>
  <PresentationFormat>Širokoúhlá obrazovka</PresentationFormat>
  <Paragraphs>100</Paragraphs>
  <Slides>15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Stébla</vt:lpstr>
      <vt:lpstr>Kineziologie IV.  </vt:lpstr>
      <vt:lpstr>Kineziologie IV.  Řízení hybnosti</vt:lpstr>
      <vt:lpstr>Kineziologie IV. </vt:lpstr>
      <vt:lpstr>Kineziologie IV. </vt:lpstr>
      <vt:lpstr>Kineziologie IV.  </vt:lpstr>
      <vt:lpstr>Kineziologie IV.  </vt:lpstr>
      <vt:lpstr>Kineziologie IV. </vt:lpstr>
      <vt:lpstr>Kineziologie IV.  </vt:lpstr>
      <vt:lpstr>Kineziologie IV. </vt:lpstr>
      <vt:lpstr>Kineziologie IV. </vt:lpstr>
      <vt:lpstr>Kineziologie IV.  </vt:lpstr>
      <vt:lpstr>Kineziologie IV.  </vt:lpstr>
      <vt:lpstr>Kineziologie IV.  </vt:lpstr>
      <vt:lpstr>Kineziologie IV.  </vt:lpstr>
      <vt:lpstr>Seznam literatury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Veronika Málková</dc:creator>
  <cp:lastModifiedBy>Veronika Málková</cp:lastModifiedBy>
  <cp:revision>2331</cp:revision>
  <dcterms:created xsi:type="dcterms:W3CDTF">2019-02-16T16:33:42Z</dcterms:created>
  <dcterms:modified xsi:type="dcterms:W3CDTF">2024-11-30T08:12:21Z</dcterms:modified>
</cp:coreProperties>
</file>