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7" r:id="rId1"/>
  </p:sldMasterIdLst>
  <p:notesMasterIdLst>
    <p:notesMasterId r:id="rId39"/>
  </p:notesMasterIdLst>
  <p:sldIdLst>
    <p:sldId id="256" r:id="rId2"/>
    <p:sldId id="440" r:id="rId3"/>
    <p:sldId id="404" r:id="rId4"/>
    <p:sldId id="406" r:id="rId5"/>
    <p:sldId id="407" r:id="rId6"/>
    <p:sldId id="429" r:id="rId7"/>
    <p:sldId id="402" r:id="rId8"/>
    <p:sldId id="430" r:id="rId9"/>
    <p:sldId id="403" r:id="rId10"/>
    <p:sldId id="417" r:id="rId11"/>
    <p:sldId id="408" r:id="rId12"/>
    <p:sldId id="420" r:id="rId13"/>
    <p:sldId id="421" r:id="rId14"/>
    <p:sldId id="422" r:id="rId15"/>
    <p:sldId id="435" r:id="rId16"/>
    <p:sldId id="436" r:id="rId17"/>
    <p:sldId id="444" r:id="rId18"/>
    <p:sldId id="424" r:id="rId19"/>
    <p:sldId id="441" r:id="rId20"/>
    <p:sldId id="443" r:id="rId21"/>
    <p:sldId id="428" r:id="rId22"/>
    <p:sldId id="427" r:id="rId23"/>
    <p:sldId id="495" r:id="rId24"/>
    <p:sldId id="433" r:id="rId25"/>
    <p:sldId id="434" r:id="rId26"/>
    <p:sldId id="437" r:id="rId27"/>
    <p:sldId id="438" r:id="rId28"/>
    <p:sldId id="439" r:id="rId29"/>
    <p:sldId id="419" r:id="rId30"/>
    <p:sldId id="411" r:id="rId31"/>
    <p:sldId id="412" r:id="rId32"/>
    <p:sldId id="413" r:id="rId33"/>
    <p:sldId id="431" r:id="rId34"/>
    <p:sldId id="414" r:id="rId35"/>
    <p:sldId id="410" r:id="rId36"/>
    <p:sldId id="416" r:id="rId37"/>
    <p:sldId id="418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4" autoAdjust="0"/>
    <p:restoredTop sz="94694"/>
  </p:normalViewPr>
  <p:slideViewPr>
    <p:cSldViewPr snapToGrid="0">
      <p:cViewPr varScale="1">
        <p:scale>
          <a:sx n="109" d="100"/>
          <a:sy n="109" d="100"/>
        </p:scale>
        <p:origin x="9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D3FAD-E227-4FA2-99CB-A0C1353492A9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0D12F-39F8-4C59-B32C-0B6B35604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070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561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4661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341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5267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6133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6723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514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0323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4792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7717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081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8154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3926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0760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8784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79666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0628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2967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9162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7482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4886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093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882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0358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3846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4802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933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901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039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471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452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73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997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804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20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3133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166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1577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325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821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827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014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680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80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9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896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89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22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84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5EBAA-C00B-40DC-B104-70E3CB09F9F5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61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  <p:sldLayoutId id="2147483949" r:id="rId12"/>
    <p:sldLayoutId id="2147483950" r:id="rId13"/>
    <p:sldLayoutId id="2147483951" r:id="rId14"/>
    <p:sldLayoutId id="2147483952" r:id="rId15"/>
    <p:sldLayoutId id="21474839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%C5%98e%C4%8Dtin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scleandmotion.com/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74CA0A-D5C4-46B8-8F16-507AC38B97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3153" y="1905798"/>
            <a:ext cx="8976809" cy="1141685"/>
          </a:xfrm>
        </p:spPr>
        <p:txBody>
          <a:bodyPr>
            <a:normAutofit/>
          </a:bodyPr>
          <a:lstStyle/>
          <a:p>
            <a:r>
              <a:rPr lang="cs-CZ" b="1" dirty="0"/>
              <a:t>Kineziologie I. 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E6E8F6B-654E-4224-8517-B5711827C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4151" y="4211734"/>
            <a:ext cx="8131550" cy="2937114"/>
          </a:xfr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tx1"/>
                </a:solidFill>
              </a:rPr>
              <a:t>Mgr. Veronika Málková </a:t>
            </a:r>
          </a:p>
          <a:p>
            <a:r>
              <a:rPr lang="cs-CZ" sz="2400" b="1" dirty="0">
                <a:solidFill>
                  <a:schemeClr val="tx1"/>
                </a:solidFill>
              </a:rPr>
              <a:t> </a:t>
            </a:r>
          </a:p>
          <a:p>
            <a:endParaRPr lang="cs-CZ" sz="2400" b="1" baseline="3000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8ECC4B1-F53A-4221-8ABD-DB0E268B51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14" y="0"/>
            <a:ext cx="1228754" cy="7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257214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513840"/>
            <a:ext cx="9673847" cy="5151120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Poruchy pohybu:</a:t>
            </a:r>
          </a:p>
          <a:p>
            <a:pPr marL="0" indent="0">
              <a:lnSpc>
                <a:spcPct val="150000"/>
              </a:lnSpc>
              <a:buClr>
                <a:srgbClr val="FF3300"/>
              </a:buClr>
              <a:buNone/>
              <a:defRPr/>
            </a:pPr>
            <a:r>
              <a:rPr lang="cs-CZ" sz="2000" b="1" dirty="0">
                <a:solidFill>
                  <a:schemeClr val="tx1"/>
                </a:solidFill>
              </a:rPr>
              <a:t>- poruchy mechaniky,</a:t>
            </a:r>
          </a:p>
          <a:p>
            <a:pPr marL="0" indent="0">
              <a:lnSpc>
                <a:spcPct val="150000"/>
              </a:lnSpc>
              <a:buClr>
                <a:srgbClr val="FF3300"/>
              </a:buClr>
              <a:buNone/>
              <a:defRPr/>
            </a:pPr>
            <a:r>
              <a:rPr lang="cs-CZ" sz="2000" b="1" dirty="0">
                <a:solidFill>
                  <a:schemeClr val="tx1"/>
                </a:solidFill>
              </a:rPr>
              <a:t>- poruchy řízení (nervy, CNS),</a:t>
            </a:r>
          </a:p>
          <a:p>
            <a:pPr marL="0" indent="0">
              <a:lnSpc>
                <a:spcPct val="150000"/>
              </a:lnSpc>
              <a:buClr>
                <a:srgbClr val="FF3300"/>
              </a:buClr>
              <a:buNone/>
              <a:defRPr/>
            </a:pPr>
            <a:r>
              <a:rPr lang="cs-CZ" sz="2000" b="1" dirty="0">
                <a:solidFill>
                  <a:schemeClr val="tx1"/>
                </a:solidFill>
              </a:rPr>
              <a:t>- poruchy logistiky,</a:t>
            </a:r>
          </a:p>
          <a:p>
            <a:pPr marL="0" indent="0">
              <a:lnSpc>
                <a:spcPct val="150000"/>
              </a:lnSpc>
              <a:buClr>
                <a:srgbClr val="FF3300"/>
              </a:buClr>
              <a:buNone/>
              <a:defRPr/>
            </a:pPr>
            <a:r>
              <a:rPr lang="cs-CZ" sz="2000" b="1" dirty="0">
                <a:solidFill>
                  <a:schemeClr val="tx1"/>
                </a:solidFill>
              </a:rPr>
              <a:t>- organické poruchy (strukturální – </a:t>
            </a:r>
            <a:r>
              <a:rPr lang="cs-CZ" sz="2000" b="1" dirty="0" err="1">
                <a:solidFill>
                  <a:schemeClr val="tx1"/>
                </a:solidFill>
              </a:rPr>
              <a:t>rtg</a:t>
            </a:r>
            <a:r>
              <a:rPr lang="cs-CZ" sz="2000" b="1" dirty="0">
                <a:solidFill>
                  <a:schemeClr val="tx1"/>
                </a:solidFill>
              </a:rPr>
              <a:t>, CT, MRI, EMG),</a:t>
            </a:r>
          </a:p>
          <a:p>
            <a:pPr marL="0" indent="0">
              <a:lnSpc>
                <a:spcPct val="150000"/>
              </a:lnSpc>
              <a:buClr>
                <a:srgbClr val="FF3300"/>
              </a:buClr>
              <a:buNone/>
              <a:defRPr/>
            </a:pPr>
            <a:r>
              <a:rPr lang="cs-CZ" sz="2000" b="1" dirty="0">
                <a:solidFill>
                  <a:schemeClr val="tx1"/>
                </a:solidFill>
              </a:rPr>
              <a:t>- funkční poruchy (nestrukturální – 70% všech bolestí pohybového ústrojí).</a:t>
            </a:r>
          </a:p>
          <a:p>
            <a:pPr marL="0" indent="0">
              <a:buNone/>
            </a:pPr>
            <a:br>
              <a:rPr lang="cs-CZ" sz="2000" b="1" dirty="0"/>
            </a:b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053509539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513840"/>
            <a:ext cx="10537447" cy="5151120"/>
          </a:xfrm>
        </p:spPr>
        <p:txBody>
          <a:bodyPr>
            <a:noAutofit/>
          </a:bodyPr>
          <a:lstStyle/>
          <a:p>
            <a:r>
              <a:rPr lang="cs-CZ" sz="1900" b="1" dirty="0">
                <a:solidFill>
                  <a:schemeClr val="tx1"/>
                </a:solidFill>
              </a:rPr>
              <a:t>Organizace pohybového systému:</a:t>
            </a:r>
          </a:p>
          <a:p>
            <a:pPr marL="0" indent="0">
              <a:buNone/>
            </a:pPr>
            <a:r>
              <a:rPr lang="cs-CZ" sz="1900" b="1" i="1" dirty="0">
                <a:solidFill>
                  <a:schemeClr val="tx1"/>
                </a:solidFill>
              </a:rPr>
              <a:t>	- opěrná složka (pasivní)</a:t>
            </a:r>
            <a:r>
              <a:rPr lang="cs-CZ" sz="1900" b="1" dirty="0">
                <a:solidFill>
                  <a:schemeClr val="tx1"/>
                </a:solidFill>
              </a:rPr>
              <a:t> – skelet, klouby, vazy</a:t>
            </a:r>
          </a:p>
          <a:p>
            <a:pPr marL="0" indent="0">
              <a:buNone/>
            </a:pPr>
            <a:r>
              <a:rPr lang="cs-CZ" sz="1900" b="1" i="1" dirty="0">
                <a:solidFill>
                  <a:schemeClr val="tx1"/>
                </a:solidFill>
              </a:rPr>
              <a:t>	- výkonná složka (aktivní</a:t>
            </a:r>
            <a:r>
              <a:rPr lang="cs-CZ" sz="1900" b="1" dirty="0">
                <a:solidFill>
                  <a:schemeClr val="tx1"/>
                </a:solidFill>
              </a:rPr>
              <a:t>) – svaly</a:t>
            </a:r>
          </a:p>
          <a:p>
            <a:pPr marL="0" indent="0">
              <a:buNone/>
            </a:pPr>
            <a:r>
              <a:rPr lang="cs-CZ" sz="1900" b="1" i="1" dirty="0">
                <a:solidFill>
                  <a:schemeClr val="tx1"/>
                </a:solidFill>
              </a:rPr>
              <a:t>	- řídící složka (regulační)</a:t>
            </a:r>
            <a:r>
              <a:rPr lang="cs-CZ" sz="1900" b="1" dirty="0">
                <a:solidFill>
                  <a:schemeClr val="tx1"/>
                </a:solidFill>
              </a:rPr>
              <a:t> – nervový aparát (CNS a periferní nervy)</a:t>
            </a:r>
          </a:p>
          <a:p>
            <a:pPr marL="0" indent="0">
              <a:buNone/>
            </a:pPr>
            <a:r>
              <a:rPr lang="cs-CZ" sz="1900" b="1" i="1" dirty="0">
                <a:solidFill>
                  <a:schemeClr val="tx1"/>
                </a:solidFill>
              </a:rPr>
              <a:t>	- logistická složka (infrastrukturální)</a:t>
            </a:r>
            <a:r>
              <a:rPr lang="cs-CZ" sz="1900" b="1" dirty="0">
                <a:solidFill>
                  <a:schemeClr val="tx1"/>
                </a:solidFill>
              </a:rPr>
              <a:t> – přísun, přeměna a odpad látek</a:t>
            </a:r>
            <a:endParaRPr lang="cs-CZ" sz="1900" dirty="0">
              <a:solidFill>
                <a:schemeClr val="tx1"/>
              </a:solidFill>
            </a:endParaRPr>
          </a:p>
          <a:p>
            <a:r>
              <a:rPr lang="cs-CZ" sz="1900" b="1" dirty="0">
                <a:solidFill>
                  <a:schemeClr val="tx1"/>
                </a:solidFill>
              </a:rPr>
              <a:t>Vazivo: pojivová tkáň tvořená vazivovými buňkami (fibroblasty), kolagenními a elastickými vlákny a amorfní mezibuněčnou hmotou</a:t>
            </a:r>
          </a:p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	- fibroblasty: značná regenerační kapacita </a:t>
            </a:r>
          </a:p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	- kolagenní vlákna: tam, kde je požadovaná vysoká pevnost a ohebnost (šlachy a 	vazy), ale menší pružnost	</a:t>
            </a:r>
          </a:p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	- elastická vlákna: méně početná než vlákna kolagenní; tenká, pružná; přimíšena 	k vláknům kolagenním (v čistší formě pouze v některých vazech páteře)</a:t>
            </a:r>
          </a:p>
        </p:txBody>
      </p:sp>
    </p:spTree>
    <p:extLst>
      <p:ext uri="{BB962C8B-B14F-4D97-AF65-F5344CB8AC3E}">
        <p14:creationId xmlns:p14="http://schemas.microsoft.com/office/powerpoint/2010/main" val="929775500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27590"/>
            <a:ext cx="8911687" cy="1280890"/>
          </a:xfrm>
        </p:spPr>
        <p:txBody>
          <a:bodyPr/>
          <a:lstStyle/>
          <a:p>
            <a:r>
              <a:rPr lang="cs-CZ" b="1" dirty="0"/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513840"/>
            <a:ext cx="10537447" cy="5151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- amorfní mezibuněčná hmota: sloučenina proteoglykanů; stabilizuje celou strukturu vaziva</a:t>
            </a:r>
          </a:p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- typy vaziva: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řídké kolagenní vazivo (mechanická odolnost minimální; prostory mezi svalovými vlákny kosterních svalů, nosná kostra pro cévy a nervy svalů)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tuhé kolagenní vazivo neuspořádané (mechanicky odolné; vazivová vrstva kůže)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tuhé kolagenní vazivo uspořádané (šlachy, vazy a kloubní pouzdra)</a:t>
            </a:r>
          </a:p>
          <a:p>
            <a:r>
              <a:rPr lang="cs-CZ" sz="1900" b="1" dirty="0">
                <a:solidFill>
                  <a:schemeClr val="tx1"/>
                </a:solidFill>
              </a:rPr>
              <a:t>Šlacha: provazec tuhého uspořádaného vaziva, kterým se svaly upínají ke kosti</a:t>
            </a:r>
          </a:p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	- zprostředkovávají pružný přenos svalové síly na skelet</a:t>
            </a:r>
          </a:p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	- pevnost šlachy = polovina pevnosti kosti</a:t>
            </a:r>
          </a:p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	- mez pevnosti (věk, anatomie konkrétní šlachy, typ cévního zásobení, aj.)</a:t>
            </a:r>
          </a:p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	- mez pružnosti (s věkem klesá)</a:t>
            </a:r>
          </a:p>
        </p:txBody>
      </p:sp>
    </p:spTree>
    <p:extLst>
      <p:ext uri="{BB962C8B-B14F-4D97-AF65-F5344CB8AC3E}">
        <p14:creationId xmlns:p14="http://schemas.microsoft.com/office/powerpoint/2010/main" val="1889136471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27590"/>
            <a:ext cx="8911687" cy="1280890"/>
          </a:xfrm>
        </p:spPr>
        <p:txBody>
          <a:bodyPr/>
          <a:lstStyle/>
          <a:p>
            <a:r>
              <a:rPr lang="cs-CZ" b="1" dirty="0"/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513840"/>
            <a:ext cx="10689847" cy="5151120"/>
          </a:xfrm>
        </p:spPr>
        <p:txBody>
          <a:bodyPr>
            <a:noAutofit/>
          </a:bodyPr>
          <a:lstStyle/>
          <a:p>
            <a:r>
              <a:rPr lang="cs-CZ" sz="1900" b="1" dirty="0">
                <a:solidFill>
                  <a:schemeClr val="tx1"/>
                </a:solidFill>
              </a:rPr>
              <a:t>Vaz: zpevňuje kloubní pouzdro, příp. probíhá mimo pouzdra a spojuje sousedící kosti</a:t>
            </a:r>
          </a:p>
          <a:p>
            <a:r>
              <a:rPr lang="cs-CZ" sz="1900" b="1" dirty="0">
                <a:solidFill>
                  <a:schemeClr val="tx1"/>
                </a:solidFill>
              </a:rPr>
              <a:t>Chrupavka: pojivová tkáň složená z chondrocytů, kolagenních a elastických vláken a amorfní mezibuněčné hmoty</a:t>
            </a:r>
          </a:p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	- bezcévná, nemá inervaci; obalena vazivovou vrstvou – perichondriem s cévami a 	nervy</a:t>
            </a:r>
          </a:p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	- amorfní mezibuněčná hmota: proteoglykanový komplex, hlavní součástí 	chrupavky v rámci objemu; látková výměna, izolace chondrocytů od vnitřního 	prostředí organismu</a:t>
            </a:r>
          </a:p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	- 60 % voda, 40 % bílkoviny (60% kolagen, 40% proteoglykany)</a:t>
            </a:r>
          </a:p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	- max. pevnost v tahu = 5% pevnosti kosti</a:t>
            </a:r>
          </a:p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	- pružnost chrupavek závislá na obsahu vody </a:t>
            </a:r>
          </a:p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	</a:t>
            </a:r>
            <a:endParaRPr lang="cs-CZ" sz="1900" b="1" dirty="0"/>
          </a:p>
        </p:txBody>
      </p:sp>
    </p:spTree>
    <p:extLst>
      <p:ext uri="{BB962C8B-B14F-4D97-AF65-F5344CB8AC3E}">
        <p14:creationId xmlns:p14="http://schemas.microsoft.com/office/powerpoint/2010/main" val="1603372816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27590"/>
            <a:ext cx="8911687" cy="1280890"/>
          </a:xfrm>
        </p:spPr>
        <p:txBody>
          <a:bodyPr/>
          <a:lstStyle/>
          <a:p>
            <a:r>
              <a:rPr lang="cs-CZ" b="1" dirty="0"/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513840"/>
            <a:ext cx="10689847" cy="5151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- Typy chrupavky: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hyalinní: nejrozšířenější; konce žeber, kloubní hlavice, skelet hrtanu, průdušnice, průdušek a část podkladu nosu, základ skeletu plodu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elastická chrupavka: pružná, pružnost klesá s věkem; stěna průdušek, chrupavky hrtanu, podklad ušního boltce a část zevního zvukovodu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vazivová chrupavka: mechanická odolnost v tahu, tlaku i zkrutu díky kolagenním vláknům; meziobratlové destičky, stydká spona</a:t>
            </a:r>
          </a:p>
        </p:txBody>
      </p:sp>
    </p:spTree>
    <p:extLst>
      <p:ext uri="{BB962C8B-B14F-4D97-AF65-F5344CB8AC3E}">
        <p14:creationId xmlns:p14="http://schemas.microsoft.com/office/powerpoint/2010/main" val="4000559752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27590"/>
            <a:ext cx="8911687" cy="1280890"/>
          </a:xfrm>
        </p:spPr>
        <p:txBody>
          <a:bodyPr/>
          <a:lstStyle/>
          <a:p>
            <a:r>
              <a:rPr lang="cs-CZ" b="1" dirty="0"/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553" y="1179290"/>
            <a:ext cx="10862567" cy="5151120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Kloubní chrupavka: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b="1" dirty="0">
                <a:solidFill>
                  <a:schemeClr val="tx1"/>
                </a:solidFill>
              </a:rPr>
              <a:t>	- </a:t>
            </a:r>
            <a:r>
              <a:rPr lang="cs-CZ" sz="1900" b="1" dirty="0">
                <a:solidFill>
                  <a:schemeClr val="tx1"/>
                </a:solidFill>
              </a:rPr>
              <a:t>pokrývá kontaktní plochy kloubů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900" b="1" dirty="0">
                <a:solidFill>
                  <a:schemeClr val="tx1"/>
                </a:solidFill>
              </a:rPr>
              <a:t>	- není rovnoměrně silná ( cca 0,5 – 6 mm, výjimkou kloubní plocha </a:t>
            </a:r>
            <a:r>
              <a:rPr lang="cs-CZ" sz="1900" b="1" dirty="0" err="1">
                <a:solidFill>
                  <a:schemeClr val="tx1"/>
                </a:solidFill>
              </a:rPr>
              <a:t>patelly</a:t>
            </a:r>
            <a:r>
              <a:rPr lang="cs-CZ" sz="1900" b="1" dirty="0">
                <a:solidFill>
                  <a:schemeClr val="tx1"/>
                </a:solidFill>
              </a:rPr>
              <a:t>: 7 – 8 mm)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900" b="1" dirty="0">
                <a:solidFill>
                  <a:schemeClr val="tx1"/>
                </a:solidFill>
              </a:rPr>
              <a:t>	- bez krevních, mízních cév a nervů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900" b="1" dirty="0">
                <a:solidFill>
                  <a:schemeClr val="tx1"/>
                </a:solidFill>
              </a:rPr>
              <a:t>	- látkovou výměnu a přísun živin zajišťuje synoviální tekutina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900" b="1" dirty="0">
                <a:solidFill>
                  <a:schemeClr val="tx1"/>
                </a:solidFill>
              </a:rPr>
              <a:t>	- při zatížení kloubu dochází k pružné deformaci chrupavky a vytlačení synoviální 	tekutiny z amorfní mezibuněčné hmoty do kloubní štěrbiny; při odlehčení proudí  	synoviální tekutina zpět do chrupavky</a:t>
            </a:r>
          </a:p>
        </p:txBody>
      </p:sp>
    </p:spTree>
    <p:extLst>
      <p:ext uri="{BB962C8B-B14F-4D97-AF65-F5344CB8AC3E}">
        <p14:creationId xmlns:p14="http://schemas.microsoft.com/office/powerpoint/2010/main" val="3642623369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27590"/>
            <a:ext cx="8911687" cy="1280890"/>
          </a:xfrm>
        </p:spPr>
        <p:txBody>
          <a:bodyPr/>
          <a:lstStyle/>
          <a:p>
            <a:r>
              <a:rPr lang="cs-CZ" b="1" dirty="0"/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553" y="1179290"/>
            <a:ext cx="10862567" cy="5151120"/>
          </a:xfrm>
        </p:spPr>
        <p:txBody>
          <a:bodyPr>
            <a:noAutofit/>
          </a:bodyPr>
          <a:lstStyle/>
          <a:p>
            <a:r>
              <a:rPr lang="cs-CZ" sz="1900" b="1" dirty="0">
                <a:solidFill>
                  <a:schemeClr val="tx1"/>
                </a:solidFill>
              </a:rPr>
              <a:t>Kloubní chrupavka:</a:t>
            </a:r>
          </a:p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	- pružnost kloubních chrupavek: čím silnější chrupavka, tím pružnější (s věkem klesá)</a:t>
            </a:r>
          </a:p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	- dlouhodobá imobilizace kloubu → porucha látkové výměny a rozpad buněk </a:t>
            </a:r>
          </a:p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	- velmi nízká úroveň látkové výměny a anaerobní typ metabolismu → poraněná 	chrupavka v kloubní dutině poměrně dlouho přežívá (zvláště v mladším věku) a může 	i pomalu růst, zároveň důvody špatného hojení chrupavky (větší defekty nereparabilní)</a:t>
            </a:r>
          </a:p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	- v dětství: opotřebení chrupavky kompenzováno mírným růstem</a:t>
            </a:r>
          </a:p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	- v dospělosti: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chrupavka neroste, buněk ubývá → opotřebení částečné, kompenzováno po určitou dobu zmnožením amorfní mezibuněčné hmoty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změna složení amorfní hmoty (úbytek </a:t>
            </a:r>
            <a:r>
              <a:rPr lang="cs-CZ" sz="1800" b="1" dirty="0" err="1">
                <a:solidFill>
                  <a:schemeClr val="tx1"/>
                </a:solidFill>
              </a:rPr>
              <a:t>chondroitinsulfátu</a:t>
            </a:r>
            <a:r>
              <a:rPr lang="cs-CZ" sz="1800" b="1" dirty="0">
                <a:solidFill>
                  <a:schemeClr val="tx1"/>
                </a:solidFill>
              </a:rPr>
              <a:t> a </a:t>
            </a:r>
            <a:r>
              <a:rPr lang="cs-CZ" sz="1800" b="1" dirty="0" err="1">
                <a:solidFill>
                  <a:schemeClr val="tx1"/>
                </a:solidFill>
              </a:rPr>
              <a:t>kys</a:t>
            </a:r>
            <a:r>
              <a:rPr lang="cs-CZ" sz="1800" b="1" dirty="0">
                <a:solidFill>
                  <a:schemeClr val="tx1"/>
                </a:solidFill>
              </a:rPr>
              <a:t>. hyaluronové) → u starších osob ztráta viskozity mezibuněčné hmoty + snížení schopnosti chrupavky vázat vodu → snížení chrupavky, obnažení vazivových vláken povrchových vrstev a jejich vystavení přímému mechanickému tlaku kloubních ploch → iniciální proces artrózy</a:t>
            </a:r>
          </a:p>
          <a:p>
            <a:endParaRPr lang="cs-CZ" sz="1900" b="1" dirty="0"/>
          </a:p>
        </p:txBody>
      </p:sp>
    </p:spTree>
    <p:extLst>
      <p:ext uri="{BB962C8B-B14F-4D97-AF65-F5344CB8AC3E}">
        <p14:creationId xmlns:p14="http://schemas.microsoft.com/office/powerpoint/2010/main" val="2457980866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27590"/>
            <a:ext cx="8911687" cy="1280890"/>
          </a:xfrm>
        </p:spPr>
        <p:txBody>
          <a:bodyPr/>
          <a:lstStyle/>
          <a:p>
            <a:r>
              <a:rPr lang="cs-CZ" b="1" dirty="0"/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033" y="1320800"/>
            <a:ext cx="10466327" cy="5415280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Struktura kosti:</a:t>
            </a:r>
          </a:p>
          <a:p>
            <a:r>
              <a:rPr lang="cs-CZ" b="1" dirty="0">
                <a:solidFill>
                  <a:schemeClr val="tx1"/>
                </a:solidFill>
              </a:rPr>
              <a:t>Základní kostní hmota a kostní buňky</a:t>
            </a:r>
          </a:p>
          <a:p>
            <a:pPr lvl="1"/>
            <a:r>
              <a:rPr lang="cs-CZ" sz="1800" b="1" dirty="0">
                <a:solidFill>
                  <a:schemeClr val="tx1"/>
                </a:solidFill>
              </a:rPr>
              <a:t>organická složka matrix – 35% (kolagen, nekolagenní proteiny, kostní buňky), dodává kosti pružnost</a:t>
            </a:r>
          </a:p>
          <a:p>
            <a:pPr lvl="1"/>
            <a:r>
              <a:rPr lang="cs-CZ" sz="1800" b="1" dirty="0">
                <a:solidFill>
                  <a:schemeClr val="tx1"/>
                </a:solidFill>
              </a:rPr>
              <a:t>anorganická složka matrix – 65% (minerální soli), dodává kosti tvrdost</a:t>
            </a:r>
          </a:p>
          <a:p>
            <a:r>
              <a:rPr lang="cs-CZ" b="1" dirty="0">
                <a:solidFill>
                  <a:schemeClr val="tx1"/>
                </a:solidFill>
              </a:rPr>
              <a:t>Periost: </a:t>
            </a:r>
          </a:p>
          <a:p>
            <a:pPr lvl="1"/>
            <a:r>
              <a:rPr lang="cs-CZ" sz="1800" b="1" dirty="0">
                <a:solidFill>
                  <a:schemeClr val="tx1"/>
                </a:solidFill>
              </a:rPr>
              <a:t>kryje povrch kosti (výjimkou kloubní plochy pokryté chrupavkou a nebo místa úponu svalu či kloubního pouzdra)</a:t>
            </a:r>
          </a:p>
          <a:p>
            <a:pPr lvl="1"/>
            <a:r>
              <a:rPr lang="cs-CZ" sz="1800" b="1" dirty="0">
                <a:solidFill>
                  <a:schemeClr val="tx1"/>
                </a:solidFill>
              </a:rPr>
              <a:t>2 vrstvy: </a:t>
            </a:r>
          </a:p>
          <a:p>
            <a:pPr lvl="2"/>
            <a:r>
              <a:rPr lang="cs-CZ" sz="1800" b="1" dirty="0">
                <a:solidFill>
                  <a:schemeClr val="tx1"/>
                </a:solidFill>
              </a:rPr>
              <a:t>zevní fibrózní (longitudinálně uspořádané svazky vaziva)</a:t>
            </a:r>
          </a:p>
          <a:p>
            <a:pPr lvl="2"/>
            <a:r>
              <a:rPr lang="cs-CZ" sz="1800" b="1" dirty="0">
                <a:solidFill>
                  <a:schemeClr val="tx1"/>
                </a:solidFill>
              </a:rPr>
              <a:t>vnitřní kambiová (vazivové buňky, nepravidelná vazivová vlákna – část do kosti ve formě </a:t>
            </a:r>
            <a:r>
              <a:rPr lang="cs-CZ" sz="1800" b="1" dirty="0" err="1">
                <a:solidFill>
                  <a:schemeClr val="tx1"/>
                </a:solidFill>
              </a:rPr>
              <a:t>Sharpeyových</a:t>
            </a:r>
            <a:r>
              <a:rPr lang="cs-CZ" sz="1800" b="1" dirty="0">
                <a:solidFill>
                  <a:schemeClr val="tx1"/>
                </a:solidFill>
              </a:rPr>
              <a:t> vláken; cévy – do kosti </a:t>
            </a:r>
            <a:r>
              <a:rPr lang="cs-CZ" sz="1800" b="1" dirty="0" err="1">
                <a:solidFill>
                  <a:schemeClr val="tx1"/>
                </a:solidFill>
              </a:rPr>
              <a:t>Volkmannovými</a:t>
            </a:r>
            <a:r>
              <a:rPr lang="cs-CZ" sz="1800" b="1" dirty="0">
                <a:solidFill>
                  <a:schemeClr val="tx1"/>
                </a:solidFill>
              </a:rPr>
              <a:t> kanálky, tam </a:t>
            </a:r>
            <a:r>
              <a:rPr lang="cs-CZ" sz="1800" b="1" dirty="0" err="1">
                <a:solidFill>
                  <a:schemeClr val="tx1"/>
                </a:solidFill>
              </a:rPr>
              <a:t>anastomózují</a:t>
            </a:r>
            <a:r>
              <a:rPr lang="cs-CZ" sz="1800" b="1" dirty="0">
                <a:solidFill>
                  <a:schemeClr val="tx1"/>
                </a:solidFill>
              </a:rPr>
              <a:t>, dále se větví na systém jemných cév a probíhají v </a:t>
            </a:r>
            <a:r>
              <a:rPr lang="cs-CZ" sz="1800" b="1" dirty="0" err="1">
                <a:solidFill>
                  <a:schemeClr val="tx1"/>
                </a:solidFill>
              </a:rPr>
              <a:t>Haversových</a:t>
            </a:r>
            <a:r>
              <a:rPr lang="cs-CZ" sz="1800" b="1" dirty="0">
                <a:solidFill>
                  <a:schemeClr val="tx1"/>
                </a:solidFill>
              </a:rPr>
              <a:t> kanálcích; nervová vlákna – z </a:t>
            </a:r>
            <a:r>
              <a:rPr lang="cs-CZ" sz="1800" b="1" dirty="0" err="1">
                <a:solidFill>
                  <a:schemeClr val="tx1"/>
                </a:solidFill>
              </a:rPr>
              <a:t>periostu</a:t>
            </a:r>
            <a:r>
              <a:rPr lang="cs-CZ" sz="1800" b="1" dirty="0">
                <a:solidFill>
                  <a:schemeClr val="tx1"/>
                </a:solidFill>
              </a:rPr>
              <a:t> do kosti </a:t>
            </a:r>
            <a:r>
              <a:rPr lang="cs-CZ" sz="1800" b="1" dirty="0" err="1">
                <a:solidFill>
                  <a:schemeClr val="tx1"/>
                </a:solidFill>
              </a:rPr>
              <a:t>Haversovými</a:t>
            </a:r>
            <a:r>
              <a:rPr lang="cs-CZ" sz="1800" b="1" dirty="0">
                <a:solidFill>
                  <a:schemeClr val="tx1"/>
                </a:solidFill>
              </a:rPr>
              <a:t> kanálky)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811762772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27590"/>
            <a:ext cx="8911687" cy="1280890"/>
          </a:xfrm>
        </p:spPr>
        <p:txBody>
          <a:bodyPr/>
          <a:lstStyle/>
          <a:p>
            <a:r>
              <a:rPr lang="cs-CZ" b="1" dirty="0"/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553" y="1412240"/>
            <a:ext cx="10801607" cy="5151120"/>
          </a:xfrm>
        </p:spPr>
        <p:txBody>
          <a:bodyPr>
            <a:noAutofit/>
          </a:bodyPr>
          <a:lstStyle/>
          <a:p>
            <a:r>
              <a:rPr lang="cs-CZ" b="1" dirty="0" err="1">
                <a:solidFill>
                  <a:schemeClr val="tx1"/>
                </a:solidFill>
              </a:rPr>
              <a:t>Endost</a:t>
            </a:r>
            <a:r>
              <a:rPr lang="cs-CZ" b="1" dirty="0">
                <a:solidFill>
                  <a:schemeClr val="tx1"/>
                </a:solidFill>
              </a:rPr>
              <a:t>: vnitřní vrstva, tenká vnitřní vrstva </a:t>
            </a:r>
            <a:r>
              <a:rPr lang="cs-CZ" b="1" dirty="0" err="1">
                <a:solidFill>
                  <a:schemeClr val="tx1"/>
                </a:solidFill>
              </a:rPr>
              <a:t>preosteoblastů</a:t>
            </a:r>
            <a:r>
              <a:rPr lang="cs-CZ" b="1" dirty="0">
                <a:solidFill>
                  <a:schemeClr val="tx1"/>
                </a:solidFill>
              </a:rPr>
              <a:t> + malé množství vazivové tkáně.</a:t>
            </a:r>
          </a:p>
          <a:p>
            <a:r>
              <a:rPr lang="cs-CZ" b="1" dirty="0">
                <a:solidFill>
                  <a:schemeClr val="tx1"/>
                </a:solidFill>
              </a:rPr>
              <a:t>Kostní tkáň:</a:t>
            </a:r>
          </a:p>
          <a:p>
            <a:r>
              <a:rPr lang="cs-CZ" b="1" dirty="0">
                <a:solidFill>
                  <a:schemeClr val="tx1"/>
                </a:solidFill>
              </a:rPr>
              <a:t>Vláknitá – vzájemně propojené trámce, mezi nimi kostní buňky</a:t>
            </a:r>
          </a:p>
          <a:p>
            <a:pPr lvl="1"/>
            <a:r>
              <a:rPr lang="cs-CZ" sz="1800" b="1" dirty="0">
                <a:solidFill>
                  <a:schemeClr val="tx1"/>
                </a:solidFill>
              </a:rPr>
              <a:t>tvorba ve vývojovém období, nachází se v oblasti úponů vazů a šlach, v lebečních švech, v pouzdře nitroušního labyrintu</a:t>
            </a:r>
          </a:p>
          <a:p>
            <a:pPr lvl="1"/>
            <a:r>
              <a:rPr lang="cs-CZ" sz="1800" b="1" dirty="0">
                <a:solidFill>
                  <a:schemeClr val="tx1"/>
                </a:solidFill>
              </a:rPr>
              <a:t>v prvním roce života nahrazována postupně </a:t>
            </a:r>
            <a:r>
              <a:rPr lang="cs-CZ" sz="1800" b="1" dirty="0" err="1">
                <a:solidFill>
                  <a:schemeClr val="tx1"/>
                </a:solidFill>
              </a:rPr>
              <a:t>lamelózní</a:t>
            </a:r>
            <a:r>
              <a:rPr lang="cs-CZ" sz="1800" b="1" dirty="0">
                <a:solidFill>
                  <a:schemeClr val="tx1"/>
                </a:solidFill>
              </a:rPr>
              <a:t> kostí</a:t>
            </a:r>
          </a:p>
          <a:p>
            <a:r>
              <a:rPr lang="cs-CZ" b="1" dirty="0" err="1">
                <a:solidFill>
                  <a:schemeClr val="tx1"/>
                </a:solidFill>
              </a:rPr>
              <a:t>Lamelózní</a:t>
            </a:r>
            <a:r>
              <a:rPr lang="cs-CZ" b="1" dirty="0">
                <a:solidFill>
                  <a:schemeClr val="tx1"/>
                </a:solidFill>
              </a:rPr>
              <a:t>: </a:t>
            </a:r>
          </a:p>
          <a:p>
            <a:pPr lvl="1"/>
            <a:r>
              <a:rPr lang="cs-CZ" sz="1800" b="1" dirty="0" err="1">
                <a:solidFill>
                  <a:schemeClr val="tx1"/>
                </a:solidFill>
              </a:rPr>
              <a:t>Haversovy</a:t>
            </a:r>
            <a:r>
              <a:rPr lang="cs-CZ" sz="1800" b="1" dirty="0">
                <a:solidFill>
                  <a:schemeClr val="tx1"/>
                </a:solidFill>
              </a:rPr>
              <a:t> lamely – tvoří koncentrické vrstvy, v jejich středu longitudinálně probíhají </a:t>
            </a:r>
            <a:r>
              <a:rPr lang="cs-CZ" sz="1800" b="1" dirty="0" err="1">
                <a:solidFill>
                  <a:schemeClr val="tx1"/>
                </a:solidFill>
              </a:rPr>
              <a:t>Haversovy</a:t>
            </a:r>
            <a:r>
              <a:rPr lang="cs-CZ" sz="1800" b="1" dirty="0">
                <a:solidFill>
                  <a:schemeClr val="tx1"/>
                </a:solidFill>
              </a:rPr>
              <a:t> kanálky s cévami a nervy = </a:t>
            </a:r>
            <a:r>
              <a:rPr lang="cs-CZ" sz="1800" b="1" dirty="0" err="1">
                <a:solidFill>
                  <a:schemeClr val="tx1"/>
                </a:solidFill>
              </a:rPr>
              <a:t>Haversův</a:t>
            </a:r>
            <a:r>
              <a:rPr lang="cs-CZ" sz="1800" b="1" dirty="0">
                <a:solidFill>
                  <a:schemeClr val="tx1"/>
                </a:solidFill>
              </a:rPr>
              <a:t> systém = </a:t>
            </a:r>
            <a:r>
              <a:rPr lang="cs-CZ" sz="1800" b="1" dirty="0" err="1">
                <a:solidFill>
                  <a:schemeClr val="tx1"/>
                </a:solidFill>
              </a:rPr>
              <a:t>osteon</a:t>
            </a:r>
            <a:r>
              <a:rPr lang="cs-CZ" sz="1800" b="1" dirty="0">
                <a:solidFill>
                  <a:schemeClr val="tx1"/>
                </a:solidFill>
              </a:rPr>
              <a:t> (základní strukturální stavební jednotka kompaktní kosti), mezi sousedními systémy malé lakuny s osteocyty</a:t>
            </a:r>
          </a:p>
          <a:p>
            <a:pPr lvl="1"/>
            <a:r>
              <a:rPr lang="cs-CZ" sz="1800" b="1" dirty="0">
                <a:solidFill>
                  <a:schemeClr val="tx1"/>
                </a:solidFill>
              </a:rPr>
              <a:t>intersticiální lamely – zbytky </a:t>
            </a:r>
            <a:r>
              <a:rPr lang="cs-CZ" sz="1800" b="1" dirty="0" err="1">
                <a:solidFill>
                  <a:schemeClr val="tx1"/>
                </a:solidFill>
              </a:rPr>
              <a:t>Haversových</a:t>
            </a:r>
            <a:r>
              <a:rPr lang="cs-CZ" sz="1800" b="1" dirty="0">
                <a:solidFill>
                  <a:schemeClr val="tx1"/>
                </a:solidFill>
              </a:rPr>
              <a:t> systémů, kolem kterých se vytvořily nové </a:t>
            </a:r>
            <a:r>
              <a:rPr lang="cs-CZ" sz="1800" b="1" dirty="0" err="1">
                <a:solidFill>
                  <a:schemeClr val="tx1"/>
                </a:solidFill>
              </a:rPr>
              <a:t>Haversovy</a:t>
            </a:r>
            <a:r>
              <a:rPr lang="cs-CZ" sz="1800" b="1" dirty="0">
                <a:solidFill>
                  <a:schemeClr val="tx1"/>
                </a:solidFill>
              </a:rPr>
              <a:t> lamely, vyplňují prostor mezi </a:t>
            </a:r>
            <a:r>
              <a:rPr lang="cs-CZ" sz="1800" b="1" dirty="0" err="1">
                <a:solidFill>
                  <a:schemeClr val="tx1"/>
                </a:solidFill>
              </a:rPr>
              <a:t>osteony</a:t>
            </a:r>
            <a:endParaRPr lang="cs-CZ" sz="1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959983"/>
      </p:ext>
    </p:extLst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27590"/>
            <a:ext cx="8911687" cy="1280890"/>
          </a:xfrm>
        </p:spPr>
        <p:txBody>
          <a:bodyPr/>
          <a:lstStyle/>
          <a:p>
            <a:r>
              <a:rPr lang="cs-CZ" b="1" dirty="0"/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553" y="1179290"/>
            <a:ext cx="10801607" cy="515112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000" b="1" dirty="0">
              <a:solidFill>
                <a:schemeClr val="tx1"/>
              </a:solidFill>
            </a:endParaRPr>
          </a:p>
          <a:p>
            <a:r>
              <a:rPr lang="cs-CZ" sz="2000" b="1" dirty="0" err="1">
                <a:solidFill>
                  <a:schemeClr val="tx1"/>
                </a:solidFill>
              </a:rPr>
              <a:t>Lamelózní</a:t>
            </a:r>
            <a:r>
              <a:rPr lang="cs-CZ" sz="2000" b="1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cs-CZ" sz="1800" b="1" dirty="0" err="1">
                <a:solidFill>
                  <a:schemeClr val="tx1"/>
                </a:solidFill>
              </a:rPr>
              <a:t>substantia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cs-CZ" sz="1800" b="1" dirty="0" err="1">
                <a:solidFill>
                  <a:schemeClr val="tx1"/>
                </a:solidFill>
              </a:rPr>
              <a:t>spongiosa</a:t>
            </a:r>
            <a:r>
              <a:rPr lang="cs-CZ" sz="1800" b="1" dirty="0">
                <a:solidFill>
                  <a:schemeClr val="tx1"/>
                </a:solidFill>
              </a:rPr>
              <a:t>: z trámců (</a:t>
            </a:r>
            <a:r>
              <a:rPr lang="cs-CZ" sz="1800" b="1" dirty="0" err="1">
                <a:solidFill>
                  <a:schemeClr val="tx1"/>
                </a:solidFill>
              </a:rPr>
              <a:t>trabekul</a:t>
            </a:r>
            <a:r>
              <a:rPr lang="cs-CZ" sz="1800" b="1" dirty="0">
                <a:solidFill>
                  <a:schemeClr val="tx1"/>
                </a:solidFill>
              </a:rPr>
              <a:t>) uspořádaných do prostorové struktury tvarem odpovídající působení mechanických sil na kost</a:t>
            </a:r>
          </a:p>
          <a:p>
            <a:pPr lvl="2"/>
            <a:r>
              <a:rPr lang="cs-CZ" sz="1800" b="1" dirty="0">
                <a:solidFill>
                  <a:schemeClr val="tx1"/>
                </a:solidFill>
              </a:rPr>
              <a:t>v koncové části dlouhých kostí, </a:t>
            </a:r>
            <a:r>
              <a:rPr lang="cs-CZ" sz="1800" b="1" dirty="0" err="1">
                <a:solidFill>
                  <a:schemeClr val="tx1"/>
                </a:solidFill>
              </a:rPr>
              <a:t>diploe</a:t>
            </a:r>
            <a:r>
              <a:rPr lang="cs-CZ" sz="1800" b="1" dirty="0">
                <a:solidFill>
                  <a:schemeClr val="tx1"/>
                </a:solidFill>
              </a:rPr>
              <a:t> kostí klenby lební, krátké kosti</a:t>
            </a:r>
          </a:p>
          <a:p>
            <a:pPr lvl="1"/>
            <a:r>
              <a:rPr lang="cs-CZ" sz="1800" b="1" dirty="0" err="1">
                <a:solidFill>
                  <a:schemeClr val="tx1"/>
                </a:solidFill>
              </a:rPr>
              <a:t>substantia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cs-CZ" sz="1800" b="1" dirty="0" err="1">
                <a:solidFill>
                  <a:schemeClr val="tx1"/>
                </a:solidFill>
              </a:rPr>
              <a:t>compacta</a:t>
            </a:r>
            <a:r>
              <a:rPr lang="cs-CZ" sz="1800" b="1" dirty="0">
                <a:solidFill>
                  <a:schemeClr val="tx1"/>
                </a:solidFill>
              </a:rPr>
              <a:t>: kalcifikovaná z celých 80%, </a:t>
            </a:r>
            <a:r>
              <a:rPr lang="cs-CZ" sz="1800" b="1" dirty="0" err="1">
                <a:solidFill>
                  <a:schemeClr val="tx1"/>
                </a:solidFill>
              </a:rPr>
              <a:t>fce</a:t>
            </a:r>
            <a:r>
              <a:rPr lang="cs-CZ" sz="1800" b="1" dirty="0">
                <a:solidFill>
                  <a:schemeClr val="tx1"/>
                </a:solidFill>
              </a:rPr>
              <a:t> mechanická a ochranná </a:t>
            </a:r>
          </a:p>
          <a:p>
            <a:pPr lvl="2"/>
            <a:r>
              <a:rPr lang="cs-CZ" sz="1800" b="1" dirty="0">
                <a:solidFill>
                  <a:schemeClr val="tx1"/>
                </a:solidFill>
              </a:rPr>
              <a:t>těla dlouhých kostí, povrch koncových částí dlouhých kostí, povrch krátkých kostí, lamina </a:t>
            </a:r>
            <a:r>
              <a:rPr lang="cs-CZ" sz="1800" b="1" dirty="0" err="1">
                <a:solidFill>
                  <a:schemeClr val="tx1"/>
                </a:solidFill>
              </a:rPr>
              <a:t>externa</a:t>
            </a:r>
            <a:r>
              <a:rPr lang="cs-CZ" sz="1800" b="1" dirty="0">
                <a:solidFill>
                  <a:schemeClr val="tx1"/>
                </a:solidFill>
              </a:rPr>
              <a:t> et interna kostí klenby lební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15E0BEF-A361-6BF6-1857-9A76A5A490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686" y="4397502"/>
            <a:ext cx="3035754" cy="235921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E59762C1-A4A4-82C4-1B0F-8A1FB42A52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638" y="4263684"/>
            <a:ext cx="4564022" cy="227988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E0FC41E-D8CC-999B-E032-9CEA3672E7E3}"/>
              </a:ext>
            </a:extLst>
          </p:cNvPr>
          <p:cNvSpPr txBox="1"/>
          <p:nvPr/>
        </p:nvSpPr>
        <p:spPr>
          <a:xfrm>
            <a:off x="2755933" y="6581001"/>
            <a:ext cx="37914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/>
              <a:t>https://</a:t>
            </a:r>
            <a:r>
              <a:rPr lang="cs-CZ" sz="1200" i="1" dirty="0" err="1"/>
              <a:t>www.kme.zcu.cz</a:t>
            </a:r>
            <a:r>
              <a:rPr lang="cs-CZ" sz="1200" i="1" dirty="0"/>
              <a:t>/kmet/bio/</a:t>
            </a:r>
            <a:r>
              <a:rPr lang="cs-CZ" sz="1200" i="1" dirty="0" err="1"/>
              <a:t>ksstavba.php</a:t>
            </a:r>
            <a:endParaRPr lang="cs-CZ" sz="1200" i="1" dirty="0"/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63DBE13-5AC2-3231-9300-DEC1A4B9C7D1}"/>
              </a:ext>
            </a:extLst>
          </p:cNvPr>
          <p:cNvSpPr txBox="1"/>
          <p:nvPr/>
        </p:nvSpPr>
        <p:spPr>
          <a:xfrm>
            <a:off x="5785769" y="4397502"/>
            <a:ext cx="289053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/>
              <a:t>https://</a:t>
            </a:r>
            <a:r>
              <a:rPr lang="cs-CZ" sz="1200" i="1" dirty="0" err="1"/>
              <a:t>www.wikiskripta.eu</a:t>
            </a:r>
            <a:r>
              <a:rPr lang="cs-CZ" sz="1200" i="1" dirty="0"/>
              <a:t>/</a:t>
            </a:r>
            <a:r>
              <a:rPr lang="cs-CZ" sz="1200" i="1" dirty="0" err="1"/>
              <a:t>w</a:t>
            </a:r>
            <a:r>
              <a:rPr lang="cs-CZ" sz="1200" i="1" dirty="0"/>
              <a:t>/</a:t>
            </a:r>
            <a:r>
              <a:rPr lang="cs-CZ" sz="1200" i="1" dirty="0" err="1"/>
              <a:t>Endost</a:t>
            </a:r>
            <a:endParaRPr lang="cs-CZ" sz="12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568238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5AC167-F59F-492C-AAEA-B62BB2B7C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924" y="193475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b="1" dirty="0">
                <a:solidFill>
                  <a:schemeClr val="tx1"/>
                </a:solidFill>
              </a:rPr>
              <a:t>Kineziologie I.</a:t>
            </a:r>
            <a:br>
              <a:rPr lang="cs-CZ" sz="4000" b="1" dirty="0">
                <a:solidFill>
                  <a:schemeClr val="tx1"/>
                </a:solidFill>
              </a:rPr>
            </a:br>
            <a:br>
              <a:rPr lang="cs-CZ" sz="4000" b="1" dirty="0">
                <a:solidFill>
                  <a:schemeClr val="tx1"/>
                </a:solidFill>
              </a:rPr>
            </a:br>
            <a:r>
              <a:rPr lang="cs-CZ" sz="4000" b="1" dirty="0">
                <a:solidFill>
                  <a:schemeClr val="tx1"/>
                </a:solidFill>
              </a:rPr>
              <a:t>Úvod do kineziologie – pohybové chování, pohybová aktivita, vazivo, chrupavka, kost, kostní spoje, klouby, motorická jednotka</a:t>
            </a:r>
          </a:p>
        </p:txBody>
      </p:sp>
    </p:spTree>
    <p:extLst>
      <p:ext uri="{BB962C8B-B14F-4D97-AF65-F5344CB8AC3E}">
        <p14:creationId xmlns:p14="http://schemas.microsoft.com/office/powerpoint/2010/main" val="8805699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obsah 4">
            <a:extLst>
              <a:ext uri="{FF2B5EF4-FFF2-40B4-BE49-F238E27FC236}">
                <a16:creationId xmlns:a16="http://schemas.microsoft.com/office/drawing/2014/main" id="{7A91B26B-36A1-4C1B-912D-8F8D122C8B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473" y="922716"/>
            <a:ext cx="7036632" cy="5323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1526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27590"/>
            <a:ext cx="8911687" cy="1280890"/>
          </a:xfrm>
        </p:spPr>
        <p:txBody>
          <a:bodyPr/>
          <a:lstStyle/>
          <a:p>
            <a:r>
              <a:rPr lang="cs-CZ" b="1" dirty="0"/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553" y="1412240"/>
            <a:ext cx="10405367" cy="51511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/>
                </a:solidFill>
              </a:rPr>
              <a:t>Kostní buňky:</a:t>
            </a:r>
          </a:p>
          <a:p>
            <a:pPr lvl="1">
              <a:lnSpc>
                <a:spcPct val="150000"/>
              </a:lnSpc>
            </a:pPr>
            <a:r>
              <a:rPr lang="cs-CZ" sz="1800" b="1" dirty="0">
                <a:solidFill>
                  <a:schemeClr val="tx1"/>
                </a:solidFill>
              </a:rPr>
              <a:t>osteoblasty (nevyvinuté kostní buňky): jednojaderné buňky vzniklé z mezenchymálních kmenových buněk; syntéza a mineralizace mezibuněčné hmoty</a:t>
            </a:r>
          </a:p>
          <a:p>
            <a:pPr lvl="1">
              <a:lnSpc>
                <a:spcPct val="150000"/>
              </a:lnSpc>
            </a:pPr>
            <a:r>
              <a:rPr lang="cs-CZ" sz="1800" b="1" dirty="0">
                <a:solidFill>
                  <a:schemeClr val="tx1"/>
                </a:solidFill>
              </a:rPr>
              <a:t>osteocyty (vyvinuté kostní buňky): osteoblasty začleněné do nově vytvořené mezibuněčné hmoty a později uzavřeny mineralizovanou kostí; syntéza a obnova mezibuněčné hmoty, mechanoreceptory (čidla tlaku a tahu)</a:t>
            </a:r>
          </a:p>
          <a:p>
            <a:pPr lvl="1">
              <a:lnSpc>
                <a:spcPct val="150000"/>
              </a:lnSpc>
            </a:pPr>
            <a:r>
              <a:rPr lang="cs-CZ" sz="1800" b="1" dirty="0">
                <a:solidFill>
                  <a:schemeClr val="tx1"/>
                </a:solidFill>
              </a:rPr>
              <a:t>osteoklasty: velké mnohojaderné buňky; hlavní funkce je resorpce kostní hmoty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354238"/>
      </p:ext>
    </p:extLst>
  </p:cSld>
  <p:clrMapOvr>
    <a:masterClrMapping/>
  </p:clrMapOvr>
  <p:transition spd="slow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27590"/>
            <a:ext cx="8911687" cy="1280890"/>
          </a:xfrm>
        </p:spPr>
        <p:txBody>
          <a:bodyPr/>
          <a:lstStyle/>
          <a:p>
            <a:r>
              <a:rPr lang="cs-CZ" b="1" dirty="0"/>
              <a:t>Kineziologie I. 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553" y="1412240"/>
            <a:ext cx="10801607" cy="51511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solidFill>
                  <a:schemeClr val="tx1"/>
                </a:solidFill>
              </a:rPr>
              <a:t>Kostní architektonika: uspořádání průběhu trámců spongiózy v kosti</a:t>
            </a:r>
          </a:p>
          <a:p>
            <a:pPr lvl="1">
              <a:lnSpc>
                <a:spcPct val="150000"/>
              </a:lnSpc>
            </a:pPr>
            <a:r>
              <a:rPr lang="cs-CZ" sz="1800" b="1" dirty="0">
                <a:solidFill>
                  <a:schemeClr val="tx1"/>
                </a:solidFill>
              </a:rPr>
              <a:t>uspořádání trámců odpovídá působení silokřivek, v jejichž směrech je kost namáhaná; systémy trámců probíhajících v určitých směrem se nazývají kostní trajektorie</a:t>
            </a:r>
          </a:p>
          <a:p>
            <a:pPr lvl="1">
              <a:lnSpc>
                <a:spcPct val="150000"/>
              </a:lnSpc>
            </a:pPr>
            <a:r>
              <a:rPr lang="cs-CZ" sz="1800" b="1" dirty="0">
                <a:solidFill>
                  <a:schemeClr val="tx1"/>
                </a:solidFill>
              </a:rPr>
              <a:t>vnitřní síly (svalová kontrakce) </a:t>
            </a:r>
            <a:r>
              <a:rPr lang="cs-CZ" sz="1800" b="1" dirty="0" err="1">
                <a:solidFill>
                  <a:schemeClr val="tx1"/>
                </a:solidFill>
              </a:rPr>
              <a:t>x</a:t>
            </a:r>
            <a:r>
              <a:rPr lang="cs-CZ" sz="1800" b="1" dirty="0">
                <a:solidFill>
                  <a:schemeClr val="tx1"/>
                </a:solidFill>
              </a:rPr>
              <a:t> vnější síly (tíhová síla)</a:t>
            </a:r>
          </a:p>
          <a:p>
            <a:pPr lvl="1">
              <a:lnSpc>
                <a:spcPct val="150000"/>
              </a:lnSpc>
            </a:pPr>
            <a:r>
              <a:rPr lang="cs-CZ" sz="1800" b="1" dirty="0">
                <a:solidFill>
                  <a:schemeClr val="tx1"/>
                </a:solidFill>
              </a:rPr>
              <a:t>mechanická zátěž → mohutnější trámce; nezatížené trámce → ztenčování a odbourávání</a:t>
            </a:r>
          </a:p>
          <a:p>
            <a:pPr lvl="1">
              <a:lnSpc>
                <a:spcPct val="150000"/>
              </a:lnSpc>
            </a:pPr>
            <a:r>
              <a:rPr lang="cs-CZ" sz="1800" b="1" dirty="0">
                <a:solidFill>
                  <a:schemeClr val="tx1"/>
                </a:solidFill>
              </a:rPr>
              <a:t>namáhání kosti: tah, tlak, ohyb, smyk, krut, kombinované, cyklické </a:t>
            </a:r>
          </a:p>
        </p:txBody>
      </p:sp>
    </p:spTree>
    <p:extLst>
      <p:ext uri="{BB962C8B-B14F-4D97-AF65-F5344CB8AC3E}">
        <p14:creationId xmlns:p14="http://schemas.microsoft.com/office/powerpoint/2010/main" val="4001274201"/>
      </p:ext>
    </p:extLst>
  </p:cSld>
  <p:clrMapOvr>
    <a:masterClrMapping/>
  </p:clrMapOvr>
  <p:transition spd="slow">
    <p:cov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27590"/>
            <a:ext cx="8911687" cy="1280890"/>
          </a:xfrm>
        </p:spPr>
        <p:txBody>
          <a:bodyPr/>
          <a:lstStyle/>
          <a:p>
            <a:r>
              <a:rPr lang="cs-CZ" b="1" dirty="0"/>
              <a:t>Kineziologie I. 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196" y="1377516"/>
            <a:ext cx="10801607" cy="5151120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</a:pPr>
            <a:r>
              <a:rPr lang="cs-CZ" sz="1800" b="1" dirty="0" err="1">
                <a:solidFill>
                  <a:schemeClr val="tx1"/>
                </a:solidFill>
              </a:rPr>
              <a:t>Wolffův</a:t>
            </a:r>
            <a:r>
              <a:rPr lang="cs-CZ" sz="1800" b="1" dirty="0">
                <a:solidFill>
                  <a:schemeClr val="tx1"/>
                </a:solidFill>
              </a:rPr>
              <a:t> zákon: zevní tvar, vnitřní struktura i funkční zatížení kosti jsou ve vzájemné harmonii. Při jakékoliv změně dochází k přestavbě kosti, jejímž cílem je dosažení původního stavu rovnováhy. </a:t>
            </a:r>
          </a:p>
          <a:p>
            <a:pPr lvl="1">
              <a:lnSpc>
                <a:spcPct val="150000"/>
              </a:lnSpc>
            </a:pPr>
            <a:r>
              <a:rPr lang="cs-CZ" sz="1800" b="1" dirty="0">
                <a:solidFill>
                  <a:schemeClr val="tx1"/>
                </a:solidFill>
              </a:rPr>
              <a:t>Osteogenní stimul: dynamická intermitentní zátěž generovaná tahem svalů, gravitace.</a:t>
            </a:r>
          </a:p>
          <a:p>
            <a:pPr lvl="1">
              <a:lnSpc>
                <a:spcPct val="150000"/>
              </a:lnSpc>
            </a:pPr>
            <a:r>
              <a:rPr lang="cs-CZ" sz="1800" b="1" dirty="0">
                <a:solidFill>
                  <a:schemeClr val="tx1"/>
                </a:solidFill>
              </a:rPr>
              <a:t>Úroveň pohybové aktivity, věk, zdravotní stav, výživa.</a:t>
            </a:r>
          </a:p>
          <a:p>
            <a:pPr lvl="1">
              <a:lnSpc>
                <a:spcPct val="150000"/>
              </a:lnSpc>
            </a:pPr>
            <a:r>
              <a:rPr lang="cs-CZ" sz="1800" b="1" dirty="0">
                <a:solidFill>
                  <a:schemeClr val="tx1"/>
                </a:solidFill>
              </a:rPr>
              <a:t>Osteoporóza.</a:t>
            </a:r>
          </a:p>
          <a:p>
            <a:pPr lvl="1">
              <a:lnSpc>
                <a:spcPct val="150000"/>
              </a:lnSpc>
            </a:pPr>
            <a:endParaRPr lang="cs-CZ" sz="1800" b="1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3617791634"/>
      </p:ext>
    </p:extLst>
  </p:cSld>
  <p:clrMapOvr>
    <a:masterClrMapping/>
  </p:clrMapOvr>
  <p:transition spd="slow">
    <p:cov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27590"/>
            <a:ext cx="8911687" cy="1280890"/>
          </a:xfrm>
        </p:spPr>
        <p:txBody>
          <a:bodyPr/>
          <a:lstStyle/>
          <a:p>
            <a:r>
              <a:rPr lang="cs-CZ" b="1" dirty="0"/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553" y="1412240"/>
            <a:ext cx="10862567" cy="5151120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Kostní spoje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/>
                </a:solidFill>
              </a:rPr>
              <a:t>Vazivové: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	- kostní spoje tvořené vazivovými pruhy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	- okraje takto spojených kostí nejsou pokryty kloubní chrupavkou (lebeční kosti u 	novorozence, některé spoje na páteři, spojení mezi kostmi předloktí a bérce, fixační zubní 	aparát)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	- dovolují drobné vzájemné posuny sousedních kostí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/>
                </a:solidFill>
              </a:rPr>
              <a:t>Chrupavčité (synchondrózy):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	- hyalinní (synchondrózy jednotlivých úseků hrudní kosti) x vazivová chrupavka (stydké 	kosti, tvoří hlavní část meziobratlových destiček)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	- prakticky nepohyblivé, ale pružné spoje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/>
                </a:solidFill>
              </a:rPr>
              <a:t>Kostěné (synostózy): druhotné spoje vznikající z původně vazivového nebo chrupavčitého spojení (křížová kost)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	- nepohyblivé </a:t>
            </a:r>
          </a:p>
          <a:p>
            <a:pPr marL="0" indent="0">
              <a:buNone/>
            </a:pP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972755184"/>
      </p:ext>
    </p:extLst>
  </p:cSld>
  <p:clrMapOvr>
    <a:masterClrMapping/>
  </p:clrMapOvr>
  <p:transition spd="slow">
    <p:cov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27590"/>
            <a:ext cx="8911687" cy="1280890"/>
          </a:xfrm>
        </p:spPr>
        <p:txBody>
          <a:bodyPr/>
          <a:lstStyle/>
          <a:p>
            <a:r>
              <a:rPr lang="cs-CZ" b="1" dirty="0"/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553" y="1412240"/>
            <a:ext cx="10862567" cy="5151120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Kloub: pohyblivé spojení dvou nebo více kostí (kloubní hlavice a jamka)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kontaktní plochy pokryty chrupavkou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štěrbina mezi naléhajícími kostmi vymezena synoviální výstelkou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konce kostí spojeny kloubním pouzdrem 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Typy kloubů: elipsový, sedlový, kladkový, kulový, plochý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Pohyby v kloubech z hlediska kinematiky: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Úhlový pohyb: všechny body pohybujícího se útvaru opisují kruhové oblouky se středem v ose otáčení (kulovité, válcovité, elipsovité, kladkové klouby)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Translační pohyb: všechny body pohybujícího se útvaru urazí stejnou dráhu (ploché klouby a klouby s nepravidelným zakřivením (sedlovité či válcovité klouby)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V kinematice kloubů kombinace obou pohybů</a:t>
            </a:r>
          </a:p>
        </p:txBody>
      </p:sp>
    </p:spTree>
    <p:extLst>
      <p:ext uri="{BB962C8B-B14F-4D97-AF65-F5344CB8AC3E}">
        <p14:creationId xmlns:p14="http://schemas.microsoft.com/office/powerpoint/2010/main" val="926950831"/>
      </p:ext>
    </p:extLst>
  </p:cSld>
  <p:clrMapOvr>
    <a:masterClrMapping/>
  </p:clrMapOvr>
  <p:transition spd="slow">
    <p:cov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27590"/>
            <a:ext cx="8911687" cy="1280890"/>
          </a:xfrm>
        </p:spPr>
        <p:txBody>
          <a:bodyPr/>
          <a:lstStyle/>
          <a:p>
            <a:r>
              <a:rPr lang="cs-CZ" b="1" dirty="0"/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553" y="1179290"/>
            <a:ext cx="10862567" cy="5151120"/>
          </a:xfrm>
        </p:spPr>
        <p:txBody>
          <a:bodyPr>
            <a:noAutofit/>
          </a:bodyPr>
          <a:lstStyle/>
          <a:p>
            <a:r>
              <a:rPr lang="cs-CZ" sz="2000" b="1" dirty="0" err="1">
                <a:solidFill>
                  <a:schemeClr val="tx1"/>
                </a:solidFill>
              </a:rPr>
              <a:t>Discus</a:t>
            </a:r>
            <a:r>
              <a:rPr lang="cs-CZ" sz="2000" b="1" dirty="0">
                <a:solidFill>
                  <a:schemeClr val="tx1"/>
                </a:solidFill>
              </a:rPr>
              <a:t> et </a:t>
            </a:r>
            <a:r>
              <a:rPr lang="cs-CZ" sz="2000" b="1" dirty="0" err="1">
                <a:solidFill>
                  <a:schemeClr val="tx1"/>
                </a:solidFill>
              </a:rPr>
              <a:t>meniscus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sz="2000" b="1" dirty="0" err="1">
                <a:solidFill>
                  <a:schemeClr val="tx1"/>
                </a:solidFill>
              </a:rPr>
              <a:t>articularis</a:t>
            </a:r>
            <a:r>
              <a:rPr lang="cs-CZ" sz="2000" b="1" dirty="0">
                <a:solidFill>
                  <a:schemeClr val="tx1"/>
                </a:solidFill>
              </a:rPr>
              <a:t>: 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útvary z vazivové chrupavky mezi kloubními konci kostí, které na své periferii 	přechází do vaziva kloubního pouzdra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</a:t>
            </a:r>
            <a:r>
              <a:rPr lang="cs-CZ" sz="2000" b="1" dirty="0" err="1">
                <a:solidFill>
                  <a:schemeClr val="tx1"/>
                </a:solidFill>
              </a:rPr>
              <a:t>discus</a:t>
            </a:r>
            <a:r>
              <a:rPr lang="cs-CZ" sz="2000" b="1" dirty="0">
                <a:solidFill>
                  <a:schemeClr val="tx1"/>
                </a:solidFill>
              </a:rPr>
              <a:t>: plná stejně tlustá destička rozdělující vnitřní prostor kloubu na 2 štěrbiny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</a:t>
            </a:r>
            <a:r>
              <a:rPr lang="cs-CZ" sz="2000" b="1" dirty="0" err="1">
                <a:solidFill>
                  <a:schemeClr val="tx1"/>
                </a:solidFill>
              </a:rPr>
              <a:t>menis</a:t>
            </a:r>
            <a:r>
              <a:rPr lang="cs-CZ" sz="2000" b="1" dirty="0">
                <a:solidFill>
                  <a:schemeClr val="tx1"/>
                </a:solidFill>
              </a:rPr>
              <a:t>	</a:t>
            </a:r>
            <a:r>
              <a:rPr lang="cs-CZ" sz="2000" b="1" dirty="0" err="1">
                <a:solidFill>
                  <a:schemeClr val="tx1"/>
                </a:solidFill>
              </a:rPr>
              <a:t>cus</a:t>
            </a:r>
            <a:r>
              <a:rPr lang="cs-CZ" sz="2000" b="1" dirty="0">
                <a:solidFill>
                  <a:schemeClr val="tx1"/>
                </a:solidFill>
              </a:rPr>
              <a:t>: tvar srpu, na okrajích vysoký a směrem ke středu kloubní plochy se 	snižuje, neodděluje artikulující kloubní plochy úplně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 err="1">
                <a:solidFill>
                  <a:schemeClr val="tx1"/>
                </a:solidFill>
              </a:rPr>
              <a:t>Fce</a:t>
            </a:r>
            <a:r>
              <a:rPr lang="cs-CZ" sz="2000" b="1" dirty="0">
                <a:solidFill>
                  <a:schemeClr val="tx1"/>
                </a:solidFill>
              </a:rPr>
              <a:t>: 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1. vyrovnávají inkongruenci kloubních ploch (femur – </a:t>
            </a:r>
            <a:r>
              <a:rPr lang="cs-CZ" sz="2000" b="1" dirty="0" err="1">
                <a:solidFill>
                  <a:schemeClr val="tx1"/>
                </a:solidFill>
              </a:rPr>
              <a:t>tibie</a:t>
            </a:r>
            <a:r>
              <a:rPr lang="cs-CZ" sz="2000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2. zvyšují pohybové možnosti kloubu 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3. </a:t>
            </a:r>
            <a:r>
              <a:rPr lang="cs-CZ" sz="2000" b="1" dirty="0" err="1">
                <a:solidFill>
                  <a:schemeClr val="tx1"/>
                </a:solidFill>
              </a:rPr>
              <a:t>shock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sz="2000" b="1" dirty="0" err="1">
                <a:solidFill>
                  <a:schemeClr val="tx1"/>
                </a:solidFill>
              </a:rPr>
              <a:t>absorber</a:t>
            </a:r>
            <a:r>
              <a:rPr lang="cs-CZ" sz="2000" b="1" dirty="0">
                <a:solidFill>
                  <a:schemeClr val="tx1"/>
                </a:solidFill>
              </a:rPr>
              <a:t> (pružná deformace při zatížení kloubu a pohlcení části energie)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4. zabránění turbulence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	</a:t>
            </a:r>
            <a:endParaRPr lang="cs-CZ" sz="19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838091"/>
      </p:ext>
    </p:extLst>
  </p:cSld>
  <p:clrMapOvr>
    <a:masterClrMapping/>
  </p:clrMapOvr>
  <p:transition spd="slow">
    <p:cover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27590"/>
            <a:ext cx="8911687" cy="1280890"/>
          </a:xfrm>
        </p:spPr>
        <p:txBody>
          <a:bodyPr/>
          <a:lstStyle/>
          <a:p>
            <a:r>
              <a:rPr lang="cs-CZ" b="1" dirty="0"/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553" y="1179290"/>
            <a:ext cx="10578087" cy="5151120"/>
          </a:xfrm>
        </p:spPr>
        <p:txBody>
          <a:bodyPr>
            <a:noAutofit/>
          </a:bodyPr>
          <a:lstStyle/>
          <a:p>
            <a:r>
              <a:rPr lang="cs-CZ" sz="1900" b="1" dirty="0">
                <a:solidFill>
                  <a:schemeClr val="tx1"/>
                </a:solidFill>
              </a:rPr>
              <a:t>Labrum </a:t>
            </a:r>
            <a:r>
              <a:rPr lang="cs-CZ" sz="1900" b="1" dirty="0" err="1">
                <a:solidFill>
                  <a:schemeClr val="tx1"/>
                </a:solidFill>
              </a:rPr>
              <a:t>articulare</a:t>
            </a:r>
            <a:r>
              <a:rPr lang="cs-CZ" sz="1900" b="1" dirty="0">
                <a:solidFill>
                  <a:schemeClr val="tx1"/>
                </a:solidFill>
              </a:rPr>
              <a:t>: chrupavčitý lem obkružující okraje kloubní jamky kořenových kloubů horní a dolní končetiny; zvětšuje kloubní jamku a zlepšuje stabilitu kloubů (ramenní a kyčelní kloub)</a:t>
            </a:r>
          </a:p>
          <a:p>
            <a:r>
              <a:rPr lang="cs-CZ" sz="1900" b="1" dirty="0">
                <a:solidFill>
                  <a:schemeClr val="tx1"/>
                </a:solidFill>
              </a:rPr>
              <a:t>Kloubní pouzdro: spojuje artikulující kosti po obvodu styčných ploch </a:t>
            </a:r>
          </a:p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	- různě volné dle rozsahu pohybů</a:t>
            </a:r>
          </a:p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	- 2 vrstvy</a:t>
            </a:r>
            <a:r>
              <a:rPr lang="cs-CZ" sz="1700" b="1" dirty="0">
                <a:solidFill>
                  <a:schemeClr val="tx1"/>
                </a:solidFill>
              </a:rPr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fibrózní membrána (zevní): mechanická funkce (stabilita a pohyblivost kloubů); tvořena vrstvou kolagenního vaziva a na některých místech zpevněna vazy; další zesílení KP zajištěno </a:t>
            </a:r>
            <a:r>
              <a:rPr lang="cs-CZ" sz="1800" b="1" dirty="0" err="1">
                <a:solidFill>
                  <a:schemeClr val="tx1"/>
                </a:solidFill>
              </a:rPr>
              <a:t>mimokloubními</a:t>
            </a:r>
            <a:r>
              <a:rPr lang="cs-CZ" sz="1800" b="1" dirty="0">
                <a:solidFill>
                  <a:schemeClr val="tx1"/>
                </a:solidFill>
              </a:rPr>
              <a:t> vazy a úpony nebo začátky svalů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vnitřní synoviální membrána (ohraničuje kloubní dutinu): základem nesouvislá vrstva plochých až kubických buněk, tzv. </a:t>
            </a:r>
            <a:r>
              <a:rPr lang="cs-CZ" sz="1800" b="1" dirty="0" err="1">
                <a:solidFill>
                  <a:schemeClr val="tx1"/>
                </a:solidFill>
              </a:rPr>
              <a:t>synovialocitů</a:t>
            </a:r>
            <a:r>
              <a:rPr lang="cs-CZ" sz="1800" b="1" dirty="0">
                <a:solidFill>
                  <a:schemeClr val="tx1"/>
                </a:solidFill>
              </a:rPr>
              <a:t> – na povrchu mikroklky pro aktivní transport látek mezi kloubní dutinou a okolní tkání + vrstva kolagenních vláken; nekryje kloubní chrupavky, </a:t>
            </a:r>
            <a:r>
              <a:rPr lang="cs-CZ" sz="1800" b="1" dirty="0" err="1">
                <a:solidFill>
                  <a:schemeClr val="tx1"/>
                </a:solidFill>
              </a:rPr>
              <a:t>discy</a:t>
            </a:r>
            <a:r>
              <a:rPr lang="cs-CZ" sz="1800" b="1" dirty="0">
                <a:solidFill>
                  <a:schemeClr val="tx1"/>
                </a:solidFill>
              </a:rPr>
              <a:t> ani menisky; v některých kloubech vybíhá do výrazné řasy, tukové polštáře, klky či přepážky</a:t>
            </a:r>
          </a:p>
          <a:p>
            <a:endParaRPr lang="cs-CZ" sz="1900" b="1" dirty="0"/>
          </a:p>
        </p:txBody>
      </p:sp>
    </p:spTree>
    <p:extLst>
      <p:ext uri="{BB962C8B-B14F-4D97-AF65-F5344CB8AC3E}">
        <p14:creationId xmlns:p14="http://schemas.microsoft.com/office/powerpoint/2010/main" val="2999184808"/>
      </p:ext>
    </p:extLst>
  </p:cSld>
  <p:clrMapOvr>
    <a:masterClrMapping/>
  </p:clrMapOvr>
  <p:transition spd="slow">
    <p:cover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27590"/>
            <a:ext cx="8911687" cy="1280890"/>
          </a:xfrm>
        </p:spPr>
        <p:txBody>
          <a:bodyPr/>
          <a:lstStyle/>
          <a:p>
            <a:r>
              <a:rPr lang="cs-CZ" b="1" dirty="0"/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2499" y="1466966"/>
            <a:ext cx="10578087" cy="5151120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Synoviální tekutina: filtrát plazmy + produkt </a:t>
            </a:r>
            <a:r>
              <a:rPr lang="cs-CZ" sz="2000" b="1" dirty="0" err="1">
                <a:solidFill>
                  <a:schemeClr val="tx1"/>
                </a:solidFill>
              </a:rPr>
              <a:t>synovialocytů</a:t>
            </a:r>
            <a:r>
              <a:rPr lang="cs-CZ" sz="2000" b="1" dirty="0">
                <a:solidFill>
                  <a:schemeClr val="tx1"/>
                </a:solidFill>
              </a:rPr>
              <a:t> (</a:t>
            </a:r>
            <a:r>
              <a:rPr lang="cs-CZ" sz="2000" b="1" dirty="0" err="1">
                <a:solidFill>
                  <a:schemeClr val="tx1"/>
                </a:solidFill>
              </a:rPr>
              <a:t>kys</a:t>
            </a:r>
            <a:r>
              <a:rPr lang="cs-CZ" sz="2000" b="1" dirty="0">
                <a:solidFill>
                  <a:schemeClr val="tx1"/>
                </a:solidFill>
              </a:rPr>
              <a:t>. hyaluronová) 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 - množství proměnlivé (větší u velkých kloubů)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3 funkce: 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1. Zabezpečuje výživu kloubních chrupavek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2. Zvyšuje a udržuje pružnost chrupavek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3. Snižuje tření kloubních ploch (zabránění opotřebení)</a:t>
            </a:r>
          </a:p>
          <a:p>
            <a:pPr marL="0" indent="0">
              <a:buNone/>
            </a:pPr>
            <a:endParaRPr lang="cs-CZ" sz="1900" b="1" dirty="0"/>
          </a:p>
        </p:txBody>
      </p:sp>
    </p:spTree>
    <p:extLst>
      <p:ext uri="{BB962C8B-B14F-4D97-AF65-F5344CB8AC3E}">
        <p14:creationId xmlns:p14="http://schemas.microsoft.com/office/powerpoint/2010/main" val="3730683205"/>
      </p:ext>
    </p:extLst>
  </p:cSld>
  <p:clrMapOvr>
    <a:masterClrMapping/>
  </p:clrMapOvr>
  <p:transition spd="slow">
    <p:cove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513840"/>
            <a:ext cx="10882887" cy="5151120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Motorická jednotka (MJ) – základní funkční a strukturální prvek motoriky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motoneuron v předním rohu míšním + kontraktilní svalová vlákna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Pracovní cyklus motorické jednotky („vše nebo nic“):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1. aktivní stav (vše) – zkrácení svalu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2. klidový stav (nic) – normální délka svalu</a:t>
            </a:r>
          </a:p>
          <a:p>
            <a:pPr marL="0" indent="0">
              <a:buNone/>
            </a:pPr>
            <a:r>
              <a:rPr lang="cs-CZ" sz="2000" b="1" dirty="0"/>
              <a:t>	</a:t>
            </a:r>
            <a:br>
              <a:rPr lang="cs-CZ" sz="2000" b="1" dirty="0"/>
            </a:b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354913770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513840"/>
            <a:ext cx="10689847" cy="5151120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Kineziologie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b="1" dirty="0">
                <a:solidFill>
                  <a:schemeClr val="tx1"/>
                </a:solidFill>
              </a:rPr>
              <a:t>(z </a:t>
            </a:r>
            <a:r>
              <a:rPr lang="cs-CZ" sz="2000" b="1" dirty="0">
                <a:solidFill>
                  <a:schemeClr val="tx1"/>
                </a:solidFill>
                <a:hlinkClick r:id="rId3" tooltip="Řečtin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řeckého "</a:t>
            </a:r>
            <a:r>
              <a:rPr lang="cs-CZ" sz="2000" b="1" i="1" dirty="0" err="1">
                <a:solidFill>
                  <a:schemeClr val="tx1"/>
                </a:solidFill>
              </a:rPr>
              <a:t>kinesis</a:t>
            </a:r>
            <a:r>
              <a:rPr lang="cs-CZ" sz="2000" b="1" i="1" dirty="0">
                <a:solidFill>
                  <a:schemeClr val="tx1"/>
                </a:solidFill>
              </a:rPr>
              <a:t>"</a:t>
            </a:r>
            <a:r>
              <a:rPr lang="cs-CZ" sz="2000" b="1" dirty="0">
                <a:solidFill>
                  <a:schemeClr val="tx1"/>
                </a:solidFill>
              </a:rPr>
              <a:t> = pohyb) – věda zabývající se studiem pohybu člověka a zvířat (fyziologické, biomechanické, psychologické mechanizmy) 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Prostředky: vizuální hodnocením pohybu, měření svalové a mozkové aktivity, monitorování fyziologických, behaviorálních a kognitivních funkcí aj.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Dělení kineziologie: </a:t>
            </a:r>
          </a:p>
          <a:p>
            <a:pPr marL="0" indent="0">
              <a:spcBef>
                <a:spcPct val="50000"/>
              </a:spcBef>
              <a:buClr>
                <a:schemeClr val="hlink"/>
              </a:buClr>
              <a:buNone/>
              <a:defRPr/>
            </a:pPr>
            <a:r>
              <a:rPr lang="cs-CZ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cs-CZ" sz="2000" b="1" dirty="0">
                <a:solidFill>
                  <a:schemeClr val="tx1"/>
                </a:solidFill>
              </a:rPr>
              <a:t>-</a:t>
            </a:r>
            <a:r>
              <a:rPr lang="cs-CZ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000" b="1" dirty="0">
                <a:solidFill>
                  <a:schemeClr val="tx1"/>
                </a:solidFill>
              </a:rPr>
              <a:t>vývojová </a:t>
            </a:r>
          </a:p>
          <a:p>
            <a:pPr marL="0" indent="0">
              <a:spcBef>
                <a:spcPct val="50000"/>
              </a:spcBef>
              <a:buClr>
                <a:schemeClr val="hlink"/>
              </a:buClr>
              <a:buNone/>
              <a:defRPr/>
            </a:pPr>
            <a:r>
              <a:rPr lang="cs-CZ" sz="2000" b="1" dirty="0">
                <a:solidFill>
                  <a:schemeClr val="tx1"/>
                </a:solidFill>
              </a:rPr>
              <a:t>	- speciální: - posturální, </a:t>
            </a:r>
          </a:p>
          <a:p>
            <a:pPr marL="0" indent="0">
              <a:spcBef>
                <a:spcPct val="50000"/>
              </a:spcBef>
              <a:buClr>
                <a:schemeClr val="hlink"/>
              </a:buClr>
              <a:buNone/>
              <a:defRPr/>
            </a:pPr>
            <a:r>
              <a:rPr lang="cs-CZ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	</a:t>
            </a:r>
            <a:r>
              <a:rPr lang="cs-CZ" sz="2000" b="1" dirty="0">
                <a:solidFill>
                  <a:schemeClr val="tx1"/>
                </a:solidFill>
              </a:rPr>
              <a:t>- prototypových činností (chůze, běh),</a:t>
            </a:r>
          </a:p>
          <a:p>
            <a:pPr marL="0" indent="0">
              <a:spcBef>
                <a:spcPct val="50000"/>
              </a:spcBef>
              <a:buClr>
                <a:schemeClr val="hlink"/>
              </a:buClr>
              <a:buNone/>
              <a:defRPr/>
            </a:pPr>
            <a:r>
              <a:rPr lang="cs-CZ" sz="2000" b="1" dirty="0">
                <a:solidFill>
                  <a:schemeClr val="tx1"/>
                </a:solidFill>
              </a:rPr>
              <a:t>				- jemné motoriky (ruka),</a:t>
            </a:r>
          </a:p>
          <a:p>
            <a:pPr marL="0" indent="0">
              <a:spcBef>
                <a:spcPct val="50000"/>
              </a:spcBef>
              <a:buClr>
                <a:schemeClr val="hlink"/>
              </a:buClr>
              <a:buNone/>
              <a:defRPr/>
            </a:pPr>
            <a:r>
              <a:rPr lang="cs-CZ" sz="2000" b="1" dirty="0">
                <a:solidFill>
                  <a:schemeClr val="tx1"/>
                </a:solidFill>
              </a:rPr>
              <a:t>				- komunikační (mimika, artikulace),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patologická (při nemocech),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zvláštní (pracovní, sportovní, umělecká).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19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4522036"/>
      </p:ext>
    </p:extLst>
  </p:cSld>
  <p:clrMapOvr>
    <a:masterClrMapping/>
  </p:clrMapOvr>
  <p:transition spd="slow">
    <p:cover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6233" y="1615075"/>
            <a:ext cx="10882887" cy="51511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/>
                </a:solidFill>
              </a:rPr>
              <a:t>Zkrácení svalu: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při podráždění MJ,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při vzniku AP dojde k depolarizaci membrány motoneuronu → vznik vzruchu (energie se odevzdává pro šíření vzruchu, katabolický proces),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po depolarizaci nutná repolarizace membrány (čerpání energie pro další vzruch, 	anabolický proces), tzv. doba restituce, trvání 100 </a:t>
            </a:r>
            <a:r>
              <a:rPr lang="cs-CZ" sz="2000" b="1" dirty="0" err="1">
                <a:solidFill>
                  <a:schemeClr val="tx1"/>
                </a:solidFill>
              </a:rPr>
              <a:t>ms</a:t>
            </a:r>
            <a:r>
              <a:rPr lang="cs-CZ" sz="2000" b="1" dirty="0">
                <a:solidFill>
                  <a:schemeClr val="tx1"/>
                </a:solidFill>
              </a:rPr>
              <a:t>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trvání kontrakce: tonické (pomalé) motoneurony mají delší svalový záškub, 	</a:t>
            </a:r>
            <a:r>
              <a:rPr lang="cs-CZ" sz="2000" b="1" dirty="0" err="1">
                <a:solidFill>
                  <a:schemeClr val="tx1"/>
                </a:solidFill>
              </a:rPr>
              <a:t>fázické</a:t>
            </a:r>
            <a:r>
              <a:rPr lang="cs-CZ" sz="2000" b="1" dirty="0">
                <a:solidFill>
                  <a:schemeClr val="tx1"/>
                </a:solidFill>
              </a:rPr>
              <a:t> (rychlé) </a:t>
            </a:r>
            <a:r>
              <a:rPr lang="cs-CZ" sz="2000" b="1" dirty="0" err="1">
                <a:solidFill>
                  <a:schemeClr val="tx1"/>
                </a:solidFill>
              </a:rPr>
              <a:t>motoneurovy</a:t>
            </a:r>
            <a:r>
              <a:rPr lang="cs-CZ" sz="2000" b="1" dirty="0">
                <a:solidFill>
                  <a:schemeClr val="tx1"/>
                </a:solidFill>
              </a:rPr>
              <a:t> mají kratší trvání záškubu.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000" b="1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2000" b="1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940037"/>
      </p:ext>
    </p:extLst>
  </p:cSld>
  <p:clrMapOvr>
    <a:masterClrMapping/>
  </p:clrMapOvr>
  <p:transition spd="slow">
    <p:cover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513840"/>
            <a:ext cx="10882887" cy="515112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 </a:t>
            </a:r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440D0136-6F41-478D-BD11-2F429DCE00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197" y="1287667"/>
            <a:ext cx="6119606" cy="530123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8CF36A9C-EC30-44F8-97FD-12DF01D0C04A}"/>
              </a:ext>
            </a:extLst>
          </p:cNvPr>
          <p:cNvSpPr txBox="1"/>
          <p:nvPr/>
        </p:nvSpPr>
        <p:spPr>
          <a:xfrm flipH="1">
            <a:off x="7443842" y="6072932"/>
            <a:ext cx="3423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err="1"/>
              <a:t>Véle</a:t>
            </a:r>
            <a:r>
              <a:rPr lang="cs-CZ" sz="1600" i="1" dirty="0"/>
              <a:t>,  2006</a:t>
            </a:r>
          </a:p>
        </p:txBody>
      </p:sp>
    </p:spTree>
    <p:extLst>
      <p:ext uri="{BB962C8B-B14F-4D97-AF65-F5344CB8AC3E}">
        <p14:creationId xmlns:p14="http://schemas.microsoft.com/office/powerpoint/2010/main" val="1466149041"/>
      </p:ext>
    </p:extLst>
  </p:cSld>
  <p:clrMapOvr>
    <a:masterClrMapping/>
  </p:clrMapOvr>
  <p:transition spd="slow">
    <p:cover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073" y="1574800"/>
            <a:ext cx="10882887" cy="5151120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Nábor MJ: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prostorová sumace: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postupné zapojování motorických jednotek dle požadavků na velikost svalové síly (od malých po velké MJ), tzv. asynchronní aktivace → plynulý nárůst svalové síly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nově napojená MJ zůstává aktivní do doby poklesu svalové síly. Inaktivace probíhá v opačném pořadí než nábor. Nelze tímto dosáhnout maximálního momentu síly, k tomu nutná časová sumace.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časová sumace: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zvýšení frekvence vzruchů směrem k aktivovaným MJ → krátkodobé zvýšení síly na úroveň maxima za cenu rychlého nástupu únavy.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v nouzových situacích při potřebě vyvinout krátkodobě velmi silný silový moment → výboje se synchronizují, stoupne velikost okamžitého silového momentu; současně klesá plynulost kontrakce a objevuje se až </a:t>
            </a:r>
            <a:r>
              <a:rPr lang="cs-CZ" sz="1800" b="1" dirty="0" err="1">
                <a:solidFill>
                  <a:schemeClr val="tx1"/>
                </a:solidFill>
              </a:rPr>
              <a:t>sakadovaný</a:t>
            </a:r>
            <a:r>
              <a:rPr lang="cs-CZ" sz="1800" b="1" dirty="0">
                <a:solidFill>
                  <a:schemeClr val="tx1"/>
                </a:solidFill>
              </a:rPr>
              <a:t> pohyb, vznikají záškuby, které mohou způsobit </a:t>
            </a:r>
            <a:r>
              <a:rPr lang="cs-CZ" sz="1800" b="1" dirty="0" err="1">
                <a:solidFill>
                  <a:schemeClr val="tx1"/>
                </a:solidFill>
              </a:rPr>
              <a:t>mikrotraumata</a:t>
            </a:r>
            <a:r>
              <a:rPr lang="cs-CZ" sz="1800" b="1" dirty="0">
                <a:solidFill>
                  <a:schemeClr val="tx1"/>
                </a:solidFill>
              </a:rPr>
              <a:t> → </a:t>
            </a:r>
            <a:r>
              <a:rPr lang="cs-CZ" sz="1800" b="1" dirty="0" err="1">
                <a:solidFill>
                  <a:schemeClr val="tx1"/>
                </a:solidFill>
              </a:rPr>
              <a:t>entezopatie</a:t>
            </a:r>
            <a:r>
              <a:rPr lang="cs-CZ" sz="1800" b="1" dirty="0">
                <a:solidFill>
                  <a:schemeClr val="tx1"/>
                </a:solidFill>
              </a:rPr>
              <a:t>! </a:t>
            </a:r>
          </a:p>
          <a:p>
            <a:pPr marL="457200" lvl="1" indent="0">
              <a:buNone/>
            </a:pPr>
            <a:endParaRPr lang="cs-CZ" sz="2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49085136"/>
      </p:ext>
    </p:extLst>
  </p:cSld>
  <p:clrMapOvr>
    <a:masterClrMapping/>
  </p:clrMapOvr>
  <p:transition spd="slow">
    <p:cover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073" y="1574800"/>
            <a:ext cx="10882887" cy="51511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synchronizace se objevuje jen na konci maximálního úsilí a krátkodobě!!! (za normálních situací)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za patologických situací: už při nižším úsilí nebo při poruše řízení 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/>
                </a:solidFill>
              </a:rPr>
              <a:t>Klidová fáze (pasivní):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výchozí stav MJ před příchodem vzruchu i konečný stav po záškubu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nikoliv elektrická aktivita, ale chemický proces (relaxační faktor)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b="1" dirty="0">
                <a:solidFill>
                  <a:schemeClr val="tx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51357897"/>
      </p:ext>
    </p:extLst>
  </p:cSld>
  <p:clrMapOvr>
    <a:masterClrMapping/>
  </p:clrMapOvr>
  <p:transition spd="slow">
    <p:cover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2958" y="527361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073" y="1574800"/>
            <a:ext cx="10882887" cy="51511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/>
                </a:solidFill>
              </a:rPr>
              <a:t>Trofická funkce MJ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přerušení nervu či zničení motoneuronu vede k atrofii svalu; kontraktilní vlákna se 	mění na tukovou nebo vazivovou tkáň → zánik motorické funkce i přes zachování 	krevního zásobení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b="1" dirty="0">
                <a:solidFill>
                  <a:schemeClr val="tx1"/>
                </a:solidFill>
              </a:rPr>
              <a:t>	Závěr: motoneuron vedle vzruchů také zdrojem látek udržujících kontraktilitu 	vláken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/>
                </a:solidFill>
              </a:rPr>
              <a:t>Vlastnosti svalových vláken určují příslušné motoneurony.</a:t>
            </a: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239130033"/>
      </p:ext>
    </p:extLst>
  </p:cSld>
  <p:clrMapOvr>
    <a:masterClrMapping/>
  </p:clrMapOvr>
  <p:transition spd="slow">
    <p:cover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8153" y="1432560"/>
            <a:ext cx="10943847" cy="5151120"/>
          </a:xfrm>
        </p:spPr>
        <p:txBody>
          <a:bodyPr>
            <a:noAutofit/>
          </a:bodyPr>
          <a:lstStyle/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b="1" dirty="0">
                <a:solidFill>
                  <a:schemeClr val="tx1"/>
                </a:solidFill>
              </a:rPr>
              <a:t>ČÁPOVÁ, Jarmila. </a:t>
            </a:r>
            <a:r>
              <a:rPr lang="cs-CZ" altLang="cs-CZ" b="1" i="1" dirty="0">
                <a:solidFill>
                  <a:schemeClr val="tx1"/>
                </a:solidFill>
              </a:rPr>
              <a:t>Od posturální ontogeneze k terapeutickému konceptu.</a:t>
            </a:r>
            <a:r>
              <a:rPr lang="cs-CZ" altLang="cs-CZ" b="1" dirty="0">
                <a:solidFill>
                  <a:schemeClr val="tx1"/>
                </a:solidFill>
              </a:rPr>
              <a:t> 1. vyd. </a:t>
            </a:r>
            <a:r>
              <a:rPr lang="cs-CZ" altLang="cs-CZ" b="1" dirty="0" err="1">
                <a:solidFill>
                  <a:schemeClr val="tx1"/>
                </a:solidFill>
              </a:rPr>
              <a:t>Repronis</a:t>
            </a:r>
            <a:r>
              <a:rPr lang="cs-CZ" altLang="cs-CZ" b="1" dirty="0">
                <a:solidFill>
                  <a:schemeClr val="tx1"/>
                </a:solidFill>
              </a:rPr>
              <a:t>, 2016. 200 s. ISBN </a:t>
            </a:r>
            <a:r>
              <a:rPr lang="cs-CZ" b="1" dirty="0">
                <a:solidFill>
                  <a:schemeClr val="tx1"/>
                </a:solidFill>
              </a:rPr>
              <a:t>978-80-7329-418-2.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b="1" dirty="0">
                <a:solidFill>
                  <a:schemeClr val="tx1"/>
                </a:solidFill>
              </a:rPr>
              <a:t>BERNHARD, </a:t>
            </a:r>
            <a:r>
              <a:rPr lang="cs-CZ" altLang="cs-CZ" b="1" dirty="0" err="1">
                <a:solidFill>
                  <a:schemeClr val="tx1"/>
                </a:solidFill>
              </a:rPr>
              <a:t>Reichert</a:t>
            </a:r>
            <a:r>
              <a:rPr lang="cs-CZ" altLang="cs-CZ" b="1" dirty="0">
                <a:solidFill>
                  <a:schemeClr val="tx1"/>
                </a:solidFill>
              </a:rPr>
              <a:t>. </a:t>
            </a:r>
            <a:r>
              <a:rPr lang="cs-CZ" altLang="cs-CZ" b="1" i="1" dirty="0">
                <a:solidFill>
                  <a:schemeClr val="tx1"/>
                </a:solidFill>
              </a:rPr>
              <a:t>Palpační techniky – povrchová anatomie pro fyzioterapeuty. </a:t>
            </a:r>
            <a:r>
              <a:rPr lang="cs-CZ" altLang="cs-CZ" b="1" dirty="0">
                <a:solidFill>
                  <a:schemeClr val="tx1"/>
                </a:solidFill>
              </a:rPr>
              <a:t>1. vyd. Praha: Grada, 2021. 408 s. ISBN </a:t>
            </a:r>
            <a:r>
              <a:rPr lang="cs-CZ" b="1" dirty="0">
                <a:solidFill>
                  <a:schemeClr val="tx1"/>
                </a:solidFill>
              </a:rPr>
              <a:t>978-80-271-0670-7.</a:t>
            </a:r>
            <a:endParaRPr lang="cs-CZ" altLang="cs-CZ" b="1" dirty="0">
              <a:solidFill>
                <a:schemeClr val="tx1"/>
              </a:solidFill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sz="1800" b="1" dirty="0">
                <a:solidFill>
                  <a:schemeClr val="tx1"/>
                </a:solidFill>
              </a:rPr>
              <a:t>DYLEVSKÝ, Ivan. </a:t>
            </a:r>
            <a:r>
              <a:rPr lang="cs-CZ" altLang="cs-CZ" sz="1800" b="1" i="1" dirty="0">
                <a:solidFill>
                  <a:schemeClr val="tx1"/>
                </a:solidFill>
              </a:rPr>
              <a:t>Obecná kineziologie</a:t>
            </a:r>
            <a:r>
              <a:rPr lang="cs-CZ" altLang="cs-CZ" sz="1800" b="1" dirty="0">
                <a:solidFill>
                  <a:schemeClr val="tx1"/>
                </a:solidFill>
              </a:rPr>
              <a:t>. 1. vyd. Praha: Grada, 2007. 190 s. ISBN 9788024716497.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sz="1800" b="1" dirty="0">
                <a:solidFill>
                  <a:schemeClr val="tx1"/>
                </a:solidFill>
              </a:rPr>
              <a:t>DYLEVSKÝ, Ivan. </a:t>
            </a:r>
            <a:r>
              <a:rPr lang="cs-CZ" altLang="cs-CZ" sz="1800" b="1" i="1" dirty="0">
                <a:solidFill>
                  <a:schemeClr val="tx1"/>
                </a:solidFill>
              </a:rPr>
              <a:t>Speciální kineziologie</a:t>
            </a:r>
            <a:r>
              <a:rPr lang="cs-CZ" altLang="cs-CZ" sz="1800" b="1" dirty="0">
                <a:solidFill>
                  <a:schemeClr val="tx1"/>
                </a:solidFill>
              </a:rPr>
              <a:t>. 1. vyd. Praha: Grada, 2009. 180 s. ISBN 9788024716480.</a:t>
            </a:r>
            <a:endParaRPr lang="cs-CZ" altLang="cs-CZ" b="1" dirty="0">
              <a:solidFill>
                <a:schemeClr val="tx1"/>
              </a:solidFill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sz="1800" b="1" dirty="0">
                <a:solidFill>
                  <a:schemeClr val="tx1"/>
                </a:solidFill>
              </a:rPr>
              <a:t>DYLEVSKÝ, Ivan. </a:t>
            </a:r>
            <a:r>
              <a:rPr lang="cs-CZ" b="1" i="1" dirty="0">
                <a:solidFill>
                  <a:schemeClr val="tx1"/>
                </a:solidFill>
              </a:rPr>
              <a:t>Klinická kineziologie a </a:t>
            </a:r>
            <a:r>
              <a:rPr lang="cs-CZ" b="1" i="1" dirty="0" err="1">
                <a:solidFill>
                  <a:schemeClr val="tx1"/>
                </a:solidFill>
              </a:rPr>
              <a:t>patokineziologie</a:t>
            </a:r>
            <a:r>
              <a:rPr lang="cs-CZ" b="1" i="1" dirty="0">
                <a:solidFill>
                  <a:schemeClr val="tx1"/>
                </a:solidFill>
              </a:rPr>
              <a:t>, 1.díl, 2. díl</a:t>
            </a:r>
            <a:r>
              <a:rPr lang="cs-CZ" b="1" dirty="0">
                <a:solidFill>
                  <a:schemeClr val="tx1"/>
                </a:solidFill>
              </a:rPr>
              <a:t>. 1. vyd. Praha: Grada, 2021. 845 s. ISBN 978-80-271-0230-3.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cs-CZ" b="1" dirty="0">
                <a:solidFill>
                  <a:schemeClr val="tx1"/>
                </a:solidFill>
              </a:rPr>
              <a:t>KAPANDJI, A.I. </a:t>
            </a:r>
            <a:r>
              <a:rPr lang="en-US" b="1" i="1" dirty="0">
                <a:solidFill>
                  <a:schemeClr val="tx1"/>
                </a:solidFill>
              </a:rPr>
              <a:t>The Physiology Of The Joints: The Upper Limb</a:t>
            </a:r>
            <a:r>
              <a:rPr lang="cs-CZ" b="1" i="1" dirty="0">
                <a:solidFill>
                  <a:schemeClr val="tx1"/>
                </a:solidFill>
              </a:rPr>
              <a:t>, </a:t>
            </a:r>
            <a:r>
              <a:rPr lang="cs-CZ" b="1" i="1" dirty="0" err="1">
                <a:solidFill>
                  <a:schemeClr val="tx1"/>
                </a:solidFill>
              </a:rPr>
              <a:t>The</a:t>
            </a:r>
            <a:r>
              <a:rPr lang="cs-CZ" b="1" i="1" dirty="0">
                <a:solidFill>
                  <a:schemeClr val="tx1"/>
                </a:solidFill>
              </a:rPr>
              <a:t> </a:t>
            </a:r>
            <a:r>
              <a:rPr lang="cs-CZ" b="1" i="1" dirty="0" err="1">
                <a:solidFill>
                  <a:schemeClr val="tx1"/>
                </a:solidFill>
              </a:rPr>
              <a:t>Lower</a:t>
            </a:r>
            <a:r>
              <a:rPr lang="cs-CZ" b="1" i="1" dirty="0">
                <a:solidFill>
                  <a:schemeClr val="tx1"/>
                </a:solidFill>
              </a:rPr>
              <a:t> Limb, </a:t>
            </a:r>
            <a:r>
              <a:rPr lang="cs-CZ" b="1" i="1" dirty="0" err="1">
                <a:solidFill>
                  <a:schemeClr val="tx1"/>
                </a:solidFill>
              </a:rPr>
              <a:t>The</a:t>
            </a:r>
            <a:r>
              <a:rPr lang="cs-CZ" b="1" i="1" dirty="0">
                <a:solidFill>
                  <a:schemeClr val="tx1"/>
                </a:solidFill>
              </a:rPr>
              <a:t> </a:t>
            </a:r>
            <a:r>
              <a:rPr lang="cs-CZ" b="1" i="1" dirty="0" err="1">
                <a:solidFill>
                  <a:schemeClr val="tx1"/>
                </a:solidFill>
              </a:rPr>
              <a:t>Spinal</a:t>
            </a:r>
            <a:r>
              <a:rPr lang="cs-CZ" b="1" i="1" dirty="0">
                <a:solidFill>
                  <a:schemeClr val="tx1"/>
                </a:solidFill>
              </a:rPr>
              <a:t> </a:t>
            </a:r>
            <a:r>
              <a:rPr lang="cs-CZ" b="1" i="1" dirty="0" err="1">
                <a:solidFill>
                  <a:schemeClr val="tx1"/>
                </a:solidFill>
              </a:rPr>
              <a:t>Column</a:t>
            </a:r>
            <a:r>
              <a:rPr lang="cs-CZ" b="1" i="1" dirty="0">
                <a:solidFill>
                  <a:schemeClr val="tx1"/>
                </a:solidFill>
              </a:rPr>
              <a:t>, </a:t>
            </a:r>
            <a:r>
              <a:rPr lang="cs-CZ" b="1" i="1" dirty="0" err="1">
                <a:solidFill>
                  <a:schemeClr val="tx1"/>
                </a:solidFill>
              </a:rPr>
              <a:t>Pelvic</a:t>
            </a:r>
            <a:r>
              <a:rPr lang="cs-CZ" b="1" i="1" dirty="0">
                <a:solidFill>
                  <a:schemeClr val="tx1"/>
                </a:solidFill>
              </a:rPr>
              <a:t> </a:t>
            </a:r>
            <a:r>
              <a:rPr lang="cs-CZ" b="1" i="1" dirty="0" err="1">
                <a:solidFill>
                  <a:schemeClr val="tx1"/>
                </a:solidFill>
              </a:rPr>
              <a:t>Girdle</a:t>
            </a:r>
            <a:r>
              <a:rPr lang="cs-CZ" b="1" i="1" dirty="0">
                <a:solidFill>
                  <a:schemeClr val="tx1"/>
                </a:solidFill>
              </a:rPr>
              <a:t> and </a:t>
            </a:r>
            <a:r>
              <a:rPr lang="cs-CZ" b="1" i="1" dirty="0" err="1">
                <a:solidFill>
                  <a:schemeClr val="tx1"/>
                </a:solidFill>
              </a:rPr>
              <a:t>Head</a:t>
            </a:r>
            <a:r>
              <a:rPr lang="cs-CZ" b="1" i="1" dirty="0">
                <a:solidFill>
                  <a:schemeClr val="tx1"/>
                </a:solidFill>
              </a:rPr>
              <a:t>. </a:t>
            </a:r>
            <a:r>
              <a:rPr lang="cs-CZ" b="1" i="1" dirty="0" err="1">
                <a:solidFill>
                  <a:schemeClr val="tx1"/>
                </a:solidFill>
              </a:rPr>
              <a:t>Handspring</a:t>
            </a:r>
            <a:r>
              <a:rPr lang="cs-CZ" b="1" i="1" dirty="0">
                <a:solidFill>
                  <a:schemeClr val="tx1"/>
                </a:solidFill>
              </a:rPr>
              <a:t> </a:t>
            </a:r>
            <a:r>
              <a:rPr lang="cs-CZ" b="1" i="1" dirty="0" err="1">
                <a:solidFill>
                  <a:schemeClr val="tx1"/>
                </a:solidFill>
              </a:rPr>
              <a:t>Publishing</a:t>
            </a:r>
            <a:r>
              <a:rPr lang="cs-CZ" b="1" i="1" dirty="0">
                <a:solidFill>
                  <a:schemeClr val="tx1"/>
                </a:solidFill>
              </a:rPr>
              <a:t> Limited.</a:t>
            </a:r>
            <a:endParaRPr lang="cs-CZ" b="1" dirty="0">
              <a:solidFill>
                <a:schemeClr val="tx1"/>
              </a:solidFill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cs-CZ" b="1" dirty="0">
                <a:solidFill>
                  <a:schemeClr val="tx1"/>
                </a:solidFill>
              </a:rPr>
              <a:t>KOLÁŘ, P. </a:t>
            </a:r>
            <a:r>
              <a:rPr lang="cs-CZ" b="1" i="1" dirty="0">
                <a:solidFill>
                  <a:schemeClr val="tx1"/>
                </a:solidFill>
              </a:rPr>
              <a:t>Rehabilitace v klinické praxi</a:t>
            </a:r>
            <a:r>
              <a:rPr lang="cs-CZ" b="1" dirty="0">
                <a:solidFill>
                  <a:schemeClr val="tx1"/>
                </a:solidFill>
              </a:rPr>
              <a:t>. 1. vyd. Praha: </a:t>
            </a:r>
            <a:r>
              <a:rPr lang="cs-CZ" b="1" dirty="0" err="1">
                <a:solidFill>
                  <a:schemeClr val="tx1"/>
                </a:solidFill>
              </a:rPr>
              <a:t>Galén</a:t>
            </a:r>
            <a:r>
              <a:rPr lang="cs-CZ" b="1" dirty="0">
                <a:solidFill>
                  <a:schemeClr val="tx1"/>
                </a:solidFill>
              </a:rPr>
              <a:t>, 2009, 713 s. ISBN 978-80-7262-657-1 </a:t>
            </a:r>
            <a:endParaRPr lang="cs-CZ" altLang="cs-CZ" sz="1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1900" b="1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27071FF-4FCE-4E5A-8E9B-75B1ADE74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854754"/>
      </p:ext>
    </p:extLst>
  </p:cSld>
  <p:clrMapOvr>
    <a:masterClrMapping/>
  </p:clrMapOvr>
  <p:transition spd="slow">
    <p:cover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7879" y="1297968"/>
            <a:ext cx="10689847" cy="5151120"/>
          </a:xfrm>
        </p:spPr>
        <p:txBody>
          <a:bodyPr>
            <a:noAutofit/>
          </a:bodyPr>
          <a:lstStyle/>
          <a:p>
            <a:pPr marL="0" lvl="0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cs-CZ" altLang="cs-CZ" sz="2000" b="1" dirty="0">
              <a:solidFill>
                <a:schemeClr val="tx1"/>
              </a:solidFill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b="1" dirty="0">
                <a:solidFill>
                  <a:schemeClr val="tx1"/>
                </a:solidFill>
              </a:rPr>
              <a:t>SKALIČKOVÁ – KOVÁČIKOVÁ, Věra. </a:t>
            </a:r>
            <a:r>
              <a:rPr lang="cs-CZ" altLang="cs-CZ" b="1" i="1" dirty="0">
                <a:solidFill>
                  <a:schemeClr val="tx1"/>
                </a:solidFill>
              </a:rPr>
              <a:t>Diagnostika a fyzioterapie hybných poruch dle Vojty. </a:t>
            </a:r>
            <a:br>
              <a:rPr lang="cs-CZ" altLang="cs-CZ" b="1" i="1" dirty="0">
                <a:solidFill>
                  <a:schemeClr val="tx1"/>
                </a:solidFill>
              </a:rPr>
            </a:br>
            <a:r>
              <a:rPr lang="cs-CZ" altLang="cs-CZ" b="1" dirty="0">
                <a:solidFill>
                  <a:schemeClr val="tx1"/>
                </a:solidFill>
              </a:rPr>
              <a:t>1. vyd. Olomouc: RL – CORPUS, s.r.o., 2017. 223 s. ISBN </a:t>
            </a:r>
            <a:r>
              <a:rPr lang="cs-CZ" b="1" dirty="0">
                <a:solidFill>
                  <a:schemeClr val="tx1"/>
                </a:solidFill>
              </a:rPr>
              <a:t>978-80-270-2292-2.</a:t>
            </a:r>
            <a:endParaRPr lang="cs-CZ" altLang="cs-CZ" b="1" i="1" dirty="0">
              <a:solidFill>
                <a:schemeClr val="tx1"/>
              </a:solidFill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b="1" dirty="0">
                <a:solidFill>
                  <a:schemeClr val="tx1"/>
                </a:solidFill>
              </a:rPr>
              <a:t>ŠVESTKOVÁ, Olga. </a:t>
            </a:r>
            <a:r>
              <a:rPr lang="cs-CZ" b="1" i="1" dirty="0">
                <a:solidFill>
                  <a:schemeClr val="tx1"/>
                </a:solidFill>
              </a:rPr>
              <a:t>Rehabilitace motoriky člověka - Fyziologie a léčebné postupy.</a:t>
            </a:r>
            <a:r>
              <a:rPr lang="cs-CZ" b="1" dirty="0">
                <a:solidFill>
                  <a:schemeClr val="tx1"/>
                </a:solidFill>
              </a:rPr>
              <a:t> Praha: Grada, 2017. ISBN 978-80-271-0084-2.</a:t>
            </a:r>
            <a:r>
              <a:rPr lang="cs-CZ" dirty="0">
                <a:solidFill>
                  <a:schemeClr val="tx1"/>
                </a:solidFill>
              </a:rPr>
              <a:t> </a:t>
            </a:r>
            <a:endParaRPr lang="cs-CZ" altLang="cs-CZ" b="1" i="1" dirty="0">
              <a:solidFill>
                <a:schemeClr val="tx1"/>
              </a:solidFill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b="1" dirty="0">
                <a:solidFill>
                  <a:schemeClr val="tx1"/>
                </a:solidFill>
              </a:rPr>
              <a:t>VÉLE, František. </a:t>
            </a:r>
            <a:r>
              <a:rPr lang="cs-CZ" altLang="cs-CZ" b="1" i="1" dirty="0">
                <a:solidFill>
                  <a:schemeClr val="tx1"/>
                </a:solidFill>
              </a:rPr>
              <a:t>Kineziologie : přehled klinické kineziologie a </a:t>
            </a:r>
            <a:r>
              <a:rPr lang="cs-CZ" altLang="cs-CZ" b="1" i="1" dirty="0" err="1">
                <a:solidFill>
                  <a:schemeClr val="tx1"/>
                </a:solidFill>
              </a:rPr>
              <a:t>patokineziologie</a:t>
            </a:r>
            <a:r>
              <a:rPr lang="cs-CZ" altLang="cs-CZ" b="1" i="1" dirty="0">
                <a:solidFill>
                  <a:schemeClr val="tx1"/>
                </a:solidFill>
              </a:rPr>
              <a:t> pro diagnostiku a terapii poruch pohybové soustavy</a:t>
            </a:r>
            <a:r>
              <a:rPr lang="cs-CZ" altLang="cs-CZ" b="1" dirty="0">
                <a:solidFill>
                  <a:schemeClr val="tx1"/>
                </a:solidFill>
              </a:rPr>
              <a:t>. 2., </a:t>
            </a:r>
            <a:r>
              <a:rPr lang="cs-CZ" altLang="cs-CZ" b="1" dirty="0" err="1">
                <a:solidFill>
                  <a:schemeClr val="tx1"/>
                </a:solidFill>
              </a:rPr>
              <a:t>rozš</a:t>
            </a:r>
            <a:r>
              <a:rPr lang="cs-CZ" altLang="cs-CZ" b="1" dirty="0">
                <a:solidFill>
                  <a:schemeClr val="tx1"/>
                </a:solidFill>
              </a:rPr>
              <a:t>. a </a:t>
            </a:r>
            <a:r>
              <a:rPr lang="cs-CZ" altLang="cs-CZ" b="1" dirty="0" err="1">
                <a:solidFill>
                  <a:schemeClr val="tx1"/>
                </a:solidFill>
              </a:rPr>
              <a:t>přeprac</a:t>
            </a:r>
            <a:r>
              <a:rPr lang="cs-CZ" altLang="cs-CZ" b="1" dirty="0">
                <a:solidFill>
                  <a:schemeClr val="tx1"/>
                </a:solidFill>
              </a:rPr>
              <a:t>. vyd. Praha: Triton, 2006. 375 s. ISBN 8072548379. 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b="1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www.muscleandmotion.com</a:t>
            </a:r>
            <a:r>
              <a:rPr lang="cs-CZ" altLang="cs-CZ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27071FF-4FCE-4E5A-8E9B-75B1ADE74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095870"/>
      </p:ext>
    </p:extLst>
  </p:cSld>
  <p:clrMapOvr>
    <a:masterClrMapping/>
  </p:clrMapOvr>
  <p:transition spd="slow">
    <p:cover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12A38E-4FB7-4373-9D0B-A44D48C8A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2445" y="5236750"/>
            <a:ext cx="5311556" cy="1280890"/>
          </a:xfrm>
        </p:spPr>
        <p:txBody>
          <a:bodyPr>
            <a:normAutofit/>
          </a:bodyPr>
          <a:lstStyle/>
          <a:p>
            <a:r>
              <a:rPr lang="cs-CZ" sz="4000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080767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3" y="1338837"/>
            <a:ext cx="10689847" cy="5151120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Základní projevy živé hmoty: dráždivost, látková výměna, rozmnožování a pohyb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Pohyb neživého objektu = působení zevní síly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Pohyb živé hmoty = vlastní vnitřní zdroj síly + dosažení konkrétního zamýšleného cíle (teleologie)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Pohyb: změna polohy </a:t>
            </a: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</a:t>
            </a:r>
            <a:r>
              <a:rPr lang="cs-CZ" sz="2000" b="1" dirty="0">
                <a:solidFill>
                  <a:schemeClr val="tx1"/>
                </a:solidFill>
              </a:rPr>
              <a:t>závislosti na prostoru a čase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Aktivní pohyb (účelově řízen CNS) x pasivní pohyb (vyvolán vnější silou)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Klid: 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cs-CZ" sz="2000" b="1" dirty="0">
                <a:solidFill>
                  <a:schemeClr val="tx1"/>
                </a:solidFill>
              </a:rPr>
              <a:t>- částečný klid - krátkodobý (regenerace sil)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dlouhodobý („toxický“, vytváří škody)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úplný klid – smrt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19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68170897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49009"/>
            <a:ext cx="12163829" cy="515112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2000" b="1" dirty="0">
                <a:solidFill>
                  <a:schemeClr val="tx1"/>
                </a:solidFill>
              </a:rPr>
              <a:t>Pohybové chování: souhrnný průběh pohybové činnosti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1" dirty="0">
                <a:solidFill>
                  <a:schemeClr val="tx1"/>
                </a:solidFill>
              </a:rPr>
              <a:t>	- jeho analýza je základem diagnostiky pohybové funkce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1" dirty="0">
                <a:solidFill>
                  <a:schemeClr val="tx1"/>
                </a:solidFill>
              </a:rPr>
              <a:t>	- pudové (hlad, nebezpečí, hledání sexuálního partnera) x ideomotorický 	pohyb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1" dirty="0">
                <a:solidFill>
                  <a:schemeClr val="tx1"/>
                </a:solidFill>
              </a:rPr>
              <a:t>	- ovlivňováno i změnami vnitřního prostředí (snížení hladiny glykémie, zvýšení 	adrenalinu, aj.)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1" dirty="0">
                <a:solidFill>
                  <a:schemeClr val="tx1"/>
                </a:solidFill>
              </a:rPr>
              <a:t>	- vede k tvorbě látek ovlivňujících pocity a prožitky člověka (vyplavení endorfinů)</a:t>
            </a:r>
          </a:p>
          <a:p>
            <a:pPr marL="0" indent="0" algn="just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900" b="1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9398751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513840"/>
            <a:ext cx="9826247" cy="5151120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Vliv pohybu na životní pochody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Nedostatek pohybu: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strukturální změny v organismu (atrofie, zkrácení </a:t>
            </a:r>
            <a:r>
              <a:rPr lang="cs-CZ" sz="2000" b="1" dirty="0" err="1">
                <a:solidFill>
                  <a:schemeClr val="tx1"/>
                </a:solidFill>
              </a:rPr>
              <a:t>ligament</a:t>
            </a:r>
            <a:r>
              <a:rPr lang="cs-CZ" sz="2000" b="1" dirty="0">
                <a:solidFill>
                  <a:schemeClr val="tx1"/>
                </a:solidFill>
              </a:rPr>
              <a:t>, změna 	struktury skeletu),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 - snížení krevního oběhu (periferní pumpa),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zpomalení metabolických procesů, 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bolesti, deprese, nespavost,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poruchy GIT (zácpa), KVS nemoci, rakovina,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zhoršení koordinace i výkonu řídících funkcí CNS.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Celkový projev: zhoršená přizpůsobivost vlivům zevního prostředí a vznik negativních psychických změn. 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83663517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513840"/>
            <a:ext cx="9826247" cy="5151120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Vliv pohybu na životní pochody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Přiměřená pohybová aktivita: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přírůstek svalové hmoty,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zlepšení elasticity vaziva a </a:t>
            </a:r>
            <a:r>
              <a:rPr lang="cs-CZ" sz="2000" b="1" dirty="0" err="1">
                <a:solidFill>
                  <a:schemeClr val="tx1"/>
                </a:solidFill>
              </a:rPr>
              <a:t>ligament</a:t>
            </a:r>
            <a:r>
              <a:rPr lang="cs-CZ" sz="2000" b="1" dirty="0">
                <a:solidFill>
                  <a:schemeClr val="tx1"/>
                </a:solidFill>
              </a:rPr>
              <a:t>, 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mírné zvětšení pohybového rozsahu, 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přestavba trámčiny skeletu se zvýšením pevnosti,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zlepšení výkonu, řízení a koordinace CNS,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zvýšení celkové úrovně metabolismu a zvýšení funkčních kapacit 	tělesných systémů.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Celkový projev: zvýšení odolnosti vůči vnějším vlivům, vznik pozitivních psychických změn.</a:t>
            </a:r>
          </a:p>
        </p:txBody>
      </p:sp>
    </p:spTree>
    <p:extLst>
      <p:ext uri="{BB962C8B-B14F-4D97-AF65-F5344CB8AC3E}">
        <p14:creationId xmlns:p14="http://schemas.microsoft.com/office/powerpoint/2010/main" val="1967141710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513840"/>
            <a:ext cx="9826247" cy="5151120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Vliv pohybu na životní pochody: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Přetížení pohybového aparátu: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poškození svalů, vaziva, svalových úponů a místní cirkulace,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poškození </a:t>
            </a:r>
            <a:r>
              <a:rPr lang="cs-CZ" sz="2000" b="1" dirty="0" err="1">
                <a:solidFill>
                  <a:schemeClr val="tx1"/>
                </a:solidFill>
              </a:rPr>
              <a:t>ligament</a:t>
            </a:r>
            <a:r>
              <a:rPr lang="cs-CZ" sz="2000" b="1" dirty="0">
                <a:solidFill>
                  <a:schemeClr val="tx1"/>
                </a:solidFill>
              </a:rPr>
              <a:t> a kloubních pouzder, 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poškození řídících mechanismů CNS.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Celkový projev: pocit nemocnosti, únavy, zhoršení celkové výkonnosti a psychického stavu. </a:t>
            </a:r>
          </a:p>
        </p:txBody>
      </p:sp>
    </p:spTree>
    <p:extLst>
      <p:ext uri="{BB962C8B-B14F-4D97-AF65-F5344CB8AC3E}">
        <p14:creationId xmlns:p14="http://schemas.microsoft.com/office/powerpoint/2010/main" val="816714298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Kineziologie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513840"/>
            <a:ext cx="9826247" cy="5151120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Vztah pohybu k funkci CNS 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pohyb řízen CNS,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kalokagathia,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pohyb závislý na aferentní signalizaci ze senzorických receptorů z 	vnějšího i vnitřního prostředí,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vliv pohybové aktivity na psychické procesy (relaxace, navození bojové 	nálady),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- pohyb při léčbě pohybových i duševních poruch.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Obecně pohyb ovlivněn/ovlivňuje:</a:t>
            </a:r>
          </a:p>
          <a:p>
            <a:pPr marL="0" indent="0">
              <a:spcBef>
                <a:spcPct val="50000"/>
              </a:spcBef>
              <a:buClr>
                <a:srgbClr val="FF3300"/>
              </a:buClr>
              <a:buNone/>
              <a:defRPr/>
            </a:pPr>
            <a:r>
              <a:rPr lang="cs-CZ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cs-CZ" sz="2000" b="1" dirty="0">
                <a:solidFill>
                  <a:schemeClr val="tx1"/>
                </a:solidFill>
              </a:rPr>
              <a:t>- vnitřní prostředí (glykémie = hlad, adrenalin = útok)</a:t>
            </a:r>
          </a:p>
          <a:p>
            <a:pPr marL="0" indent="0">
              <a:spcBef>
                <a:spcPct val="50000"/>
              </a:spcBef>
              <a:buClr>
                <a:srgbClr val="FF3300"/>
              </a:buClr>
              <a:buNone/>
              <a:defRPr/>
            </a:pPr>
            <a:r>
              <a:rPr lang="cs-CZ" sz="2000" b="1" dirty="0">
                <a:solidFill>
                  <a:schemeClr val="tx1"/>
                </a:solidFill>
              </a:rPr>
              <a:t>	- zevní prostředí (společnost, komunikace, nástroje)</a:t>
            </a:r>
          </a:p>
          <a:p>
            <a:pPr marL="0" indent="0">
              <a:spcBef>
                <a:spcPct val="50000"/>
              </a:spcBef>
              <a:buClr>
                <a:srgbClr val="FF3300"/>
              </a:buClr>
              <a:buNone/>
              <a:defRPr/>
            </a:pPr>
            <a:r>
              <a:rPr lang="cs-CZ" sz="2000" b="1" dirty="0">
                <a:solidFill>
                  <a:schemeClr val="tx1"/>
                </a:solidFill>
              </a:rPr>
              <a:t>	- psychomotorické vztahy (deprese → vadné držení těla)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	</a:t>
            </a:r>
            <a:br>
              <a:rPr lang="cs-CZ" sz="2000" b="1" dirty="0"/>
            </a:b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119237634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36127</TotalTime>
  <Words>3213</Words>
  <Application>Microsoft Macintosh PowerPoint</Application>
  <PresentationFormat>Širokoúhlá obrazovka</PresentationFormat>
  <Paragraphs>319</Paragraphs>
  <Slides>37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2" baseType="lpstr">
      <vt:lpstr>Arial</vt:lpstr>
      <vt:lpstr>Calibri</vt:lpstr>
      <vt:lpstr>Century Gothic</vt:lpstr>
      <vt:lpstr>Wingdings 3</vt:lpstr>
      <vt:lpstr>Stébla</vt:lpstr>
      <vt:lpstr>Kineziologie I.  </vt:lpstr>
      <vt:lpstr>Kineziologie I.  Úvod do kineziologie – pohybové chování, pohybová aktivita, vazivo, chrupavka, kost, kostní spoje, klouby, motorická jednotka</vt:lpstr>
      <vt:lpstr>Kineziologie I. </vt:lpstr>
      <vt:lpstr>Kineziologie I. </vt:lpstr>
      <vt:lpstr>Kineziologie I. </vt:lpstr>
      <vt:lpstr>Kineziologie I. </vt:lpstr>
      <vt:lpstr>Kineziologie I. </vt:lpstr>
      <vt:lpstr>Kineziologie I. </vt:lpstr>
      <vt:lpstr>Kineziologie I. </vt:lpstr>
      <vt:lpstr>Kineziologie I. </vt:lpstr>
      <vt:lpstr>Kineziologie I. </vt:lpstr>
      <vt:lpstr>Kineziologie I. </vt:lpstr>
      <vt:lpstr>Kineziologie I. </vt:lpstr>
      <vt:lpstr>Kineziologie I. </vt:lpstr>
      <vt:lpstr>Kineziologie I. </vt:lpstr>
      <vt:lpstr>Kineziologie I. </vt:lpstr>
      <vt:lpstr>Kineziologie I. </vt:lpstr>
      <vt:lpstr>Kineziologie I. </vt:lpstr>
      <vt:lpstr>Kineziologie I. </vt:lpstr>
      <vt:lpstr>Prezentace aplikace PowerPoint</vt:lpstr>
      <vt:lpstr>Kineziologie I. </vt:lpstr>
      <vt:lpstr>Kineziologie I. </vt:lpstr>
      <vt:lpstr>Kineziologie I. </vt:lpstr>
      <vt:lpstr>Kineziologie I. </vt:lpstr>
      <vt:lpstr>Kineziologie I. </vt:lpstr>
      <vt:lpstr>Kineziologie I. </vt:lpstr>
      <vt:lpstr>Kineziologie I. </vt:lpstr>
      <vt:lpstr>Kineziologie I. </vt:lpstr>
      <vt:lpstr>Kineziologie I. </vt:lpstr>
      <vt:lpstr>Kineziologie I. </vt:lpstr>
      <vt:lpstr>Kineziologie I. </vt:lpstr>
      <vt:lpstr>Kineziologie I. </vt:lpstr>
      <vt:lpstr>Kineziologie I. </vt:lpstr>
      <vt:lpstr>Kineziologie I. </vt:lpstr>
      <vt:lpstr>Seznam literatury</vt:lpstr>
      <vt:lpstr>Seznam literatury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Veronika Málková</dc:creator>
  <cp:lastModifiedBy>Veronika Málková</cp:lastModifiedBy>
  <cp:revision>1466</cp:revision>
  <dcterms:created xsi:type="dcterms:W3CDTF">2019-02-16T16:33:42Z</dcterms:created>
  <dcterms:modified xsi:type="dcterms:W3CDTF">2024-12-02T11:26:33Z</dcterms:modified>
</cp:coreProperties>
</file>