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notesMasterIdLst>
    <p:notesMasterId r:id="rId13"/>
  </p:notesMasterIdLst>
  <p:sldIdLst>
    <p:sldId id="256" r:id="rId2"/>
    <p:sldId id="476" r:id="rId3"/>
    <p:sldId id="437" r:id="rId4"/>
    <p:sldId id="569" r:id="rId5"/>
    <p:sldId id="572" r:id="rId6"/>
    <p:sldId id="601" r:id="rId7"/>
    <p:sldId id="573" r:id="rId8"/>
    <p:sldId id="574" r:id="rId9"/>
    <p:sldId id="575" r:id="rId10"/>
    <p:sldId id="602" r:id="rId11"/>
    <p:sldId id="48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36" autoAdjust="0"/>
    <p:restoredTop sz="94694"/>
  </p:normalViewPr>
  <p:slideViewPr>
    <p:cSldViewPr snapToGrid="0">
      <p:cViewPr varScale="1">
        <p:scale>
          <a:sx n="109" d="100"/>
          <a:sy n="109" d="100"/>
        </p:scale>
        <p:origin x="1024" y="19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D3FAD-E227-4FA2-99CB-A0C1353492A9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0D12F-39F8-4C59-B32C-0B6B35604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07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286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008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350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674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483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929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547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73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80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0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3133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16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1577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325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821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82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01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68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8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9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89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89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22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84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61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  <p:sldLayoutId id="2147483951" r:id="rId14"/>
    <p:sldLayoutId id="2147483952" r:id="rId15"/>
    <p:sldLayoutId id="21474839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4CA0A-D5C4-46B8-8F16-507AC38B97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3153" y="1905798"/>
            <a:ext cx="8976809" cy="114168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Kineziologie VI. 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6E8F6B-654E-4224-8517-B5711827C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4151" y="4211734"/>
            <a:ext cx="8131550" cy="2937114"/>
          </a:xfrm>
        </p:spPr>
        <p:txBody>
          <a:bodyPr>
            <a:noAutofit/>
          </a:bodyPr>
          <a:lstStyle/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chemeClr val="tx1"/>
                </a:solidFill>
              </a:rPr>
              <a:t>Mgr. Veronika Málková 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 </a:t>
            </a:r>
          </a:p>
          <a:p>
            <a:endParaRPr lang="cs-CZ" sz="2400" b="1" baseline="3000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A36FEC24-4C93-487E-BA9C-E01DCDB891C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377773" y="153292"/>
            <a:ext cx="844100" cy="62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333888C-EFE8-48ED-BAAA-2F30857A855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995" y="143679"/>
            <a:ext cx="841498" cy="6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88ECC4B1-F53A-4221-8ABD-DB0E268B51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153" y="153292"/>
            <a:ext cx="1228754" cy="710175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9DCBCC69-D58C-4AF9-9A2A-8E80A89F77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60" y="-591664"/>
            <a:ext cx="2235414" cy="220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7214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0845774-0A72-400F-99EA-92FEBF00A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573" y="780641"/>
            <a:ext cx="7667671" cy="544526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A00D5A9-B644-4BC6-B814-608C9B7387C9}"/>
              </a:ext>
            </a:extLst>
          </p:cNvPr>
          <p:cNvSpPr txBox="1"/>
          <p:nvPr/>
        </p:nvSpPr>
        <p:spPr>
          <a:xfrm>
            <a:off x="7787811" y="6225910"/>
            <a:ext cx="2948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/>
              <a:t>www.spinalcord.cz</a:t>
            </a:r>
          </a:p>
        </p:txBody>
      </p:sp>
    </p:spTree>
    <p:extLst>
      <p:ext uri="{BB962C8B-B14F-4D97-AF65-F5344CB8AC3E}">
        <p14:creationId xmlns:p14="http://schemas.microsoft.com/office/powerpoint/2010/main" val="1370388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78733"/>
            <a:ext cx="8911687" cy="1280890"/>
          </a:xfrm>
        </p:spPr>
        <p:txBody>
          <a:bodyPr/>
          <a:lstStyle/>
          <a:p>
            <a:r>
              <a:rPr lang="cs-CZ" b="1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574" y="1422744"/>
            <a:ext cx="10925305" cy="5151120"/>
          </a:xfrm>
        </p:spPr>
        <p:txBody>
          <a:bodyPr>
            <a:noAutofit/>
          </a:bodyPr>
          <a:lstStyle/>
          <a:p>
            <a:r>
              <a:rPr lang="cs-CZ" sz="1900" b="1" dirty="0">
                <a:solidFill>
                  <a:schemeClr val="tx1"/>
                </a:solidFill>
              </a:rPr>
              <a:t>DOBEŠ, Miroslav, Marie MICHKOVÁ, Petr POSPÍŠIL, Jiří VLČEK a Marek ČENTÍK. Diagnostika a terapie funkčních poruch pohybového systému (manuální terapie) pro fyzioterapeuty. 1. vyd. Horní Bludovice: </a:t>
            </a:r>
            <a:r>
              <a:rPr lang="cs-CZ" sz="1900" b="1" dirty="0" err="1">
                <a:solidFill>
                  <a:schemeClr val="tx1"/>
                </a:solidFill>
              </a:rPr>
              <a:t>Domiga</a:t>
            </a:r>
            <a:r>
              <a:rPr lang="cs-CZ" sz="1900" b="1" dirty="0">
                <a:solidFill>
                  <a:schemeClr val="tx1"/>
                </a:solidFill>
              </a:rPr>
              <a:t>, s.r.o., 2011. 76 s. ISBN978-80-902222-4-3.</a:t>
            </a:r>
            <a:endParaRPr lang="cs-CZ" altLang="cs-CZ" sz="1900" b="1" dirty="0">
              <a:solidFill>
                <a:schemeClr val="tx1"/>
              </a:solidFill>
            </a:endParaRPr>
          </a:p>
          <a:p>
            <a:r>
              <a:rPr lang="cs-CZ" altLang="cs-CZ" sz="2000" b="1" dirty="0">
                <a:solidFill>
                  <a:schemeClr val="tx1"/>
                </a:solidFill>
              </a:rPr>
              <a:t>DYLEVSKÝ, Ivan. </a:t>
            </a:r>
            <a:r>
              <a:rPr lang="cs-CZ" altLang="cs-CZ" sz="2000" b="1" i="1" dirty="0">
                <a:solidFill>
                  <a:schemeClr val="tx1"/>
                </a:solidFill>
              </a:rPr>
              <a:t>Kineziologie : základy strukturální kineziologie</a:t>
            </a:r>
            <a:r>
              <a:rPr lang="cs-CZ" altLang="cs-CZ" sz="2000" b="1" dirty="0">
                <a:solidFill>
                  <a:schemeClr val="tx1"/>
                </a:solidFill>
              </a:rPr>
              <a:t>. Vyd. 1. Praha: Triton, 2009. 235 s. ISBN 9788073873240. 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DYLEVSKÝ, I. </a:t>
            </a:r>
            <a:r>
              <a:rPr lang="cs-CZ" sz="2000" b="1" i="1" dirty="0">
                <a:solidFill>
                  <a:schemeClr val="tx1"/>
                </a:solidFill>
              </a:rPr>
              <a:t>Speciální kineziologie</a:t>
            </a:r>
            <a:r>
              <a:rPr lang="cs-CZ" sz="2000" b="1" dirty="0">
                <a:solidFill>
                  <a:schemeClr val="tx1"/>
                </a:solidFill>
              </a:rPr>
              <a:t>. Praha: Grada </a:t>
            </a:r>
            <a:r>
              <a:rPr lang="cs-CZ" sz="2000" b="1" dirty="0" err="1">
                <a:solidFill>
                  <a:schemeClr val="tx1"/>
                </a:solidFill>
              </a:rPr>
              <a:t>Publishing</a:t>
            </a:r>
            <a:r>
              <a:rPr lang="cs-CZ" sz="2000" b="1" dirty="0">
                <a:solidFill>
                  <a:schemeClr val="tx1"/>
                </a:solidFill>
              </a:rPr>
              <a:t>, 2009, 184 s., ISBN 978-80-247-1648-0.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DRÁPELOVÁ, Eva. Přednášky z Diagnostiky a terapie funkčních poruch I, 2013, LF MU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JANDA, Vladimír, 2004. </a:t>
            </a:r>
            <a:r>
              <a:rPr lang="cs-CZ" sz="2000" b="1" i="1" dirty="0">
                <a:solidFill>
                  <a:schemeClr val="tx1"/>
                </a:solidFill>
              </a:rPr>
              <a:t>Svalové funkční testy: kniha obsahuje 401 obrázků a 65 tabulek</a:t>
            </a:r>
            <a:r>
              <a:rPr lang="cs-CZ" sz="2000" b="1" dirty="0">
                <a:solidFill>
                  <a:schemeClr val="tx1"/>
                </a:solidFill>
              </a:rPr>
              <a:t>. Praha: Grada. ISBN 978-80-247-0722-8</a:t>
            </a:r>
            <a:endParaRPr lang="cs-CZ" altLang="cs-CZ" sz="2000" b="1" dirty="0">
              <a:solidFill>
                <a:schemeClr val="tx1"/>
              </a:solidFill>
            </a:endParaRPr>
          </a:p>
          <a:p>
            <a:r>
              <a:rPr lang="cs-CZ" sz="2000" b="1" dirty="0">
                <a:solidFill>
                  <a:schemeClr val="tx1"/>
                </a:solidFill>
              </a:rPr>
              <a:t>KOLÁŘ, P. </a:t>
            </a:r>
            <a:r>
              <a:rPr lang="cs-CZ" sz="2000" b="1" i="1" dirty="0">
                <a:solidFill>
                  <a:schemeClr val="tx1"/>
                </a:solidFill>
              </a:rPr>
              <a:t>Rehabilitace v klinické praxi</a:t>
            </a:r>
            <a:r>
              <a:rPr lang="cs-CZ" sz="2000" b="1" dirty="0">
                <a:solidFill>
                  <a:schemeClr val="tx1"/>
                </a:solidFill>
              </a:rPr>
              <a:t>. 1. vyd. Praha: </a:t>
            </a:r>
            <a:r>
              <a:rPr lang="cs-CZ" sz="2000" b="1" dirty="0" err="1">
                <a:solidFill>
                  <a:schemeClr val="tx1"/>
                </a:solidFill>
              </a:rPr>
              <a:t>Galén</a:t>
            </a:r>
            <a:r>
              <a:rPr lang="cs-CZ" sz="2000" b="1" dirty="0">
                <a:solidFill>
                  <a:schemeClr val="tx1"/>
                </a:solidFill>
              </a:rPr>
              <a:t>, 2009, 713 s. ISBN 978-80-7262-657-1 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SOSÍKOVÁ, Michaela. Přednášky z Propedeutiky v rehabilitaci I, 2012, LF MU</a:t>
            </a:r>
          </a:p>
          <a:p>
            <a:r>
              <a:rPr lang="cs-CZ" sz="2000" b="1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www.spi</a:t>
            </a:r>
            <a:r>
              <a:rPr lang="cs-CZ" sz="2000" b="1" u="sng" dirty="0">
                <a:solidFill>
                  <a:schemeClr val="tx1"/>
                </a:solidFill>
              </a:rPr>
              <a:t>nalcord.cz</a:t>
            </a:r>
          </a:p>
          <a:p>
            <a:pPr marL="457200" lvl="1" indent="0">
              <a:buNone/>
            </a:pPr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4189525309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369ED9-76BF-4D6A-9F75-308AE32D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623" y="214811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solidFill>
                  <a:schemeClr val="tx1"/>
                </a:solidFill>
              </a:rPr>
              <a:t>Kineziologie VI.</a:t>
            </a:r>
            <a:br>
              <a:rPr lang="cs-CZ" sz="4400" b="1" dirty="0">
                <a:solidFill>
                  <a:schemeClr val="tx1"/>
                </a:solidFill>
              </a:rPr>
            </a:br>
            <a:r>
              <a:rPr lang="cs-CZ" sz="4400" b="1" dirty="0">
                <a:solidFill>
                  <a:schemeClr val="tx1"/>
                </a:solidFill>
              </a:rPr>
              <a:t>Hodnocení pohybu. Motorika osového orgánu, páteř a její zakřivení, funkce páteře, její pohyblivost. Pohybové segmenty. </a:t>
            </a:r>
            <a:br>
              <a:rPr lang="cs-CZ" sz="4400" b="1" dirty="0">
                <a:solidFill>
                  <a:schemeClr val="tx1"/>
                </a:solidFill>
              </a:rPr>
            </a:br>
            <a:br>
              <a:rPr lang="cs-CZ" sz="4400" b="1" dirty="0">
                <a:solidFill>
                  <a:schemeClr val="tx1"/>
                </a:solidFill>
              </a:rPr>
            </a:br>
            <a:endParaRPr lang="cs-CZ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61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VI.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508" y="1373247"/>
            <a:ext cx="11232070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Hodnocení pohybu: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Pasivní (informace o hranicích pohybového rozsahu),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Aktivní (informace o výkonnosti pohybového aparátu) – vyšetřuje se jako první,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Pohyb proti odporu (zda je bolest při pohybu v kloubu vyvolána izometrickým stahem svalů pohybujících kloubem, bolest vychází ze svalové tkáně nebo ze šlachy či úponu daného svalu),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Joint – play (kloubní hra).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Bariéra: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schopnost protahovat nebo vzájemně posouvat tkáně minimální silou po určitou mez,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b="1" i="1" dirty="0">
                <a:solidFill>
                  <a:schemeClr val="tx1"/>
                </a:solidFill>
              </a:rPr>
              <a:t>normální bariéra</a:t>
            </a:r>
            <a:r>
              <a:rPr lang="cs-CZ" sz="1900" b="1" dirty="0">
                <a:solidFill>
                  <a:schemeClr val="tx1"/>
                </a:solidFill>
              </a:rPr>
              <a:t> - odpovídá obecně platné normě reakce tkáně,</a:t>
            </a:r>
            <a:br>
              <a:rPr lang="cs-CZ" sz="1900" b="1" dirty="0">
                <a:solidFill>
                  <a:schemeClr val="tx1"/>
                </a:solidFill>
              </a:rPr>
            </a:br>
            <a:r>
              <a:rPr lang="cs-CZ" sz="1900" b="1" dirty="0">
                <a:solidFill>
                  <a:schemeClr val="tx1"/>
                </a:solidFill>
              </a:rPr>
              <a:t>- charakter: měkký, pružný, ustupující, velký rozsah, odpor narůstá exponenciálně až k anatomické bariéře.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29575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VI.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12" y="1317640"/>
            <a:ext cx="11696562" cy="5151120"/>
          </a:xfrm>
        </p:spPr>
        <p:txBody>
          <a:bodyPr>
            <a:noAutofit/>
          </a:bodyPr>
          <a:lstStyle/>
          <a:p>
            <a:pPr lvl="1"/>
            <a:r>
              <a:rPr lang="cs-CZ" sz="2000" b="1" dirty="0">
                <a:solidFill>
                  <a:schemeClr val="tx1"/>
                </a:solidFill>
              </a:rPr>
              <a:t>Hodnocení pohybu: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Bariéra: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b="1" i="1" dirty="0">
                <a:solidFill>
                  <a:schemeClr val="tx1"/>
                </a:solidFill>
              </a:rPr>
              <a:t>patologická bariéra: </a:t>
            </a:r>
            <a:r>
              <a:rPr lang="cs-CZ" sz="2000" b="1" dirty="0">
                <a:solidFill>
                  <a:schemeClr val="tx1"/>
                </a:solidFill>
              </a:rPr>
              <a:t>- je restriktivní, odpor prostředí narůstá náhle</a:t>
            </a:r>
          </a:p>
          <a:p>
            <a:pPr marL="2743200" lvl="6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              - charakter:  tvrdý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							  		          nepružný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							                       omezující, neustupující </a:t>
            </a:r>
          </a:p>
          <a:p>
            <a:pPr marL="457200" lvl="1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Rozsah pohybu v kloubu: 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1) fyziologický = rozsah, který odpovídá plnému fyziologickému rozsahu pohybu 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2) patologický = zvětšen či zmenšen vlivem patologicky změněných faktorů, které ovlivňují rozsah pohyblivosti kloubu (kloubní změny u degenerativních kloubních onemocněních, traumata, záněty, </a:t>
            </a:r>
            <a:r>
              <a:rPr lang="cs-CZ" sz="2000" b="1" dirty="0" err="1">
                <a:solidFill>
                  <a:schemeClr val="tx1"/>
                </a:solidFill>
              </a:rPr>
              <a:t>etc</a:t>
            </a:r>
            <a:r>
              <a:rPr lang="cs-CZ" sz="2000" b="1" dirty="0">
                <a:solidFill>
                  <a:schemeClr val="tx1"/>
                </a:solidFill>
              </a:rPr>
              <a:t>. nebo naopak hypermobilita)</a:t>
            </a:r>
          </a:p>
        </p:txBody>
      </p:sp>
    </p:spTree>
    <p:extLst>
      <p:ext uri="{BB962C8B-B14F-4D97-AF65-F5344CB8AC3E}">
        <p14:creationId xmlns:p14="http://schemas.microsoft.com/office/powerpoint/2010/main" val="3448436486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VI.</a:t>
            </a:r>
            <a:br>
              <a:rPr lang="cs-CZ" b="1" dirty="0">
                <a:solidFill>
                  <a:schemeClr val="tx1"/>
                </a:solidFill>
              </a:rPr>
            </a:b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12" y="1317640"/>
            <a:ext cx="11521901" cy="5151120"/>
          </a:xfrm>
        </p:spPr>
        <p:txBody>
          <a:bodyPr>
            <a:noAutofit/>
          </a:bodyPr>
          <a:lstStyle/>
          <a:p>
            <a:pPr lvl="1"/>
            <a:r>
              <a:rPr lang="cs-CZ" sz="2000" b="1" dirty="0">
                <a:solidFill>
                  <a:schemeClr val="tx1"/>
                </a:solidFill>
              </a:rPr>
              <a:t>Hodnocení pohybu: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Rozsah pohybu v kloubu: 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Pasivní pohyb: omezený v určitém směru, rozsahu a posloupnosti (dle kloubního vzorce, tzv. </a:t>
            </a:r>
            <a:r>
              <a:rPr lang="cs-CZ" sz="1800" b="1" dirty="0" err="1">
                <a:solidFill>
                  <a:schemeClr val="tx1"/>
                </a:solidFill>
              </a:rPr>
              <a:t>capsular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pattern</a:t>
            </a:r>
            <a:r>
              <a:rPr lang="cs-CZ" sz="1800" b="1" dirty="0">
                <a:solidFill>
                  <a:schemeClr val="tx1"/>
                </a:solidFill>
              </a:rPr>
              <a:t>) = porucha </a:t>
            </a:r>
            <a:r>
              <a:rPr lang="cs-CZ" sz="1800" b="1" dirty="0" err="1">
                <a:solidFill>
                  <a:schemeClr val="tx1"/>
                </a:solidFill>
              </a:rPr>
              <a:t>intraartikulární</a:t>
            </a:r>
            <a:r>
              <a:rPr lang="cs-CZ" sz="1800" b="1" dirty="0">
                <a:solidFill>
                  <a:schemeClr val="tx1"/>
                </a:solidFill>
              </a:rPr>
              <a:t>.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b="1" dirty="0">
                <a:solidFill>
                  <a:schemeClr val="tx1"/>
                </a:solidFill>
              </a:rPr>
              <a:t>Pokud není omezení směrů pohybů ve smyslu kloubního vzorce (non </a:t>
            </a:r>
            <a:r>
              <a:rPr lang="cs-CZ" sz="1700" b="1" dirty="0" err="1">
                <a:solidFill>
                  <a:schemeClr val="tx1"/>
                </a:solidFill>
              </a:rPr>
              <a:t>capsular</a:t>
            </a:r>
            <a:r>
              <a:rPr lang="cs-CZ" sz="1700" b="1" dirty="0">
                <a:solidFill>
                  <a:schemeClr val="tx1"/>
                </a:solidFill>
              </a:rPr>
              <a:t> </a:t>
            </a:r>
            <a:r>
              <a:rPr lang="cs-CZ" sz="1700" b="1" dirty="0" err="1">
                <a:solidFill>
                  <a:schemeClr val="tx1"/>
                </a:solidFill>
              </a:rPr>
              <a:t>pattern</a:t>
            </a:r>
            <a:r>
              <a:rPr lang="cs-CZ" sz="1700" b="1" dirty="0">
                <a:solidFill>
                  <a:schemeClr val="tx1"/>
                </a:solidFill>
              </a:rPr>
              <a:t>) → extrakapsulární léze.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 err="1">
                <a:solidFill>
                  <a:schemeClr val="tx1"/>
                </a:solidFill>
              </a:rPr>
              <a:t>Capsular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pattern</a:t>
            </a:r>
            <a:r>
              <a:rPr lang="cs-CZ" sz="1800" b="1" dirty="0">
                <a:solidFill>
                  <a:schemeClr val="tx1"/>
                </a:solidFill>
              </a:rPr>
              <a:t> dle </a:t>
            </a:r>
            <a:r>
              <a:rPr lang="cs-CZ" sz="1800" b="1" dirty="0" err="1">
                <a:solidFill>
                  <a:schemeClr val="tx1"/>
                </a:solidFill>
              </a:rPr>
              <a:t>Cyriaxe</a:t>
            </a:r>
            <a:r>
              <a:rPr lang="cs-CZ" sz="1800" b="1" dirty="0">
                <a:solidFill>
                  <a:schemeClr val="tx1"/>
                </a:solidFill>
              </a:rPr>
              <a:t> – posloupnost omezení rozsahu pohyblivosti, která je typická pro každý jeden kloub (hlavně u kloubů s větším počtem stupňů volnosti a s větším kloubním pouzdrem s mnoha receptory – RAK, KYK).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RAK = ZR – ABDK – VR 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KYK = VR – FLX – ABDK – EXT</a:t>
            </a:r>
            <a:endParaRPr lang="cs-CZ" sz="1700" b="1" dirty="0">
              <a:solidFill>
                <a:schemeClr val="tx1"/>
              </a:solidFill>
            </a:endParaRP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700" b="1" dirty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cs-CZ" sz="1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820531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VI.</a:t>
            </a:r>
            <a:br>
              <a:rPr lang="cs-CZ" b="1" dirty="0">
                <a:solidFill>
                  <a:schemeClr val="tx1"/>
                </a:solidFill>
              </a:rPr>
            </a:b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12" y="1317640"/>
            <a:ext cx="11521901" cy="5151120"/>
          </a:xfrm>
        </p:spPr>
        <p:txBody>
          <a:bodyPr>
            <a:noAutofit/>
          </a:bodyPr>
          <a:lstStyle/>
          <a:p>
            <a:pPr lvl="1"/>
            <a:r>
              <a:rPr lang="cs-CZ" sz="2000" b="1" dirty="0">
                <a:solidFill>
                  <a:schemeClr val="tx1"/>
                </a:solidFill>
              </a:rPr>
              <a:t>Hodnocení pohybu: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Rozsah pohybu v kloubu: 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Aktivní rozsah pohybu: omezení pro bolest (vychází z měkkých tkání – svalů, šlach, atd.), pro svalovou slabost – z poruch inervace, atd. (</a:t>
            </a:r>
            <a:r>
              <a:rPr lang="cs-CZ" sz="2000" b="1" dirty="0" err="1">
                <a:solidFill>
                  <a:schemeClr val="tx1"/>
                </a:solidFill>
              </a:rPr>
              <a:t>extraartikulární</a:t>
            </a:r>
            <a:r>
              <a:rPr lang="cs-CZ" sz="2000" b="1" dirty="0">
                <a:solidFill>
                  <a:schemeClr val="tx1"/>
                </a:solidFill>
              </a:rPr>
              <a:t>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Kloubní vůle (joint – play): malý pohyb v kloubu v jiných směrech, než jsou typické pro jeho funkci. 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Ztráta joint – play → tuhost v kloubu, zhoršení pohyblivosti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Vymezena elasticitou kloubního pouzdra a tahem krátkých </a:t>
            </a:r>
            <a:r>
              <a:rPr lang="cs-CZ" sz="1900" b="1" dirty="0" err="1">
                <a:solidFill>
                  <a:schemeClr val="tx1"/>
                </a:solidFill>
              </a:rPr>
              <a:t>periartikulárních</a:t>
            </a:r>
            <a:r>
              <a:rPr lang="cs-CZ" sz="1900" b="1" dirty="0">
                <a:solidFill>
                  <a:schemeClr val="tx1"/>
                </a:solidFill>
              </a:rPr>
              <a:t> svalů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b="1">
                <a:solidFill>
                  <a:schemeClr val="tx1"/>
                </a:solidFill>
              </a:rPr>
              <a:t>Směry </a:t>
            </a:r>
            <a:r>
              <a:rPr lang="cs-CZ" sz="1900" b="1" dirty="0">
                <a:solidFill>
                  <a:schemeClr val="tx1"/>
                </a:solidFill>
              </a:rPr>
              <a:t>joint – play: distrakce, </a:t>
            </a:r>
            <a:r>
              <a:rPr lang="cs-CZ" sz="1900" b="1" dirty="0" err="1">
                <a:solidFill>
                  <a:schemeClr val="tx1"/>
                </a:solidFill>
              </a:rPr>
              <a:t>antero</a:t>
            </a:r>
            <a:r>
              <a:rPr lang="cs-CZ" sz="1900" b="1" dirty="0">
                <a:solidFill>
                  <a:schemeClr val="tx1"/>
                </a:solidFill>
              </a:rPr>
              <a:t>-posteriorní posun, </a:t>
            </a:r>
            <a:r>
              <a:rPr lang="cs-CZ" sz="1900" b="1" dirty="0" err="1">
                <a:solidFill>
                  <a:schemeClr val="tx1"/>
                </a:solidFill>
              </a:rPr>
              <a:t>latero</a:t>
            </a:r>
            <a:r>
              <a:rPr lang="cs-CZ" sz="1900" b="1" dirty="0">
                <a:solidFill>
                  <a:schemeClr val="tx1"/>
                </a:solidFill>
              </a:rPr>
              <a:t>-laterální posun, rotační pohyb, </a:t>
            </a:r>
            <a:r>
              <a:rPr lang="cs-CZ" sz="1900" b="1" dirty="0" err="1">
                <a:solidFill>
                  <a:schemeClr val="tx1"/>
                </a:solidFill>
              </a:rPr>
              <a:t>zaúhlení</a:t>
            </a:r>
            <a:r>
              <a:rPr lang="cs-CZ" sz="1900" b="1" dirty="0">
                <a:solidFill>
                  <a:schemeClr val="tx1"/>
                </a:solidFill>
              </a:rPr>
              <a:t> do stran.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cs-CZ" sz="1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140572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VI.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878" y="1553946"/>
            <a:ext cx="11232070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Hodnocení pohybu: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Goniometrie: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Měření rozsahu pohybu v kloubu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Pohyb v kloubu = změna úhlu mezi sousedními pohybovými segmenty, které se v kloubu stýkají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Objektivní zhodnocení ROM (</a:t>
            </a:r>
            <a:r>
              <a:rPr lang="cs-CZ" sz="2000" b="1" dirty="0" err="1">
                <a:solidFill>
                  <a:schemeClr val="tx1"/>
                </a:solidFill>
              </a:rPr>
              <a:t>range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of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motion</a:t>
            </a:r>
            <a:r>
              <a:rPr lang="cs-CZ" sz="2000" b="1" dirty="0">
                <a:solidFill>
                  <a:schemeClr val="tx1"/>
                </a:solidFill>
              </a:rPr>
              <a:t>), tíže postižení, kontrola terapeutické intervence, zlepšení/zhoršení rozsahu pohybu před/během/po terapii, rozlišení intra/</a:t>
            </a:r>
            <a:r>
              <a:rPr lang="cs-CZ" sz="2000" b="1" dirty="0" err="1">
                <a:solidFill>
                  <a:schemeClr val="tx1"/>
                </a:solidFill>
              </a:rPr>
              <a:t>extraartikulární</a:t>
            </a:r>
            <a:r>
              <a:rPr lang="cs-CZ" sz="2000" b="1" dirty="0">
                <a:solidFill>
                  <a:schemeClr val="tx1"/>
                </a:solidFill>
              </a:rPr>
              <a:t> poruchy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Hodnocení pohybu: nejčastěji metoda SFTR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Pohyb v rovině sagitální – FLX, EXT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Pohyb v rovině frontální – ABDK, ADDK, </a:t>
            </a:r>
            <a:r>
              <a:rPr lang="cs-CZ" sz="2000" b="1" dirty="0" err="1">
                <a:solidFill>
                  <a:schemeClr val="tx1"/>
                </a:solidFill>
              </a:rPr>
              <a:t>lateroflexe</a:t>
            </a:r>
            <a:endParaRPr lang="cs-CZ" sz="2000" b="1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Pohyb v rovině transverzální – horizontální ABDK a ADDK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Pohyb rotační – ZR a VR </a:t>
            </a:r>
          </a:p>
        </p:txBody>
      </p:sp>
    </p:spTree>
    <p:extLst>
      <p:ext uri="{BB962C8B-B14F-4D97-AF65-F5344CB8AC3E}">
        <p14:creationId xmlns:p14="http://schemas.microsoft.com/office/powerpoint/2010/main" val="3597154607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Kineziologie VI.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878" y="1553946"/>
            <a:ext cx="11232070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Hodnocení pohybu: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Funkční svalový test: hodnocení svalové síly jednotlivých svalů či svalových skupin vykonávajících jeden pohyb.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6 základních stupňů hodnocení, 0-5 (výsledky v přechodné hodnotě značeny znaménky „+“ a „-“)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St. 5 Sval je schopen vykonat pohyb i proti značnému odporu.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St. 4 Sval je schopen vykonat pohyb proti střednímu odporu.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St. 3 Sval je schopen vykonat pohyb proti působení gravitace, bez přídatného odporu.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St. 2 Sval je schopen vykonat pohyb jen při vyloučení působení gravitace.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St. 1 Sval není schopen pohyb vykonat, ale jsou viditelné či </a:t>
            </a:r>
            <a:r>
              <a:rPr lang="cs-CZ" sz="1900" b="1" dirty="0" err="1">
                <a:solidFill>
                  <a:schemeClr val="tx1"/>
                </a:solidFill>
              </a:rPr>
              <a:t>palpovatelné</a:t>
            </a:r>
            <a:r>
              <a:rPr lang="cs-CZ" sz="1900" b="1" dirty="0">
                <a:solidFill>
                  <a:schemeClr val="tx1"/>
                </a:solidFill>
              </a:rPr>
              <a:t> jeho záškuby.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St. 0 Sval nejeví známky stahu, záškubu.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02768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VI.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878" y="1553946"/>
            <a:ext cx="11232070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Hodnocení pohybu: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Funkční svalový test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800" b="1" dirty="0">
                <a:solidFill>
                  <a:schemeClr val="tx1"/>
                </a:solidFill>
              </a:rPr>
              <a:t>Hodnocení svalového testu mimického svalstva</a:t>
            </a:r>
            <a:r>
              <a:rPr lang="cs-CZ" sz="1800" b="1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St. 5 Bez asymetrie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St. 4 S lehkou asymetrií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St. 3 Stah zhruba v polovině rozsahu zdravé strany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St. 2 Stah zhruba ve čtvrtině rozsahu zdravé strany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St. 1 Viditelný či </a:t>
            </a:r>
            <a:r>
              <a:rPr lang="cs-CZ" sz="1800" b="1" dirty="0" err="1">
                <a:solidFill>
                  <a:schemeClr val="tx1"/>
                </a:solidFill>
              </a:rPr>
              <a:t>palpovatelný</a:t>
            </a:r>
            <a:r>
              <a:rPr lang="cs-CZ" sz="1800" b="1" dirty="0">
                <a:solidFill>
                  <a:schemeClr val="tx1"/>
                </a:solidFill>
              </a:rPr>
              <a:t> záškub svalu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St. 0 Bez známky stahu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Specifické – svalová síla dle ISNCSCI protokolu u míšních lézí</a:t>
            </a:r>
          </a:p>
          <a:p>
            <a:pPr marL="457200" lvl="1" indent="0">
              <a:buNone/>
            </a:pPr>
            <a:endParaRPr lang="es-ES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495134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46454</TotalTime>
  <Words>956</Words>
  <Application>Microsoft Macintosh PowerPoint</Application>
  <PresentationFormat>Širokoúhlá obrazovka</PresentationFormat>
  <Paragraphs>92</Paragraphs>
  <Slides>11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Stébla</vt:lpstr>
      <vt:lpstr>Kineziologie VI.  </vt:lpstr>
      <vt:lpstr>Kineziologie VI. Hodnocení pohybu. Motorika osového orgánu, páteř a její zakřivení, funkce páteře, její pohyblivost. Pohybové segmenty.   </vt:lpstr>
      <vt:lpstr>Kineziologie VI. </vt:lpstr>
      <vt:lpstr>Kineziologie VI. </vt:lpstr>
      <vt:lpstr>Kineziologie VI. </vt:lpstr>
      <vt:lpstr>Kineziologie VI. </vt:lpstr>
      <vt:lpstr>Kineziologie VI. </vt:lpstr>
      <vt:lpstr>Kineziologie VI. </vt:lpstr>
      <vt:lpstr>Kineziologie VI. </vt:lpstr>
      <vt:lpstr>Prezentace aplikace PowerPoint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Málková</dc:creator>
  <cp:lastModifiedBy>Veronika Málková</cp:lastModifiedBy>
  <cp:revision>2555</cp:revision>
  <dcterms:created xsi:type="dcterms:W3CDTF">2019-02-16T16:33:42Z</dcterms:created>
  <dcterms:modified xsi:type="dcterms:W3CDTF">2024-11-30T08:13:00Z</dcterms:modified>
</cp:coreProperties>
</file>