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303" r:id="rId2"/>
    <p:sldId id="304" r:id="rId3"/>
    <p:sldId id="257" r:id="rId4"/>
    <p:sldId id="280" r:id="rId5"/>
    <p:sldId id="281" r:id="rId6"/>
    <p:sldId id="283" r:id="rId7"/>
    <p:sldId id="264" r:id="rId8"/>
    <p:sldId id="265" r:id="rId9"/>
    <p:sldId id="266" r:id="rId10"/>
    <p:sldId id="284" r:id="rId11"/>
    <p:sldId id="288" r:id="rId12"/>
    <p:sldId id="290" r:id="rId13"/>
    <p:sldId id="291" r:id="rId14"/>
    <p:sldId id="293" r:id="rId15"/>
    <p:sldId id="298" r:id="rId16"/>
    <p:sldId id="294" r:id="rId17"/>
    <p:sldId id="297" r:id="rId18"/>
    <p:sldId id="296" r:id="rId19"/>
    <p:sldId id="278" r:id="rId20"/>
    <p:sldId id="299" r:id="rId21"/>
    <p:sldId id="261" r:id="rId22"/>
    <p:sldId id="300" r:id="rId23"/>
    <p:sldId id="259" r:id="rId24"/>
    <p:sldId id="302" r:id="rId25"/>
    <p:sldId id="289" r:id="rId26"/>
    <p:sldId id="268" r:id="rId27"/>
    <p:sldId id="269" r:id="rId28"/>
    <p:sldId id="270" r:id="rId29"/>
    <p:sldId id="271" r:id="rId30"/>
    <p:sldId id="263" r:id="rId31"/>
    <p:sldId id="267" r:id="rId32"/>
    <p:sldId id="301" r:id="rId33"/>
    <p:sldId id="305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00B0-DB79-4B46-8577-68661B72FEE4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napoveda/elearning/plagiat#e_pl_porovnej_d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atni-zkousky" TargetMode="External"/><Relationship Id="rId2" Type="http://schemas.openxmlformats.org/officeDocument/2006/relationships/hyperlink" Target="https://www.med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med.muni.cz/studenti/statni-zkousky#tab-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34053-AA17-64E2-1E73-5675C0E0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Bakalářská práce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740D8-D6C6-4489-FD0D-9DD6CF97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doc. Mgr. L.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Baťalík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Ph.D.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Učebna 200, Komenského nám. 2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23.9. 2024 - pondělí 13.00 -14.40 hod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dirty="0" smtClean="0"/>
              <a:t>Termín </a:t>
            </a:r>
            <a:r>
              <a:rPr lang="cs-CZ" dirty="0"/>
              <a:t>pro odevzdání </a:t>
            </a:r>
            <a:r>
              <a:rPr lang="cs-CZ" dirty="0" smtClean="0"/>
              <a:t>BP: </a:t>
            </a:r>
            <a:r>
              <a:rPr lang="cs-CZ" dirty="0">
                <a:solidFill>
                  <a:srgbClr val="00B050"/>
                </a:solidFill>
              </a:rPr>
              <a:t>10 duben 2025</a:t>
            </a:r>
          </a:p>
          <a:p>
            <a:pPr marL="0" indent="0" algn="ctr">
              <a:lnSpc>
                <a:spcPct val="200000"/>
              </a:lnSpc>
              <a:buNone/>
            </a:pPr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7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POKYNY K FORMÁLNÍM NÁLEŽITOSTEM BAKALÁŘSKÝCH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Minimální rozsah u bakalářské práce činí 30 normostran</a:t>
            </a:r>
          </a:p>
          <a:p>
            <a:pPr lvl="1"/>
            <a:r>
              <a:rPr lang="cs-CZ" dirty="0"/>
              <a:t>(titulní strana, abstrakt se klíčové slova, obsah práce a seznam použitých pramenů. </a:t>
            </a:r>
          </a:p>
          <a:p>
            <a:r>
              <a:rPr lang="cs-CZ" dirty="0"/>
              <a:t>Maximální počet stran =</a:t>
            </a:r>
            <a:r>
              <a:rPr lang="cs-CZ" b="1" dirty="0"/>
              <a:t>dvojnásobek minim</a:t>
            </a:r>
            <a:r>
              <a:rPr lang="cs-CZ" dirty="0"/>
              <a:t>a, tj. 60 normostran</a:t>
            </a:r>
          </a:p>
          <a:p>
            <a:r>
              <a:rPr lang="cs-CZ" dirty="0"/>
              <a:t>Celkově platí, že jádrem BP je praktická část. </a:t>
            </a:r>
          </a:p>
          <a:p>
            <a:r>
              <a:rPr lang="cs-CZ" dirty="0"/>
              <a:t>rozsah praktické části, </a:t>
            </a:r>
            <a:r>
              <a:rPr lang="cs-CZ" b="1" dirty="0"/>
              <a:t>který nesmí být výrazně kratší než rozsah části teoretické</a:t>
            </a:r>
            <a:r>
              <a:rPr lang="cs-CZ" dirty="0"/>
              <a:t>.  </a:t>
            </a:r>
          </a:p>
          <a:p>
            <a:r>
              <a:rPr lang="cs-CZ" dirty="0"/>
              <a:t>je adekvátní, aby praktická část zaujímala většinu textu </a:t>
            </a:r>
          </a:p>
          <a:p>
            <a:r>
              <a:rPr lang="cs-CZ" dirty="0"/>
              <a:t>Termíny pro odevzdání jsou stanoveny v návaznosti na termín přihlášení ke státní závěrečné zkoušce: </a:t>
            </a:r>
            <a:r>
              <a:rPr lang="cs-CZ" b="1" dirty="0" smtClean="0">
                <a:solidFill>
                  <a:srgbClr val="00B050"/>
                </a:solidFill>
              </a:rPr>
              <a:t>10 duben 2025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9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i="0" u="none" strike="noStrike" baseline="0" dirty="0">
                <a:solidFill>
                  <a:srgbClr val="000000"/>
                </a:solidFill>
              </a:rPr>
              <a:t>Práce s kazuistikami </a:t>
            </a:r>
            <a:endParaRPr lang="cs-CZ" sz="4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Úvod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Cíle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Přehled poznatků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+mj-lt"/>
              </a:rPr>
              <a:t>(rešerše recentní světové vědecké literatury na dané téma) </a:t>
            </a:r>
            <a:endParaRPr lang="cs-CZ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Kazuistika nebo série kazuistik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+mj-lt"/>
              </a:rPr>
              <a:t>(u DP přijatelná jen série kazuistik) </a:t>
            </a:r>
            <a:endParaRPr lang="cs-CZ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Diskuze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Závěr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Referenční seznam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Přílohy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23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Abstrakt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Abstrakt je sice tvořen až po finalizaci celé práce, ale vkládá se na její začátek. </a:t>
            </a:r>
          </a:p>
          <a:p>
            <a:r>
              <a:rPr lang="cs-CZ" dirty="0"/>
              <a:t>Jde o stručné a výstižné shrnutí celé práce, zejména praktické části a výsledků. </a:t>
            </a:r>
          </a:p>
          <a:p>
            <a:r>
              <a:rPr lang="cs-CZ" dirty="0"/>
              <a:t>Slouží pro získání rychlé informace o obsahu a výsledků práce</a:t>
            </a:r>
          </a:p>
          <a:p>
            <a:r>
              <a:rPr lang="cs-CZ" dirty="0"/>
              <a:t>Abstrakt obsahuje stručný a výstižný souhrn v rozsahu 250–⁠300 slov. </a:t>
            </a:r>
          </a:p>
          <a:p>
            <a:r>
              <a:rPr lang="cs-CZ" dirty="0"/>
              <a:t>DP zahrnuje jak českou verzi abstraktu, tak kvalitní anglický překlad. </a:t>
            </a:r>
          </a:p>
        </p:txBody>
      </p:sp>
    </p:spTree>
    <p:extLst>
      <p:ext uri="{BB962C8B-B14F-4D97-AF65-F5344CB8AC3E}">
        <p14:creationId xmlns:p14="http://schemas.microsoft.com/office/powerpoint/2010/main" val="178777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cs-CZ" dirty="0"/>
              <a:t>Základem úvodu je stručný text s vysvětlením, na co a proč je práce zaměřena. </a:t>
            </a:r>
          </a:p>
          <a:p>
            <a:pPr>
              <a:lnSpc>
                <a:spcPct val="200000"/>
              </a:lnSpc>
            </a:pPr>
            <a:r>
              <a:rPr lang="cs-CZ" dirty="0"/>
              <a:t>S odůvodněním, proč je dané poznání důležité pro klinickou praxi, resp. praxi fyzioterapeuta. </a:t>
            </a:r>
          </a:p>
          <a:p>
            <a:pPr>
              <a:lnSpc>
                <a:spcPct val="200000"/>
              </a:lnSpc>
            </a:pPr>
            <a:r>
              <a:rPr lang="cs-CZ" dirty="0"/>
              <a:t>Délka vlastního úvodu je 1-2</a:t>
            </a:r>
            <a:r>
              <a:rPr lang="cs-CZ" b="1" dirty="0"/>
              <a:t> </a:t>
            </a:r>
            <a:r>
              <a:rPr lang="cs-CZ" dirty="0"/>
              <a:t>stran. </a:t>
            </a:r>
          </a:p>
        </p:txBody>
      </p:sp>
    </p:spTree>
    <p:extLst>
      <p:ext uri="{BB962C8B-B14F-4D97-AF65-F5344CB8AC3E}">
        <p14:creationId xmlns:p14="http://schemas.microsoft.com/office/powerpoint/2010/main" val="202735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Teoretická část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720" y="1493520"/>
            <a:ext cx="10673080" cy="468344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Účelem kapitol navazujících na úvod je představit studovanou problematiku v kontextu recentních poznatků vycházejících z vědeckých studií světové literatury publikované na dané téma. </a:t>
            </a:r>
          </a:p>
          <a:p>
            <a:r>
              <a:rPr lang="cs-CZ" dirty="0"/>
              <a:t>Teoretická část shrnuje poznatky o daném tématu na základě rešerše odborných literárních zdrojů. </a:t>
            </a:r>
          </a:p>
          <a:p>
            <a:r>
              <a:rPr lang="cs-CZ" dirty="0"/>
              <a:t>Cílem této části práce není pouze shromáždit fragmenty informací, nýbrž je i logicky </a:t>
            </a:r>
            <a:r>
              <a:rPr lang="cs-CZ" b="1" dirty="0"/>
              <a:t>propojit</a:t>
            </a:r>
            <a:r>
              <a:rPr lang="cs-CZ" dirty="0"/>
              <a:t> a prezentovat odbornou problematiku v souvislostech. </a:t>
            </a:r>
          </a:p>
          <a:p>
            <a:r>
              <a:rPr lang="cs-CZ" dirty="0"/>
              <a:t>Významnou roli hraje logické členění textu do kapitol a podkapitol. </a:t>
            </a:r>
          </a:p>
          <a:p>
            <a:r>
              <a:rPr lang="cs-CZ" dirty="0"/>
              <a:t>Samozřejmostí je užití vědeckých databází a citace </a:t>
            </a:r>
            <a:r>
              <a:rPr lang="cs-CZ" b="1" dirty="0"/>
              <a:t>všech</a:t>
            </a:r>
            <a:r>
              <a:rPr lang="cs-CZ" dirty="0"/>
              <a:t> odborných pramenů, z nichž informace pochází. </a:t>
            </a:r>
          </a:p>
          <a:p>
            <a:r>
              <a:rPr lang="cs-CZ" dirty="0"/>
              <a:t>Teoretická část je </a:t>
            </a:r>
            <a:r>
              <a:rPr lang="cs-CZ" b="1" dirty="0"/>
              <a:t>východiskem</a:t>
            </a:r>
            <a:r>
              <a:rPr lang="cs-CZ" dirty="0"/>
              <a:t> pro následnou část praktickou. Rešerše se soustředí na vlastní podstatu tématu práce. </a:t>
            </a:r>
          </a:p>
          <a:p>
            <a:r>
              <a:rPr lang="cs-CZ" dirty="0">
                <a:solidFill>
                  <a:srgbClr val="FF0000"/>
                </a:solidFill>
              </a:rPr>
              <a:t>Není třeba uvádět obecně známá fakta, např. anatomické či fyziologické povahy. U obecně známých informací stačí pouze odkaz na relevantní zdroje ("není třeba opisovat anatomické učebnice"). </a:t>
            </a:r>
          </a:p>
        </p:txBody>
      </p:sp>
    </p:spTree>
    <p:extLst>
      <p:ext uri="{BB962C8B-B14F-4D97-AF65-F5344CB8AC3E}">
        <p14:creationId xmlns:p14="http://schemas.microsoft.com/office/powerpoint/2010/main" val="312289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439C6-08F3-F931-113D-76449C1F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240"/>
            <a:ext cx="10515600" cy="12944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i="0" u="none" strike="noStrike" baseline="0" dirty="0"/>
              <a:t>Definice cíle práce </a:t>
            </a:r>
            <a:br>
              <a:rPr lang="cs-CZ" sz="4400" b="1" i="0" u="none" strike="noStrike" baseline="0" dirty="0"/>
            </a:b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A952CC-1440-461B-DC77-57CE33B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Cíl práce se vztahuje k praktické části práce.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Musí být jasně definovaný a objektivně ověřitelný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(přípustná je i ověřitelnost prostřednictvím standardizovaných dotazníků).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12C8F-99F1-E672-24E2-9ECF4E62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Kazuistika 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8AD78-F1E1-D623-74AB-F2149409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09408"/>
            <a:ext cx="11074400" cy="5177472"/>
          </a:xfrm>
        </p:spPr>
        <p:txBody>
          <a:bodyPr>
            <a:noAutofit/>
          </a:bodyPr>
          <a:lstStyle/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Kazuistika pro účel BP je případová studie pacienta, který je pečlivě vyšetřen za použití: </a:t>
            </a:r>
          </a:p>
          <a:p>
            <a:pPr lvl="2"/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1) Objektivních vyšetřovacích metod (např.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+mj-lt"/>
              </a:rPr>
              <a:t>stabilometrie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, měření vzdáleností a úhlů, EMG, sonografie, …) </a:t>
            </a:r>
          </a:p>
          <a:p>
            <a:pPr lvl="2"/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2) Hodnocení subjektivního stavu probandy prioritně pomocí standardizovaných dotazníků 	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Tato stejná vyšetření jsou provedena minimálně dvakrát s časovým odstupem (obvykle před intervencí a po intervenci).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Tzn. typicky je pomocí jasně definovaných metodických postupů hodnocen efekt terapeutické intervence.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 Případně může jít o prosté sledování v čase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 případě hodnocení terapie je doporučeno i tzv. 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+mj-lt"/>
              </a:rPr>
              <a:t>follow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+mj-lt"/>
              </a:rPr>
              <a:t>-up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vyšetření, které se provádí s určitým odstupem po ukončení terapie.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Účelem 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+mj-lt"/>
              </a:rPr>
              <a:t>follow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+mj-lt"/>
              </a:rPr>
              <a:t>-up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vyšetření je vyhodnotit, zda efekt terapie trvá i s časovým odstupem po ukončení terapeutické intervence, která může být jednorázová či opakovaná. 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DD892-BE69-480E-6492-32EFCDD4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Diskuze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9DE835-37B6-9305-3B26-E5CFCEF2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 diskuzi jsou interpretovány originální výsledky práce ve světle dostupné moderní literatury a ve srovnání s výsledky prací jiných autorů na dané téma.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Diskuze objasňuje a interpretuje hlavní výsledky experimentální části BP, a to ve vztahu k původně stanoveným cílům práce.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Klíčové je dát vlastní výsledky do kontextu s výsledky ostatních autorů a popsat, zda/čím jsou nově zjištěná data přínosná zejména pro klinickou praxi. </a:t>
            </a:r>
            <a:endParaRPr lang="cs-CZ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 diskuzi je třeba citovat ostatní autory, kteří se dané problematice věnovali a publikovali výzkum na stejné či podobné téma.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Text může obsahovat i vlastní názory autora či spekulace, ale tato sdělení musí být zřetelně jako vlastní názory a spekulace prezentovány. </a:t>
            </a:r>
            <a:endParaRPr lang="cs-CZ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E4DDA8-5879-47B7-B6EE-25407657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4159D64-74A0-4DC6-8E08-CBFD556C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Závěr je </a:t>
            </a:r>
            <a:r>
              <a:rPr lang="cs-CZ" b="1" dirty="0"/>
              <a:t>krátký</a:t>
            </a:r>
            <a:r>
              <a:rPr lang="cs-CZ" dirty="0"/>
              <a:t> text, který prezentuje nejdůležitější poznatky práce. </a:t>
            </a:r>
          </a:p>
          <a:p>
            <a:pPr marL="0" indent="0">
              <a:buNone/>
            </a:pPr>
            <a:r>
              <a:rPr lang="cs-CZ" dirty="0"/>
              <a:t>Shrnuje, jak byl splněn cíl práce, jak byla zodpovězena hlavní hypotéza a jak mohou výsledky ovlivnit klinickou praxi. </a:t>
            </a:r>
          </a:p>
          <a:p>
            <a:pPr marL="0" indent="0">
              <a:buNone/>
            </a:pPr>
            <a:r>
              <a:rPr lang="cs-CZ" dirty="0"/>
              <a:t>Vhodné je uvést, co podstatného zůstalo nezodpovězeno a navrhnout další směr pokračování výzkumu</a:t>
            </a:r>
          </a:p>
        </p:txBody>
      </p:sp>
    </p:spTree>
    <p:extLst>
      <p:ext uri="{BB962C8B-B14F-4D97-AF65-F5344CB8AC3E}">
        <p14:creationId xmlns:p14="http://schemas.microsoft.com/office/powerpoint/2010/main" val="314514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referenční seznam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Výchozí normou pro tvorbu odkazů literatury a referenčního seznamu je citační normy AMA style. </a:t>
            </a:r>
          </a:p>
          <a:p>
            <a:r>
              <a:rPr lang="cs-CZ" dirty="0"/>
              <a:t>V práci jsou citovány zejména </a:t>
            </a:r>
          </a:p>
          <a:p>
            <a:pPr lvl="1"/>
            <a:r>
              <a:rPr lang="cs-CZ" dirty="0"/>
              <a:t>odborné původní práce (tzv. primární informační prameny)</a:t>
            </a:r>
          </a:p>
          <a:p>
            <a:pPr lvl="1"/>
            <a:r>
              <a:rPr lang="cs-CZ" dirty="0"/>
              <a:t>přehledové články (sekundární prameny) a meta-analýzy. </a:t>
            </a:r>
          </a:p>
          <a:p>
            <a:pPr lvl="1"/>
            <a:r>
              <a:rPr lang="cs-CZ" b="1" dirty="0"/>
              <a:t>Jen výjimečně jsou citovány učebnice</a:t>
            </a:r>
            <a:r>
              <a:rPr lang="cs-CZ" dirty="0"/>
              <a:t>. </a:t>
            </a:r>
          </a:p>
          <a:p>
            <a:r>
              <a:rPr lang="cs-CZ" dirty="0"/>
              <a:t>Citovány jsou zejména recentní práce (posledních 10 let). Většinu citací tvoří zahraniční zdroje. </a:t>
            </a:r>
          </a:p>
          <a:p>
            <a:r>
              <a:rPr lang="cs-CZ" dirty="0"/>
              <a:t>Ne vždy je ovšem datum publikace zásadní. Např. práce, které jsou považovány za tradiční základ daného oboru, či historické prameny popisující vývoj určité metodiky, mohou být podstatně starší datace. </a:t>
            </a:r>
          </a:p>
          <a:p>
            <a:r>
              <a:rPr lang="cs-CZ" dirty="0"/>
              <a:t>Nepřijatelné je citování „šedé literatury“ (nepublikované zdroje), populárně naučné (nerecenzované) literatury či ústní sdělení. </a:t>
            </a:r>
          </a:p>
          <a:p>
            <a:r>
              <a:rPr lang="cs-CZ" dirty="0"/>
              <a:t>Doporučeno je formátování citací pomocí citačního manažeru (Citace PRO, </a:t>
            </a:r>
            <a:r>
              <a:rPr lang="cs-CZ" dirty="0" err="1"/>
              <a:t>Mendeley</a:t>
            </a:r>
            <a:r>
              <a:rPr lang="cs-CZ" dirty="0"/>
              <a:t>, </a:t>
            </a:r>
            <a:r>
              <a:rPr lang="cs-CZ" dirty="0" err="1"/>
              <a:t>Zotero</a:t>
            </a:r>
            <a:r>
              <a:rPr lang="cs-CZ" dirty="0"/>
              <a:t>, </a:t>
            </a:r>
            <a:r>
              <a:rPr lang="cs-CZ" dirty="0" err="1"/>
              <a:t>EndNote</a:t>
            </a:r>
            <a:r>
              <a:rPr lang="cs-CZ" dirty="0"/>
              <a:t>, …). Jedná se o programy, které usnadňují správu a vkládání citací do textu s automatickou tvorbou referenčního seznamu.</a:t>
            </a:r>
          </a:p>
          <a:p>
            <a:r>
              <a:rPr lang="cs-CZ" b="1" dirty="0">
                <a:solidFill>
                  <a:srgbClr val="00B050"/>
                </a:solidFill>
              </a:rPr>
              <a:t>Minimální počet citací u BP se doporučuje 40. </a:t>
            </a:r>
          </a:p>
          <a:p>
            <a:r>
              <a:rPr lang="cs-CZ" b="1" dirty="0">
                <a:solidFill>
                  <a:srgbClr val="00B050"/>
                </a:solidFill>
              </a:rPr>
              <a:t>Maximální počet citací u BP se doporučuje 150. </a:t>
            </a:r>
          </a:p>
        </p:txBody>
      </p:sp>
    </p:spTree>
    <p:extLst>
      <p:ext uri="{BB962C8B-B14F-4D97-AF65-F5344CB8AC3E}">
        <p14:creationId xmlns:p14="http://schemas.microsoft.com/office/powerpoint/2010/main" val="193708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A256B-CB95-514A-45B2-9D239058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Léčebná rehabilitace v psychiatrii, geriatrii a pediatrii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906A0-656F-2D8B-D17E-A3BAE994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PŘEDNÁŠKY - pondělí 13.00 -14.40 hod.</a:t>
            </a:r>
          </a:p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23.09. Bakalářská práce – doc. Mgr. L. Baťalík, Ph.D.</a:t>
            </a:r>
          </a:p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Dále podle plánu: 30.09. Léčebná rehabilitace v psychiatrii – Mgr. D. Janů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79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Obrázky, tabulky, grafy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Jsou umístěny až po první zmínce v textu a poté co nejblíže. </a:t>
            </a:r>
          </a:p>
          <a:p>
            <a:r>
              <a:rPr lang="cs-CZ" dirty="0"/>
              <a:t>Separátně jsou číslovány Tab. 1, Obr. 1, Graf 1 atd. </a:t>
            </a:r>
          </a:p>
          <a:p>
            <a:r>
              <a:rPr lang="cs-CZ" dirty="0"/>
              <a:t>Součástí práce je Seznam obrázků Seznam tabulek Seznam grafů </a:t>
            </a:r>
          </a:p>
          <a:p>
            <a:r>
              <a:rPr lang="cs-CZ" dirty="0"/>
              <a:t>Grafy vždy obsahují popis os včetně veličin. Z os je zřejmé měřítko. </a:t>
            </a:r>
          </a:p>
          <a:p>
            <a:endParaRPr lang="cs-CZ" dirty="0"/>
          </a:p>
          <a:p>
            <a:r>
              <a:rPr lang="cs-CZ" dirty="0"/>
              <a:t>před </a:t>
            </a:r>
            <a:r>
              <a:rPr lang="cs-CZ" dirty="0" err="1"/>
              <a:t>finalizováním</a:t>
            </a:r>
            <a:r>
              <a:rPr lang="cs-CZ" dirty="0"/>
              <a:t> práce zkontrolovat zda je vše správně čitelné.</a:t>
            </a:r>
          </a:p>
          <a:p>
            <a:r>
              <a:rPr lang="cs-CZ" dirty="0"/>
              <a:t> V práci se nedoporučují užívat tzv. koláčové grafy. </a:t>
            </a:r>
          </a:p>
          <a:p>
            <a:r>
              <a:rPr lang="cs-CZ" dirty="0"/>
              <a:t>Obšírnější obrázky, tabulky a grafy, které nejsou klíčové pro pochopení textu, jsou vkládány jako číslované přílohy na konec práce. </a:t>
            </a:r>
          </a:p>
          <a:p>
            <a:r>
              <a:rPr lang="cs-CZ" dirty="0"/>
              <a:t>Na všechny obrázky, tabulky a grafy jsou odkazy v textu práce.</a:t>
            </a:r>
          </a:p>
        </p:txBody>
      </p:sp>
    </p:spTree>
    <p:extLst>
      <p:ext uri="{BB962C8B-B14F-4D97-AF65-F5344CB8AC3E}">
        <p14:creationId xmlns:p14="http://schemas.microsoft.com/office/powerpoint/2010/main" val="253155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FC382B-3C83-4E46-8370-03BAE82E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7FD1015-F87D-48D5-A384-27C3F4CB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Zkratky jsou preferovány standardně zavedené. </a:t>
            </a:r>
          </a:p>
          <a:p>
            <a:r>
              <a:rPr lang="cs-CZ" dirty="0"/>
              <a:t>Nutné je používat standardní zkratky u fyzikálních a matematických veličin (SI soustava) </a:t>
            </a:r>
          </a:p>
          <a:p>
            <a:r>
              <a:rPr lang="cs-CZ" dirty="0"/>
              <a:t>U často se opakujících slov a slovních spojení lze použít i zkratky nestandardní. Každá zkratka je vysvětlena při prvním použití tak, že je zkratka uvedena v závorce za slovy, která jsou zkracována. </a:t>
            </a:r>
          </a:p>
          <a:p>
            <a:r>
              <a:rPr lang="cs-CZ" dirty="0"/>
              <a:t>V abstraktu jsou zkratky uvedeny pouze v případech, pokud je to nutné či běžně zavedené – např. zkratky typu EMG, MRI apod. </a:t>
            </a:r>
          </a:p>
          <a:p>
            <a:r>
              <a:rPr lang="cs-CZ" dirty="0"/>
              <a:t>Na začátku práce je vložen abecedně řazený </a:t>
            </a:r>
            <a:r>
              <a:rPr lang="cs-CZ" i="1" dirty="0"/>
              <a:t>Seznam použitých zkratek</a:t>
            </a:r>
            <a:r>
              <a:rPr lang="cs-CZ" dirty="0"/>
              <a:t>. </a:t>
            </a:r>
          </a:p>
          <a:p>
            <a:r>
              <a:rPr lang="cs-CZ" dirty="0"/>
              <a:t>Po dokončení textu práce je nutné zkontrolovat, zda jsou zde uvedeny všechny zkratky, které se v práci vyskytují. </a:t>
            </a:r>
          </a:p>
          <a:p>
            <a:r>
              <a:rPr lang="cs-CZ" dirty="0"/>
              <a:t>Pokud jsou zkratky užívány v grafech, obrázcích a tabulkách, musí být pro rychlé pochopení kromě </a:t>
            </a:r>
            <a:r>
              <a:rPr lang="cs-CZ" i="1" dirty="0"/>
              <a:t>Seznamu použitých zkratek </a:t>
            </a:r>
            <a:r>
              <a:rPr lang="cs-CZ" dirty="0"/>
              <a:t>vysvětleny také přímo v legendě tabulky, obrázku či grafu.</a:t>
            </a:r>
          </a:p>
          <a:p>
            <a:endParaRPr lang="cs-CZ" dirty="0"/>
          </a:p>
          <a:p>
            <a:r>
              <a:rPr lang="cs-CZ" dirty="0"/>
              <a:t>Zkratky v nadpisech: NE</a:t>
            </a:r>
          </a:p>
          <a:p>
            <a:r>
              <a:rPr lang="cs-CZ" dirty="0"/>
              <a:t>Zkratky v klíčová slova: 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57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Posunout dolů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/>
              <a:t>https://www.med.muni.cz/studenti/statni-zkousky</a:t>
            </a:r>
          </a:p>
        </p:txBody>
      </p:sp>
    </p:spTree>
    <p:extLst>
      <p:ext uri="{BB962C8B-B14F-4D97-AF65-F5344CB8AC3E}">
        <p14:creationId xmlns:p14="http://schemas.microsoft.com/office/powerpoint/2010/main" val="161722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1792"/>
            <a:ext cx="10515600" cy="1325563"/>
          </a:xfrm>
        </p:spPr>
        <p:txBody>
          <a:bodyPr/>
          <a:lstStyle/>
          <a:p>
            <a:r>
              <a:rPr lang="cs-CZ" dirty="0"/>
              <a:t>Šablony a formální úprava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18" y="1517004"/>
            <a:ext cx="3854564" cy="58072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18" y="2026967"/>
            <a:ext cx="3854564" cy="4147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18" y="1720559"/>
            <a:ext cx="3886252" cy="22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doporučení pro psaní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seznámit se s podobou hodnotících formulářů, na jejichž základě bude práce po odevzdání hodnocena jak vedoucím, tak oponentem. (DALŠÍ SLIDE)</a:t>
            </a:r>
          </a:p>
          <a:p>
            <a:r>
              <a:rPr lang="cs-CZ" dirty="0"/>
              <a:t>Osvědčuje se dopředu rozmyslet strukturu práce (kolik prostoru čemu přibližně věnovat). </a:t>
            </a:r>
          </a:p>
          <a:p>
            <a:r>
              <a:rPr lang="cs-CZ" dirty="0"/>
              <a:t>Text práce musí být jasný, srozumitelný, dobře "čitelný". </a:t>
            </a:r>
          </a:p>
          <a:p>
            <a:r>
              <a:rPr lang="cs-CZ" dirty="0"/>
              <a:t>Části BP musí na sebe logicky navazovat tak, aby práce tvořila souvislý celek. </a:t>
            </a:r>
          </a:p>
          <a:p>
            <a:r>
              <a:rPr lang="cs-CZ" dirty="0"/>
              <a:t>Vědecký text preferuje </a:t>
            </a:r>
            <a:r>
              <a:rPr lang="cs-CZ" b="1" dirty="0">
                <a:solidFill>
                  <a:srgbClr val="00B050"/>
                </a:solidFill>
              </a:rPr>
              <a:t>krátké jasné věty </a:t>
            </a:r>
            <a:r>
              <a:rPr lang="cs-CZ" dirty="0"/>
              <a:t>oproti dlouhým souvětím. </a:t>
            </a:r>
          </a:p>
          <a:p>
            <a:r>
              <a:rPr lang="cs-CZ" dirty="0"/>
              <a:t>V rámci korektur je vhodné redukovat fejetonové obraty a balastní slova. </a:t>
            </a:r>
          </a:p>
          <a:p>
            <a:r>
              <a:rPr lang="cs-CZ" dirty="0"/>
              <a:t>Cílem jsou jednoznačná a konkrétní tvrzení. </a:t>
            </a:r>
          </a:p>
          <a:p>
            <a:r>
              <a:rPr lang="cs-CZ" dirty="0"/>
              <a:t>Pokud lze, je užívána čeština, anglické výrazy jsou používány v případech, kde jsou jasně zavedeným standardem, nebo kde neexistuje český ekvivalent. </a:t>
            </a:r>
          </a:p>
          <a:p>
            <a:r>
              <a:rPr lang="cs-CZ" dirty="0"/>
              <a:t>V práci nesmí být užívána „</a:t>
            </a:r>
            <a:r>
              <a:rPr lang="cs-CZ" dirty="0" err="1"/>
              <a:t>ich</a:t>
            </a:r>
            <a:r>
              <a:rPr lang="cs-CZ" dirty="0"/>
              <a:t>-forma“, tedy </a:t>
            </a:r>
            <a:r>
              <a:rPr lang="cs-CZ" dirty="0">
                <a:solidFill>
                  <a:srgbClr val="FF0000"/>
                </a:solidFill>
              </a:rPr>
              <a:t>ne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změřil/a jsem</a:t>
            </a:r>
            <a:r>
              <a:rPr lang="cs-CZ" dirty="0"/>
              <a:t>“. Přípustná je </a:t>
            </a:r>
            <a:r>
              <a:rPr lang="cs-CZ" dirty="0" err="1"/>
              <a:t>wir</a:t>
            </a:r>
            <a:r>
              <a:rPr lang="cs-CZ" dirty="0"/>
              <a:t>-forma“, tedy „</a:t>
            </a:r>
            <a:r>
              <a:rPr lang="cs-CZ" b="1" dirty="0"/>
              <a:t>změřili jsme</a:t>
            </a:r>
            <a:r>
              <a:rPr lang="cs-CZ" dirty="0"/>
              <a:t>“. Doporučený je trpný rod, tedy „</a:t>
            </a:r>
            <a:r>
              <a:rPr lang="cs-CZ" b="1" dirty="0">
                <a:solidFill>
                  <a:schemeClr val="accent6"/>
                </a:solidFill>
              </a:rPr>
              <a:t>bylo změřeno</a:t>
            </a:r>
            <a:r>
              <a:rPr lang="cs-CZ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682976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BP – Hlediska – A – 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B26D46-919D-DE53-1736-AD4EB9EC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1571640"/>
            <a:ext cx="7660743" cy="52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Obecná doporučení pro psaní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cílům práce je věnována většina textu. </a:t>
            </a:r>
          </a:p>
          <a:p>
            <a:r>
              <a:rPr lang="cs-CZ" dirty="0"/>
              <a:t>Text, který přímo nesouvisící s tématem, by měl být redukován nebo zcela vynechán.</a:t>
            </a:r>
          </a:p>
          <a:p>
            <a:r>
              <a:rPr lang="cs-CZ" dirty="0"/>
              <a:t>Omezeno je užívání synonym tak, aby zejména odborné výrazy zůstaly jednoznačné. </a:t>
            </a:r>
          </a:p>
          <a:p>
            <a:r>
              <a:rPr lang="cs-CZ" dirty="0"/>
              <a:t>V klasifikaci nadpisů, tj. ve struktuře práce, je povoleno užívání desetinného třídění s členěním maximálně do 4 úrovní. (1.2.3.4) </a:t>
            </a:r>
          </a:p>
          <a:p>
            <a:pPr lvl="1"/>
            <a:r>
              <a:rPr lang="cs-CZ" dirty="0"/>
              <a:t>Pro lepší přehlednost se doporučuje tomu vyhnout a zůstat do 1.2.3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7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Stanovisko k využívání umělé inteligence ve výuce na Masarykově univerzitě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/>
              <a:t>Masarykova univerzita při využívání nástrojů AI doporučuje:</a:t>
            </a:r>
          </a:p>
          <a:p>
            <a:r>
              <a:rPr lang="cs-CZ" sz="1600" b="1" dirty="0"/>
              <a:t>Buďte zvídaví.</a:t>
            </a:r>
            <a:r>
              <a:rPr lang="cs-CZ" sz="1600" dirty="0"/>
              <a:t> Seznamujte se s principy fungování nástrojů AI a sledujte vývoj v této oblasti. Kompetence spojené s aktivním využíváním nástrojů AI </a:t>
            </a:r>
            <a:r>
              <a:rPr lang="cs-CZ" sz="1600" b="1" dirty="0">
                <a:solidFill>
                  <a:srgbClr val="00B050"/>
                </a:solidFill>
              </a:rPr>
              <a:t>budou nabývat na důležitosti </a:t>
            </a:r>
            <a:r>
              <a:rPr lang="cs-CZ" sz="1600" dirty="0"/>
              <a:t>a lze předpokládat, že je budou vyžadovat i vaši budoucí zaměstnavatelé.</a:t>
            </a:r>
          </a:p>
          <a:p>
            <a:r>
              <a:rPr lang="cs-CZ" sz="1600" b="1" dirty="0"/>
              <a:t>Buďte pragmatičtí.</a:t>
            </a:r>
            <a:r>
              <a:rPr lang="cs-CZ" sz="1600" dirty="0"/>
              <a:t> Nástrojů AI využívejte v první řadě </a:t>
            </a:r>
            <a:r>
              <a:rPr lang="cs-CZ" sz="1600" b="1" dirty="0">
                <a:solidFill>
                  <a:srgbClr val="00B050"/>
                </a:solidFill>
              </a:rPr>
              <a:t>pro podporu svého učení </a:t>
            </a:r>
            <a:r>
              <a:rPr lang="cs-CZ" sz="1600" dirty="0"/>
              <a:t>a k rozvoji dovedností spojených se studiem. Nástroje AI mohou být při studiu výtečným </a:t>
            </a:r>
            <a:r>
              <a:rPr lang="cs-CZ" sz="1600" dirty="0">
                <a:solidFill>
                  <a:srgbClr val="00B050"/>
                </a:solidFill>
              </a:rPr>
              <a:t>pomocníkem</a:t>
            </a:r>
            <a:r>
              <a:rPr lang="cs-CZ" sz="1600" dirty="0"/>
              <a:t>.  (zpracováním dat, s formulací odpovědí na různé otázky a samozřejmě s vypracováním textů</a:t>
            </a:r>
            <a:r>
              <a:rPr lang="cs-CZ" sz="1600" b="1" dirty="0">
                <a:solidFill>
                  <a:srgbClr val="00B050"/>
                </a:solidFill>
              </a:rPr>
              <a:t>). Zároveň však mohou nástroje AI uživatele snadno svést na scestí.</a:t>
            </a:r>
          </a:p>
          <a:p>
            <a:r>
              <a:rPr lang="cs-CZ" sz="1600" b="1" dirty="0"/>
              <a:t>Buďte svědomití a poctiví.</a:t>
            </a:r>
            <a:r>
              <a:rPr lang="cs-CZ" sz="1600" dirty="0"/>
              <a:t> Přestože využití AI studium v mnohém zjednodušuje, nesmí vést k tomu, že polevíte ve svém studijním úsilí a spolehnete se plně na výstupy poskytované těmito nástroji. </a:t>
            </a:r>
            <a:r>
              <a:rPr lang="cs-CZ" sz="1600" b="1" dirty="0">
                <a:solidFill>
                  <a:srgbClr val="00B050"/>
                </a:solidFill>
              </a:rPr>
              <a:t>etické zásady + kritický přístup. </a:t>
            </a:r>
            <a:r>
              <a:rPr lang="cs-CZ" sz="1600" dirty="0"/>
              <a:t>K výstupům buďte vždy </a:t>
            </a:r>
            <a:r>
              <a:rPr lang="cs-CZ" sz="1600" dirty="0">
                <a:solidFill>
                  <a:srgbClr val="00B050"/>
                </a:solidFill>
              </a:rPr>
              <a:t>obezřetní</a:t>
            </a:r>
            <a:r>
              <a:rPr lang="cs-CZ" sz="1600" dirty="0"/>
              <a:t> a důkladně je kontrolujte. Za všech okolností prověřujte a ověřujte informace, které těmito cestami získáte. Buďte si vědomi toho, že </a:t>
            </a:r>
            <a:r>
              <a:rPr lang="cs-CZ" sz="1600" dirty="0">
                <a:solidFill>
                  <a:srgbClr val="00B050"/>
                </a:solidFill>
              </a:rPr>
              <a:t>výstupy AI mohou být zavádějící/</a:t>
            </a:r>
            <a:r>
              <a:rPr lang="cs-CZ" sz="1600" dirty="0"/>
              <a:t> chybné</a:t>
            </a:r>
          </a:p>
          <a:p>
            <a:r>
              <a:rPr lang="cs-CZ" sz="1600" b="1" dirty="0"/>
              <a:t>Buďte transparentní.</a:t>
            </a:r>
            <a:r>
              <a:rPr lang="cs-CZ" sz="1600" dirty="0"/>
              <a:t> Využití nástrojů AI </a:t>
            </a:r>
            <a:r>
              <a:rPr lang="cs-CZ" sz="1600" b="1" dirty="0"/>
              <a:t>musí být v souladu s principy akademické i osobní morální integrity </a:t>
            </a:r>
            <a:r>
              <a:rPr lang="cs-CZ" sz="1600" dirty="0"/>
              <a:t>=transparentní. Za všech okolností otevřeně </a:t>
            </a:r>
            <a:r>
              <a:rPr lang="cs-CZ" sz="1600" dirty="0">
                <a:solidFill>
                  <a:srgbClr val="00B050"/>
                </a:solidFill>
              </a:rPr>
              <a:t>deklarujte, resp. citujte využití nástrojů AI</a:t>
            </a:r>
            <a:r>
              <a:rPr lang="cs-CZ" sz="1600" dirty="0"/>
              <a:t>, a to především v písemných pracích. Pravidla akademické integrity nejsou nijak nová, naopak jsou již zavedena a jsou všeobecně známa. Z tohoto hlediska je nepřiznané využití AI principiálně stejné jako tzv. </a:t>
            </a:r>
            <a:r>
              <a:rPr lang="cs-CZ" sz="1600" dirty="0" err="1"/>
              <a:t>ghostwriting</a:t>
            </a:r>
            <a:r>
              <a:rPr lang="cs-CZ" sz="1600" dirty="0"/>
              <a:t> (práce psané na zakázku), což je jedna z forem plagiátorství.</a:t>
            </a:r>
          </a:p>
          <a:p>
            <a:r>
              <a:rPr lang="cs-CZ" sz="1600" b="1" dirty="0"/>
              <a:t>Buďte zodpovědní.</a:t>
            </a:r>
            <a:r>
              <a:rPr lang="cs-CZ" sz="1600" dirty="0"/>
              <a:t> AI dokáže násobit lidské schopnosti v dobrém i špatném smyslu slova. Pamatujte, že za využití výstupů AI je vždy </a:t>
            </a:r>
            <a:r>
              <a:rPr lang="cs-CZ" sz="1600" b="1" dirty="0">
                <a:solidFill>
                  <a:srgbClr val="00B050"/>
                </a:solidFill>
              </a:rPr>
              <a:t>zodpovědný člověk – uživatel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63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Doporučení k využití nástrojů umělé inteligence při plnění studijních povinností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Příklady nástrojů AI, které lze využívat při zpracování písemných prací a způsobů odkazování na jejich využití</a:t>
            </a:r>
          </a:p>
          <a:p>
            <a:r>
              <a:rPr lang="cs-CZ" dirty="0"/>
              <a:t>Využití nástrojů založených na AI při řešení studijních úkolů není třeba se obávat – již dnes jde o technologie, které jsou běžnou součástí textových editorů, internetových vyhledávačů a řady dalších aplikací. </a:t>
            </a:r>
          </a:p>
          <a:p>
            <a:r>
              <a:rPr lang="cs-CZ" dirty="0"/>
              <a:t>Tyto nástroje se stávají běžnou součástí akademické práce, studia i bádání. </a:t>
            </a:r>
          </a:p>
          <a:p>
            <a:r>
              <a:rPr lang="cs-CZ" dirty="0"/>
              <a:t>Je však nutné, aby využívání těchto nástrojů a aplikací bylo etické, tvůrčí, přínosné a bezpečné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02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Obecně platí, že všude tam, kde využití aplikace AI </a:t>
            </a:r>
            <a:r>
              <a:rPr lang="cs-CZ" b="1" dirty="0"/>
              <a:t>přímo ovlivní obsahovou stránku úko</a:t>
            </a:r>
            <a:r>
              <a:rPr lang="cs-CZ" dirty="0"/>
              <a:t>lu, například písemné práce, je nutné využití aplikace deklarovat. </a:t>
            </a:r>
          </a:p>
          <a:p>
            <a:endParaRPr lang="cs-CZ" dirty="0"/>
          </a:p>
          <a:p>
            <a:r>
              <a:rPr lang="cs-CZ" dirty="0"/>
              <a:t>Pokud je aplikace AI využita pouze k </a:t>
            </a:r>
            <a:r>
              <a:rPr lang="cs-CZ" b="1" dirty="0"/>
              <a:t>formálním</a:t>
            </a:r>
            <a:r>
              <a:rPr lang="cs-CZ" dirty="0"/>
              <a:t> úpravám práce, není nezbytné využití takového nástroje uvádět.</a:t>
            </a:r>
          </a:p>
        </p:txBody>
      </p:sp>
    </p:spTree>
    <p:extLst>
      <p:ext uri="{BB962C8B-B14F-4D97-AF65-F5344CB8AC3E}">
        <p14:creationId xmlns:p14="http://schemas.microsoft.com/office/powerpoint/2010/main" val="721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Důležité dokumenty</a:t>
            </a:r>
          </a:p>
          <a:p>
            <a:pPr>
              <a:lnSpc>
                <a:spcPct val="200000"/>
              </a:lnSpc>
            </a:pPr>
            <a:r>
              <a:rPr lang="cs-CZ" dirty="0"/>
              <a:t>Pokyny k formálním náležitostem </a:t>
            </a:r>
          </a:p>
          <a:p>
            <a:pPr>
              <a:lnSpc>
                <a:spcPct val="200000"/>
              </a:lnSpc>
            </a:pPr>
            <a:r>
              <a:rPr lang="cs-CZ" dirty="0"/>
              <a:t>Jak se vyhnout plagiátorství (Příručka pro studenty)</a:t>
            </a:r>
          </a:p>
          <a:p>
            <a:pPr>
              <a:lnSpc>
                <a:spcPct val="200000"/>
              </a:lnSpc>
            </a:pPr>
            <a:r>
              <a:rPr lang="cs-CZ" dirty="0"/>
              <a:t>Doporučení</a:t>
            </a:r>
          </a:p>
        </p:txBody>
      </p:sp>
    </p:spTree>
    <p:extLst>
      <p:ext uri="{BB962C8B-B14F-4D97-AF65-F5344CB8AC3E}">
        <p14:creationId xmlns:p14="http://schemas.microsoft.com/office/powerpoint/2010/main" val="168220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Jak se vyhnout plagiátorství (Příručka pro studenty)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1. Plánujte si svůj čas. A vynásobte dvěma</a:t>
            </a:r>
            <a:endParaRPr lang="cs-CZ" dirty="0"/>
          </a:p>
          <a:p>
            <a:r>
              <a:rPr lang="cs-CZ" dirty="0"/>
              <a:t>2. Konzultujte </a:t>
            </a:r>
          </a:p>
          <a:p>
            <a:r>
              <a:rPr lang="cs-CZ" dirty="0"/>
              <a:t>3. Nebojte se přiznat, že něco neumíte </a:t>
            </a:r>
          </a:p>
          <a:p>
            <a:r>
              <a:rPr lang="cs-CZ" dirty="0"/>
              <a:t>4. Čtěte </a:t>
            </a:r>
          </a:p>
          <a:p>
            <a:r>
              <a:rPr lang="cs-CZ" dirty="0"/>
              <a:t>5. Žádná tajemství, řekněte všechno </a:t>
            </a:r>
          </a:p>
          <a:p>
            <a:r>
              <a:rPr lang="cs-CZ" dirty="0"/>
              <a:t>6. Pamatujte na tři O proti plagiátorství </a:t>
            </a:r>
          </a:p>
          <a:p>
            <a:pPr lvl="1"/>
            <a:r>
              <a:rPr lang="cs-CZ" dirty="0"/>
              <a:t>1. odlišit převzaté myšlenky od vlastních </a:t>
            </a:r>
          </a:p>
          <a:p>
            <a:pPr lvl="1"/>
            <a:r>
              <a:rPr lang="cs-CZ" dirty="0"/>
              <a:t>2. odkázat na původní zdroj </a:t>
            </a:r>
          </a:p>
          <a:p>
            <a:pPr lvl="1"/>
            <a:r>
              <a:rPr lang="cs-CZ" dirty="0"/>
              <a:t>3. označit původní zdroj tak, aby se dal dohledat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/>
              <a:t>Černikovský</a:t>
            </a:r>
            <a:r>
              <a:rPr lang="cs-CZ" dirty="0"/>
              <a:t>, Petr, et al. </a:t>
            </a:r>
            <a:r>
              <a:rPr lang="cs-CZ" i="1" dirty="0"/>
              <a:t>Jak se vyhnout plagiátorství: Příručka pro studenty</a:t>
            </a:r>
            <a:r>
              <a:rPr lang="cs-CZ" dirty="0"/>
              <a:t>. Nakladatelství Karolinum, 2020.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546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Směrnice: </a:t>
            </a:r>
            <a:br>
              <a:rPr lang="cs-CZ" dirty="0"/>
            </a:br>
            <a:r>
              <a:rPr lang="cs-CZ" dirty="0"/>
              <a:t>IX. Plagiátorství v závěrečných pracích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Jestliže hodnocená závěrečná práce vykazuje znaky plagiátorství a míra shody s jinými pracemi je taková, že práce není původním dílem, je nutno tuto skutečnost uvést v posudku práce a práci ohodnotit stupněm nevyhovující </a:t>
            </a:r>
            <a:r>
              <a:rPr lang="cs-CZ" b="1" dirty="0"/>
              <a:t>„F“. </a:t>
            </a:r>
          </a:p>
          <a:p>
            <a:r>
              <a:rPr lang="cs-CZ" dirty="0"/>
              <a:t>Vedoucí pracoviště, na kterém byla uvedená práce zpracována, je povinen tuto skutečnost písemně oznámit příslušnému proděkanovi cestou studijního oddělení. Současně v závislosti na závažnosti zjištění o rozsahu nepůvodnosti díla zváží podání podnětu k zahájení </a:t>
            </a:r>
            <a:r>
              <a:rPr lang="cs-CZ" b="1" dirty="0"/>
              <a:t>disciplinárního řízení </a:t>
            </a:r>
            <a:r>
              <a:rPr lang="cs-CZ" dirty="0"/>
              <a:t>děkanovi fakulty. Nepodání podnětu k zahájení disciplinárního řízení je nutno zdůvodnit ve výše uvedeném oznámení.</a:t>
            </a:r>
          </a:p>
        </p:txBody>
      </p:sp>
    </p:spTree>
    <p:extLst>
      <p:ext uri="{BB962C8B-B14F-4D97-AF65-F5344CB8AC3E}">
        <p14:creationId xmlns:p14="http://schemas.microsoft.com/office/powerpoint/2010/main" val="411786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5D033-1D19-9213-0010-7568E17C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0" i="0" dirty="0">
                <a:solidFill>
                  <a:srgbClr val="3A3A3A"/>
                </a:solidFill>
                <a:effectLst/>
              </a:rPr>
              <a:t>Vejce vejci – hledání podobných dokumentů a plagiátů</a:t>
            </a:r>
            <a:br>
              <a:rPr lang="cs-CZ" b="0" i="0" dirty="0">
                <a:solidFill>
                  <a:srgbClr val="3A3A3A"/>
                </a:solidFill>
                <a:effectLst/>
              </a:rPr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3C970-4B75-688D-3670-6BEA9217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https://is.muni.cz/napoveda/elearning/plagiat#e_pl_porovnej_dva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985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1742-250F-1E46-BE95-623189BB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diskuze – vyjasnění 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3B8E1-28F5-7C2F-286C-2F7276F0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Jsem k dispozici na: batalik.ladislav@fnbrno.cz</a:t>
            </a:r>
          </a:p>
          <a:p>
            <a:pPr>
              <a:lnSpc>
                <a:spcPct val="200000"/>
              </a:lnSpc>
            </a:pPr>
            <a:r>
              <a:rPr lang="cs-CZ" dirty="0"/>
              <a:t>Případně můžeme zorganizovat krátkou přednášku na konci semestru pokud by byla potřeba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tvorby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863" y="1451811"/>
            <a:ext cx="11024937" cy="472515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Student sepsáním práce dokazuje, že je schopen ke konkrétnímu tématu </a:t>
            </a:r>
            <a:r>
              <a:rPr lang="cs-CZ" b="1" dirty="0">
                <a:solidFill>
                  <a:srgbClr val="00B050"/>
                </a:solidFill>
              </a:rPr>
              <a:t>vyhledat a zpracovat recentní</a:t>
            </a:r>
            <a:r>
              <a:rPr lang="cs-CZ" dirty="0"/>
              <a:t> odborné informační zdroje, informace z těchto zdrojů propojit a využít jako stavební kameny pro zpracování vlastního díla v požadovaném formátu. </a:t>
            </a:r>
          </a:p>
          <a:p>
            <a:r>
              <a:rPr lang="cs-CZ" dirty="0"/>
              <a:t>Student zároveň prokazuje, že je schopen nalezené informace kriticky hodnotit pomocí jasně formulovaných argumentů. </a:t>
            </a:r>
          </a:p>
          <a:p>
            <a:r>
              <a:rPr lang="cs-CZ" dirty="0"/>
              <a:t>V praktické části student využívá znalosti nabyté v teoretické části k hodnocení probandů v rozsahu stanovených minimálními požadavky pro BP (viz dál). </a:t>
            </a:r>
          </a:p>
          <a:p>
            <a:r>
              <a:rPr lang="cs-CZ" dirty="0"/>
              <a:t>Účelem praktické části je </a:t>
            </a:r>
          </a:p>
          <a:p>
            <a:pPr lvl="1"/>
            <a:r>
              <a:rPr lang="cs-CZ" dirty="0"/>
              <a:t>prokázat schopnost přenést vědecké poznatky na dané téma do praktické práce s pacienty</a:t>
            </a:r>
          </a:p>
          <a:p>
            <a:pPr lvl="1"/>
            <a:r>
              <a:rPr lang="cs-CZ" dirty="0"/>
              <a:t>definovat možnosti objektivizace a měření proměnných s cílem zodpovězení konkrétních otázek. </a:t>
            </a:r>
          </a:p>
        </p:txBody>
      </p:sp>
    </p:spTree>
    <p:extLst>
      <p:ext uri="{BB962C8B-B14F-4D97-AF65-F5344CB8AC3E}">
        <p14:creationId xmlns:p14="http://schemas.microsoft.com/office/powerpoint/2010/main" val="6671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požadavky na kazuistiku v bakalářské práci: metodika a 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V případě BP je minimálním požadavkem jedna kazuistika – tzn. minimální předpokládaný počet probandů = 1. </a:t>
            </a:r>
          </a:p>
          <a:p>
            <a:r>
              <a:rPr lang="cs-CZ" dirty="0"/>
              <a:t>I kazuistika musí mít všechny náležitosti vědecké práce, tzn. cíle práce a popis metodických postupů včetně postupů objektivního měření, dotazníkového hodnocení, popř. intervence. </a:t>
            </a:r>
          </a:p>
          <a:p>
            <a:r>
              <a:rPr lang="cs-CZ" dirty="0"/>
              <a:t>V rámci hodnotících metod jsou využívány vedle objektivních kritérií také hodnocení subjektivního stavu probanda. </a:t>
            </a:r>
          </a:p>
          <a:p>
            <a:r>
              <a:rPr lang="cs-CZ" dirty="0"/>
              <a:t>Prioritně pro hodnocení subjektivního stavu využíváme mezinárodně uznávané standardizované dotazníky a jejich české překlady. </a:t>
            </a:r>
          </a:p>
        </p:txBody>
      </p:sp>
    </p:spTree>
    <p:extLst>
      <p:ext uri="{BB962C8B-B14F-4D97-AF65-F5344CB8AC3E}">
        <p14:creationId xmlns:p14="http://schemas.microsoft.com/office/powerpoint/2010/main" val="370901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vedoucího práce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02080"/>
            <a:ext cx="10744200" cy="4774883"/>
          </a:xfrm>
        </p:spPr>
        <p:txBody>
          <a:bodyPr>
            <a:normAutofit/>
          </a:bodyPr>
          <a:lstStyle/>
          <a:p>
            <a:r>
              <a:rPr lang="cs-CZ" dirty="0"/>
              <a:t>Vedoucí práce </a:t>
            </a:r>
            <a:r>
              <a:rPr lang="cs-CZ" b="1" dirty="0"/>
              <a:t>navrhuje</a:t>
            </a:r>
            <a:r>
              <a:rPr lang="cs-CZ" dirty="0"/>
              <a:t> téma relevantní pro současnou rehabilitační praxi a výzkum, (nebo </a:t>
            </a:r>
            <a:r>
              <a:rPr lang="cs-CZ" b="1" dirty="0"/>
              <a:t>pomáhá</a:t>
            </a:r>
            <a:r>
              <a:rPr lang="cs-CZ" dirty="0"/>
              <a:t> téma studentovi definovat nebo přijímá k vedení téma, které student sám </a:t>
            </a:r>
            <a:r>
              <a:rPr lang="cs-CZ" b="1" dirty="0"/>
              <a:t>navrhne</a:t>
            </a:r>
            <a:r>
              <a:rPr lang="cs-CZ" dirty="0"/>
              <a:t>.) </a:t>
            </a:r>
          </a:p>
          <a:p>
            <a:r>
              <a:rPr lang="cs-CZ" dirty="0"/>
              <a:t>Vedoucí práce garantuje vědeckou a etickou kvalitu projektu a průběh práce se studentem </a:t>
            </a:r>
            <a:r>
              <a:rPr lang="cs-CZ" b="1" dirty="0"/>
              <a:t>konzultuje</a:t>
            </a:r>
            <a:r>
              <a:rPr lang="cs-CZ" dirty="0"/>
              <a:t>. </a:t>
            </a:r>
          </a:p>
          <a:p>
            <a:r>
              <a:rPr lang="cs-CZ" dirty="0"/>
              <a:t>Vedoucí je připraven po odevzdání práce vypracovat na práci posudek a účastnit se obhajoby. </a:t>
            </a:r>
          </a:p>
          <a:p>
            <a:r>
              <a:rPr lang="cs-CZ" dirty="0"/>
              <a:t>Za dodržení stanovených termínů (datum odevzdání práce, obhajoba práce), za plnění formálních požadavků (např. gramatická správnost textu, formát citací, počet stran, …) a konečnou podobu práce je </a:t>
            </a:r>
            <a:r>
              <a:rPr lang="cs-CZ" b="1" dirty="0">
                <a:solidFill>
                  <a:srgbClr val="00B050"/>
                </a:solidFill>
              </a:rPr>
              <a:t>plně odpovědný student</a:t>
            </a:r>
            <a:r>
              <a:rPr lang="cs-CZ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7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dokumenty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3584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Cesta: </a:t>
            </a:r>
            <a:r>
              <a:rPr lang="cs-CZ" dirty="0">
                <a:hlinkClick r:id="rId2"/>
              </a:rPr>
              <a:t>Lékařská fakulta Masarykovy univerzity | MED MUNI</a:t>
            </a:r>
            <a:endParaRPr lang="cs-CZ" dirty="0"/>
          </a:p>
          <a:p>
            <a:r>
              <a:rPr lang="cs-CZ" dirty="0"/>
              <a:t>Studenti</a:t>
            </a:r>
          </a:p>
          <a:p>
            <a:r>
              <a:rPr lang="cs-CZ" dirty="0"/>
              <a:t>Zakončení studia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Státní zkoušky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https://www.med.muni.cz/studenti/statni-zkousky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Bakalářské a navazující magisterské programy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41" y="73401"/>
            <a:ext cx="4262543" cy="4315576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9946105" y="3152274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" y="4818959"/>
            <a:ext cx="7343775" cy="183832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569368" y="2807368"/>
            <a:ext cx="2983832" cy="72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323347" y="3914274"/>
            <a:ext cx="737937" cy="158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stenec 9"/>
          <p:cNvSpPr/>
          <p:nvPr/>
        </p:nvSpPr>
        <p:spPr>
          <a:xfrm>
            <a:off x="6479651" y="5494422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dokumenty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7" y="1445001"/>
            <a:ext cx="5659173" cy="5112586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470323" y="4170948"/>
            <a:ext cx="3705888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Rovná se 5"/>
          <p:cNvSpPr/>
          <p:nvPr/>
        </p:nvSpPr>
        <p:spPr>
          <a:xfrm>
            <a:off x="7535617" y="2665789"/>
            <a:ext cx="2691224" cy="20987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Posunout dolů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/>
              <a:t>https://www.med.muni.cz/studenti/statni-zkousky</a:t>
            </a:r>
          </a:p>
        </p:txBody>
      </p:sp>
    </p:spTree>
    <p:extLst>
      <p:ext uri="{BB962C8B-B14F-4D97-AF65-F5344CB8AC3E}">
        <p14:creationId xmlns:p14="http://schemas.microsoft.com/office/powerpoint/2010/main" val="563629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1933</Words>
  <Application>Microsoft Office PowerPoint</Application>
  <PresentationFormat>Širokoúhlá obrazovka</PresentationFormat>
  <Paragraphs>193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Times New Roman</vt:lpstr>
      <vt:lpstr>Motiv Office</vt:lpstr>
      <vt:lpstr>Bakalářská práce </vt:lpstr>
      <vt:lpstr>Léčebná rehabilitace v psychiatrii, geriatrii a pediatrii </vt:lpstr>
      <vt:lpstr>Obsah</vt:lpstr>
      <vt:lpstr>Účel tvorby BP</vt:lpstr>
      <vt:lpstr>Minimální požadavky na kazuistiku v bakalářské práci: metodika a hodnocení</vt:lpstr>
      <vt:lpstr>Role vedoucího práce </vt:lpstr>
      <vt:lpstr>Důležité dokumenty </vt:lpstr>
      <vt:lpstr>Důležité dokumenty </vt:lpstr>
      <vt:lpstr>Posunout dolů  </vt:lpstr>
      <vt:lpstr>POKYNY K FORMÁLNÍM NÁLEŽITOSTEM BAKALÁŘSKÝCH PRACÍ</vt:lpstr>
      <vt:lpstr>Práce s kazuistikami </vt:lpstr>
      <vt:lpstr>Abstrakt</vt:lpstr>
      <vt:lpstr>Úvod</vt:lpstr>
      <vt:lpstr>Teoretická část </vt:lpstr>
      <vt:lpstr>Definice cíle práce  </vt:lpstr>
      <vt:lpstr>Kazuistika  </vt:lpstr>
      <vt:lpstr>Diskuze</vt:lpstr>
      <vt:lpstr>Závěr</vt:lpstr>
      <vt:lpstr>Citace a referenční seznam </vt:lpstr>
      <vt:lpstr>Obrázky, tabulky, grafy </vt:lpstr>
      <vt:lpstr>Zkratky</vt:lpstr>
      <vt:lpstr>Posunout dolů  </vt:lpstr>
      <vt:lpstr>Šablony a formální úprava</vt:lpstr>
      <vt:lpstr>Obecná doporučení pro psaní </vt:lpstr>
      <vt:lpstr>Hodnocení BP – Hlediska – A – F</vt:lpstr>
      <vt:lpstr>Obecná doporučení pro psaní </vt:lpstr>
      <vt:lpstr>Stanovisko k využívání umělé inteligence ve výuce na Masarykově univerzitě</vt:lpstr>
      <vt:lpstr>Doporučení k využití nástrojů umělé inteligence při plnění studijních povinností </vt:lpstr>
      <vt:lpstr>Prezentace aplikace PowerPoint</vt:lpstr>
      <vt:lpstr>Jak se vyhnout plagiátorství (Příručka pro studenty) </vt:lpstr>
      <vt:lpstr>Směrnice:  IX. Plagiátorství v závěrečných pracích </vt:lpstr>
      <vt:lpstr>Vejce vejci – hledání podobných dokumentů a plagiátů </vt:lpstr>
      <vt:lpstr>Další diskuze – vyjasnění BP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Baťalík Ladislav</dc:creator>
  <cp:lastModifiedBy>Baťalík Ladislav</cp:lastModifiedBy>
  <cp:revision>33</cp:revision>
  <dcterms:created xsi:type="dcterms:W3CDTF">2024-02-01T12:17:17Z</dcterms:created>
  <dcterms:modified xsi:type="dcterms:W3CDTF">2024-09-25T07:33:14Z</dcterms:modified>
</cp:coreProperties>
</file>