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84" r:id="rId13"/>
    <p:sldId id="285" r:id="rId14"/>
    <p:sldId id="286" r:id="rId15"/>
    <p:sldId id="287" r:id="rId16"/>
    <p:sldId id="288"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0" r:id="rId30"/>
    <p:sldId id="281" r:id="rId31"/>
    <p:sldId id="282" r:id="rId32"/>
    <p:sldId id="28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9" autoAdjust="0"/>
    <p:restoredTop sz="94660"/>
  </p:normalViewPr>
  <p:slideViewPr>
    <p:cSldViewPr snapToGrid="0">
      <p:cViewPr varScale="1">
        <p:scale>
          <a:sx n="81" d="100"/>
          <a:sy n="81" d="100"/>
        </p:scale>
        <p:origin x="108"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45792-D6BD-46D6-B489-7293F408B919}" type="datetimeFigureOut">
              <a:rPr lang="cs-CZ" smtClean="0"/>
              <a:t>23.10.2020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02E0D-5554-45A6-9159-DE2B1CEC7232}" type="slidenum">
              <a:rPr lang="cs-CZ" smtClean="0"/>
              <a:t>‹#›</a:t>
            </a:fld>
            <a:endParaRPr lang="cs-CZ"/>
          </a:p>
        </p:txBody>
      </p:sp>
    </p:spTree>
    <p:extLst>
      <p:ext uri="{BB962C8B-B14F-4D97-AF65-F5344CB8AC3E}">
        <p14:creationId xmlns:p14="http://schemas.microsoft.com/office/powerpoint/2010/main" val="3091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cs-CZ" smtClean="0"/>
              <a:t>Kliknutím lze upravit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10/23/2020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1B80C674-7DFC-42FE-B9CD-82963CDB1557}"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076456F-F47D-4F25-8053-2A695DA0CA7D}"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cs-CZ" smtClean="0"/>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D6C7379-69CC-4837-9905-BEBA22830C8A}"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cs-CZ" smtClean="0"/>
              <a:t>Kliknutím lze upravit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49EB8B7E-8AEE-4F10-BFEE-C999AD004D36}"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cs-CZ" smtClean="0"/>
              <a:t>Kliknutím lze upravit styly předlohy textu.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cs-CZ" smtClean="0"/>
              <a:t>Kliknutím lze upravit styly předlohy textu.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3" name="Date Placeholder 2"/>
          <p:cNvSpPr>
            <a:spLocks noGrp="1"/>
          </p:cNvSpPr>
          <p:nvPr>
            <p:ph type="dt" sz="half" idx="10"/>
          </p:nvPr>
        </p:nvSpPr>
        <p:spPr/>
        <p:txBody>
          <a:bodyPr/>
          <a:lstStyle/>
          <a:p>
            <a:fld id="{8668F3F9-58BC-440B-B37B-805B9055EF92}" type="datetimeFigureOut">
              <a:rPr lang="en-US" dirty="0"/>
              <a:t>10/23/2020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3" name="Date Placeholder 2"/>
          <p:cNvSpPr>
            <a:spLocks noGrp="1"/>
          </p:cNvSpPr>
          <p:nvPr>
            <p:ph type="dt" sz="half" idx="10"/>
          </p:nvPr>
        </p:nvSpPr>
        <p:spPr/>
        <p:txBody>
          <a:bodyPr/>
          <a:lstStyle/>
          <a:p>
            <a:fld id="{0D5A53AF-48EA-489D-8260-9DCAB666386A}" type="datetimeFigureOut">
              <a:rPr lang="en-US" dirty="0"/>
              <a:t>10/23/2020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10/23/2020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10/23/2020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10/23/2020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cs-CZ" smtClean="0"/>
              <a:t>Kliknutím lze upravit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10/23/2020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20000" y="2505075"/>
            <a:ext cx="5025216"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cs-CZ" smtClean="0"/>
              <a:t>Kliknutím lze upravit styly předlohy textu.</a:t>
            </a:r>
          </a:p>
        </p:txBody>
      </p:sp>
      <p:sp>
        <p:nvSpPr>
          <p:cNvPr id="6" name="Content Placeholder 5"/>
          <p:cNvSpPr>
            <a:spLocks noGrp="1"/>
          </p:cNvSpPr>
          <p:nvPr>
            <p:ph sz="quarter" idx="4"/>
          </p:nvPr>
        </p:nvSpPr>
        <p:spPr>
          <a:xfrm>
            <a:off x="6319840" y="2505075"/>
            <a:ext cx="503554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10/23/2020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10/23/2020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10/23/2020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F7D1BD23-6E54-4D9D-AD88-A2813C73CC25}"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1471A834-4F3C-4AF9-9C74-05EC35A0F292}" type="datetimeFigureOut">
              <a:rPr lang="en-US" dirty="0"/>
              <a:t>10/23/2020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10/23/2020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Diagnosis_(medicine)" TargetMode="External"/><Relationship Id="rId3" Type="http://schemas.openxmlformats.org/officeDocument/2006/relationships/hyperlink" Target="https://en.wikipedia.org/wiki/Anesthesiologist" TargetMode="External"/><Relationship Id="rId7" Type="http://schemas.openxmlformats.org/officeDocument/2006/relationships/hyperlink" Target="https://en.wikipedia.org/wiki/Cardiac_arrest" TargetMode="External"/><Relationship Id="rId2" Type="http://schemas.openxmlformats.org/officeDocument/2006/relationships/hyperlink" Target="https://en.wikipedia.org/wiki/Anesthesia" TargetMode="External"/><Relationship Id="rId1" Type="http://schemas.openxmlformats.org/officeDocument/2006/relationships/slideLayout" Target="../slideLayouts/slideLayout2.xml"/><Relationship Id="rId6" Type="http://schemas.openxmlformats.org/officeDocument/2006/relationships/hyperlink" Target="https://en.wikipedia.org/wiki/Emergency_procedure" TargetMode="External"/><Relationship Id="rId5" Type="http://schemas.openxmlformats.org/officeDocument/2006/relationships/hyperlink" Target="https://en.wikipedia.org/wiki/Acute_(medicine)" TargetMode="External"/><Relationship Id="rId10" Type="http://schemas.openxmlformats.org/officeDocument/2006/relationships/hyperlink" Target="https://en.wikipedia.org/wiki/Invasive_monitoring" TargetMode="External"/><Relationship Id="rId4" Type="http://schemas.openxmlformats.org/officeDocument/2006/relationships/hyperlink" Target="https://en.wikipedia.org/wiki/Physiological_disorder" TargetMode="External"/><Relationship Id="rId9" Type="http://schemas.openxmlformats.org/officeDocument/2006/relationships/hyperlink" Target="https://en.wikipedia.org/wiki/Organ_support"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Skeletal_muscle" TargetMode="External"/><Relationship Id="rId13" Type="http://schemas.openxmlformats.org/officeDocument/2006/relationships/hyperlink" Target="https://en.wikipedia.org/wiki/Medical_practitioner" TargetMode="External"/><Relationship Id="rId3" Type="http://schemas.openxmlformats.org/officeDocument/2006/relationships/hyperlink" Target="https://en.wikipedia.org/wiki/General_anaesthetic" TargetMode="External"/><Relationship Id="rId7" Type="http://schemas.openxmlformats.org/officeDocument/2006/relationships/hyperlink" Target="https://en.wikipedia.org/wiki/Analgesic" TargetMode="External"/><Relationship Id="rId12" Type="http://schemas.openxmlformats.org/officeDocument/2006/relationships/hyperlink" Target="https://en.wikipedia.org/wiki/Nurse_anesthetist" TargetMode="External"/><Relationship Id="rId2" Type="http://schemas.openxmlformats.org/officeDocument/2006/relationships/hyperlink" Target="https://en.wikipedia.org/wiki/Coma" TargetMode="External"/><Relationship Id="rId1" Type="http://schemas.openxmlformats.org/officeDocument/2006/relationships/slideLayout" Target="../slideLayouts/slideLayout2.xml"/><Relationship Id="rId6" Type="http://schemas.openxmlformats.org/officeDocument/2006/relationships/hyperlink" Target="https://en.wikipedia.org/wiki/Amnesia" TargetMode="External"/><Relationship Id="rId11" Type="http://schemas.openxmlformats.org/officeDocument/2006/relationships/hyperlink" Target="https://en.wikipedia.org/wiki/Anesthesiologist" TargetMode="External"/><Relationship Id="rId5" Type="http://schemas.openxmlformats.org/officeDocument/2006/relationships/hyperlink" Target="https://en.wikipedia.org/wiki/Unconsciousness" TargetMode="External"/><Relationship Id="rId10" Type="http://schemas.openxmlformats.org/officeDocument/2006/relationships/hyperlink" Target="https://en.wikipedia.org/wiki/Autonomic_nervous_system" TargetMode="External"/><Relationship Id="rId4" Type="http://schemas.openxmlformats.org/officeDocument/2006/relationships/hyperlink" Target="https://en.wikipedia.org/wiki/Pharmaceutical_drug" TargetMode="External"/><Relationship Id="rId9" Type="http://schemas.openxmlformats.org/officeDocument/2006/relationships/hyperlink" Target="https://en.wikipedia.org/wiki/Refle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Intraoperative_awareness" TargetMode="External"/><Relationship Id="rId3" Type="http://schemas.openxmlformats.org/officeDocument/2006/relationships/hyperlink" Target="https://en.wikipedia.org/wiki/Preoperational_anxiety" TargetMode="External"/><Relationship Id="rId7" Type="http://schemas.openxmlformats.org/officeDocument/2006/relationships/hyperlink" Target="https://en.wikipedia.org/wiki/Intraoperative_monitoring" TargetMode="External"/><Relationship Id="rId2" Type="http://schemas.openxmlformats.org/officeDocument/2006/relationships/hyperlink" Target="https://en.wikipedia.org/wiki/Medical_test" TargetMode="External"/><Relationship Id="rId1" Type="http://schemas.openxmlformats.org/officeDocument/2006/relationships/slideLayout" Target="../slideLayouts/slideLayout2.xml"/><Relationship Id="rId6" Type="http://schemas.openxmlformats.org/officeDocument/2006/relationships/hyperlink" Target="https://en.wikipedia.org/wiki/Postanesthesia_care_unit" TargetMode="External"/><Relationship Id="rId11" Type="http://schemas.openxmlformats.org/officeDocument/2006/relationships/image" Target="../media/image13.jpg"/><Relationship Id="rId5" Type="http://schemas.openxmlformats.org/officeDocument/2006/relationships/hyperlink" Target="https://en.wikipedia.org/wiki/Operating_room" TargetMode="External"/><Relationship Id="rId10" Type="http://schemas.openxmlformats.org/officeDocument/2006/relationships/hyperlink" Target="https://en.wikipedia.org/wiki/Intraoperative_blood_salvage" TargetMode="External"/><Relationship Id="rId4" Type="http://schemas.openxmlformats.org/officeDocument/2006/relationships/hyperlink" Target="https://en.wikipedia.org/wiki/Preoperative_fasting" TargetMode="External"/><Relationship Id="rId9" Type="http://schemas.openxmlformats.org/officeDocument/2006/relationships/hyperlink" Target="https://en.wikipedia.org/wiki/Intraoperative_radiation_therap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8800" dirty="0" err="1" smtClean="0"/>
              <a:t>Analgesia</a:t>
            </a:r>
            <a:r>
              <a:rPr lang="cs-CZ" sz="8800" dirty="0" smtClean="0"/>
              <a:t> </a:t>
            </a:r>
            <a:r>
              <a:rPr lang="cs-CZ" sz="8800" dirty="0"/>
              <a:t>and </a:t>
            </a:r>
            <a:r>
              <a:rPr lang="cs-CZ" sz="8800" dirty="0" err="1"/>
              <a:t>anesthesia</a:t>
            </a:r>
            <a:endParaRPr lang="cs-CZ" sz="8800" dirty="0"/>
          </a:p>
        </p:txBody>
      </p:sp>
      <p:sp>
        <p:nvSpPr>
          <p:cNvPr id="3" name="Podnadpis 2"/>
          <p:cNvSpPr>
            <a:spLocks noGrp="1"/>
          </p:cNvSpPr>
          <p:nvPr>
            <p:ph type="subTitle" idx="1"/>
          </p:nvPr>
        </p:nvSpPr>
        <p:spPr/>
        <p:txBody>
          <a:bodyPr>
            <a:normAutofit/>
          </a:bodyPr>
          <a:lstStyle/>
          <a:p>
            <a:r>
              <a:rPr lang="cs-CZ" dirty="0" smtClean="0"/>
              <a:t>Department </a:t>
            </a:r>
            <a:r>
              <a:rPr lang="cs-CZ" dirty="0" err="1" smtClean="0"/>
              <a:t>of</a:t>
            </a:r>
            <a:r>
              <a:rPr lang="cs-CZ" dirty="0" smtClean="0"/>
              <a:t> Trauma </a:t>
            </a:r>
            <a:r>
              <a:rPr lang="cs-CZ" dirty="0" err="1" smtClean="0"/>
              <a:t>Surgery</a:t>
            </a:r>
            <a:r>
              <a:rPr lang="cs-CZ" dirty="0" smtClean="0"/>
              <a:t> FN Brno</a:t>
            </a:r>
            <a:endParaRPr lang="cs-CZ" dirty="0"/>
          </a:p>
        </p:txBody>
      </p:sp>
      <p:pic>
        <p:nvPicPr>
          <p:cNvPr id="4" name="Picture 7" descr="logo-LF_red_1500"/>
          <p:cNvPicPr>
            <a:picLocks noChangeAspect="1" noChangeArrowheads="1"/>
          </p:cNvPicPr>
          <p:nvPr/>
        </p:nvPicPr>
        <p:blipFill>
          <a:blip r:embed="rId2" cstate="print"/>
          <a:srcRect/>
          <a:stretch>
            <a:fillRect/>
          </a:stretch>
        </p:blipFill>
        <p:spPr bwMode="auto">
          <a:xfrm>
            <a:off x="5701679" y="399378"/>
            <a:ext cx="1080120" cy="1077330"/>
          </a:xfrm>
          <a:prstGeom prst="rect">
            <a:avLst/>
          </a:prstGeom>
          <a:noFill/>
          <a:ln w="9525">
            <a:noFill/>
            <a:miter lim="800000"/>
            <a:headEnd/>
            <a:tailEnd/>
          </a:ln>
        </p:spPr>
      </p:pic>
      <p:pic>
        <p:nvPicPr>
          <p:cNvPr id="5" name="Obrázek 4" descr="Logo FN.jpg"/>
          <p:cNvPicPr>
            <a:picLocks noChangeAspect="1"/>
          </p:cNvPicPr>
          <p:nvPr/>
        </p:nvPicPr>
        <p:blipFill>
          <a:blip r:embed="rId3" cstate="print"/>
          <a:stretch>
            <a:fillRect/>
          </a:stretch>
        </p:blipFill>
        <p:spPr>
          <a:xfrm>
            <a:off x="8604100" y="451559"/>
            <a:ext cx="2749699" cy="972970"/>
          </a:xfrm>
          <a:prstGeom prst="rect">
            <a:avLst/>
          </a:prstGeom>
        </p:spPr>
      </p:pic>
      <p:pic>
        <p:nvPicPr>
          <p:cNvPr id="6" name="Obrázek 5" descr="traumacentrum.jpg"/>
          <p:cNvPicPr>
            <a:picLocks noChangeAspect="1"/>
          </p:cNvPicPr>
          <p:nvPr/>
        </p:nvPicPr>
        <p:blipFill>
          <a:blip r:embed="rId4" cstate="print"/>
          <a:stretch>
            <a:fillRect/>
          </a:stretch>
        </p:blipFill>
        <p:spPr>
          <a:xfrm>
            <a:off x="7097285" y="364904"/>
            <a:ext cx="1152128" cy="1146279"/>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01" y="647777"/>
            <a:ext cx="4543291" cy="3030970"/>
          </a:xfrm>
          <a:prstGeom prst="rect">
            <a:avLst/>
          </a:prstGeom>
        </p:spPr>
      </p:pic>
    </p:spTree>
    <p:extLst>
      <p:ext uri="{BB962C8B-B14F-4D97-AF65-F5344CB8AC3E}">
        <p14:creationId xmlns:p14="http://schemas.microsoft.com/office/powerpoint/2010/main" val="1471025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Intraoperative</a:t>
            </a:r>
            <a:r>
              <a:rPr lang="cs-CZ" dirty="0" smtClean="0"/>
              <a:t> </a:t>
            </a:r>
            <a:r>
              <a:rPr lang="cs-CZ" dirty="0" err="1" smtClean="0"/>
              <a:t>phase</a:t>
            </a:r>
            <a:endParaRPr lang="cs-CZ" dirty="0"/>
          </a:p>
        </p:txBody>
      </p:sp>
      <p:sp>
        <p:nvSpPr>
          <p:cNvPr id="3" name="Zástupný symbol pro obsah 2"/>
          <p:cNvSpPr>
            <a:spLocks noGrp="1"/>
          </p:cNvSpPr>
          <p:nvPr>
            <p:ph idx="1"/>
          </p:nvPr>
        </p:nvSpPr>
        <p:spPr/>
        <p:txBody>
          <a:bodyPr/>
          <a:lstStyle/>
          <a:p>
            <a:r>
              <a:rPr lang="cs-CZ" dirty="0" err="1" smtClean="0"/>
              <a:t>eliminate</a:t>
            </a:r>
            <a:r>
              <a:rPr lang="cs-CZ" dirty="0" smtClean="0"/>
              <a:t> </a:t>
            </a:r>
            <a:r>
              <a:rPr lang="en-US" dirty="0" smtClean="0"/>
              <a:t>of </a:t>
            </a:r>
            <a:r>
              <a:rPr lang="en-US" dirty="0"/>
              <a:t>painful stimuli</a:t>
            </a:r>
          </a:p>
          <a:p>
            <a:pPr marL="0" indent="0">
              <a:buNone/>
            </a:pPr>
            <a:r>
              <a:rPr lang="cs-CZ" dirty="0" smtClean="0"/>
              <a:t>   </a:t>
            </a:r>
            <a:r>
              <a:rPr lang="en-US" b="1" dirty="0" smtClean="0"/>
              <a:t>anesthesia</a:t>
            </a:r>
            <a:r>
              <a:rPr lang="en-US" b="1" dirty="0"/>
              <a:t>, analgesia</a:t>
            </a:r>
          </a:p>
          <a:p>
            <a:r>
              <a:rPr lang="en-US" dirty="0"/>
              <a:t>stabilization of the </a:t>
            </a:r>
            <a:r>
              <a:rPr lang="cs-CZ" dirty="0" err="1" smtClean="0"/>
              <a:t>condition</a:t>
            </a:r>
            <a:r>
              <a:rPr lang="en-US" dirty="0" smtClean="0"/>
              <a:t> </a:t>
            </a:r>
            <a:endParaRPr lang="cs-CZ" dirty="0" smtClean="0"/>
          </a:p>
          <a:p>
            <a:pPr marL="0" indent="0">
              <a:buNone/>
            </a:pPr>
            <a:r>
              <a:rPr lang="cs-CZ" dirty="0" smtClean="0"/>
              <a:t>  </a:t>
            </a:r>
            <a:r>
              <a:rPr lang="en-US" dirty="0" smtClean="0"/>
              <a:t> </a:t>
            </a:r>
            <a:r>
              <a:rPr lang="en-US" dirty="0"/>
              <a:t>sufficient breathing and </a:t>
            </a:r>
            <a:endParaRPr lang="cs-CZ" dirty="0" smtClean="0"/>
          </a:p>
          <a:p>
            <a:pPr marL="0" indent="0">
              <a:buNone/>
            </a:pPr>
            <a:r>
              <a:rPr lang="cs-CZ" dirty="0" smtClean="0"/>
              <a:t>   </a:t>
            </a:r>
            <a:r>
              <a:rPr lang="en-US" dirty="0" smtClean="0"/>
              <a:t>keeping </a:t>
            </a:r>
            <a:r>
              <a:rPr lang="en-US" dirty="0"/>
              <a:t>the filling </a:t>
            </a:r>
            <a:r>
              <a:rPr lang="cs-CZ" dirty="0" err="1" smtClean="0"/>
              <a:t>blood</a:t>
            </a:r>
            <a:r>
              <a:rPr lang="en-US" dirty="0" smtClean="0"/>
              <a:t>stream</a:t>
            </a:r>
            <a:endParaRPr lang="en-US" dirty="0"/>
          </a:p>
          <a:p>
            <a:r>
              <a:rPr lang="en-US" dirty="0"/>
              <a:t>muscle relaxation</a:t>
            </a:r>
          </a:p>
          <a:p>
            <a:r>
              <a:rPr lang="en-US" dirty="0"/>
              <a:t>controlled </a:t>
            </a:r>
            <a:r>
              <a:rPr lang="en-US" dirty="0" smtClean="0"/>
              <a:t>hypotension</a:t>
            </a:r>
            <a:endParaRPr lang="cs-CZ" dirty="0" smtClean="0"/>
          </a:p>
          <a:p>
            <a:r>
              <a:rPr lang="en-US" dirty="0" smtClean="0"/>
              <a:t>cardiopulmonary </a:t>
            </a:r>
            <a:r>
              <a:rPr lang="en-US" dirty="0"/>
              <a:t>bypass</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1690688"/>
            <a:ext cx="4762500" cy="4124325"/>
          </a:xfrm>
          <a:prstGeom prst="rect">
            <a:avLst/>
          </a:prstGeom>
        </p:spPr>
      </p:pic>
    </p:spTree>
    <p:extLst>
      <p:ext uri="{BB962C8B-B14F-4D97-AF65-F5344CB8AC3E}">
        <p14:creationId xmlns:p14="http://schemas.microsoft.com/office/powerpoint/2010/main" val="1500067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a:xfrm>
            <a:off x="1120001" y="1825625"/>
            <a:ext cx="7341420" cy="4351338"/>
          </a:xfrm>
        </p:spPr>
        <p:txBody>
          <a:bodyPr>
            <a:normAutofit fontScale="85000" lnSpcReduction="20000"/>
          </a:bodyPr>
          <a:lstStyle/>
          <a:p>
            <a:pPr marL="0" indent="0">
              <a:buNone/>
            </a:pPr>
            <a:r>
              <a:rPr lang="en-US" dirty="0"/>
              <a:t> </a:t>
            </a:r>
            <a:r>
              <a:rPr lang="cs-CZ" dirty="0" smtClean="0"/>
              <a:t>  </a:t>
            </a:r>
            <a:r>
              <a:rPr lang="en-US" dirty="0" smtClean="0"/>
              <a:t>set </a:t>
            </a:r>
            <a:r>
              <a:rPr lang="en-US" dirty="0"/>
              <a:t>of medical procedures performed in order to prevent airway </a:t>
            </a:r>
            <a:r>
              <a:rPr lang="cs-CZ" dirty="0" smtClean="0"/>
              <a:t> </a:t>
            </a:r>
            <a:r>
              <a:rPr lang="en-US" dirty="0" smtClean="0"/>
              <a:t>obstruction</a:t>
            </a:r>
            <a:endParaRPr lang="cs-CZ" dirty="0" smtClean="0"/>
          </a:p>
          <a:p>
            <a:r>
              <a:rPr lang="cs-CZ" dirty="0" err="1" smtClean="0">
                <a:solidFill>
                  <a:srgbClr val="FFC000"/>
                </a:solidFill>
              </a:rPr>
              <a:t>head-tilt</a:t>
            </a:r>
            <a:r>
              <a:rPr lang="cs-CZ" dirty="0" smtClean="0">
                <a:solidFill>
                  <a:srgbClr val="FFC000"/>
                </a:solidFill>
              </a:rPr>
              <a:t>/</a:t>
            </a:r>
            <a:r>
              <a:rPr lang="cs-CZ" dirty="0" err="1" smtClean="0">
                <a:solidFill>
                  <a:srgbClr val="FFC000"/>
                </a:solidFill>
              </a:rPr>
              <a:t>chin</a:t>
            </a:r>
            <a:r>
              <a:rPr lang="cs-CZ" dirty="0" smtClean="0">
                <a:solidFill>
                  <a:srgbClr val="FFC000"/>
                </a:solidFill>
              </a:rPr>
              <a:t>-lift</a:t>
            </a:r>
            <a:endParaRPr lang="cs-CZ" dirty="0"/>
          </a:p>
          <a:p>
            <a:r>
              <a:rPr lang="cs-CZ" dirty="0" smtClean="0">
                <a:solidFill>
                  <a:srgbClr val="FFC000"/>
                </a:solidFill>
              </a:rPr>
              <a:t>jaw-</a:t>
            </a:r>
            <a:r>
              <a:rPr lang="cs-CZ" dirty="0" err="1" smtClean="0">
                <a:solidFill>
                  <a:srgbClr val="FFC000"/>
                </a:solidFill>
              </a:rPr>
              <a:t>thrust</a:t>
            </a:r>
            <a:r>
              <a:rPr lang="cs-CZ" dirty="0" smtClean="0">
                <a:solidFill>
                  <a:srgbClr val="FFC000"/>
                </a:solidFill>
              </a:rPr>
              <a:t> </a:t>
            </a:r>
            <a:r>
              <a:rPr lang="cs-CZ" dirty="0" err="1" smtClean="0">
                <a:solidFill>
                  <a:srgbClr val="FFC000"/>
                </a:solidFill>
              </a:rPr>
              <a:t>maneuvers</a:t>
            </a:r>
            <a:endParaRPr lang="cs-CZ" dirty="0" smtClean="0">
              <a:solidFill>
                <a:srgbClr val="FFC000"/>
              </a:solidFill>
            </a:endParaRPr>
          </a:p>
          <a:p>
            <a:r>
              <a:rPr lang="cs-CZ" dirty="0" err="1" smtClean="0">
                <a:solidFill>
                  <a:srgbClr val="FFC000"/>
                </a:solidFill>
              </a:rPr>
              <a:t>oropharyngeal</a:t>
            </a:r>
            <a:r>
              <a:rPr lang="cs-CZ" dirty="0"/>
              <a:t> </a:t>
            </a:r>
            <a:r>
              <a:rPr lang="cs-CZ" dirty="0" err="1" smtClean="0">
                <a:solidFill>
                  <a:srgbClr val="FFC000"/>
                </a:solidFill>
              </a:rPr>
              <a:t>airways</a:t>
            </a:r>
            <a:r>
              <a:rPr lang="cs-CZ" dirty="0" smtClean="0"/>
              <a:t> (OPA)</a:t>
            </a:r>
          </a:p>
          <a:p>
            <a:r>
              <a:rPr lang="cs-CZ" dirty="0" err="1" smtClean="0">
                <a:solidFill>
                  <a:srgbClr val="FFC000"/>
                </a:solidFill>
              </a:rPr>
              <a:t>nasopharyngeal</a:t>
            </a:r>
            <a:r>
              <a:rPr lang="cs-CZ" dirty="0" smtClean="0">
                <a:solidFill>
                  <a:srgbClr val="FFC000"/>
                </a:solidFill>
              </a:rPr>
              <a:t> </a:t>
            </a:r>
            <a:r>
              <a:rPr lang="cs-CZ" dirty="0" err="1">
                <a:solidFill>
                  <a:srgbClr val="FFC000"/>
                </a:solidFill>
              </a:rPr>
              <a:t>airways</a:t>
            </a:r>
            <a:r>
              <a:rPr lang="cs-CZ" dirty="0"/>
              <a:t> (NPA</a:t>
            </a:r>
            <a:r>
              <a:rPr lang="cs-CZ" dirty="0" smtClean="0"/>
              <a:t>)</a:t>
            </a:r>
          </a:p>
          <a:p>
            <a:r>
              <a:rPr lang="cs-CZ" dirty="0" err="1">
                <a:solidFill>
                  <a:srgbClr val="FFC000"/>
                </a:solidFill>
              </a:rPr>
              <a:t>l</a:t>
            </a:r>
            <a:r>
              <a:rPr lang="cs-CZ" dirty="0" err="1" smtClean="0">
                <a:solidFill>
                  <a:srgbClr val="FFC000"/>
                </a:solidFill>
              </a:rPr>
              <a:t>aryngeal</a:t>
            </a:r>
            <a:r>
              <a:rPr lang="cs-CZ" dirty="0" smtClean="0">
                <a:solidFill>
                  <a:srgbClr val="FFC000"/>
                </a:solidFill>
              </a:rPr>
              <a:t> </a:t>
            </a:r>
            <a:r>
              <a:rPr lang="cs-CZ" dirty="0" err="1" smtClean="0">
                <a:solidFill>
                  <a:srgbClr val="FFC000"/>
                </a:solidFill>
              </a:rPr>
              <a:t>mask</a:t>
            </a:r>
            <a:endParaRPr lang="cs-CZ" dirty="0" smtClean="0">
              <a:solidFill>
                <a:srgbClr val="FFC000"/>
              </a:solidFill>
            </a:endParaRPr>
          </a:p>
          <a:p>
            <a:pPr marL="0" indent="0">
              <a:buNone/>
            </a:pPr>
            <a:r>
              <a:rPr lang="cs-CZ" dirty="0" smtClean="0"/>
              <a:t>   </a:t>
            </a:r>
            <a:r>
              <a:rPr lang="en-US" dirty="0" smtClean="0"/>
              <a:t>does </a:t>
            </a:r>
            <a:r>
              <a:rPr lang="en-US" dirty="0"/>
              <a:t>not prevent further </a:t>
            </a:r>
            <a:r>
              <a:rPr lang="en-US" dirty="0" smtClean="0"/>
              <a:t>leaking </a:t>
            </a:r>
            <a:r>
              <a:rPr lang="en-US" dirty="0"/>
              <a:t>and aspirations</a:t>
            </a:r>
            <a:endParaRPr lang="cs-CZ" dirty="0" smtClean="0"/>
          </a:p>
          <a:p>
            <a:r>
              <a:rPr lang="cs-CZ" dirty="0" err="1" smtClean="0">
                <a:solidFill>
                  <a:srgbClr val="FFC000"/>
                </a:solidFill>
              </a:rPr>
              <a:t>endotracheal</a:t>
            </a:r>
            <a:r>
              <a:rPr lang="cs-CZ" dirty="0" smtClean="0">
                <a:solidFill>
                  <a:srgbClr val="FFC000"/>
                </a:solidFill>
              </a:rPr>
              <a:t> tube</a:t>
            </a:r>
          </a:p>
          <a:p>
            <a:pPr marL="0" indent="0">
              <a:buNone/>
            </a:pPr>
            <a:r>
              <a:rPr lang="cs-CZ" dirty="0" smtClean="0"/>
              <a:t>   </a:t>
            </a:r>
            <a:r>
              <a:rPr lang="cs-CZ" dirty="0"/>
              <a:t>i</a:t>
            </a:r>
            <a:r>
              <a:rPr lang="en-US" dirty="0" err="1" smtClean="0"/>
              <a:t>ndications</a:t>
            </a:r>
            <a:r>
              <a:rPr lang="en-US" dirty="0" smtClean="0"/>
              <a:t> </a:t>
            </a:r>
            <a:r>
              <a:rPr lang="en-US" dirty="0"/>
              <a:t>- full stomach (ileus, trauma</a:t>
            </a:r>
            <a:r>
              <a:rPr lang="en-US" dirty="0" smtClean="0"/>
              <a:t>)</a:t>
            </a:r>
            <a:r>
              <a:rPr lang="cs-CZ" dirty="0" smtClean="0"/>
              <a:t>, </a:t>
            </a:r>
            <a:r>
              <a:rPr lang="cs-CZ" dirty="0" err="1" smtClean="0"/>
              <a:t>position</a:t>
            </a:r>
            <a:r>
              <a:rPr lang="en-US" dirty="0" smtClean="0"/>
              <a:t> </a:t>
            </a:r>
            <a:r>
              <a:rPr lang="cs-CZ" dirty="0" smtClean="0"/>
              <a:t>on </a:t>
            </a:r>
            <a:r>
              <a:rPr lang="cs-CZ" dirty="0" err="1" smtClean="0"/>
              <a:t>the</a:t>
            </a:r>
            <a:r>
              <a:rPr lang="cs-CZ" dirty="0" smtClean="0"/>
              <a:t> </a:t>
            </a:r>
            <a:r>
              <a:rPr lang="cs-CZ" dirty="0" err="1" smtClean="0"/>
              <a:t>abdoben</a:t>
            </a:r>
            <a:r>
              <a:rPr lang="cs-CZ" dirty="0" smtClean="0"/>
              <a:t> </a:t>
            </a:r>
            <a:r>
              <a:rPr lang="cs-CZ" dirty="0" err="1" smtClean="0"/>
              <a:t>or</a:t>
            </a:r>
            <a:r>
              <a:rPr lang="cs-CZ" dirty="0" smtClean="0"/>
              <a:t> </a:t>
            </a:r>
            <a:r>
              <a:rPr lang="cs-CZ" dirty="0" err="1" smtClean="0"/>
              <a:t>side</a:t>
            </a:r>
            <a:r>
              <a:rPr lang="en-US" dirty="0" smtClean="0"/>
              <a:t>,</a:t>
            </a:r>
            <a:r>
              <a:rPr lang="cs-CZ" dirty="0" smtClean="0"/>
              <a:t> </a:t>
            </a:r>
            <a:r>
              <a:rPr lang="en-US" dirty="0" smtClean="0"/>
              <a:t>muscle relaxation</a:t>
            </a:r>
            <a:r>
              <a:rPr lang="cs-CZ" dirty="0" smtClean="0"/>
              <a:t>, </a:t>
            </a:r>
            <a:r>
              <a:rPr lang="en-US" dirty="0" smtClean="0"/>
              <a:t>circulatory </a:t>
            </a:r>
            <a:r>
              <a:rPr lang="en-US" dirty="0"/>
              <a:t>and respiratory insufficiency</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1963" y="1825625"/>
            <a:ext cx="3127862" cy="3654044"/>
          </a:xfrm>
          <a:prstGeom prst="rect">
            <a:avLst/>
          </a:prstGeom>
        </p:spPr>
      </p:pic>
    </p:spTree>
    <p:extLst>
      <p:ext uri="{BB962C8B-B14F-4D97-AF65-F5344CB8AC3E}">
        <p14:creationId xmlns:p14="http://schemas.microsoft.com/office/powerpoint/2010/main" val="395438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p:txBody>
          <a:bodyPr>
            <a:normAutofit/>
          </a:bodyPr>
          <a:lstStyle/>
          <a:p>
            <a:r>
              <a:rPr lang="cs-CZ" dirty="0" err="1" smtClean="0">
                <a:solidFill>
                  <a:srgbClr val="FFC000"/>
                </a:solidFill>
              </a:rPr>
              <a:t>head-tilt</a:t>
            </a:r>
            <a:r>
              <a:rPr lang="cs-CZ" dirty="0" smtClean="0">
                <a:solidFill>
                  <a:srgbClr val="FFC000"/>
                </a:solidFill>
              </a:rPr>
              <a:t>/</a:t>
            </a:r>
            <a:r>
              <a:rPr lang="cs-CZ" dirty="0" err="1" smtClean="0">
                <a:solidFill>
                  <a:srgbClr val="FFC000"/>
                </a:solidFill>
              </a:rPr>
              <a:t>chin</a:t>
            </a:r>
            <a:r>
              <a:rPr lang="cs-CZ" dirty="0" smtClean="0">
                <a:solidFill>
                  <a:srgbClr val="FFC000"/>
                </a:solidFill>
              </a:rPr>
              <a:t>-lift</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84" y="2525251"/>
            <a:ext cx="6011779" cy="400031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503" y="3165786"/>
            <a:ext cx="5344367" cy="2719247"/>
          </a:xfrm>
          <a:prstGeom prst="rect">
            <a:avLst/>
          </a:prstGeom>
        </p:spPr>
      </p:pic>
    </p:spTree>
    <p:extLst>
      <p:ext uri="{BB962C8B-B14F-4D97-AF65-F5344CB8AC3E}">
        <p14:creationId xmlns:p14="http://schemas.microsoft.com/office/powerpoint/2010/main" val="2759105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p:txBody>
          <a:bodyPr>
            <a:normAutofit/>
          </a:bodyPr>
          <a:lstStyle/>
          <a:p>
            <a:r>
              <a:rPr lang="cs-CZ" dirty="0" smtClean="0">
                <a:solidFill>
                  <a:srgbClr val="FFC000"/>
                </a:solidFill>
              </a:rPr>
              <a:t>jaw-</a:t>
            </a:r>
            <a:r>
              <a:rPr lang="cs-CZ" dirty="0" err="1" smtClean="0">
                <a:solidFill>
                  <a:srgbClr val="FFC000"/>
                </a:solidFill>
              </a:rPr>
              <a:t>thrust</a:t>
            </a:r>
            <a:r>
              <a:rPr lang="cs-CZ" dirty="0" smtClean="0">
                <a:solidFill>
                  <a:srgbClr val="FFC000"/>
                </a:solidFill>
              </a:rPr>
              <a:t> </a:t>
            </a:r>
            <a:r>
              <a:rPr lang="cs-CZ" dirty="0" err="1" smtClean="0">
                <a:solidFill>
                  <a:srgbClr val="FFC000"/>
                </a:solidFill>
              </a:rPr>
              <a:t>maneuvers</a:t>
            </a:r>
            <a:endParaRPr lang="cs-CZ" dirty="0" smtClean="0">
              <a:solidFill>
                <a:srgbClr val="FFC000"/>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733" y="2337303"/>
            <a:ext cx="6120146" cy="4327514"/>
          </a:xfrm>
          <a:prstGeom prst="rect">
            <a:avLst/>
          </a:prstGeom>
        </p:spPr>
      </p:pic>
    </p:spTree>
    <p:extLst>
      <p:ext uri="{BB962C8B-B14F-4D97-AF65-F5344CB8AC3E}">
        <p14:creationId xmlns:p14="http://schemas.microsoft.com/office/powerpoint/2010/main" val="135105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p:txBody>
          <a:bodyPr>
            <a:normAutofit/>
          </a:bodyPr>
          <a:lstStyle/>
          <a:p>
            <a:pPr marL="0" indent="0">
              <a:buNone/>
            </a:pPr>
            <a:r>
              <a:rPr lang="en-US" dirty="0"/>
              <a:t> </a:t>
            </a:r>
            <a:r>
              <a:rPr lang="cs-CZ" dirty="0" smtClean="0"/>
              <a:t>  </a:t>
            </a:r>
            <a:r>
              <a:rPr lang="cs-CZ" dirty="0" err="1" smtClean="0">
                <a:solidFill>
                  <a:srgbClr val="FFC000"/>
                </a:solidFill>
              </a:rPr>
              <a:t>oropharyngeal</a:t>
            </a:r>
            <a:r>
              <a:rPr lang="cs-CZ" dirty="0"/>
              <a:t> (OPA) and </a:t>
            </a:r>
            <a:r>
              <a:rPr lang="cs-CZ" dirty="0" err="1">
                <a:solidFill>
                  <a:srgbClr val="FFC000"/>
                </a:solidFill>
              </a:rPr>
              <a:t>n</a:t>
            </a:r>
            <a:r>
              <a:rPr lang="cs-CZ" dirty="0" err="1" smtClean="0">
                <a:solidFill>
                  <a:srgbClr val="FFC000"/>
                </a:solidFill>
              </a:rPr>
              <a:t>asopharyngeal</a:t>
            </a:r>
            <a:r>
              <a:rPr lang="cs-CZ" dirty="0" smtClean="0">
                <a:solidFill>
                  <a:srgbClr val="FFC000"/>
                </a:solidFill>
              </a:rPr>
              <a:t> </a:t>
            </a:r>
            <a:r>
              <a:rPr lang="cs-CZ" dirty="0" err="1">
                <a:solidFill>
                  <a:srgbClr val="FFC000"/>
                </a:solidFill>
              </a:rPr>
              <a:t>airways</a:t>
            </a:r>
            <a:r>
              <a:rPr lang="cs-CZ" dirty="0"/>
              <a:t> (NPA</a:t>
            </a:r>
            <a:r>
              <a:rPr lang="cs-CZ" dirty="0" smtClean="0"/>
              <a: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1" y="2501900"/>
            <a:ext cx="4572000" cy="3810000"/>
          </a:xfrm>
          <a:prstGeom prst="rect">
            <a:avLst/>
          </a:prstGeom>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15278"/>
          <a:stretch/>
        </p:blipFill>
        <p:spPr>
          <a:xfrm>
            <a:off x="5786907" y="2501900"/>
            <a:ext cx="5831739" cy="3810000"/>
          </a:xfrm>
          <a:prstGeom prst="rect">
            <a:avLst/>
          </a:prstGeom>
        </p:spPr>
      </p:pic>
    </p:spTree>
    <p:extLst>
      <p:ext uri="{BB962C8B-B14F-4D97-AF65-F5344CB8AC3E}">
        <p14:creationId xmlns:p14="http://schemas.microsoft.com/office/powerpoint/2010/main" val="90130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p:txBody>
          <a:bodyPr>
            <a:normAutofit/>
          </a:bodyPr>
          <a:lstStyle/>
          <a:p>
            <a:r>
              <a:rPr lang="cs-CZ" dirty="0" err="1" smtClean="0">
                <a:solidFill>
                  <a:srgbClr val="FFC000"/>
                </a:solidFill>
              </a:rPr>
              <a:t>laryngeal</a:t>
            </a:r>
            <a:r>
              <a:rPr lang="cs-CZ" dirty="0" smtClean="0">
                <a:solidFill>
                  <a:srgbClr val="FFC000"/>
                </a:solidFill>
              </a:rPr>
              <a:t> </a:t>
            </a:r>
            <a:r>
              <a:rPr lang="cs-CZ" dirty="0" err="1" smtClean="0">
                <a:solidFill>
                  <a:srgbClr val="FFC000"/>
                </a:solidFill>
              </a:rPr>
              <a:t>mask</a:t>
            </a:r>
            <a:endParaRPr lang="cs-CZ" dirty="0" smtClean="0">
              <a:solidFill>
                <a:srgbClr val="FFC000"/>
              </a:solidFill>
            </a:endParaRPr>
          </a:p>
          <a:p>
            <a:pPr marL="0" indent="0">
              <a:buNone/>
            </a:pPr>
            <a:r>
              <a:rPr lang="cs-CZ" dirty="0" smtClean="0"/>
              <a:t>   </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64" y="2459863"/>
            <a:ext cx="5143144" cy="406328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888" y="2459863"/>
            <a:ext cx="5768765" cy="4077501"/>
          </a:xfrm>
          <a:prstGeom prst="rect">
            <a:avLst/>
          </a:prstGeom>
        </p:spPr>
      </p:pic>
    </p:spTree>
    <p:extLst>
      <p:ext uri="{BB962C8B-B14F-4D97-AF65-F5344CB8AC3E}">
        <p14:creationId xmlns:p14="http://schemas.microsoft.com/office/powerpoint/2010/main" val="1665927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Airway</a:t>
            </a:r>
            <a:r>
              <a:rPr lang="cs-CZ" b="1" dirty="0"/>
              <a:t> management</a:t>
            </a:r>
            <a:endParaRPr lang="cs-CZ" dirty="0"/>
          </a:p>
        </p:txBody>
      </p:sp>
      <p:sp>
        <p:nvSpPr>
          <p:cNvPr id="3" name="Zástupný symbol pro obsah 2"/>
          <p:cNvSpPr>
            <a:spLocks noGrp="1"/>
          </p:cNvSpPr>
          <p:nvPr>
            <p:ph idx="1"/>
          </p:nvPr>
        </p:nvSpPr>
        <p:spPr/>
        <p:txBody>
          <a:bodyPr>
            <a:normAutofit/>
          </a:bodyPr>
          <a:lstStyle/>
          <a:p>
            <a:r>
              <a:rPr lang="cs-CZ" dirty="0" err="1" smtClean="0">
                <a:solidFill>
                  <a:srgbClr val="FFC000"/>
                </a:solidFill>
              </a:rPr>
              <a:t>endotracheal</a:t>
            </a:r>
            <a:r>
              <a:rPr lang="cs-CZ" dirty="0" smtClean="0">
                <a:solidFill>
                  <a:srgbClr val="FFC000"/>
                </a:solidFill>
              </a:rPr>
              <a:t> tube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8" y="2524259"/>
            <a:ext cx="3910348" cy="391034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43" y="2524259"/>
            <a:ext cx="6349600" cy="3910348"/>
          </a:xfrm>
          <a:prstGeom prst="rect">
            <a:avLst/>
          </a:prstGeom>
        </p:spPr>
      </p:pic>
    </p:spTree>
    <p:extLst>
      <p:ext uri="{BB962C8B-B14F-4D97-AF65-F5344CB8AC3E}">
        <p14:creationId xmlns:p14="http://schemas.microsoft.com/office/powerpoint/2010/main" val="3524732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Mechanical</a:t>
            </a:r>
            <a:r>
              <a:rPr lang="cs-CZ" dirty="0" smtClean="0"/>
              <a:t> </a:t>
            </a:r>
            <a:r>
              <a:rPr lang="cs-CZ" dirty="0" err="1" smtClean="0"/>
              <a:t>ventilation</a:t>
            </a:r>
            <a:endParaRPr lang="cs-CZ" dirty="0"/>
          </a:p>
        </p:txBody>
      </p:sp>
      <p:sp>
        <p:nvSpPr>
          <p:cNvPr id="3" name="Zástupný symbol pro obsah 2"/>
          <p:cNvSpPr>
            <a:spLocks noGrp="1"/>
          </p:cNvSpPr>
          <p:nvPr>
            <p:ph idx="1"/>
          </p:nvPr>
        </p:nvSpPr>
        <p:spPr>
          <a:xfrm>
            <a:off x="1120000" y="1825625"/>
            <a:ext cx="6898977" cy="4351338"/>
          </a:xfrm>
        </p:spPr>
        <p:txBody>
          <a:bodyPr>
            <a:normAutofit fontScale="77500" lnSpcReduction="20000"/>
          </a:bodyPr>
          <a:lstStyle/>
          <a:p>
            <a:r>
              <a:rPr lang="en-US" dirty="0"/>
              <a:t>method to mechanically assist or replace spontaneous </a:t>
            </a:r>
            <a:r>
              <a:rPr lang="en-US" dirty="0" smtClean="0"/>
              <a:t>breathing</a:t>
            </a:r>
            <a:endParaRPr lang="cs-CZ" dirty="0" smtClean="0"/>
          </a:p>
          <a:p>
            <a:r>
              <a:rPr lang="en-US" dirty="0"/>
              <a:t>Indications - relaxed patients who are unable to spontaneous </a:t>
            </a:r>
            <a:r>
              <a:rPr lang="cs-CZ" dirty="0" err="1" smtClean="0"/>
              <a:t>breathing</a:t>
            </a:r>
            <a:r>
              <a:rPr lang="cs-CZ" dirty="0" smtClean="0"/>
              <a:t> </a:t>
            </a:r>
            <a:r>
              <a:rPr lang="en-US" dirty="0" smtClean="0"/>
              <a:t>(due </a:t>
            </a:r>
            <a:r>
              <a:rPr lang="en-US" dirty="0"/>
              <a:t>to anesthesia, surgical position, surgery of the chest cavity ...)</a:t>
            </a:r>
          </a:p>
          <a:p>
            <a:r>
              <a:rPr lang="cs-CZ" dirty="0" err="1"/>
              <a:t>e</a:t>
            </a:r>
            <a:r>
              <a:rPr lang="cs-CZ" dirty="0" err="1" smtClean="0"/>
              <a:t>ndotracheal</a:t>
            </a:r>
            <a:r>
              <a:rPr lang="cs-CZ" dirty="0" smtClean="0"/>
              <a:t> tube </a:t>
            </a:r>
            <a:r>
              <a:rPr lang="en-US" dirty="0" smtClean="0"/>
              <a:t>connected </a:t>
            </a:r>
            <a:r>
              <a:rPr lang="en-US" dirty="0"/>
              <a:t>to the </a:t>
            </a:r>
            <a:r>
              <a:rPr lang="en-US" dirty="0" smtClean="0"/>
              <a:t>device</a:t>
            </a:r>
            <a:r>
              <a:rPr lang="cs-CZ" dirty="0" smtClean="0"/>
              <a:t> (</a:t>
            </a:r>
            <a:r>
              <a:rPr lang="cs-CZ" dirty="0" err="1" smtClean="0"/>
              <a:t>ventilator</a:t>
            </a:r>
            <a:r>
              <a:rPr lang="cs-CZ" dirty="0" smtClean="0"/>
              <a:t>)</a:t>
            </a:r>
            <a:endParaRPr lang="en-US" dirty="0"/>
          </a:p>
          <a:p>
            <a:r>
              <a:rPr lang="en-US" dirty="0"/>
              <a:t>INSULFATION anesthetic mixture into the lungs</a:t>
            </a:r>
          </a:p>
          <a:p>
            <a:r>
              <a:rPr lang="en-US" dirty="0" err="1"/>
              <a:t>inspirium</a:t>
            </a:r>
            <a:r>
              <a:rPr lang="en-US" dirty="0"/>
              <a:t> (20-25 cm H20)</a:t>
            </a:r>
          </a:p>
          <a:p>
            <a:r>
              <a:rPr lang="en-US" dirty="0" err="1"/>
              <a:t>expirium</a:t>
            </a:r>
            <a:r>
              <a:rPr lang="en-US" dirty="0"/>
              <a:t> passive - INSULFATION is stopped, the pressure drop to atmospheric pressure</a:t>
            </a:r>
          </a:p>
          <a:p>
            <a:r>
              <a:rPr lang="en-US" dirty="0" smtClean="0"/>
              <a:t>can </a:t>
            </a:r>
            <a:r>
              <a:rPr lang="en-US" dirty="0"/>
              <a:t>also be performed manually - useful at the beginning and end of anesthesia</a:t>
            </a:r>
          </a:p>
          <a:p>
            <a:r>
              <a:rPr lang="en-US" dirty="0"/>
              <a:t>after anesthesia, the patient without respiratory effort, clears his throat, he raises his head</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977" y="1265685"/>
            <a:ext cx="3875484" cy="5167312"/>
          </a:xfrm>
          <a:prstGeom prst="rect">
            <a:avLst/>
          </a:prstGeom>
        </p:spPr>
      </p:pic>
    </p:spTree>
    <p:extLst>
      <p:ext uri="{BB962C8B-B14F-4D97-AF65-F5344CB8AC3E}">
        <p14:creationId xmlns:p14="http://schemas.microsoft.com/office/powerpoint/2010/main" val="245808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Types</a:t>
            </a:r>
            <a:r>
              <a:rPr lang="cs-CZ" dirty="0" smtClean="0"/>
              <a:t> </a:t>
            </a:r>
            <a:r>
              <a:rPr lang="cs-CZ" dirty="0" err="1" smtClean="0"/>
              <a:t>of</a:t>
            </a:r>
            <a:r>
              <a:rPr lang="cs-CZ" dirty="0" smtClean="0"/>
              <a:t> </a:t>
            </a:r>
            <a:r>
              <a:rPr lang="cs-CZ" dirty="0" err="1" smtClean="0"/>
              <a:t>general</a:t>
            </a:r>
            <a:r>
              <a:rPr lang="cs-CZ" dirty="0" smtClean="0"/>
              <a:t> </a:t>
            </a:r>
            <a:r>
              <a:rPr lang="cs-CZ" dirty="0" err="1" smtClean="0"/>
              <a:t>anesthesia</a:t>
            </a:r>
            <a:endParaRPr lang="cs-CZ" dirty="0"/>
          </a:p>
        </p:txBody>
      </p:sp>
      <p:sp>
        <p:nvSpPr>
          <p:cNvPr id="3" name="Zástupný symbol pro obsah 2"/>
          <p:cNvSpPr>
            <a:spLocks noGrp="1"/>
          </p:cNvSpPr>
          <p:nvPr>
            <p:ph idx="1"/>
          </p:nvPr>
        </p:nvSpPr>
        <p:spPr/>
        <p:txBody>
          <a:bodyPr/>
          <a:lstStyle/>
          <a:p>
            <a:r>
              <a:rPr lang="cs-CZ" dirty="0" smtClean="0"/>
              <a:t>By </a:t>
            </a:r>
            <a:r>
              <a:rPr lang="cs-CZ" dirty="0" err="1" smtClean="0"/>
              <a:t>entering</a:t>
            </a:r>
            <a:r>
              <a:rPr lang="cs-CZ" dirty="0" smtClean="0"/>
              <a:t> (</a:t>
            </a:r>
            <a:r>
              <a:rPr lang="cs-CZ" dirty="0" err="1" smtClean="0"/>
              <a:t>routes</a:t>
            </a:r>
            <a:r>
              <a:rPr lang="cs-CZ" dirty="0" smtClean="0"/>
              <a:t>) - </a:t>
            </a:r>
            <a:r>
              <a:rPr lang="cs-CZ" dirty="0"/>
              <a:t> </a:t>
            </a:r>
            <a:endParaRPr lang="cs-CZ" dirty="0" smtClean="0"/>
          </a:p>
          <a:p>
            <a:pPr marL="0" indent="0">
              <a:buNone/>
            </a:pPr>
            <a:r>
              <a:rPr lang="cs-CZ" dirty="0" smtClean="0"/>
              <a:t>   </a:t>
            </a:r>
            <a:r>
              <a:rPr lang="cs-CZ" dirty="0" err="1" smtClean="0">
                <a:solidFill>
                  <a:srgbClr val="FFC000"/>
                </a:solidFill>
              </a:rPr>
              <a:t>inhalation</a:t>
            </a:r>
            <a:endParaRPr lang="cs-CZ" dirty="0">
              <a:solidFill>
                <a:srgbClr val="FFC000"/>
              </a:solidFill>
            </a:endParaRPr>
          </a:p>
          <a:p>
            <a:pPr marL="0" indent="0">
              <a:buNone/>
            </a:pPr>
            <a:r>
              <a:rPr lang="cs-CZ" dirty="0" smtClean="0"/>
              <a:t>   </a:t>
            </a:r>
            <a:r>
              <a:rPr lang="cs-CZ" dirty="0" err="1" smtClean="0"/>
              <a:t>injection</a:t>
            </a:r>
            <a:r>
              <a:rPr lang="cs-CZ" dirty="0"/>
              <a:t> (</a:t>
            </a:r>
            <a:r>
              <a:rPr lang="cs-CZ" dirty="0" err="1">
                <a:solidFill>
                  <a:srgbClr val="FFC000"/>
                </a:solidFill>
              </a:rPr>
              <a:t>intravenous</a:t>
            </a:r>
            <a:r>
              <a:rPr lang="cs-CZ" dirty="0"/>
              <a:t>, </a:t>
            </a:r>
            <a:r>
              <a:rPr lang="cs-CZ" dirty="0" err="1" smtClean="0"/>
              <a:t>intramuscular</a:t>
            </a:r>
            <a:r>
              <a:rPr lang="cs-CZ" dirty="0"/>
              <a:t> </a:t>
            </a:r>
            <a:r>
              <a:rPr lang="cs-CZ" dirty="0" err="1" smtClean="0"/>
              <a:t>or</a:t>
            </a:r>
            <a:r>
              <a:rPr lang="cs-CZ" dirty="0"/>
              <a:t> </a:t>
            </a:r>
            <a:r>
              <a:rPr lang="cs-CZ" dirty="0" err="1"/>
              <a:t>subcutaneous</a:t>
            </a:r>
            <a:r>
              <a:rPr lang="cs-CZ" dirty="0" smtClean="0"/>
              <a:t>)</a:t>
            </a:r>
            <a:r>
              <a:rPr lang="cs-CZ" dirty="0"/>
              <a:t> </a:t>
            </a:r>
            <a:endParaRPr lang="cs-CZ" dirty="0" smtClean="0"/>
          </a:p>
          <a:p>
            <a:pPr marL="0" indent="0">
              <a:buNone/>
            </a:pPr>
            <a:r>
              <a:rPr lang="cs-CZ" dirty="0" smtClean="0"/>
              <a:t>   oral</a:t>
            </a:r>
          </a:p>
          <a:p>
            <a:pPr marL="0" indent="0">
              <a:buNone/>
            </a:pPr>
            <a:r>
              <a:rPr lang="cs-CZ" dirty="0" smtClean="0"/>
              <a:t>   </a:t>
            </a:r>
            <a:r>
              <a:rPr lang="cs-CZ" dirty="0" err="1" smtClean="0"/>
              <a:t>rectal</a:t>
            </a:r>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458" y="3814472"/>
            <a:ext cx="1778990" cy="249742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679" y="3814472"/>
            <a:ext cx="2497428" cy="2497428"/>
          </a:xfrm>
          <a:prstGeom prst="rect">
            <a:avLst/>
          </a:prstGeom>
        </p:spPr>
      </p:pic>
    </p:spTree>
    <p:extLst>
      <p:ext uri="{BB962C8B-B14F-4D97-AF65-F5344CB8AC3E}">
        <p14:creationId xmlns:p14="http://schemas.microsoft.com/office/powerpoint/2010/main" val="502398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Stages</a:t>
            </a:r>
            <a:r>
              <a:rPr lang="cs-CZ" dirty="0" smtClean="0"/>
              <a:t> </a:t>
            </a:r>
            <a:r>
              <a:rPr lang="cs-CZ" dirty="0" err="1" smtClean="0"/>
              <a:t>of</a:t>
            </a:r>
            <a:r>
              <a:rPr lang="cs-CZ" dirty="0" smtClean="0"/>
              <a:t> </a:t>
            </a:r>
            <a:r>
              <a:rPr lang="cs-CZ" dirty="0" err="1" smtClean="0"/>
              <a:t>anaesthesia</a:t>
            </a:r>
            <a:endParaRPr lang="cs-CZ" dirty="0"/>
          </a:p>
        </p:txBody>
      </p:sp>
      <p:sp>
        <p:nvSpPr>
          <p:cNvPr id="3" name="Zástupný symbol pro obsah 2"/>
          <p:cNvSpPr>
            <a:spLocks noGrp="1"/>
          </p:cNvSpPr>
          <p:nvPr>
            <p:ph idx="1"/>
          </p:nvPr>
        </p:nvSpPr>
        <p:spPr>
          <a:xfrm>
            <a:off x="1120000" y="1690688"/>
            <a:ext cx="10233800" cy="4897147"/>
          </a:xfrm>
        </p:spPr>
        <p:txBody>
          <a:bodyPr>
            <a:normAutofit fontScale="62500" lnSpcReduction="20000"/>
          </a:bodyPr>
          <a:lstStyle/>
          <a:p>
            <a:r>
              <a:rPr lang="en-US" b="1" dirty="0">
                <a:solidFill>
                  <a:srgbClr val="FFC000"/>
                </a:solidFill>
              </a:rPr>
              <a:t>Stage 1</a:t>
            </a:r>
          </a:p>
          <a:p>
            <a:pPr marL="0" indent="0">
              <a:buNone/>
            </a:pPr>
            <a:r>
              <a:rPr lang="en-US" dirty="0" smtClean="0"/>
              <a:t>  </a:t>
            </a:r>
            <a:r>
              <a:rPr lang="en-US" dirty="0"/>
              <a:t>"</a:t>
            </a:r>
            <a:r>
              <a:rPr lang="en-US" b="1" dirty="0"/>
              <a:t>induction</a:t>
            </a:r>
            <a:r>
              <a:rPr lang="en-US" dirty="0"/>
              <a:t>", is the period between the initial administration of the induction agents and loss of consciousness. During this stage, the patient progresses from analgesia without amnesia to analgesia with amnesia. Patients can carry on a conversation at this time.</a:t>
            </a:r>
          </a:p>
          <a:p>
            <a:r>
              <a:rPr lang="en-US" b="1" dirty="0">
                <a:solidFill>
                  <a:srgbClr val="FFC000"/>
                </a:solidFill>
              </a:rPr>
              <a:t>Stage </a:t>
            </a:r>
            <a:r>
              <a:rPr lang="en-US" b="1" dirty="0" smtClean="0">
                <a:solidFill>
                  <a:srgbClr val="FFC000"/>
                </a:solidFill>
              </a:rPr>
              <a:t>2</a:t>
            </a:r>
            <a:endParaRPr lang="cs-CZ" b="1" dirty="0" smtClean="0">
              <a:solidFill>
                <a:srgbClr val="FFC000"/>
              </a:solidFill>
            </a:endParaRPr>
          </a:p>
          <a:p>
            <a:pPr marL="0" indent="0">
              <a:buNone/>
            </a:pPr>
            <a:r>
              <a:rPr lang="en-US" dirty="0" smtClean="0"/>
              <a:t>"</a:t>
            </a:r>
            <a:r>
              <a:rPr lang="en-US" b="1" dirty="0" smtClean="0"/>
              <a:t>excitement </a:t>
            </a:r>
            <a:r>
              <a:rPr lang="en-US" b="1" dirty="0"/>
              <a:t>stage</a:t>
            </a:r>
            <a:r>
              <a:rPr lang="en-US" dirty="0"/>
              <a:t>", is the period following loss of consciousness and marked by excited and delirious activity</a:t>
            </a:r>
            <a:r>
              <a:rPr lang="en-US" dirty="0" smtClean="0"/>
              <a:t>. </a:t>
            </a:r>
            <a:r>
              <a:rPr lang="en-US" dirty="0"/>
              <a:t>respirations and heart rate may become irregular. </a:t>
            </a:r>
            <a:r>
              <a:rPr lang="en-US" dirty="0" smtClean="0"/>
              <a:t>uncontrolled </a:t>
            </a:r>
            <a:r>
              <a:rPr lang="en-US" dirty="0"/>
              <a:t>movements, vomiting, breath holding, and pupillary dilation. Since the combination of spastic movements, vomiting, and irregular respirations may lead to airway compromise, rapidly acting drugs are used to minimize time in this stage and reach stage 3 as fast as possible.</a:t>
            </a:r>
          </a:p>
          <a:p>
            <a:r>
              <a:rPr lang="en-US" b="1" dirty="0">
                <a:solidFill>
                  <a:srgbClr val="FFC000"/>
                </a:solidFill>
              </a:rPr>
              <a:t>Stage 3</a:t>
            </a:r>
          </a:p>
          <a:p>
            <a:pPr marL="0" indent="0">
              <a:buNone/>
            </a:pPr>
            <a:r>
              <a:rPr lang="en-US" dirty="0" smtClean="0"/>
              <a:t>"</a:t>
            </a:r>
            <a:r>
              <a:rPr lang="en-US" b="1" dirty="0" smtClean="0"/>
              <a:t>surgical </a:t>
            </a:r>
            <a:r>
              <a:rPr lang="en-US" b="1" dirty="0" err="1" smtClean="0"/>
              <a:t>anaesthesia</a:t>
            </a:r>
            <a:r>
              <a:rPr lang="en-US" dirty="0" smtClean="0"/>
              <a:t>„</a:t>
            </a:r>
            <a:r>
              <a:rPr lang="cs-CZ" dirty="0" smtClean="0"/>
              <a:t>, </a:t>
            </a:r>
            <a:r>
              <a:rPr lang="en-US" dirty="0" smtClean="0"/>
              <a:t>the </a:t>
            </a:r>
            <a:r>
              <a:rPr lang="en-US" dirty="0"/>
              <a:t>skeletal muscles relax, vomiting stops, and respiratory depression occurs . Eye movements slow, then stop, the patient is unconscious and ready for surgery. It has been divided into 4 planes</a:t>
            </a:r>
            <a:r>
              <a:rPr lang="en-US" dirty="0" smtClean="0"/>
              <a:t>:</a:t>
            </a:r>
            <a:r>
              <a:rPr lang="cs-CZ" dirty="0" smtClean="0"/>
              <a:t> </a:t>
            </a:r>
            <a:r>
              <a:rPr lang="en-US" dirty="0" smtClean="0"/>
              <a:t>eyes </a:t>
            </a:r>
            <a:r>
              <a:rPr lang="en-US" dirty="0"/>
              <a:t>initially rolling, then becoming </a:t>
            </a:r>
            <a:r>
              <a:rPr lang="en-US" dirty="0" smtClean="0"/>
              <a:t>fixed</a:t>
            </a:r>
            <a:r>
              <a:rPr lang="cs-CZ" dirty="0" smtClean="0"/>
              <a:t>, </a:t>
            </a:r>
            <a:r>
              <a:rPr lang="en-US" dirty="0" smtClean="0"/>
              <a:t>loss </a:t>
            </a:r>
            <a:r>
              <a:rPr lang="en-US" dirty="0"/>
              <a:t>of corneal and laryngeal </a:t>
            </a:r>
            <a:r>
              <a:rPr lang="en-US" dirty="0" smtClean="0"/>
              <a:t>reflexes</a:t>
            </a:r>
            <a:r>
              <a:rPr lang="cs-CZ" dirty="0" smtClean="0"/>
              <a:t>, </a:t>
            </a:r>
            <a:r>
              <a:rPr lang="en-US" dirty="0" smtClean="0"/>
              <a:t>pupils </a:t>
            </a:r>
            <a:r>
              <a:rPr lang="en-US" dirty="0"/>
              <a:t>dilate and loss of light </a:t>
            </a:r>
            <a:r>
              <a:rPr lang="en-US" dirty="0" smtClean="0"/>
              <a:t>reflex</a:t>
            </a:r>
            <a:r>
              <a:rPr lang="cs-CZ" dirty="0" smtClean="0"/>
              <a:t>, </a:t>
            </a:r>
            <a:r>
              <a:rPr lang="en-US" dirty="0" smtClean="0"/>
              <a:t>intercostal </a:t>
            </a:r>
            <a:r>
              <a:rPr lang="en-US" dirty="0"/>
              <a:t>paralysis, shallow abdominal respiration</a:t>
            </a:r>
          </a:p>
          <a:p>
            <a:r>
              <a:rPr lang="en-US" b="1" dirty="0">
                <a:solidFill>
                  <a:srgbClr val="FFC000"/>
                </a:solidFill>
              </a:rPr>
              <a:t>Stage 4</a:t>
            </a:r>
          </a:p>
          <a:p>
            <a:pPr marL="0" indent="0">
              <a:buNone/>
            </a:pPr>
            <a:r>
              <a:rPr lang="en-US" dirty="0" smtClean="0"/>
              <a:t> </a:t>
            </a:r>
            <a:r>
              <a:rPr lang="en-US" dirty="0"/>
              <a:t>"</a:t>
            </a:r>
            <a:r>
              <a:rPr lang="en-US" b="1" dirty="0"/>
              <a:t>overdose</a:t>
            </a:r>
            <a:r>
              <a:rPr lang="en-US" dirty="0"/>
              <a:t>", </a:t>
            </a:r>
            <a:r>
              <a:rPr lang="en-US" dirty="0" smtClean="0"/>
              <a:t> </a:t>
            </a:r>
            <a:r>
              <a:rPr lang="en-US" dirty="0"/>
              <a:t>too much medication has been given relative to the amount of surgical stimulation and the patient has severe brain stem or medullary depression. This results in a cessation of respiration and potential cardiovascular collapse. This stage is lethal without cardiovascular and respiratory support</a:t>
            </a:r>
            <a:r>
              <a:rPr lang="en-US" dirty="0" smtClean="0"/>
              <a:t>.</a:t>
            </a:r>
            <a:endParaRPr lang="cs-CZ" dirty="0" smtClean="0"/>
          </a:p>
          <a:p>
            <a:endParaRPr lang="cs-CZ" dirty="0"/>
          </a:p>
        </p:txBody>
      </p:sp>
    </p:spTree>
    <p:extLst>
      <p:ext uri="{BB962C8B-B14F-4D97-AF65-F5344CB8AC3E}">
        <p14:creationId xmlns:p14="http://schemas.microsoft.com/office/powerpoint/2010/main" val="276846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Definition</a:t>
            </a:r>
            <a:endParaRPr lang="cs-CZ" dirty="0"/>
          </a:p>
        </p:txBody>
      </p:sp>
      <p:sp>
        <p:nvSpPr>
          <p:cNvPr id="3" name="Zástupný symbol pro obsah 2"/>
          <p:cNvSpPr>
            <a:spLocks noGrp="1"/>
          </p:cNvSpPr>
          <p:nvPr>
            <p:ph idx="1"/>
          </p:nvPr>
        </p:nvSpPr>
        <p:spPr/>
        <p:txBody>
          <a:bodyPr>
            <a:normAutofit/>
          </a:bodyPr>
          <a:lstStyle/>
          <a:p>
            <a:r>
              <a:rPr lang="en-US" b="1" dirty="0">
                <a:solidFill>
                  <a:srgbClr val="FFC000"/>
                </a:solidFill>
              </a:rPr>
              <a:t>Anesthesia</a:t>
            </a:r>
            <a:r>
              <a:rPr lang="en-US" dirty="0"/>
              <a:t> - from Greek, without </a:t>
            </a:r>
            <a:r>
              <a:rPr lang="en-US" dirty="0" smtClean="0"/>
              <a:t>perception</a:t>
            </a:r>
          </a:p>
          <a:p>
            <a:pPr lvl="1"/>
            <a:r>
              <a:rPr lang="cs-CZ" dirty="0" err="1" smtClean="0"/>
              <a:t>general</a:t>
            </a:r>
            <a:r>
              <a:rPr lang="en-US" dirty="0" smtClean="0"/>
              <a:t> </a:t>
            </a:r>
            <a:r>
              <a:rPr lang="en-US" dirty="0"/>
              <a:t>- artificial </a:t>
            </a:r>
            <a:r>
              <a:rPr lang="en-US" dirty="0" smtClean="0"/>
              <a:t>sleep</a:t>
            </a:r>
            <a:r>
              <a:rPr lang="cs-CZ" dirty="0" smtClean="0"/>
              <a:t> (</a:t>
            </a:r>
            <a:r>
              <a:rPr lang="cs-CZ" dirty="0" err="1" smtClean="0"/>
              <a:t>coma</a:t>
            </a:r>
            <a:r>
              <a:rPr lang="cs-CZ" dirty="0" smtClean="0"/>
              <a:t>)</a:t>
            </a:r>
            <a:r>
              <a:rPr lang="en-US" dirty="0" smtClean="0"/>
              <a:t> </a:t>
            </a:r>
            <a:r>
              <a:rPr lang="cs-CZ" dirty="0" smtClean="0"/>
              <a:t>p</a:t>
            </a:r>
            <a:r>
              <a:rPr lang="en-US" dirty="0" err="1" smtClean="0"/>
              <a:t>atient</a:t>
            </a:r>
            <a:endParaRPr lang="en-US" dirty="0"/>
          </a:p>
          <a:p>
            <a:pPr lvl="1"/>
            <a:r>
              <a:rPr lang="en-US" dirty="0" smtClean="0"/>
              <a:t>local </a:t>
            </a:r>
            <a:r>
              <a:rPr lang="en-US" dirty="0"/>
              <a:t>- desensitizing certain body parts</a:t>
            </a:r>
          </a:p>
          <a:p>
            <a:pPr lvl="1"/>
            <a:r>
              <a:rPr lang="en-US" dirty="0" smtClean="0"/>
              <a:t>elimination </a:t>
            </a:r>
            <a:r>
              <a:rPr lang="en-US" dirty="0"/>
              <a:t>of all </a:t>
            </a:r>
            <a:r>
              <a:rPr lang="en-US" dirty="0" smtClean="0"/>
              <a:t>sensation</a:t>
            </a:r>
            <a:r>
              <a:rPr lang="cs-CZ" dirty="0" smtClean="0"/>
              <a:t> - </a:t>
            </a:r>
            <a:r>
              <a:rPr lang="cs-CZ" dirty="0" err="1" smtClean="0"/>
              <a:t>tactile</a:t>
            </a:r>
            <a:r>
              <a:rPr lang="en-US" dirty="0" smtClean="0"/>
              <a:t> </a:t>
            </a:r>
            <a:r>
              <a:rPr lang="en-US" dirty="0"/>
              <a:t>and painful</a:t>
            </a:r>
          </a:p>
          <a:p>
            <a:r>
              <a:rPr lang="en-US" b="1" dirty="0">
                <a:solidFill>
                  <a:srgbClr val="FFC000"/>
                </a:solidFill>
              </a:rPr>
              <a:t>Analgesia</a:t>
            </a:r>
            <a:r>
              <a:rPr lang="en-US" dirty="0"/>
              <a:t> - </a:t>
            </a:r>
            <a:r>
              <a:rPr lang="en-US" dirty="0" err="1"/>
              <a:t>algos</a:t>
            </a:r>
            <a:r>
              <a:rPr lang="en-US" dirty="0"/>
              <a:t>, no pain</a:t>
            </a:r>
          </a:p>
          <a:p>
            <a:pPr lvl="1"/>
            <a:r>
              <a:rPr lang="en-US" dirty="0"/>
              <a:t>exclusion only pain perception</a:t>
            </a:r>
          </a:p>
          <a:p>
            <a:r>
              <a:rPr lang="cs-CZ" b="1" dirty="0" err="1" smtClean="0">
                <a:solidFill>
                  <a:srgbClr val="FFC000"/>
                </a:solidFill>
              </a:rPr>
              <a:t>A</a:t>
            </a:r>
            <a:r>
              <a:rPr lang="en-US" b="1" dirty="0" err="1" smtClean="0">
                <a:solidFill>
                  <a:srgbClr val="FFC000"/>
                </a:solidFill>
              </a:rPr>
              <a:t>nalgosedation</a:t>
            </a:r>
            <a:endParaRPr lang="en-US" b="1" dirty="0">
              <a:solidFill>
                <a:srgbClr val="FFC000"/>
              </a:solidFill>
            </a:endParaRPr>
          </a:p>
          <a:p>
            <a:pPr lvl="1"/>
            <a:r>
              <a:rPr lang="en-US" dirty="0"/>
              <a:t>analgesia with a slight decline of </a:t>
            </a:r>
            <a:r>
              <a:rPr lang="en-US" dirty="0" smtClean="0"/>
              <a:t>consciousness</a:t>
            </a:r>
            <a:endParaRPr lang="cs-CZ" dirty="0" smtClean="0"/>
          </a:p>
          <a:p>
            <a:pPr lvl="1"/>
            <a:r>
              <a:rPr lang="en-US" dirty="0"/>
              <a:t>it is possible to make contact after a stronger pulse</a:t>
            </a:r>
            <a:endParaRPr lang="cs-CZ" dirty="0"/>
          </a:p>
        </p:txBody>
      </p:sp>
    </p:spTree>
    <p:extLst>
      <p:ext uri="{BB962C8B-B14F-4D97-AF65-F5344CB8AC3E}">
        <p14:creationId xmlns:p14="http://schemas.microsoft.com/office/powerpoint/2010/main" val="1407779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Intraoperative</a:t>
            </a:r>
            <a:r>
              <a:rPr lang="cs-CZ" dirty="0" smtClean="0"/>
              <a:t> </a:t>
            </a:r>
            <a:r>
              <a:rPr lang="cs-CZ" dirty="0" err="1" smtClean="0"/>
              <a:t>phase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procedure</a:t>
            </a:r>
            <a:r>
              <a:rPr lang="cs-CZ" dirty="0"/>
              <a:t> in </a:t>
            </a:r>
            <a:r>
              <a:rPr lang="cs-CZ" dirty="0" err="1"/>
              <a:t>the</a:t>
            </a:r>
            <a:r>
              <a:rPr lang="cs-CZ" dirty="0"/>
              <a:t> </a:t>
            </a:r>
            <a:r>
              <a:rPr lang="cs-CZ" dirty="0" err="1"/>
              <a:t>operating</a:t>
            </a:r>
            <a:r>
              <a:rPr lang="cs-CZ" dirty="0"/>
              <a:t> </a:t>
            </a:r>
            <a:r>
              <a:rPr lang="cs-CZ" dirty="0" err="1"/>
              <a:t>field</a:t>
            </a:r>
            <a:endParaRPr lang="cs-CZ" dirty="0"/>
          </a:p>
          <a:p>
            <a:r>
              <a:rPr lang="cs-CZ" dirty="0" err="1"/>
              <a:t>operation</a:t>
            </a:r>
            <a:r>
              <a:rPr lang="cs-CZ" dirty="0"/>
              <a:t> </a:t>
            </a:r>
            <a:r>
              <a:rPr lang="cs-CZ" dirty="0" err="1"/>
              <a:t>of</a:t>
            </a:r>
            <a:r>
              <a:rPr lang="cs-CZ" dirty="0"/>
              <a:t> </a:t>
            </a:r>
            <a:r>
              <a:rPr lang="cs-CZ" dirty="0" err="1"/>
              <a:t>technical</a:t>
            </a:r>
            <a:r>
              <a:rPr lang="cs-CZ" dirty="0"/>
              <a:t> </a:t>
            </a:r>
            <a:r>
              <a:rPr lang="cs-CZ" dirty="0" err="1"/>
              <a:t>systems</a:t>
            </a:r>
            <a:endParaRPr lang="cs-CZ" dirty="0"/>
          </a:p>
          <a:p>
            <a:r>
              <a:rPr lang="cs-CZ" b="1" dirty="0" err="1"/>
              <a:t>Physiologic</a:t>
            </a:r>
            <a:r>
              <a:rPr lang="cs-CZ" b="1" dirty="0"/>
              <a:t> monitoring</a:t>
            </a:r>
          </a:p>
          <a:p>
            <a:r>
              <a:rPr lang="cs-CZ" dirty="0" err="1" smtClean="0"/>
              <a:t>state</a:t>
            </a:r>
            <a:r>
              <a:rPr lang="cs-CZ" dirty="0" smtClean="0"/>
              <a:t> </a:t>
            </a:r>
            <a:r>
              <a:rPr lang="cs-CZ" dirty="0" err="1"/>
              <a:t>vital</a:t>
            </a:r>
            <a:r>
              <a:rPr lang="cs-CZ" dirty="0"/>
              <a:t> </a:t>
            </a:r>
            <a:r>
              <a:rPr lang="cs-CZ" dirty="0" err="1"/>
              <a:t>signs</a:t>
            </a:r>
            <a:r>
              <a:rPr lang="cs-CZ" dirty="0"/>
              <a:t> - </a:t>
            </a:r>
            <a:r>
              <a:rPr lang="cs-CZ" dirty="0" err="1"/>
              <a:t>blood</a:t>
            </a:r>
            <a:r>
              <a:rPr lang="cs-CZ" dirty="0"/>
              <a:t> </a:t>
            </a:r>
            <a:r>
              <a:rPr lang="cs-CZ" dirty="0" err="1"/>
              <a:t>pressure</a:t>
            </a:r>
            <a:r>
              <a:rPr lang="cs-CZ" dirty="0"/>
              <a:t>, ECG</a:t>
            </a:r>
            <a:r>
              <a:rPr lang="cs-CZ" dirty="0" smtClean="0"/>
              <a:t>, </a:t>
            </a:r>
            <a:r>
              <a:rPr lang="cs-CZ" dirty="0"/>
              <a:t>pulse </a:t>
            </a:r>
            <a:r>
              <a:rPr lang="cs-CZ" dirty="0" err="1" smtClean="0"/>
              <a:t>oximetry</a:t>
            </a:r>
            <a:r>
              <a:rPr lang="cs-CZ" dirty="0" smtClean="0"/>
              <a:t>, </a:t>
            </a:r>
            <a:r>
              <a:rPr lang="cs-CZ" dirty="0" err="1" smtClean="0"/>
              <a:t>carbone</a:t>
            </a:r>
            <a:r>
              <a:rPr lang="cs-CZ" dirty="0" smtClean="0"/>
              <a:t> dioxide, agent </a:t>
            </a:r>
            <a:r>
              <a:rPr lang="cs-CZ" dirty="0" err="1" smtClean="0"/>
              <a:t>concetrationt</a:t>
            </a:r>
            <a:r>
              <a:rPr lang="cs-CZ" dirty="0" smtClean="0"/>
              <a:t> </a:t>
            </a:r>
            <a:r>
              <a:rPr lang="cs-CZ" dirty="0" err="1" smtClean="0"/>
              <a:t>measurement</a:t>
            </a:r>
            <a:r>
              <a:rPr lang="cs-CZ" dirty="0" smtClean="0"/>
              <a:t>, </a:t>
            </a:r>
            <a:r>
              <a:rPr lang="cs-CZ" dirty="0" err="1" smtClean="0"/>
              <a:t>temperature</a:t>
            </a:r>
            <a:endParaRPr lang="cs-CZ" dirty="0"/>
          </a:p>
          <a:p>
            <a:r>
              <a:rPr lang="cs-CZ" dirty="0" err="1"/>
              <a:t>the</a:t>
            </a:r>
            <a:r>
              <a:rPr lang="cs-CZ" dirty="0"/>
              <a:t> </a:t>
            </a:r>
            <a:r>
              <a:rPr lang="cs-CZ" dirty="0" err="1"/>
              <a:t>position</a:t>
            </a:r>
            <a:r>
              <a:rPr lang="cs-CZ" dirty="0"/>
              <a:t> </a:t>
            </a:r>
            <a:r>
              <a:rPr lang="cs-CZ" dirty="0" err="1"/>
              <a:t>of</a:t>
            </a:r>
            <a:r>
              <a:rPr lang="cs-CZ" dirty="0"/>
              <a:t> </a:t>
            </a:r>
            <a:r>
              <a:rPr lang="cs-CZ" dirty="0" err="1"/>
              <a:t>the</a:t>
            </a:r>
            <a:r>
              <a:rPr lang="cs-CZ" dirty="0"/>
              <a:t> </a:t>
            </a:r>
            <a:r>
              <a:rPr lang="cs-CZ" dirty="0" err="1"/>
              <a:t>patient</a:t>
            </a:r>
            <a:r>
              <a:rPr lang="cs-CZ" dirty="0"/>
              <a:t> - to </a:t>
            </a:r>
            <a:r>
              <a:rPr lang="cs-CZ" dirty="0" err="1"/>
              <a:t>prevent</a:t>
            </a:r>
            <a:r>
              <a:rPr lang="cs-CZ" dirty="0"/>
              <a:t> </a:t>
            </a:r>
            <a:r>
              <a:rPr lang="cs-CZ" dirty="0" err="1"/>
              <a:t>hyperextension</a:t>
            </a:r>
            <a:r>
              <a:rPr lang="cs-CZ" dirty="0"/>
              <a:t>, </a:t>
            </a:r>
            <a:r>
              <a:rPr lang="cs-CZ" dirty="0" err="1"/>
              <a:t>oppression</a:t>
            </a:r>
            <a:r>
              <a:rPr lang="cs-CZ" dirty="0"/>
              <a:t> NC </a:t>
            </a:r>
            <a:r>
              <a:rPr lang="cs-CZ" dirty="0" err="1"/>
              <a:t>structures</a:t>
            </a:r>
            <a:endParaRPr lang="cs-CZ" dirty="0"/>
          </a:p>
          <a:p>
            <a:r>
              <a:rPr lang="cs-CZ" dirty="0" err="1"/>
              <a:t>keeping</a:t>
            </a:r>
            <a:r>
              <a:rPr lang="cs-CZ" dirty="0"/>
              <a:t> in </a:t>
            </a:r>
            <a:r>
              <a:rPr lang="cs-CZ" dirty="0" err="1"/>
              <a:t>stage</a:t>
            </a:r>
            <a:r>
              <a:rPr lang="cs-CZ" dirty="0"/>
              <a:t> III - </a:t>
            </a:r>
            <a:r>
              <a:rPr lang="cs-CZ" dirty="0" err="1"/>
              <a:t>adequate</a:t>
            </a:r>
            <a:r>
              <a:rPr lang="cs-CZ" dirty="0"/>
              <a:t> </a:t>
            </a:r>
            <a:r>
              <a:rPr lang="cs-CZ" dirty="0" err="1"/>
              <a:t>analgesia</a:t>
            </a:r>
            <a:r>
              <a:rPr lang="cs-CZ" dirty="0"/>
              <a:t>, </a:t>
            </a:r>
            <a:r>
              <a:rPr lang="cs-CZ" dirty="0" err="1"/>
              <a:t>anesthesia</a:t>
            </a:r>
            <a:r>
              <a:rPr lang="cs-CZ" dirty="0"/>
              <a:t>, </a:t>
            </a:r>
            <a:r>
              <a:rPr lang="cs-CZ" dirty="0" err="1"/>
              <a:t>payment</a:t>
            </a:r>
            <a:r>
              <a:rPr lang="cs-CZ" dirty="0"/>
              <a:t> </a:t>
            </a:r>
            <a:r>
              <a:rPr lang="cs-CZ" dirty="0" err="1"/>
              <a:t>amount</a:t>
            </a:r>
            <a:r>
              <a:rPr lang="cs-CZ" dirty="0"/>
              <a:t>, </a:t>
            </a:r>
            <a:r>
              <a:rPr lang="cs-CZ" dirty="0" err="1"/>
              <a:t>breath</a:t>
            </a:r>
            <a:r>
              <a:rPr lang="cs-CZ" dirty="0"/>
              <a:t> support.</a:t>
            </a:r>
          </a:p>
          <a:p>
            <a:r>
              <a:rPr lang="cs-CZ" dirty="0" err="1"/>
              <a:t>reliable</a:t>
            </a:r>
            <a:r>
              <a:rPr lang="cs-CZ" dirty="0"/>
              <a:t> </a:t>
            </a:r>
            <a:r>
              <a:rPr lang="cs-CZ" dirty="0" err="1"/>
              <a:t>venous</a:t>
            </a:r>
            <a:r>
              <a:rPr lang="cs-CZ" dirty="0"/>
              <a:t> </a:t>
            </a:r>
            <a:r>
              <a:rPr lang="cs-CZ" dirty="0" err="1"/>
              <a:t>access</a:t>
            </a:r>
            <a:r>
              <a:rPr lang="cs-CZ" dirty="0"/>
              <a:t> - </a:t>
            </a:r>
            <a:r>
              <a:rPr lang="cs-CZ" dirty="0" err="1"/>
              <a:t>infusion</a:t>
            </a:r>
            <a:r>
              <a:rPr lang="cs-CZ" dirty="0"/>
              <a:t> </a:t>
            </a:r>
            <a:r>
              <a:rPr lang="cs-CZ" dirty="0" err="1"/>
              <a:t>solutions</a:t>
            </a:r>
            <a:r>
              <a:rPr lang="cs-CZ" dirty="0"/>
              <a:t>, </a:t>
            </a:r>
            <a:r>
              <a:rPr lang="cs-CZ" dirty="0" err="1"/>
              <a:t>anesthetics</a:t>
            </a:r>
            <a:r>
              <a:rPr lang="cs-CZ" dirty="0"/>
              <a:t> ...</a:t>
            </a:r>
          </a:p>
          <a:p>
            <a:pPr marL="0" indent="0">
              <a:buNone/>
            </a:pPr>
            <a:r>
              <a:rPr lang="cs-CZ" dirty="0" smtClean="0"/>
              <a:t>   2x, </a:t>
            </a:r>
            <a:r>
              <a:rPr lang="cs-CZ" dirty="0" err="1" smtClean="0"/>
              <a:t>insertion</a:t>
            </a:r>
            <a:r>
              <a:rPr lang="cs-CZ" dirty="0" smtClean="0"/>
              <a:t> CVC </a:t>
            </a:r>
            <a:r>
              <a:rPr lang="cs-CZ" dirty="0"/>
              <a:t>(v. </a:t>
            </a:r>
            <a:r>
              <a:rPr lang="cs-CZ" dirty="0" err="1"/>
              <a:t>Subclavian</a:t>
            </a:r>
            <a:r>
              <a:rPr lang="cs-CZ" dirty="0"/>
              <a:t>, v. </a:t>
            </a:r>
            <a:r>
              <a:rPr lang="cs-CZ" dirty="0" err="1"/>
              <a:t>Jugularis</a:t>
            </a:r>
            <a:r>
              <a:rPr lang="cs-CZ" dirty="0"/>
              <a: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535" y="766763"/>
            <a:ext cx="2466975" cy="1847850"/>
          </a:xfrm>
          <a:prstGeom prst="rect">
            <a:avLst/>
          </a:prstGeom>
        </p:spPr>
      </p:pic>
    </p:spTree>
    <p:extLst>
      <p:ext uri="{BB962C8B-B14F-4D97-AF65-F5344CB8AC3E}">
        <p14:creationId xmlns:p14="http://schemas.microsoft.com/office/powerpoint/2010/main" val="82323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Intraoperative</a:t>
            </a:r>
            <a:r>
              <a:rPr lang="cs-CZ" dirty="0" smtClean="0"/>
              <a:t> </a:t>
            </a:r>
            <a:r>
              <a:rPr lang="cs-CZ" dirty="0" err="1" smtClean="0"/>
              <a:t>phase</a:t>
            </a:r>
            <a:endParaRPr lang="cs-CZ" dirty="0"/>
          </a:p>
        </p:txBody>
      </p:sp>
      <p:sp>
        <p:nvSpPr>
          <p:cNvPr id="3" name="Zástupný symbol pro obsah 2"/>
          <p:cNvSpPr>
            <a:spLocks noGrp="1"/>
          </p:cNvSpPr>
          <p:nvPr>
            <p:ph idx="1"/>
          </p:nvPr>
        </p:nvSpPr>
        <p:spPr>
          <a:xfrm>
            <a:off x="1120000" y="1825625"/>
            <a:ext cx="7702028" cy="4351338"/>
          </a:xfrm>
        </p:spPr>
        <p:txBody>
          <a:bodyPr/>
          <a:lstStyle/>
          <a:p>
            <a:r>
              <a:rPr lang="cs-CZ" dirty="0" err="1"/>
              <a:t>drug</a:t>
            </a:r>
            <a:r>
              <a:rPr lang="cs-CZ" dirty="0"/>
              <a:t> </a:t>
            </a:r>
            <a:r>
              <a:rPr lang="cs-CZ" dirty="0" err="1"/>
              <a:t>infusion</a:t>
            </a:r>
            <a:endParaRPr lang="cs-CZ" dirty="0"/>
          </a:p>
          <a:p>
            <a:pPr marL="0" indent="0">
              <a:buNone/>
            </a:pPr>
            <a:r>
              <a:rPr lang="cs-CZ" dirty="0" err="1"/>
              <a:t>provides</a:t>
            </a:r>
            <a:r>
              <a:rPr lang="cs-CZ" dirty="0"/>
              <a:t> </a:t>
            </a:r>
            <a:r>
              <a:rPr lang="cs-CZ" dirty="0" err="1"/>
              <a:t>volume</a:t>
            </a:r>
            <a:r>
              <a:rPr lang="cs-CZ" dirty="0"/>
              <a:t> </a:t>
            </a:r>
            <a:r>
              <a:rPr lang="cs-CZ" dirty="0" err="1"/>
              <a:t>replacement</a:t>
            </a:r>
            <a:r>
              <a:rPr lang="cs-CZ" dirty="0"/>
              <a:t> to </a:t>
            </a:r>
            <a:r>
              <a:rPr lang="cs-CZ" dirty="0" err="1"/>
              <a:t>increased</a:t>
            </a:r>
            <a:r>
              <a:rPr lang="cs-CZ" dirty="0"/>
              <a:t> </a:t>
            </a:r>
            <a:r>
              <a:rPr lang="cs-CZ" dirty="0" err="1"/>
              <a:t>capacity</a:t>
            </a:r>
            <a:r>
              <a:rPr lang="cs-CZ" dirty="0"/>
              <a:t> </a:t>
            </a:r>
            <a:r>
              <a:rPr lang="cs-CZ" dirty="0" err="1"/>
              <a:t>bloodstream</a:t>
            </a:r>
            <a:r>
              <a:rPr lang="cs-CZ" dirty="0"/>
              <a:t> </a:t>
            </a:r>
            <a:r>
              <a:rPr lang="cs-CZ" dirty="0" err="1"/>
              <a:t>covers</a:t>
            </a:r>
            <a:r>
              <a:rPr lang="cs-CZ" dirty="0"/>
              <a:t> </a:t>
            </a:r>
            <a:r>
              <a:rPr lang="cs-CZ" dirty="0" err="1"/>
              <a:t>diuresis</a:t>
            </a:r>
            <a:r>
              <a:rPr lang="cs-CZ" dirty="0"/>
              <a:t>, </a:t>
            </a:r>
            <a:r>
              <a:rPr lang="cs-CZ" dirty="0" err="1"/>
              <a:t>blood</a:t>
            </a:r>
            <a:r>
              <a:rPr lang="cs-CZ" dirty="0"/>
              <a:t> </a:t>
            </a:r>
            <a:r>
              <a:rPr lang="cs-CZ" dirty="0" err="1"/>
              <a:t>loss</a:t>
            </a:r>
            <a:r>
              <a:rPr lang="cs-CZ" dirty="0"/>
              <a:t>, </a:t>
            </a:r>
            <a:r>
              <a:rPr lang="cs-CZ" dirty="0" smtClean="0"/>
              <a:t>(</a:t>
            </a:r>
            <a:r>
              <a:rPr lang="cs-CZ" dirty="0"/>
              <a:t>HAES, </a:t>
            </a:r>
            <a:r>
              <a:rPr lang="cs-CZ" dirty="0" err="1"/>
              <a:t>Ringer</a:t>
            </a:r>
            <a:r>
              <a:rPr lang="cs-CZ" dirty="0"/>
              <a:t> ...)</a:t>
            </a:r>
          </a:p>
          <a:p>
            <a:pPr marL="0" indent="0">
              <a:buNone/>
            </a:pPr>
            <a:r>
              <a:rPr lang="cs-CZ" dirty="0" smtClean="0"/>
              <a:t>RBD </a:t>
            </a:r>
            <a:r>
              <a:rPr lang="cs-CZ" dirty="0" err="1"/>
              <a:t>under</a:t>
            </a:r>
            <a:r>
              <a:rPr lang="cs-CZ" dirty="0"/>
              <a:t> 80 -100 HBG, </a:t>
            </a:r>
            <a:r>
              <a:rPr lang="cs-CZ" dirty="0" err="1"/>
              <a:t>greater</a:t>
            </a:r>
            <a:r>
              <a:rPr lang="cs-CZ" dirty="0"/>
              <a:t> </a:t>
            </a:r>
            <a:r>
              <a:rPr lang="cs-CZ" dirty="0" err="1"/>
              <a:t>blood</a:t>
            </a:r>
            <a:r>
              <a:rPr lang="cs-CZ" dirty="0"/>
              <a:t> </a:t>
            </a:r>
            <a:r>
              <a:rPr lang="cs-CZ" dirty="0" err="1"/>
              <a:t>loss</a:t>
            </a:r>
            <a:endParaRPr lang="cs-CZ" dirty="0"/>
          </a:p>
          <a:p>
            <a:r>
              <a:rPr lang="cs-CZ" dirty="0" err="1"/>
              <a:t>adjuvant</a:t>
            </a:r>
            <a:r>
              <a:rPr lang="cs-CZ" dirty="0"/>
              <a:t> </a:t>
            </a:r>
            <a:r>
              <a:rPr lang="cs-CZ" dirty="0" err="1"/>
              <a:t>pharmacotherapy</a:t>
            </a:r>
            <a:r>
              <a:rPr lang="cs-CZ" dirty="0"/>
              <a:t> - </a:t>
            </a:r>
            <a:r>
              <a:rPr lang="cs-CZ" dirty="0" err="1"/>
              <a:t>glucose</a:t>
            </a:r>
            <a:r>
              <a:rPr lang="cs-CZ" dirty="0"/>
              <a:t>, </a:t>
            </a:r>
            <a:r>
              <a:rPr lang="cs-CZ" dirty="0" err="1"/>
              <a:t>arrhythmias</a:t>
            </a:r>
            <a:r>
              <a:rPr lang="cs-CZ" dirty="0"/>
              <a:t>, </a:t>
            </a:r>
            <a:r>
              <a:rPr lang="cs-CZ" dirty="0" err="1"/>
              <a:t>blood</a:t>
            </a:r>
            <a:r>
              <a:rPr lang="cs-CZ" dirty="0"/>
              <a:t> </a:t>
            </a:r>
            <a:r>
              <a:rPr lang="cs-CZ" dirty="0" err="1"/>
              <a:t>circulation</a:t>
            </a:r>
            <a:r>
              <a:rPr lang="cs-CZ" dirty="0"/>
              <a:t> support</a:t>
            </a:r>
          </a:p>
        </p:txBody>
      </p:sp>
    </p:spTree>
    <p:extLst>
      <p:ext uri="{BB962C8B-B14F-4D97-AF65-F5344CB8AC3E}">
        <p14:creationId xmlns:p14="http://schemas.microsoft.com/office/powerpoint/2010/main" val="1334550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smtClean="0"/>
              <a:t>Postoperative</a:t>
            </a:r>
            <a:r>
              <a:rPr lang="cs-CZ" b="1" dirty="0"/>
              <a:t> </a:t>
            </a:r>
            <a:r>
              <a:rPr lang="cs-CZ" b="1" dirty="0" err="1" smtClean="0"/>
              <a:t>phase</a:t>
            </a:r>
            <a:endParaRPr lang="cs-CZ" dirty="0"/>
          </a:p>
        </p:txBody>
      </p:sp>
      <p:sp>
        <p:nvSpPr>
          <p:cNvPr id="3" name="Zástupný symbol pro obsah 2"/>
          <p:cNvSpPr>
            <a:spLocks noGrp="1"/>
          </p:cNvSpPr>
          <p:nvPr>
            <p:ph idx="1"/>
          </p:nvPr>
        </p:nvSpPr>
        <p:spPr/>
        <p:txBody>
          <a:bodyPr>
            <a:normAutofit/>
          </a:bodyPr>
          <a:lstStyle/>
          <a:p>
            <a:pPr marL="0" indent="0">
              <a:buNone/>
            </a:pPr>
            <a:r>
              <a:rPr lang="cs-CZ" dirty="0"/>
              <a:t>Period </a:t>
            </a:r>
            <a:r>
              <a:rPr lang="cs-CZ" dirty="0" err="1" smtClean="0"/>
              <a:t>termination</a:t>
            </a:r>
            <a:r>
              <a:rPr lang="cs-CZ" dirty="0" smtClean="0"/>
              <a:t> </a:t>
            </a:r>
            <a:r>
              <a:rPr lang="cs-CZ" dirty="0"/>
              <a:t>and </a:t>
            </a:r>
            <a:r>
              <a:rPr lang="cs-CZ" dirty="0" err="1"/>
              <a:t>the</a:t>
            </a:r>
            <a:r>
              <a:rPr lang="cs-CZ" dirty="0"/>
              <a:t> </a:t>
            </a:r>
            <a:r>
              <a:rPr lang="cs-CZ" dirty="0" err="1"/>
              <a:t>unwinding</a:t>
            </a:r>
            <a:r>
              <a:rPr lang="cs-CZ" dirty="0"/>
              <a:t> </a:t>
            </a:r>
            <a:r>
              <a:rPr lang="cs-CZ" dirty="0" err="1"/>
              <a:t>of</a:t>
            </a:r>
            <a:r>
              <a:rPr lang="cs-CZ" dirty="0"/>
              <a:t> </a:t>
            </a:r>
            <a:r>
              <a:rPr lang="cs-CZ" dirty="0" err="1"/>
              <a:t>anesthesia</a:t>
            </a:r>
            <a:endParaRPr lang="cs-CZ" dirty="0"/>
          </a:p>
          <a:p>
            <a:r>
              <a:rPr lang="cs-CZ" dirty="0"/>
              <a:t>full </a:t>
            </a:r>
            <a:r>
              <a:rPr lang="cs-CZ" dirty="0" err="1"/>
              <a:t>consciousness</a:t>
            </a:r>
            <a:r>
              <a:rPr lang="cs-CZ" dirty="0"/>
              <a:t> and </a:t>
            </a:r>
            <a:r>
              <a:rPr lang="cs-CZ" dirty="0" err="1" smtClean="0"/>
              <a:t>alertness</a:t>
            </a:r>
            <a:endParaRPr lang="cs-CZ" dirty="0" smtClean="0"/>
          </a:p>
          <a:p>
            <a:r>
              <a:rPr lang="cs-CZ" dirty="0" err="1" smtClean="0"/>
              <a:t>obey</a:t>
            </a:r>
            <a:r>
              <a:rPr lang="cs-CZ" dirty="0" smtClean="0"/>
              <a:t> </a:t>
            </a:r>
            <a:r>
              <a:rPr lang="cs-CZ" dirty="0" err="1"/>
              <a:t>simple</a:t>
            </a:r>
            <a:r>
              <a:rPr lang="cs-CZ" dirty="0"/>
              <a:t> </a:t>
            </a:r>
            <a:r>
              <a:rPr lang="cs-CZ" dirty="0" err="1"/>
              <a:t>calls</a:t>
            </a:r>
            <a:r>
              <a:rPr lang="cs-CZ" dirty="0"/>
              <a:t> </a:t>
            </a:r>
            <a:r>
              <a:rPr lang="cs-CZ" dirty="0" smtClean="0"/>
              <a:t>, to </a:t>
            </a:r>
            <a:r>
              <a:rPr lang="cs-CZ" dirty="0" err="1" smtClean="0"/>
              <a:t>cough</a:t>
            </a:r>
            <a:r>
              <a:rPr lang="cs-CZ" dirty="0" smtClean="0"/>
              <a:t>, </a:t>
            </a:r>
            <a:r>
              <a:rPr lang="cs-CZ" dirty="0" err="1"/>
              <a:t>head</a:t>
            </a:r>
            <a:r>
              <a:rPr lang="cs-CZ" dirty="0"/>
              <a:t> </a:t>
            </a:r>
            <a:r>
              <a:rPr lang="cs-CZ" dirty="0" err="1"/>
              <a:t>rises</a:t>
            </a:r>
            <a:r>
              <a:rPr lang="cs-CZ" dirty="0"/>
              <a:t> </a:t>
            </a:r>
            <a:r>
              <a:rPr lang="cs-CZ" dirty="0" err="1"/>
              <a:t>above</a:t>
            </a:r>
            <a:r>
              <a:rPr lang="cs-CZ" dirty="0"/>
              <a:t> </a:t>
            </a:r>
            <a:r>
              <a:rPr lang="cs-CZ" dirty="0" err="1"/>
              <a:t>the</a:t>
            </a:r>
            <a:r>
              <a:rPr lang="cs-CZ" dirty="0"/>
              <a:t> </a:t>
            </a:r>
            <a:r>
              <a:rPr lang="cs-CZ" dirty="0" err="1"/>
              <a:t>pad</a:t>
            </a:r>
            <a:endParaRPr lang="cs-CZ" dirty="0"/>
          </a:p>
          <a:p>
            <a:r>
              <a:rPr lang="cs-CZ" dirty="0" err="1"/>
              <a:t>Supervision</a:t>
            </a:r>
            <a:r>
              <a:rPr lang="cs-CZ" dirty="0"/>
              <a:t> 2h - ICU / </a:t>
            </a:r>
            <a:r>
              <a:rPr lang="cs-CZ" dirty="0" err="1"/>
              <a:t>recovery</a:t>
            </a:r>
            <a:r>
              <a:rPr lang="cs-CZ" dirty="0"/>
              <a:t> </a:t>
            </a:r>
            <a:r>
              <a:rPr lang="cs-CZ" dirty="0" err="1" smtClean="0"/>
              <a:t>room</a:t>
            </a:r>
            <a:r>
              <a:rPr lang="cs-CZ" dirty="0" smtClean="0"/>
              <a:t> - </a:t>
            </a:r>
            <a:r>
              <a:rPr lang="cs-CZ" dirty="0"/>
              <a:t>Post </a:t>
            </a:r>
            <a:r>
              <a:rPr lang="cs-CZ" dirty="0" err="1"/>
              <a:t>Anesthesia</a:t>
            </a:r>
            <a:r>
              <a:rPr lang="cs-CZ" dirty="0"/>
              <a:t> Care </a:t>
            </a:r>
            <a:r>
              <a:rPr lang="cs-CZ" dirty="0" smtClean="0"/>
              <a:t>Unit</a:t>
            </a:r>
            <a:endParaRPr lang="cs-CZ" dirty="0"/>
          </a:p>
          <a:p>
            <a:r>
              <a:rPr lang="cs-CZ" dirty="0"/>
              <a:t>Monitoring 4-6 h </a:t>
            </a:r>
            <a:r>
              <a:rPr lang="cs-CZ" dirty="0" err="1"/>
              <a:t>after</a:t>
            </a:r>
            <a:r>
              <a:rPr lang="cs-CZ" dirty="0"/>
              <a:t> </a:t>
            </a:r>
            <a:r>
              <a:rPr lang="cs-CZ" dirty="0" err="1"/>
              <a:t>surgery</a:t>
            </a:r>
            <a:r>
              <a:rPr lang="cs-CZ" dirty="0"/>
              <a:t> </a:t>
            </a:r>
            <a:r>
              <a:rPr lang="cs-CZ" dirty="0" smtClean="0"/>
              <a:t>- BP, </a:t>
            </a:r>
            <a:r>
              <a:rPr lang="cs-CZ" dirty="0" err="1"/>
              <a:t>consciousness</a:t>
            </a:r>
            <a:endParaRPr lang="cs-CZ" dirty="0"/>
          </a:p>
          <a:p>
            <a:r>
              <a:rPr lang="cs-CZ" dirty="0" err="1"/>
              <a:t>Postoperative</a:t>
            </a:r>
            <a:r>
              <a:rPr lang="cs-CZ" dirty="0"/>
              <a:t> </a:t>
            </a:r>
            <a:r>
              <a:rPr lang="cs-CZ" dirty="0" err="1"/>
              <a:t>analgesia</a:t>
            </a:r>
            <a:r>
              <a:rPr lang="cs-CZ" dirty="0"/>
              <a:t> </a:t>
            </a:r>
            <a:r>
              <a:rPr lang="cs-CZ" dirty="0" err="1"/>
              <a:t>required</a:t>
            </a:r>
            <a:r>
              <a:rPr lang="cs-CZ" dirty="0"/>
              <a:t> </a:t>
            </a:r>
            <a:r>
              <a:rPr lang="cs-CZ" dirty="0" err="1"/>
              <a:t>quality</a:t>
            </a:r>
            <a:endParaRPr lang="cs-CZ" dirty="0"/>
          </a:p>
          <a:p>
            <a:r>
              <a:rPr lang="cs-CZ" dirty="0" err="1"/>
              <a:t>after</a:t>
            </a:r>
            <a:r>
              <a:rPr lang="cs-CZ" dirty="0"/>
              <a:t> major </a:t>
            </a:r>
            <a:r>
              <a:rPr lang="cs-CZ" dirty="0" err="1" smtClean="0"/>
              <a:t>surgery</a:t>
            </a:r>
            <a:r>
              <a:rPr lang="cs-CZ" dirty="0" smtClean="0"/>
              <a:t>, </a:t>
            </a:r>
            <a:r>
              <a:rPr lang="cs-CZ" dirty="0" err="1" smtClean="0"/>
              <a:t>the</a:t>
            </a:r>
            <a:r>
              <a:rPr lang="cs-CZ" dirty="0" smtClean="0"/>
              <a:t> </a:t>
            </a:r>
            <a:r>
              <a:rPr lang="cs-CZ" dirty="0" err="1" smtClean="0"/>
              <a:t>need</a:t>
            </a:r>
            <a:r>
              <a:rPr lang="cs-CZ" dirty="0" smtClean="0"/>
              <a:t> </a:t>
            </a:r>
            <a:r>
              <a:rPr lang="cs-CZ" dirty="0" err="1" smtClean="0"/>
              <a:t>for</a:t>
            </a:r>
            <a:r>
              <a:rPr lang="cs-CZ" dirty="0" smtClean="0"/>
              <a:t> </a:t>
            </a:r>
            <a:r>
              <a:rPr lang="cs-CZ" dirty="0" err="1" smtClean="0"/>
              <a:t>mechanical</a:t>
            </a:r>
            <a:r>
              <a:rPr lang="cs-CZ" dirty="0" smtClean="0"/>
              <a:t> </a:t>
            </a:r>
            <a:r>
              <a:rPr lang="cs-CZ" dirty="0" err="1" smtClean="0"/>
              <a:t>ventilation</a:t>
            </a:r>
            <a:endParaRPr lang="cs-CZ" dirty="0" smtClean="0"/>
          </a:p>
          <a:p>
            <a:pPr marL="0" indent="0">
              <a:buNone/>
            </a:pPr>
            <a:r>
              <a:rPr lang="cs-CZ" dirty="0" smtClean="0"/>
              <a:t> – </a:t>
            </a:r>
            <a:r>
              <a:rPr lang="cs-CZ" dirty="0" err="1" smtClean="0"/>
              <a:t>hospitalization</a:t>
            </a:r>
            <a:r>
              <a:rPr lang="cs-CZ" dirty="0" smtClean="0"/>
              <a:t> on </a:t>
            </a:r>
            <a:r>
              <a:rPr lang="cs-CZ" dirty="0"/>
              <a:t>ICU, D</a:t>
            </a:r>
            <a:r>
              <a:rPr lang="cs-CZ" dirty="0" smtClean="0"/>
              <a:t>epartment </a:t>
            </a:r>
            <a:r>
              <a:rPr lang="cs-CZ" dirty="0" err="1" smtClean="0"/>
              <a:t>of</a:t>
            </a:r>
            <a:r>
              <a:rPr lang="cs-CZ" dirty="0" smtClean="0"/>
              <a:t> </a:t>
            </a:r>
            <a:r>
              <a:rPr lang="cs-CZ" dirty="0" err="1"/>
              <a:t>A</a:t>
            </a:r>
            <a:r>
              <a:rPr lang="cs-CZ" dirty="0" err="1" smtClean="0"/>
              <a:t>nesthesiology</a:t>
            </a:r>
            <a:endParaRPr lang="cs-CZ" dirty="0"/>
          </a:p>
        </p:txBody>
      </p:sp>
    </p:spTree>
    <p:extLst>
      <p:ext uri="{BB962C8B-B14F-4D97-AF65-F5344CB8AC3E}">
        <p14:creationId xmlns:p14="http://schemas.microsoft.com/office/powerpoint/2010/main" val="312132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Postoperative</a:t>
            </a:r>
            <a:r>
              <a:rPr lang="cs-CZ" dirty="0" smtClean="0"/>
              <a:t> </a:t>
            </a:r>
            <a:r>
              <a:rPr lang="cs-CZ" dirty="0" err="1" smtClean="0"/>
              <a:t>phase</a:t>
            </a:r>
            <a:endParaRPr lang="cs-CZ" dirty="0"/>
          </a:p>
        </p:txBody>
      </p:sp>
      <p:sp>
        <p:nvSpPr>
          <p:cNvPr id="3" name="Zástupný symbol pro obsah 2"/>
          <p:cNvSpPr>
            <a:spLocks noGrp="1"/>
          </p:cNvSpPr>
          <p:nvPr>
            <p:ph idx="1"/>
          </p:nvPr>
        </p:nvSpPr>
        <p:spPr/>
        <p:txBody>
          <a:bodyPr/>
          <a:lstStyle/>
          <a:p>
            <a:r>
              <a:rPr lang="cs-CZ" b="1" dirty="0" smtClean="0">
                <a:solidFill>
                  <a:srgbClr val="FF0000"/>
                </a:solidFill>
              </a:rPr>
              <a:t>R</a:t>
            </a:r>
            <a:r>
              <a:rPr lang="en-US" b="1" dirty="0" err="1" smtClean="0">
                <a:solidFill>
                  <a:srgbClr val="FF0000"/>
                </a:solidFill>
              </a:rPr>
              <a:t>isks</a:t>
            </a:r>
            <a:endParaRPr lang="en-US" b="1" dirty="0">
              <a:solidFill>
                <a:srgbClr val="FF0000"/>
              </a:solidFill>
            </a:endParaRPr>
          </a:p>
          <a:p>
            <a:pPr marL="0" indent="0">
              <a:buNone/>
            </a:pPr>
            <a:r>
              <a:rPr lang="en-US" dirty="0"/>
              <a:t>hypoventilation</a:t>
            </a:r>
          </a:p>
          <a:p>
            <a:pPr marL="0" indent="0">
              <a:buNone/>
            </a:pPr>
            <a:r>
              <a:rPr lang="cs-CZ" dirty="0"/>
              <a:t>h</a:t>
            </a:r>
            <a:r>
              <a:rPr lang="en-US" dirty="0" err="1" smtClean="0"/>
              <a:t>idden</a:t>
            </a:r>
            <a:r>
              <a:rPr lang="en-US" dirty="0" smtClean="0"/>
              <a:t> </a:t>
            </a:r>
            <a:r>
              <a:rPr lang="en-US" dirty="0"/>
              <a:t>shock with temporary centralization</a:t>
            </a:r>
          </a:p>
          <a:p>
            <a:pPr marL="0" indent="0">
              <a:buNone/>
            </a:pPr>
            <a:r>
              <a:rPr lang="en-US" dirty="0" smtClean="0"/>
              <a:t>surgical </a:t>
            </a:r>
            <a:r>
              <a:rPr lang="en-US" dirty="0"/>
              <a:t>complications - bleeding</a:t>
            </a:r>
            <a:endParaRPr lang="cs-CZ" dirty="0"/>
          </a:p>
        </p:txBody>
      </p:sp>
    </p:spTree>
    <p:extLst>
      <p:ext uri="{BB962C8B-B14F-4D97-AF65-F5344CB8AC3E}">
        <p14:creationId xmlns:p14="http://schemas.microsoft.com/office/powerpoint/2010/main" val="454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Risks</a:t>
            </a:r>
            <a:r>
              <a:rPr lang="cs-CZ" dirty="0" smtClean="0"/>
              <a:t> and </a:t>
            </a:r>
            <a:r>
              <a:rPr lang="cs-CZ" dirty="0" err="1" smtClean="0"/>
              <a:t>Complication</a:t>
            </a:r>
            <a:r>
              <a:rPr lang="cs-CZ" dirty="0" smtClean="0"/>
              <a:t> </a:t>
            </a:r>
            <a:r>
              <a:rPr lang="cs-CZ" dirty="0" err="1" smtClean="0"/>
              <a:t>of</a:t>
            </a:r>
            <a:r>
              <a:rPr lang="cs-CZ" dirty="0" smtClean="0"/>
              <a:t> GA</a:t>
            </a:r>
            <a:endParaRPr lang="cs-CZ" dirty="0"/>
          </a:p>
        </p:txBody>
      </p:sp>
      <p:sp>
        <p:nvSpPr>
          <p:cNvPr id="3" name="Zástupný symbol pro obsah 2"/>
          <p:cNvSpPr>
            <a:spLocks noGrp="1"/>
          </p:cNvSpPr>
          <p:nvPr>
            <p:ph idx="1"/>
          </p:nvPr>
        </p:nvSpPr>
        <p:spPr/>
        <p:txBody>
          <a:bodyPr>
            <a:normAutofit fontScale="92500" lnSpcReduction="10000"/>
          </a:bodyPr>
          <a:lstStyle/>
          <a:p>
            <a:pPr>
              <a:defRPr/>
            </a:pPr>
            <a:r>
              <a:rPr lang="cs-CZ" dirty="0" err="1" smtClean="0"/>
              <a:t>introduction</a:t>
            </a:r>
            <a:r>
              <a:rPr lang="cs-CZ" dirty="0" smtClean="0"/>
              <a:t> </a:t>
            </a:r>
            <a:r>
              <a:rPr lang="cs-CZ" dirty="0"/>
              <a:t>and </a:t>
            </a:r>
            <a:r>
              <a:rPr lang="cs-CZ" dirty="0" err="1" smtClean="0"/>
              <a:t>awakening</a:t>
            </a:r>
            <a:r>
              <a:rPr lang="cs-CZ" dirty="0" smtClean="0"/>
              <a:t> are most risky</a:t>
            </a:r>
            <a:endParaRPr lang="cs-CZ" dirty="0"/>
          </a:p>
          <a:p>
            <a:pPr>
              <a:defRPr/>
            </a:pPr>
            <a:r>
              <a:rPr lang="cs-CZ" dirty="0" err="1" smtClean="0"/>
              <a:t>polymorbid</a:t>
            </a:r>
            <a:r>
              <a:rPr lang="cs-CZ" dirty="0" smtClean="0"/>
              <a:t> </a:t>
            </a:r>
            <a:r>
              <a:rPr lang="cs-CZ" dirty="0" err="1"/>
              <a:t>patient</a:t>
            </a:r>
            <a:r>
              <a:rPr lang="cs-CZ" dirty="0"/>
              <a:t> and </a:t>
            </a:r>
            <a:r>
              <a:rPr lang="cs-CZ" dirty="0" err="1" smtClean="0"/>
              <a:t>emergency</a:t>
            </a:r>
            <a:r>
              <a:rPr lang="cs-CZ" dirty="0" smtClean="0"/>
              <a:t> </a:t>
            </a:r>
            <a:r>
              <a:rPr lang="cs-CZ" dirty="0" err="1" smtClean="0"/>
              <a:t>surgery</a:t>
            </a:r>
            <a:endParaRPr lang="cs-CZ" dirty="0"/>
          </a:p>
          <a:p>
            <a:pPr>
              <a:defRPr/>
            </a:pPr>
            <a:endParaRPr lang="cs-CZ" dirty="0"/>
          </a:p>
          <a:p>
            <a:pPr>
              <a:defRPr/>
            </a:pPr>
            <a:r>
              <a:rPr lang="cs-CZ" dirty="0" err="1"/>
              <a:t>aspiration</a:t>
            </a:r>
            <a:r>
              <a:rPr lang="cs-CZ" dirty="0"/>
              <a:t> (acid </a:t>
            </a:r>
            <a:r>
              <a:rPr lang="cs-CZ" dirty="0" err="1"/>
              <a:t>content</a:t>
            </a:r>
            <a:r>
              <a:rPr lang="cs-CZ" dirty="0"/>
              <a:t>, a full </a:t>
            </a:r>
            <a:r>
              <a:rPr lang="cs-CZ" dirty="0" err="1" smtClean="0"/>
              <a:t>or</a:t>
            </a:r>
            <a:r>
              <a:rPr lang="cs-CZ" dirty="0" smtClean="0"/>
              <a:t> </a:t>
            </a:r>
            <a:r>
              <a:rPr lang="cs-CZ" dirty="0" err="1" smtClean="0"/>
              <a:t>atonic</a:t>
            </a:r>
            <a:r>
              <a:rPr lang="cs-CZ" dirty="0" smtClean="0"/>
              <a:t> </a:t>
            </a:r>
            <a:r>
              <a:rPr lang="cs-CZ" dirty="0" err="1" smtClean="0"/>
              <a:t>stomach</a:t>
            </a:r>
            <a:r>
              <a:rPr lang="cs-CZ" dirty="0" smtClean="0"/>
              <a:t>)</a:t>
            </a:r>
            <a:endParaRPr lang="cs-CZ" dirty="0"/>
          </a:p>
          <a:p>
            <a:pPr>
              <a:defRPr/>
            </a:pPr>
            <a:r>
              <a:rPr lang="cs-CZ" dirty="0" err="1"/>
              <a:t>anaphylactic</a:t>
            </a:r>
            <a:r>
              <a:rPr lang="cs-CZ" dirty="0"/>
              <a:t> </a:t>
            </a:r>
            <a:r>
              <a:rPr lang="cs-CZ" dirty="0" err="1"/>
              <a:t>shock</a:t>
            </a:r>
            <a:r>
              <a:rPr lang="cs-CZ" dirty="0"/>
              <a:t>, </a:t>
            </a:r>
            <a:r>
              <a:rPr lang="cs-CZ" dirty="0" err="1"/>
              <a:t>embolism</a:t>
            </a:r>
            <a:r>
              <a:rPr lang="cs-CZ" dirty="0"/>
              <a:t>, </a:t>
            </a:r>
            <a:r>
              <a:rPr lang="cs-CZ" dirty="0" err="1"/>
              <a:t>myocardial</a:t>
            </a:r>
            <a:r>
              <a:rPr lang="cs-CZ" dirty="0"/>
              <a:t> </a:t>
            </a:r>
            <a:r>
              <a:rPr lang="cs-CZ" dirty="0" err="1"/>
              <a:t>infarction</a:t>
            </a:r>
            <a:r>
              <a:rPr lang="cs-CZ" dirty="0"/>
              <a:t>, </a:t>
            </a:r>
            <a:r>
              <a:rPr lang="cs-CZ" dirty="0" err="1"/>
              <a:t>malignant</a:t>
            </a:r>
            <a:r>
              <a:rPr lang="cs-CZ" dirty="0"/>
              <a:t> </a:t>
            </a:r>
            <a:r>
              <a:rPr lang="cs-CZ" dirty="0" err="1"/>
              <a:t>hyperthermia</a:t>
            </a:r>
            <a:r>
              <a:rPr lang="cs-CZ" dirty="0"/>
              <a:t>, </a:t>
            </a:r>
            <a:r>
              <a:rPr lang="cs-CZ" dirty="0" err="1"/>
              <a:t>arrhythmias</a:t>
            </a:r>
            <a:endParaRPr lang="cs-CZ" dirty="0"/>
          </a:p>
          <a:p>
            <a:pPr>
              <a:defRPr/>
            </a:pPr>
            <a:r>
              <a:rPr lang="cs-CZ" dirty="0" err="1"/>
              <a:t>hypoventilation</a:t>
            </a:r>
            <a:r>
              <a:rPr lang="cs-CZ" dirty="0"/>
              <a:t> </a:t>
            </a:r>
            <a:r>
              <a:rPr lang="cs-CZ" dirty="0" smtClean="0"/>
              <a:t>(on </a:t>
            </a:r>
            <a:r>
              <a:rPr lang="cs-CZ" dirty="0" err="1" smtClean="0"/>
              <a:t>the</a:t>
            </a:r>
            <a:r>
              <a:rPr lang="cs-CZ" dirty="0" smtClean="0"/>
              <a:t> end </a:t>
            </a:r>
            <a:r>
              <a:rPr lang="cs-CZ" dirty="0" err="1" smtClean="0"/>
              <a:t>of</a:t>
            </a:r>
            <a:r>
              <a:rPr lang="cs-CZ" dirty="0" smtClean="0"/>
              <a:t> GA)</a:t>
            </a:r>
            <a:endParaRPr lang="cs-CZ" dirty="0"/>
          </a:p>
          <a:p>
            <a:pPr>
              <a:defRPr/>
            </a:pPr>
            <a:endParaRPr lang="cs-CZ" dirty="0"/>
          </a:p>
          <a:p>
            <a:pPr>
              <a:defRPr/>
            </a:pPr>
            <a:r>
              <a:rPr lang="cs-CZ" dirty="0" err="1" smtClean="0"/>
              <a:t>Prevention</a:t>
            </a:r>
            <a:r>
              <a:rPr lang="cs-CZ" dirty="0" smtClean="0"/>
              <a:t> </a:t>
            </a:r>
            <a:r>
              <a:rPr lang="cs-CZ" dirty="0" err="1" smtClean="0"/>
              <a:t>of</a:t>
            </a:r>
            <a:r>
              <a:rPr lang="cs-CZ" dirty="0" smtClean="0"/>
              <a:t> </a:t>
            </a:r>
            <a:r>
              <a:rPr lang="cs-CZ" dirty="0" err="1" smtClean="0"/>
              <a:t>the</a:t>
            </a:r>
            <a:r>
              <a:rPr lang="cs-CZ" dirty="0" smtClean="0"/>
              <a:t> </a:t>
            </a:r>
            <a:r>
              <a:rPr lang="cs-CZ" dirty="0" err="1"/>
              <a:t>aspiration</a:t>
            </a:r>
            <a:r>
              <a:rPr lang="cs-CZ" dirty="0"/>
              <a:t> - </a:t>
            </a:r>
            <a:r>
              <a:rPr lang="cs-CZ" dirty="0" smtClean="0"/>
              <a:t>NGT, </a:t>
            </a:r>
            <a:r>
              <a:rPr lang="cs-CZ" dirty="0" err="1"/>
              <a:t>prokinetic</a:t>
            </a:r>
            <a:r>
              <a:rPr lang="cs-CZ" dirty="0"/>
              <a:t> </a:t>
            </a:r>
            <a:r>
              <a:rPr lang="cs-CZ" dirty="0" err="1"/>
              <a:t>agents</a:t>
            </a:r>
            <a:r>
              <a:rPr lang="cs-CZ" dirty="0"/>
              <a:t> and H2 </a:t>
            </a:r>
            <a:r>
              <a:rPr lang="cs-CZ" dirty="0" err="1"/>
              <a:t>block</a:t>
            </a:r>
            <a:r>
              <a:rPr lang="cs-CZ" dirty="0"/>
              <a:t> </a:t>
            </a:r>
            <a:r>
              <a:rPr lang="cs-CZ" dirty="0" err="1"/>
              <a:t>premedication</a:t>
            </a:r>
            <a:endParaRPr lang="cs-CZ" dirty="0"/>
          </a:p>
        </p:txBody>
      </p:sp>
    </p:spTree>
    <p:extLst>
      <p:ext uri="{BB962C8B-B14F-4D97-AF65-F5344CB8AC3E}">
        <p14:creationId xmlns:p14="http://schemas.microsoft.com/office/powerpoint/2010/main" val="52270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Local</a:t>
            </a:r>
            <a:r>
              <a:rPr lang="cs-CZ" dirty="0" smtClean="0"/>
              <a:t> </a:t>
            </a:r>
            <a:r>
              <a:rPr lang="cs-CZ" dirty="0" err="1" smtClean="0"/>
              <a:t>anesthesia</a:t>
            </a:r>
            <a:endParaRPr lang="cs-CZ" dirty="0"/>
          </a:p>
        </p:txBody>
      </p:sp>
      <p:sp>
        <p:nvSpPr>
          <p:cNvPr id="3" name="Zástupný symbol pro obsah 2"/>
          <p:cNvSpPr>
            <a:spLocks noGrp="1"/>
          </p:cNvSpPr>
          <p:nvPr>
            <p:ph idx="1"/>
          </p:nvPr>
        </p:nvSpPr>
        <p:spPr/>
        <p:txBody>
          <a:bodyPr/>
          <a:lstStyle/>
          <a:p>
            <a:r>
              <a:rPr lang="en-US" dirty="0"/>
              <a:t>It acts on the peripheral nerves - no CNS</a:t>
            </a:r>
          </a:p>
          <a:p>
            <a:r>
              <a:rPr lang="en-US" dirty="0"/>
              <a:t>from the output of </a:t>
            </a:r>
            <a:r>
              <a:rPr lang="en-US" dirty="0" smtClean="0"/>
              <a:t>radicular</a:t>
            </a:r>
            <a:r>
              <a:rPr lang="cs-CZ" dirty="0" smtClean="0"/>
              <a:t> </a:t>
            </a:r>
            <a:r>
              <a:rPr lang="cs-CZ" dirty="0" err="1" smtClean="0"/>
              <a:t>nervs</a:t>
            </a:r>
            <a:r>
              <a:rPr lang="en-US" dirty="0" smtClean="0"/>
              <a:t> </a:t>
            </a:r>
            <a:r>
              <a:rPr lang="en-US" dirty="0"/>
              <a:t>to the terminal end</a:t>
            </a:r>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335628"/>
            <a:ext cx="2976272" cy="2976272"/>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317" y="3334734"/>
            <a:ext cx="2977166" cy="2977166"/>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328" y="3366931"/>
            <a:ext cx="2912772" cy="2912772"/>
          </a:xfrm>
          <a:prstGeom prst="rect">
            <a:avLst/>
          </a:prstGeom>
        </p:spPr>
      </p:pic>
    </p:spTree>
    <p:extLst>
      <p:ext uri="{BB962C8B-B14F-4D97-AF65-F5344CB8AC3E}">
        <p14:creationId xmlns:p14="http://schemas.microsoft.com/office/powerpoint/2010/main" val="382866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Local</a:t>
            </a:r>
            <a:r>
              <a:rPr lang="cs-CZ" dirty="0" smtClean="0"/>
              <a:t> </a:t>
            </a:r>
            <a:r>
              <a:rPr lang="cs-CZ" dirty="0" err="1" smtClean="0"/>
              <a:t>anesthesia</a:t>
            </a:r>
            <a:endParaRPr lang="cs-CZ" dirty="0"/>
          </a:p>
        </p:txBody>
      </p:sp>
      <p:sp>
        <p:nvSpPr>
          <p:cNvPr id="3" name="Zástupný symbol pro obsah 2"/>
          <p:cNvSpPr>
            <a:spLocks noGrp="1"/>
          </p:cNvSpPr>
          <p:nvPr>
            <p:ph idx="1"/>
          </p:nvPr>
        </p:nvSpPr>
        <p:spPr/>
        <p:txBody>
          <a:bodyPr/>
          <a:lstStyle/>
          <a:p>
            <a:r>
              <a:rPr lang="cs-CZ" dirty="0"/>
              <a:t>A </a:t>
            </a:r>
            <a:r>
              <a:rPr lang="cs-CZ" dirty="0" err="1"/>
              <a:t>wide</a:t>
            </a:r>
            <a:r>
              <a:rPr lang="cs-CZ" dirty="0"/>
              <a:t> </a:t>
            </a:r>
            <a:r>
              <a:rPr lang="cs-CZ" dirty="0" err="1"/>
              <a:t>range</a:t>
            </a:r>
            <a:r>
              <a:rPr lang="cs-CZ" dirty="0"/>
              <a:t> </a:t>
            </a:r>
            <a:r>
              <a:rPr lang="cs-CZ" dirty="0" err="1"/>
              <a:t>of</a:t>
            </a:r>
            <a:r>
              <a:rPr lang="cs-CZ" dirty="0"/>
              <a:t> </a:t>
            </a:r>
            <a:r>
              <a:rPr lang="cs-CZ" dirty="0" err="1"/>
              <a:t>performances</a:t>
            </a:r>
            <a:r>
              <a:rPr lang="cs-CZ" dirty="0"/>
              <a:t> - </a:t>
            </a:r>
            <a:r>
              <a:rPr lang="cs-CZ" dirty="0" err="1"/>
              <a:t>bronchoscopy</a:t>
            </a:r>
            <a:r>
              <a:rPr lang="cs-CZ" dirty="0"/>
              <a:t> to TEP</a:t>
            </a:r>
          </a:p>
          <a:p>
            <a:r>
              <a:rPr lang="cs-CZ" dirty="0" err="1"/>
              <a:t>Consciousness</a:t>
            </a:r>
            <a:r>
              <a:rPr lang="cs-CZ" dirty="0"/>
              <a:t> </a:t>
            </a:r>
            <a:r>
              <a:rPr lang="cs-CZ" dirty="0" err="1"/>
              <a:t>is</a:t>
            </a:r>
            <a:r>
              <a:rPr lang="cs-CZ" dirty="0"/>
              <a:t> </a:t>
            </a:r>
            <a:r>
              <a:rPr lang="cs-CZ" dirty="0" err="1"/>
              <a:t>retained</a:t>
            </a:r>
            <a:endParaRPr lang="cs-CZ" dirty="0"/>
          </a:p>
          <a:p>
            <a:r>
              <a:rPr lang="cs-CZ" dirty="0" err="1"/>
              <a:t>Positives</a:t>
            </a:r>
            <a:r>
              <a:rPr lang="cs-CZ" dirty="0"/>
              <a:t>: </a:t>
            </a:r>
            <a:r>
              <a:rPr lang="cs-CZ" dirty="0" err="1"/>
              <a:t>analgesia</a:t>
            </a:r>
            <a:r>
              <a:rPr lang="cs-CZ" dirty="0"/>
              <a:t> (</a:t>
            </a:r>
            <a:r>
              <a:rPr lang="cs-CZ" dirty="0" err="1"/>
              <a:t>persists</a:t>
            </a:r>
            <a:r>
              <a:rPr lang="cs-CZ" dirty="0"/>
              <a:t> </a:t>
            </a:r>
            <a:r>
              <a:rPr lang="cs-CZ" dirty="0" err="1"/>
              <a:t>postoperatively</a:t>
            </a:r>
            <a:r>
              <a:rPr lang="cs-CZ" dirty="0"/>
              <a:t>), </a:t>
            </a:r>
            <a:r>
              <a:rPr lang="cs-CZ" dirty="0" err="1"/>
              <a:t>improves</a:t>
            </a:r>
            <a:r>
              <a:rPr lang="cs-CZ" dirty="0"/>
              <a:t> </a:t>
            </a:r>
            <a:r>
              <a:rPr lang="cs-CZ" dirty="0" err="1"/>
              <a:t>perfusion</a:t>
            </a:r>
            <a:r>
              <a:rPr lang="cs-CZ" dirty="0"/>
              <a:t>, </a:t>
            </a:r>
            <a:r>
              <a:rPr lang="cs-CZ" dirty="0" err="1"/>
              <a:t>does</a:t>
            </a:r>
            <a:r>
              <a:rPr lang="cs-CZ" dirty="0"/>
              <a:t> not </a:t>
            </a:r>
            <a:r>
              <a:rPr lang="cs-CZ" dirty="0" err="1"/>
              <a:t>restrict</a:t>
            </a:r>
            <a:r>
              <a:rPr lang="cs-CZ" dirty="0"/>
              <a:t> </a:t>
            </a:r>
            <a:r>
              <a:rPr lang="cs-CZ" dirty="0" err="1"/>
              <a:t>breathing</a:t>
            </a:r>
            <a:r>
              <a:rPr lang="cs-CZ" dirty="0"/>
              <a:t>, </a:t>
            </a:r>
            <a:r>
              <a:rPr lang="cs-CZ" dirty="0" err="1"/>
              <a:t>allows</a:t>
            </a:r>
            <a:r>
              <a:rPr lang="cs-CZ" dirty="0"/>
              <a:t> </a:t>
            </a:r>
            <a:r>
              <a:rPr lang="cs-CZ" dirty="0" err="1"/>
              <a:t>contact</a:t>
            </a:r>
            <a:r>
              <a:rPr lang="cs-CZ" dirty="0"/>
              <a:t> </a:t>
            </a:r>
            <a:r>
              <a:rPr lang="cs-CZ" dirty="0" err="1"/>
              <a:t>with</a:t>
            </a:r>
            <a:r>
              <a:rPr lang="cs-CZ" dirty="0"/>
              <a:t> </a:t>
            </a:r>
            <a:r>
              <a:rPr lang="cs-CZ" dirty="0" err="1"/>
              <a:t>patients</a:t>
            </a:r>
            <a:endParaRPr lang="cs-CZ" dirty="0"/>
          </a:p>
          <a:p>
            <a:endParaRPr lang="cs-CZ" dirty="0"/>
          </a:p>
          <a:p>
            <a:r>
              <a:rPr lang="cs-CZ" dirty="0" err="1"/>
              <a:t>Surgeon</a:t>
            </a:r>
            <a:r>
              <a:rPr lang="cs-CZ" dirty="0"/>
              <a:t> - </a:t>
            </a:r>
            <a:r>
              <a:rPr lang="cs-CZ" dirty="0" err="1"/>
              <a:t>infiltration</a:t>
            </a:r>
            <a:r>
              <a:rPr lang="cs-CZ" dirty="0"/>
              <a:t> </a:t>
            </a:r>
            <a:r>
              <a:rPr lang="cs-CZ" dirty="0" err="1"/>
              <a:t>anesthesia</a:t>
            </a:r>
            <a:endParaRPr lang="cs-CZ" dirty="0"/>
          </a:p>
          <a:p>
            <a:r>
              <a:rPr lang="cs-CZ" dirty="0" err="1"/>
              <a:t>Anesthesiologist</a:t>
            </a:r>
            <a:r>
              <a:rPr lang="cs-CZ" dirty="0"/>
              <a:t> - </a:t>
            </a:r>
            <a:r>
              <a:rPr lang="cs-CZ" dirty="0" err="1"/>
              <a:t>conduction</a:t>
            </a:r>
            <a:r>
              <a:rPr lang="cs-CZ" dirty="0"/>
              <a:t> </a:t>
            </a:r>
            <a:r>
              <a:rPr lang="cs-CZ" dirty="0" err="1"/>
              <a:t>anesthesia</a:t>
            </a:r>
            <a:r>
              <a:rPr lang="cs-CZ" dirty="0"/>
              <a:t>, nerve </a:t>
            </a:r>
            <a:r>
              <a:rPr lang="cs-CZ" dirty="0" err="1"/>
              <a:t>block</a:t>
            </a:r>
            <a:r>
              <a:rPr lang="cs-CZ" dirty="0"/>
              <a:t>, </a:t>
            </a:r>
            <a:r>
              <a:rPr lang="cs-CZ" dirty="0" err="1"/>
              <a:t>epidural</a:t>
            </a:r>
            <a:r>
              <a:rPr lang="cs-CZ" dirty="0"/>
              <a:t> and </a:t>
            </a:r>
            <a:r>
              <a:rPr lang="cs-CZ" dirty="0" err="1" smtClean="0"/>
              <a:t>subarachnoidal</a:t>
            </a:r>
            <a:r>
              <a:rPr lang="cs-CZ" dirty="0" smtClean="0"/>
              <a:t> </a:t>
            </a:r>
            <a:r>
              <a:rPr lang="cs-CZ" dirty="0" err="1" smtClean="0"/>
              <a:t>anesthesia</a:t>
            </a:r>
            <a:endParaRPr lang="cs-CZ" dirty="0"/>
          </a:p>
        </p:txBody>
      </p:sp>
    </p:spTree>
    <p:extLst>
      <p:ext uri="{BB962C8B-B14F-4D97-AF65-F5344CB8AC3E}">
        <p14:creationId xmlns:p14="http://schemas.microsoft.com/office/powerpoint/2010/main" val="2103866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Local</a:t>
            </a:r>
            <a:r>
              <a:rPr lang="cs-CZ" dirty="0" smtClean="0"/>
              <a:t> </a:t>
            </a:r>
            <a:r>
              <a:rPr lang="cs-CZ" dirty="0" err="1" smtClean="0"/>
              <a:t>anesthesia</a:t>
            </a:r>
            <a:endParaRPr lang="cs-CZ" dirty="0"/>
          </a:p>
        </p:txBody>
      </p:sp>
      <p:sp>
        <p:nvSpPr>
          <p:cNvPr id="3" name="Zástupný symbol pro obsah 2"/>
          <p:cNvSpPr>
            <a:spLocks noGrp="1"/>
          </p:cNvSpPr>
          <p:nvPr>
            <p:ph idx="1"/>
          </p:nvPr>
        </p:nvSpPr>
        <p:spPr/>
        <p:txBody>
          <a:bodyPr>
            <a:normAutofit fontScale="92500" lnSpcReduction="10000"/>
          </a:bodyPr>
          <a:lstStyle/>
          <a:p>
            <a:r>
              <a:rPr lang="en-US" b="1" dirty="0">
                <a:solidFill>
                  <a:srgbClr val="FFC000"/>
                </a:solidFill>
              </a:rPr>
              <a:t>Topical</a:t>
            </a:r>
            <a:r>
              <a:rPr lang="en-US" dirty="0"/>
              <a:t> (skin, mucosal) - application to the surface anesthetics, amide type anesthetics</a:t>
            </a:r>
          </a:p>
          <a:p>
            <a:pPr marL="0" indent="0">
              <a:buNone/>
            </a:pPr>
            <a:r>
              <a:rPr lang="cs-CZ" dirty="0" smtClean="0"/>
              <a:t>   </a:t>
            </a:r>
            <a:r>
              <a:rPr lang="en-US" dirty="0" smtClean="0"/>
              <a:t>vocal </a:t>
            </a:r>
            <a:r>
              <a:rPr lang="en-US" dirty="0"/>
              <a:t>cords, trachea, urethra</a:t>
            </a:r>
          </a:p>
          <a:p>
            <a:r>
              <a:rPr lang="en-US" b="1" dirty="0">
                <a:solidFill>
                  <a:srgbClr val="FFC000"/>
                </a:solidFill>
              </a:rPr>
              <a:t>Infiltration</a:t>
            </a:r>
            <a:r>
              <a:rPr lang="en-US" dirty="0"/>
              <a:t> - infiltration on-site surgery</a:t>
            </a:r>
          </a:p>
          <a:p>
            <a:r>
              <a:rPr lang="cs-CZ" b="1" dirty="0" err="1" smtClean="0">
                <a:solidFill>
                  <a:srgbClr val="FFC000"/>
                </a:solidFill>
              </a:rPr>
              <a:t>Field</a:t>
            </a:r>
            <a:r>
              <a:rPr lang="cs-CZ" b="1" dirty="0" smtClean="0">
                <a:solidFill>
                  <a:srgbClr val="FFC000"/>
                </a:solidFill>
              </a:rPr>
              <a:t> </a:t>
            </a:r>
            <a:r>
              <a:rPr lang="cs-CZ" b="1" dirty="0" err="1" smtClean="0">
                <a:solidFill>
                  <a:srgbClr val="FFC000"/>
                </a:solidFill>
              </a:rPr>
              <a:t>block</a:t>
            </a:r>
            <a:r>
              <a:rPr lang="en-US" b="1" dirty="0" smtClean="0">
                <a:solidFill>
                  <a:srgbClr val="FFC000"/>
                </a:solidFill>
              </a:rPr>
              <a:t> </a:t>
            </a:r>
            <a:r>
              <a:rPr lang="en-US" dirty="0"/>
              <a:t>- interrupts conduction of nerve fibers in small distance from the surgical site</a:t>
            </a:r>
          </a:p>
          <a:p>
            <a:r>
              <a:rPr lang="cs-CZ" b="1" dirty="0" err="1">
                <a:solidFill>
                  <a:srgbClr val="FFC000"/>
                </a:solidFill>
              </a:rPr>
              <a:t>Peripheral</a:t>
            </a:r>
            <a:r>
              <a:rPr lang="cs-CZ" b="1" dirty="0">
                <a:solidFill>
                  <a:srgbClr val="FFC000"/>
                </a:solidFill>
              </a:rPr>
              <a:t> nerve </a:t>
            </a:r>
            <a:r>
              <a:rPr lang="cs-CZ" b="1" dirty="0" err="1" smtClean="0">
                <a:solidFill>
                  <a:srgbClr val="FFC000"/>
                </a:solidFill>
              </a:rPr>
              <a:t>block</a:t>
            </a:r>
            <a:endParaRPr lang="cs-CZ" b="1" dirty="0" smtClean="0">
              <a:solidFill>
                <a:srgbClr val="FFC000"/>
              </a:solidFill>
            </a:endParaRPr>
          </a:p>
          <a:p>
            <a:r>
              <a:rPr lang="cs-CZ" b="1" dirty="0">
                <a:solidFill>
                  <a:srgbClr val="FFC000"/>
                </a:solidFill>
              </a:rPr>
              <a:t>Plexus </a:t>
            </a:r>
            <a:r>
              <a:rPr lang="cs-CZ" b="1" dirty="0" err="1" smtClean="0">
                <a:solidFill>
                  <a:srgbClr val="FFC000"/>
                </a:solidFill>
              </a:rPr>
              <a:t>anesthesia</a:t>
            </a:r>
            <a:endParaRPr lang="cs-CZ" b="1" dirty="0" smtClean="0">
              <a:solidFill>
                <a:srgbClr val="FFC000"/>
              </a:solidFill>
            </a:endParaRPr>
          </a:p>
          <a:p>
            <a:r>
              <a:rPr lang="cs-CZ" b="1" dirty="0" err="1">
                <a:solidFill>
                  <a:srgbClr val="FFC000"/>
                </a:solidFill>
              </a:rPr>
              <a:t>Epidural</a:t>
            </a:r>
            <a:r>
              <a:rPr lang="cs-CZ" b="1" dirty="0">
                <a:solidFill>
                  <a:srgbClr val="FFC000"/>
                </a:solidFill>
              </a:rPr>
              <a:t> </a:t>
            </a:r>
            <a:r>
              <a:rPr lang="cs-CZ" b="1" dirty="0" err="1" smtClean="0">
                <a:solidFill>
                  <a:srgbClr val="FFC000"/>
                </a:solidFill>
              </a:rPr>
              <a:t>anesthesia</a:t>
            </a:r>
            <a:endParaRPr lang="cs-CZ" b="1" dirty="0" smtClean="0">
              <a:solidFill>
                <a:srgbClr val="FFC000"/>
              </a:solidFill>
            </a:endParaRPr>
          </a:p>
          <a:p>
            <a:r>
              <a:rPr lang="cs-CZ" b="1" dirty="0" err="1">
                <a:solidFill>
                  <a:srgbClr val="FFC000"/>
                </a:solidFill>
              </a:rPr>
              <a:t>Spinal</a:t>
            </a:r>
            <a:r>
              <a:rPr lang="cs-CZ" b="1" dirty="0">
                <a:solidFill>
                  <a:srgbClr val="FFC000"/>
                </a:solidFill>
              </a:rPr>
              <a:t> </a:t>
            </a:r>
            <a:r>
              <a:rPr lang="cs-CZ" b="1" dirty="0" err="1">
                <a:solidFill>
                  <a:srgbClr val="FFC000"/>
                </a:solidFill>
              </a:rPr>
              <a:t>anesthesia</a:t>
            </a:r>
            <a:r>
              <a:rPr lang="cs-CZ" b="1" dirty="0">
                <a:solidFill>
                  <a:srgbClr val="FFC000"/>
                </a:solidFill>
              </a:rPr>
              <a:t> </a:t>
            </a:r>
          </a:p>
        </p:txBody>
      </p:sp>
    </p:spTree>
    <p:extLst>
      <p:ext uri="{BB962C8B-B14F-4D97-AF65-F5344CB8AC3E}">
        <p14:creationId xmlns:p14="http://schemas.microsoft.com/office/powerpoint/2010/main" val="252078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solidFill>
                  <a:schemeClr val="tx1"/>
                </a:solidFill>
              </a:rPr>
              <a:t>Peripheral</a:t>
            </a:r>
            <a:r>
              <a:rPr lang="cs-CZ" dirty="0">
                <a:solidFill>
                  <a:schemeClr val="tx1"/>
                </a:solidFill>
              </a:rPr>
              <a:t> nerve </a:t>
            </a:r>
            <a:r>
              <a:rPr lang="cs-CZ" dirty="0" err="1" smtClean="0">
                <a:solidFill>
                  <a:schemeClr val="tx1"/>
                </a:solidFill>
              </a:rPr>
              <a:t>block</a:t>
            </a:r>
            <a:r>
              <a:rPr lang="cs-CZ" dirty="0" smtClean="0">
                <a:solidFill>
                  <a:schemeClr val="tx1"/>
                </a:solidFill>
              </a:rPr>
              <a:t> and plexus </a:t>
            </a:r>
            <a:r>
              <a:rPr lang="cs-CZ" dirty="0" err="1" smtClean="0">
                <a:solidFill>
                  <a:schemeClr val="tx1"/>
                </a:solidFill>
              </a:rPr>
              <a:t>anesthesia</a:t>
            </a:r>
            <a:endParaRPr lang="cs-CZ" dirty="0">
              <a:solidFill>
                <a:schemeClr val="tx1"/>
              </a:solidFill>
            </a:endParaRPr>
          </a:p>
        </p:txBody>
      </p:sp>
      <p:sp>
        <p:nvSpPr>
          <p:cNvPr id="3" name="Zástupný symbol pro obsah 2"/>
          <p:cNvSpPr>
            <a:spLocks noGrp="1"/>
          </p:cNvSpPr>
          <p:nvPr>
            <p:ph idx="1"/>
          </p:nvPr>
        </p:nvSpPr>
        <p:spPr/>
        <p:txBody>
          <a:bodyPr/>
          <a:lstStyle/>
          <a:p>
            <a:pPr>
              <a:defRPr/>
            </a:pPr>
            <a:r>
              <a:rPr lang="cs-CZ" dirty="0" smtClean="0"/>
              <a:t>Plexus </a:t>
            </a:r>
            <a:r>
              <a:rPr lang="cs-CZ" dirty="0" err="1" smtClean="0"/>
              <a:t>brachialis</a:t>
            </a:r>
            <a:endParaRPr lang="cs-CZ" dirty="0"/>
          </a:p>
          <a:p>
            <a:pPr>
              <a:defRPr/>
            </a:pPr>
            <a:r>
              <a:rPr lang="cs-CZ" dirty="0" err="1" smtClean="0"/>
              <a:t>Axillary</a:t>
            </a:r>
            <a:r>
              <a:rPr lang="cs-CZ" dirty="0" smtClean="0"/>
              <a:t> </a:t>
            </a:r>
            <a:r>
              <a:rPr lang="cs-CZ" dirty="0" err="1" smtClean="0"/>
              <a:t>block</a:t>
            </a:r>
            <a:endParaRPr lang="cs-CZ" dirty="0"/>
          </a:p>
          <a:p>
            <a:pPr>
              <a:defRPr/>
            </a:pPr>
            <a:r>
              <a:rPr lang="cs-CZ" dirty="0" err="1" smtClean="0"/>
              <a:t>Intercostal</a:t>
            </a:r>
            <a:r>
              <a:rPr lang="cs-CZ" dirty="0" smtClean="0"/>
              <a:t> nerv</a:t>
            </a:r>
            <a:endParaRPr lang="cs-CZ" dirty="0"/>
          </a:p>
          <a:p>
            <a:pPr>
              <a:defRPr/>
            </a:pPr>
            <a:r>
              <a:rPr lang="cs-CZ" dirty="0" err="1" smtClean="0"/>
              <a:t>Sciatic</a:t>
            </a:r>
            <a:r>
              <a:rPr lang="cs-CZ" dirty="0" smtClean="0"/>
              <a:t> nerv</a:t>
            </a:r>
            <a:endParaRPr lang="cs-CZ" dirty="0"/>
          </a:p>
          <a:p>
            <a:pPr>
              <a:defRPr/>
            </a:pPr>
            <a:r>
              <a:rPr lang="cs-CZ" dirty="0" err="1" smtClean="0"/>
              <a:t>Femoral</a:t>
            </a:r>
            <a:r>
              <a:rPr lang="cs-CZ" dirty="0" smtClean="0"/>
              <a:t> nerv</a:t>
            </a:r>
            <a:endParaRPr lang="cs-CZ"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372" y="1407353"/>
            <a:ext cx="2546752" cy="2546752"/>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478" y="1407353"/>
            <a:ext cx="2546751" cy="254675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372" y="4102525"/>
            <a:ext cx="2546752" cy="2546752"/>
          </a:xfrm>
          <a:prstGeom prst="rect">
            <a:avLst/>
          </a:prstGeom>
        </p:spPr>
      </p:pic>
      <p:pic>
        <p:nvPicPr>
          <p:cNvPr id="7" name="Obrázek 6"/>
          <p:cNvPicPr>
            <a:picLocks noChangeAspect="1"/>
          </p:cNvPicPr>
          <p:nvPr/>
        </p:nvPicPr>
        <p:blipFill rotWithShape="1">
          <a:blip r:embed="rId5">
            <a:extLst>
              <a:ext uri="{28A0092B-C50C-407E-A947-70E740481C1C}">
                <a14:useLocalDpi xmlns:a14="http://schemas.microsoft.com/office/drawing/2010/main" val="0"/>
              </a:ext>
            </a:extLst>
          </a:blip>
          <a:srcRect l="18356" t="-1011" r="7141" b="1011"/>
          <a:stretch/>
        </p:blipFill>
        <p:spPr>
          <a:xfrm>
            <a:off x="7861971" y="4089041"/>
            <a:ext cx="2524258" cy="2546752"/>
          </a:xfrm>
          <a:prstGeom prst="rect">
            <a:avLst/>
          </a:prstGeom>
        </p:spPr>
      </p:pic>
    </p:spTree>
    <p:extLst>
      <p:ext uri="{BB962C8B-B14F-4D97-AF65-F5344CB8AC3E}">
        <p14:creationId xmlns:p14="http://schemas.microsoft.com/office/powerpoint/2010/main" val="1323622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Epidural</a:t>
            </a:r>
            <a:r>
              <a:rPr lang="cs-CZ" dirty="0" smtClean="0"/>
              <a:t> </a:t>
            </a:r>
            <a:r>
              <a:rPr lang="cs-CZ" dirty="0" err="1" smtClean="0"/>
              <a:t>anesthesia</a:t>
            </a:r>
            <a:endParaRPr lang="cs-CZ" dirty="0"/>
          </a:p>
        </p:txBody>
      </p:sp>
      <p:sp>
        <p:nvSpPr>
          <p:cNvPr id="3" name="Zástupný symbol pro obsah 2"/>
          <p:cNvSpPr>
            <a:spLocks noGrp="1"/>
          </p:cNvSpPr>
          <p:nvPr>
            <p:ph idx="1"/>
          </p:nvPr>
        </p:nvSpPr>
        <p:spPr>
          <a:xfrm>
            <a:off x="1120000" y="1825625"/>
            <a:ext cx="4836300" cy="4351338"/>
          </a:xfrm>
        </p:spPr>
        <p:txBody>
          <a:bodyPr/>
          <a:lstStyle/>
          <a:p>
            <a:r>
              <a:rPr lang="cs-CZ" dirty="0" err="1" smtClean="0"/>
              <a:t>surgery</a:t>
            </a:r>
            <a:r>
              <a:rPr lang="cs-CZ" dirty="0" smtClean="0"/>
              <a:t> </a:t>
            </a:r>
            <a:r>
              <a:rPr lang="cs-CZ" dirty="0" err="1"/>
              <a:t>purposes</a:t>
            </a:r>
            <a:endParaRPr lang="cs-CZ" dirty="0"/>
          </a:p>
          <a:p>
            <a:r>
              <a:rPr lang="cs-CZ" dirty="0" err="1"/>
              <a:t>ongoing</a:t>
            </a:r>
            <a:r>
              <a:rPr lang="cs-CZ" dirty="0"/>
              <a:t> </a:t>
            </a:r>
            <a:r>
              <a:rPr lang="cs-CZ" dirty="0" err="1"/>
              <a:t>analgesia</a:t>
            </a:r>
            <a:r>
              <a:rPr lang="cs-CZ" dirty="0"/>
              <a:t> - </a:t>
            </a:r>
            <a:r>
              <a:rPr lang="cs-CZ" dirty="0" err="1"/>
              <a:t>serial</a:t>
            </a:r>
            <a:r>
              <a:rPr lang="cs-CZ" dirty="0"/>
              <a:t> </a:t>
            </a:r>
            <a:r>
              <a:rPr lang="cs-CZ" dirty="0" err="1"/>
              <a:t>rib</a:t>
            </a:r>
            <a:r>
              <a:rPr lang="cs-CZ" dirty="0"/>
              <a:t> </a:t>
            </a:r>
            <a:r>
              <a:rPr lang="cs-CZ" dirty="0" err="1"/>
              <a:t>fracture</a:t>
            </a:r>
            <a:r>
              <a:rPr lang="cs-CZ" dirty="0"/>
              <a:t>, </a:t>
            </a:r>
            <a:r>
              <a:rPr lang="cs-CZ" dirty="0" err="1"/>
              <a:t>burns</a:t>
            </a:r>
            <a:endParaRPr lang="cs-CZ" dirty="0"/>
          </a:p>
          <a:p>
            <a:r>
              <a:rPr lang="cs-CZ" dirty="0" err="1"/>
              <a:t>complex</a:t>
            </a:r>
            <a:r>
              <a:rPr lang="cs-CZ" dirty="0"/>
              <a:t> </a:t>
            </a:r>
            <a:r>
              <a:rPr lang="cs-CZ" dirty="0" err="1"/>
              <a:t>effect</a:t>
            </a:r>
            <a:r>
              <a:rPr lang="cs-CZ" dirty="0"/>
              <a:t> - </a:t>
            </a:r>
            <a:r>
              <a:rPr lang="cs-CZ" dirty="0" err="1"/>
              <a:t>analgesia</a:t>
            </a:r>
            <a:r>
              <a:rPr lang="cs-CZ" dirty="0"/>
              <a:t>, </a:t>
            </a:r>
            <a:r>
              <a:rPr lang="cs-CZ" dirty="0" err="1"/>
              <a:t>improving</a:t>
            </a:r>
            <a:r>
              <a:rPr lang="cs-CZ" dirty="0"/>
              <a:t> </a:t>
            </a:r>
            <a:r>
              <a:rPr lang="cs-CZ" dirty="0" err="1"/>
              <a:t>perfusion</a:t>
            </a:r>
            <a:endParaRPr lang="cs-CZ" dirty="0"/>
          </a:p>
          <a:p>
            <a:r>
              <a:rPr lang="cs-CZ" dirty="0" err="1"/>
              <a:t>disposable</a:t>
            </a:r>
            <a:r>
              <a:rPr lang="cs-CZ" dirty="0"/>
              <a:t> </a:t>
            </a:r>
            <a:r>
              <a:rPr lang="cs-CZ" dirty="0" err="1"/>
              <a:t>needles</a:t>
            </a:r>
            <a:endParaRPr lang="cs-CZ" dirty="0"/>
          </a:p>
          <a:p>
            <a:r>
              <a:rPr lang="cs-CZ" dirty="0" err="1" smtClean="0"/>
              <a:t>cannula</a:t>
            </a:r>
            <a:r>
              <a:rPr lang="cs-CZ" dirty="0" smtClean="0"/>
              <a:t> </a:t>
            </a:r>
            <a:r>
              <a:rPr lang="cs-CZ" dirty="0" err="1" smtClean="0"/>
              <a:t>for</a:t>
            </a:r>
            <a:r>
              <a:rPr lang="cs-CZ" dirty="0" smtClean="0"/>
              <a:t> </a:t>
            </a:r>
            <a:r>
              <a:rPr lang="cs-CZ" dirty="0" err="1" smtClean="0"/>
              <a:t>repeated</a:t>
            </a:r>
            <a:r>
              <a:rPr lang="cs-CZ" dirty="0" smtClean="0"/>
              <a:t> </a:t>
            </a:r>
            <a:r>
              <a:rPr lang="cs-CZ" dirty="0" err="1"/>
              <a:t>administration</a:t>
            </a:r>
            <a:r>
              <a:rPr lang="cs-CZ" dirty="0"/>
              <a:t> - </a:t>
            </a:r>
            <a:r>
              <a:rPr lang="cs-CZ" dirty="0" err="1"/>
              <a:t>epidural</a:t>
            </a:r>
            <a:r>
              <a:rPr lang="cs-CZ" dirty="0"/>
              <a:t> </a:t>
            </a:r>
            <a:r>
              <a:rPr lang="cs-CZ" dirty="0" err="1" smtClean="0"/>
              <a:t>catheter</a:t>
            </a:r>
            <a:endParaRPr lang="cs-CZ" dirty="0" smtClean="0"/>
          </a:p>
          <a:p>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25625"/>
            <a:ext cx="5715000" cy="4133850"/>
          </a:xfrm>
          <a:prstGeom prst="rect">
            <a:avLst/>
          </a:prstGeom>
        </p:spPr>
      </p:pic>
    </p:spTree>
    <p:extLst>
      <p:ext uri="{BB962C8B-B14F-4D97-AF65-F5344CB8AC3E}">
        <p14:creationId xmlns:p14="http://schemas.microsoft.com/office/powerpoint/2010/main" val="337131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History</a:t>
            </a:r>
            <a:endParaRPr lang="cs-CZ" dirty="0"/>
          </a:p>
        </p:txBody>
      </p:sp>
      <p:sp>
        <p:nvSpPr>
          <p:cNvPr id="3" name="Zástupný symbol pro obsah 2"/>
          <p:cNvSpPr>
            <a:spLocks noGrp="1"/>
          </p:cNvSpPr>
          <p:nvPr>
            <p:ph idx="1"/>
          </p:nvPr>
        </p:nvSpPr>
        <p:spPr/>
        <p:txBody>
          <a:bodyPr/>
          <a:lstStyle/>
          <a:p>
            <a:r>
              <a:rPr lang="cs-CZ" b="1" dirty="0" err="1"/>
              <a:t>Antiquity</a:t>
            </a:r>
            <a:r>
              <a:rPr lang="cs-CZ" dirty="0"/>
              <a:t> (Egypt, </a:t>
            </a:r>
            <a:r>
              <a:rPr lang="cs-CZ" dirty="0" err="1" smtClean="0"/>
              <a:t>Syria</a:t>
            </a:r>
            <a:r>
              <a:rPr lang="cs-CZ" dirty="0" smtClean="0"/>
              <a:t>)</a:t>
            </a:r>
          </a:p>
          <a:p>
            <a:r>
              <a:rPr lang="cs-CZ" dirty="0" err="1" smtClean="0"/>
              <a:t>Decoction</a:t>
            </a:r>
            <a:r>
              <a:rPr lang="cs-CZ" dirty="0" smtClean="0"/>
              <a:t> </a:t>
            </a:r>
            <a:r>
              <a:rPr lang="cs-CZ" dirty="0" err="1"/>
              <a:t>of</a:t>
            </a:r>
            <a:r>
              <a:rPr lang="cs-CZ" dirty="0"/>
              <a:t> opium, </a:t>
            </a:r>
            <a:r>
              <a:rPr lang="cs-CZ" dirty="0" err="1"/>
              <a:t>mandrake</a:t>
            </a:r>
            <a:endParaRPr lang="cs-CZ" dirty="0"/>
          </a:p>
          <a:p>
            <a:endParaRPr lang="cs-CZ" b="1" dirty="0" smtClean="0"/>
          </a:p>
          <a:p>
            <a:r>
              <a:rPr lang="cs-CZ" b="1" dirty="0" smtClean="0"/>
              <a:t>Czech </a:t>
            </a:r>
            <a:r>
              <a:rPr lang="cs-CZ" b="1" dirty="0" err="1"/>
              <a:t>lands</a:t>
            </a:r>
            <a:endParaRPr lang="cs-CZ" b="1" dirty="0"/>
          </a:p>
          <a:p>
            <a:pPr marL="0" indent="0">
              <a:buNone/>
            </a:pPr>
            <a:r>
              <a:rPr lang="cs-CZ" dirty="0" smtClean="0"/>
              <a:t>1947 </a:t>
            </a:r>
            <a:r>
              <a:rPr lang="cs-CZ" dirty="0"/>
              <a:t>ether </a:t>
            </a:r>
            <a:r>
              <a:rPr lang="cs-CZ" dirty="0" err="1"/>
              <a:t>anesthesia</a:t>
            </a:r>
            <a:r>
              <a:rPr lang="cs-CZ" dirty="0"/>
              <a:t> </a:t>
            </a:r>
            <a:r>
              <a:rPr lang="cs-CZ" dirty="0" smtClean="0"/>
              <a:t> in	Prague (Celestin </a:t>
            </a:r>
            <a:r>
              <a:rPr lang="cs-CZ" dirty="0" err="1" smtClean="0"/>
              <a:t>Opitz</a:t>
            </a:r>
            <a:r>
              <a:rPr lang="cs-CZ" dirty="0" smtClean="0"/>
              <a:t>)</a:t>
            </a:r>
          </a:p>
          <a:p>
            <a:pPr marL="0" indent="0">
              <a:buNone/>
            </a:pPr>
            <a:r>
              <a:rPr lang="cs-CZ" dirty="0" err="1" smtClean="0"/>
              <a:t>First</a:t>
            </a:r>
            <a:r>
              <a:rPr lang="cs-CZ" dirty="0" smtClean="0"/>
              <a:t> </a:t>
            </a:r>
            <a:r>
              <a:rPr lang="cs-CZ" dirty="0" err="1"/>
              <a:t>anesthesia</a:t>
            </a:r>
            <a:r>
              <a:rPr lang="cs-CZ" dirty="0"/>
              <a:t> department  </a:t>
            </a:r>
            <a:r>
              <a:rPr lang="cs-CZ" dirty="0" err="1" smtClean="0"/>
              <a:t>after</a:t>
            </a:r>
            <a:r>
              <a:rPr lang="cs-CZ" dirty="0" smtClean="0"/>
              <a:t> WW2</a:t>
            </a:r>
          </a:p>
          <a:p>
            <a:pPr marL="0" indent="0">
              <a:buNone/>
            </a:pPr>
            <a:r>
              <a:rPr lang="cs-CZ" dirty="0"/>
              <a:t>	</a:t>
            </a:r>
            <a:r>
              <a:rPr lang="cs-CZ" dirty="0" smtClean="0"/>
              <a:t>ÚVN</a:t>
            </a:r>
            <a:r>
              <a:rPr lang="cs-CZ" dirty="0"/>
              <a:t>, </a:t>
            </a:r>
            <a:r>
              <a:rPr lang="cs-CZ" dirty="0" smtClean="0"/>
              <a:t>Sv. Anna </a:t>
            </a:r>
            <a:r>
              <a:rPr lang="cs-CZ" dirty="0"/>
              <a:t>Brno</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952" y="604838"/>
            <a:ext cx="2105025" cy="217170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716" y="365125"/>
            <a:ext cx="2166602" cy="3401332"/>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242" y="4001294"/>
            <a:ext cx="3672626" cy="2387207"/>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079" y="5137732"/>
            <a:ext cx="2066354" cy="1039231"/>
          </a:xfrm>
          <a:prstGeom prst="rect">
            <a:avLst/>
          </a:prstGeom>
        </p:spPr>
      </p:pic>
    </p:spTree>
    <p:extLst>
      <p:ext uri="{BB962C8B-B14F-4D97-AF65-F5344CB8AC3E}">
        <p14:creationId xmlns:p14="http://schemas.microsoft.com/office/powerpoint/2010/main" val="202510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Spinal</a:t>
            </a:r>
            <a:r>
              <a:rPr lang="cs-CZ" dirty="0" smtClean="0"/>
              <a:t> </a:t>
            </a:r>
            <a:r>
              <a:rPr lang="cs-CZ" dirty="0" err="1" smtClean="0"/>
              <a:t>anesthesia</a:t>
            </a:r>
            <a:endParaRPr lang="cs-CZ" dirty="0"/>
          </a:p>
        </p:txBody>
      </p:sp>
      <p:sp>
        <p:nvSpPr>
          <p:cNvPr id="3" name="Zástupný symbol pro obsah 2"/>
          <p:cNvSpPr>
            <a:spLocks noGrp="1"/>
          </p:cNvSpPr>
          <p:nvPr>
            <p:ph idx="1"/>
          </p:nvPr>
        </p:nvSpPr>
        <p:spPr>
          <a:xfrm>
            <a:off x="1120000" y="1825625"/>
            <a:ext cx="6754000" cy="4351338"/>
          </a:xfrm>
        </p:spPr>
        <p:txBody>
          <a:bodyPr/>
          <a:lstStyle/>
          <a:p>
            <a:r>
              <a:rPr lang="en-US" dirty="0"/>
              <a:t>subarachnoid anesthesia</a:t>
            </a:r>
          </a:p>
          <a:p>
            <a:r>
              <a:rPr lang="cs-CZ" dirty="0" smtClean="0"/>
              <a:t>a</a:t>
            </a:r>
            <a:r>
              <a:rPr lang="en-US" dirty="0" err="1" smtClean="0"/>
              <a:t>pplications</a:t>
            </a:r>
            <a:r>
              <a:rPr lang="en-US" dirty="0" smtClean="0"/>
              <a:t> </a:t>
            </a:r>
            <a:r>
              <a:rPr lang="en-US" dirty="0"/>
              <a:t>below under the arachnoid into the spinal fluid</a:t>
            </a:r>
          </a:p>
          <a:p>
            <a:r>
              <a:rPr lang="en-US" dirty="0"/>
              <a:t>spreading density and body position</a:t>
            </a:r>
          </a:p>
          <a:p>
            <a:r>
              <a:rPr lang="en-US" dirty="0"/>
              <a:t>instillation L1-L2 - "Spinal </a:t>
            </a:r>
            <a:r>
              <a:rPr lang="en-US" dirty="0" smtClean="0"/>
              <a:t>Tap„</a:t>
            </a:r>
            <a:endParaRPr lang="cs-CZ" dirty="0" smtClean="0"/>
          </a:p>
          <a:p>
            <a:pPr marL="0" indent="0">
              <a:buNone/>
            </a:pP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425" y="1690688"/>
            <a:ext cx="3876675" cy="3876675"/>
          </a:xfrm>
          <a:prstGeom prst="rect">
            <a:avLst/>
          </a:prstGeom>
        </p:spPr>
      </p:pic>
    </p:spTree>
    <p:extLst>
      <p:ext uri="{BB962C8B-B14F-4D97-AF65-F5344CB8AC3E}">
        <p14:creationId xmlns:p14="http://schemas.microsoft.com/office/powerpoint/2010/main" val="375877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Complication</a:t>
            </a:r>
            <a:r>
              <a:rPr lang="cs-CZ" dirty="0" smtClean="0"/>
              <a:t> SA</a:t>
            </a:r>
            <a:endParaRPr lang="cs-CZ" dirty="0"/>
          </a:p>
        </p:txBody>
      </p:sp>
      <p:sp>
        <p:nvSpPr>
          <p:cNvPr id="3" name="Zástupný symbol pro obsah 2"/>
          <p:cNvSpPr>
            <a:spLocks noGrp="1"/>
          </p:cNvSpPr>
          <p:nvPr>
            <p:ph idx="1"/>
          </p:nvPr>
        </p:nvSpPr>
        <p:spPr/>
        <p:txBody>
          <a:bodyPr/>
          <a:lstStyle/>
          <a:p>
            <a:r>
              <a:rPr lang="cs-CZ" dirty="0" err="1"/>
              <a:t>failure</a:t>
            </a:r>
            <a:r>
              <a:rPr lang="cs-CZ" dirty="0"/>
              <a:t> </a:t>
            </a:r>
            <a:r>
              <a:rPr lang="cs-CZ" dirty="0" err="1"/>
              <a:t>effect</a:t>
            </a:r>
            <a:endParaRPr lang="cs-CZ" dirty="0"/>
          </a:p>
          <a:p>
            <a:r>
              <a:rPr lang="cs-CZ" dirty="0" err="1" smtClean="0"/>
              <a:t>wrap</a:t>
            </a:r>
            <a:r>
              <a:rPr lang="cs-CZ" dirty="0" smtClean="0"/>
              <a:t> </a:t>
            </a:r>
            <a:r>
              <a:rPr lang="cs-CZ" dirty="0" err="1"/>
              <a:t>catheter</a:t>
            </a:r>
            <a:r>
              <a:rPr lang="cs-CZ" dirty="0"/>
              <a:t> in </a:t>
            </a:r>
            <a:r>
              <a:rPr lang="cs-CZ" dirty="0" err="1"/>
              <a:t>the</a:t>
            </a:r>
            <a:r>
              <a:rPr lang="cs-CZ" dirty="0"/>
              <a:t> </a:t>
            </a:r>
            <a:r>
              <a:rPr lang="cs-CZ" dirty="0" err="1"/>
              <a:t>epidural</a:t>
            </a:r>
            <a:r>
              <a:rPr lang="cs-CZ" dirty="0"/>
              <a:t> </a:t>
            </a:r>
            <a:r>
              <a:rPr lang="cs-CZ" dirty="0" err="1"/>
              <a:t>space</a:t>
            </a:r>
            <a:endParaRPr lang="cs-CZ" dirty="0"/>
          </a:p>
          <a:p>
            <a:r>
              <a:rPr lang="cs-CZ" dirty="0" err="1"/>
              <a:t>hypotension</a:t>
            </a:r>
            <a:r>
              <a:rPr lang="cs-CZ" dirty="0"/>
              <a:t> </a:t>
            </a:r>
            <a:r>
              <a:rPr lang="cs-CZ" dirty="0" err="1"/>
              <a:t>during</a:t>
            </a:r>
            <a:r>
              <a:rPr lang="cs-CZ" dirty="0"/>
              <a:t> </a:t>
            </a:r>
            <a:r>
              <a:rPr lang="cs-CZ" dirty="0" err="1"/>
              <a:t>epidural</a:t>
            </a:r>
            <a:r>
              <a:rPr lang="cs-CZ" dirty="0"/>
              <a:t> </a:t>
            </a:r>
            <a:r>
              <a:rPr lang="cs-CZ" dirty="0" err="1"/>
              <a:t>anesthesia</a:t>
            </a:r>
            <a:r>
              <a:rPr lang="cs-CZ" dirty="0"/>
              <a:t> -</a:t>
            </a:r>
            <a:r>
              <a:rPr lang="cs-CZ" dirty="0" err="1"/>
              <a:t>volumoterapie</a:t>
            </a:r>
            <a:r>
              <a:rPr lang="cs-CZ" dirty="0"/>
              <a:t>, </a:t>
            </a:r>
            <a:r>
              <a:rPr lang="cs-CZ" dirty="0" err="1"/>
              <a:t>ephedrine</a:t>
            </a:r>
            <a:endParaRPr lang="cs-CZ" dirty="0"/>
          </a:p>
          <a:p>
            <a:r>
              <a:rPr lang="cs-CZ" dirty="0" err="1"/>
              <a:t>the</a:t>
            </a:r>
            <a:r>
              <a:rPr lang="cs-CZ" dirty="0"/>
              <a:t> </a:t>
            </a:r>
            <a:r>
              <a:rPr lang="cs-CZ" dirty="0" err="1"/>
              <a:t>upward</a:t>
            </a:r>
            <a:r>
              <a:rPr lang="cs-CZ" dirty="0"/>
              <a:t> </a:t>
            </a:r>
            <a:r>
              <a:rPr lang="cs-CZ" dirty="0" err="1"/>
              <a:t>extension</a:t>
            </a:r>
            <a:r>
              <a:rPr lang="cs-CZ" dirty="0"/>
              <a:t> </a:t>
            </a:r>
            <a:r>
              <a:rPr lang="cs-CZ" dirty="0" err="1"/>
              <a:t>of</a:t>
            </a:r>
            <a:r>
              <a:rPr lang="cs-CZ" dirty="0"/>
              <a:t> </a:t>
            </a:r>
            <a:r>
              <a:rPr lang="cs-CZ" dirty="0" err="1"/>
              <a:t>the</a:t>
            </a:r>
            <a:r>
              <a:rPr lang="cs-CZ" dirty="0"/>
              <a:t> </a:t>
            </a:r>
            <a:r>
              <a:rPr lang="cs-CZ" dirty="0" err="1"/>
              <a:t>anesthetic</a:t>
            </a:r>
            <a:r>
              <a:rPr lang="cs-CZ" dirty="0"/>
              <a:t> in </a:t>
            </a:r>
            <a:r>
              <a:rPr lang="cs-CZ" dirty="0" err="1"/>
              <a:t>the</a:t>
            </a:r>
            <a:r>
              <a:rPr lang="cs-CZ" dirty="0"/>
              <a:t> </a:t>
            </a:r>
            <a:r>
              <a:rPr lang="cs-CZ" dirty="0" err="1"/>
              <a:t>subarachnoid</a:t>
            </a:r>
            <a:r>
              <a:rPr lang="cs-CZ" dirty="0"/>
              <a:t> </a:t>
            </a:r>
            <a:r>
              <a:rPr lang="cs-CZ" dirty="0" err="1"/>
              <a:t>anesthesia</a:t>
            </a:r>
            <a:r>
              <a:rPr lang="cs-CZ" dirty="0"/>
              <a:t> (</a:t>
            </a:r>
            <a:r>
              <a:rPr lang="cs-CZ" dirty="0" err="1"/>
              <a:t>cough</a:t>
            </a:r>
            <a:r>
              <a:rPr lang="cs-CZ" dirty="0"/>
              <a:t>, </a:t>
            </a:r>
            <a:r>
              <a:rPr lang="cs-CZ" dirty="0" err="1"/>
              <a:t>hypobaric</a:t>
            </a:r>
            <a:r>
              <a:rPr lang="cs-CZ" dirty="0"/>
              <a:t> </a:t>
            </a:r>
            <a:r>
              <a:rPr lang="cs-CZ" dirty="0" err="1"/>
              <a:t>solution</a:t>
            </a:r>
            <a:r>
              <a:rPr lang="cs-CZ" dirty="0"/>
              <a:t>, </a:t>
            </a:r>
            <a:r>
              <a:rPr lang="cs-CZ" dirty="0" err="1"/>
              <a:t>incorrect</a:t>
            </a:r>
            <a:r>
              <a:rPr lang="cs-CZ" dirty="0"/>
              <a:t> </a:t>
            </a:r>
            <a:r>
              <a:rPr lang="cs-CZ" dirty="0" err="1"/>
              <a:t>posture</a:t>
            </a:r>
            <a:r>
              <a:rPr lang="cs-CZ" dirty="0"/>
              <a:t>) =&gt; motor </a:t>
            </a:r>
            <a:r>
              <a:rPr lang="cs-CZ" dirty="0" err="1"/>
              <a:t>paralysis</a:t>
            </a:r>
            <a:r>
              <a:rPr lang="cs-CZ" dirty="0"/>
              <a:t>, </a:t>
            </a:r>
            <a:r>
              <a:rPr lang="cs-CZ" dirty="0" err="1"/>
              <a:t>hypotension</a:t>
            </a:r>
            <a:r>
              <a:rPr lang="cs-CZ" dirty="0"/>
              <a:t>, </a:t>
            </a:r>
            <a:r>
              <a:rPr lang="cs-CZ" dirty="0" err="1"/>
              <a:t>respiratory</a:t>
            </a:r>
            <a:r>
              <a:rPr lang="cs-CZ" dirty="0"/>
              <a:t> </a:t>
            </a:r>
            <a:r>
              <a:rPr lang="cs-CZ" dirty="0" err="1"/>
              <a:t>insufficiency</a:t>
            </a:r>
            <a:endParaRPr lang="cs-CZ" dirty="0"/>
          </a:p>
          <a:p>
            <a:r>
              <a:rPr lang="cs-CZ" dirty="0" err="1"/>
              <a:t>urinary</a:t>
            </a:r>
            <a:r>
              <a:rPr lang="cs-CZ" dirty="0"/>
              <a:t> </a:t>
            </a:r>
            <a:r>
              <a:rPr lang="cs-CZ" dirty="0" err="1"/>
              <a:t>retention</a:t>
            </a:r>
            <a:endParaRPr lang="cs-CZ" dirty="0"/>
          </a:p>
        </p:txBody>
      </p:sp>
    </p:spTree>
    <p:extLst>
      <p:ext uri="{BB962C8B-B14F-4D97-AF65-F5344CB8AC3E}">
        <p14:creationId xmlns:p14="http://schemas.microsoft.com/office/powerpoint/2010/main" val="1891969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76399" y="210579"/>
            <a:ext cx="8600941" cy="1325563"/>
          </a:xfrm>
        </p:spPr>
        <p:txBody>
          <a:bodyPr>
            <a:normAutofit/>
          </a:bodyPr>
          <a:lstStyle/>
          <a:p>
            <a:r>
              <a:rPr lang="en-US" dirty="0"/>
              <a:t>Thank you for your attention</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3680" y="1536142"/>
            <a:ext cx="4244639" cy="5070886"/>
          </a:xfrm>
        </p:spPr>
      </p:pic>
    </p:spTree>
    <p:extLst>
      <p:ext uri="{BB962C8B-B14F-4D97-AF65-F5344CB8AC3E}">
        <p14:creationId xmlns:p14="http://schemas.microsoft.com/office/powerpoint/2010/main" val="98804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Anesthesiology</a:t>
            </a:r>
            <a:endParaRPr lang="cs-CZ" dirty="0"/>
          </a:p>
        </p:txBody>
      </p:sp>
      <p:sp>
        <p:nvSpPr>
          <p:cNvPr id="3" name="Zástupný symbol pro obsah 2"/>
          <p:cNvSpPr>
            <a:spLocks noGrp="1"/>
          </p:cNvSpPr>
          <p:nvPr>
            <p:ph idx="1"/>
          </p:nvPr>
        </p:nvSpPr>
        <p:spPr/>
        <p:txBody>
          <a:bodyPr>
            <a:normAutofit fontScale="85000" lnSpcReduction="10000"/>
          </a:bodyPr>
          <a:lstStyle/>
          <a:p>
            <a:r>
              <a:rPr lang="cs-CZ" b="1" dirty="0" err="1" smtClean="0">
                <a:solidFill>
                  <a:srgbClr val="FFC000"/>
                </a:solidFill>
              </a:rPr>
              <a:t>Anesthesiology</a:t>
            </a:r>
            <a:r>
              <a:rPr lang="cs-CZ" b="1" dirty="0" smtClean="0"/>
              <a:t> - </a:t>
            </a:r>
            <a:r>
              <a:rPr lang="en-US" dirty="0">
                <a:solidFill>
                  <a:schemeClr val="tx1"/>
                </a:solidFill>
              </a:rPr>
              <a:t>is a </a:t>
            </a:r>
            <a:r>
              <a:rPr lang="cs-CZ" dirty="0" err="1" smtClean="0">
                <a:solidFill>
                  <a:schemeClr val="tx1"/>
                </a:solidFill>
              </a:rPr>
              <a:t>branch</a:t>
            </a:r>
            <a:r>
              <a:rPr lang="cs-CZ" dirty="0" smtClean="0">
                <a:solidFill>
                  <a:schemeClr val="tx1"/>
                </a:solidFill>
              </a:rPr>
              <a:t> </a:t>
            </a:r>
            <a:r>
              <a:rPr lang="cs-CZ" dirty="0" err="1" smtClean="0">
                <a:solidFill>
                  <a:schemeClr val="tx1"/>
                </a:solidFill>
              </a:rPr>
              <a:t>of</a:t>
            </a:r>
            <a:r>
              <a:rPr lang="cs-CZ" dirty="0" smtClean="0">
                <a:solidFill>
                  <a:schemeClr val="tx1"/>
                </a:solidFill>
              </a:rPr>
              <a:t> </a:t>
            </a:r>
            <a:r>
              <a:rPr lang="cs-CZ" dirty="0" err="1" smtClean="0">
                <a:solidFill>
                  <a:schemeClr val="tx1"/>
                </a:solidFill>
              </a:rPr>
              <a:t>medicine</a:t>
            </a:r>
            <a:r>
              <a:rPr lang="en-US" dirty="0">
                <a:solidFill>
                  <a:schemeClr val="tx1"/>
                </a:solidFill>
              </a:rPr>
              <a:t> that focuses on pain relief during and after surgery. This treatment </a:t>
            </a:r>
            <a:r>
              <a:rPr lang="en-US" dirty="0" smtClean="0">
                <a:solidFill>
                  <a:schemeClr val="tx1"/>
                </a:solidFill>
              </a:rPr>
              <a:t>is</a:t>
            </a:r>
            <a:r>
              <a:rPr lang="cs-CZ" dirty="0" smtClean="0">
                <a:solidFill>
                  <a:schemeClr val="tx1"/>
                </a:solidFill>
              </a:rPr>
              <a:t> c</a:t>
            </a:r>
            <a:r>
              <a:rPr lang="en-US" dirty="0" err="1" smtClean="0">
                <a:solidFill>
                  <a:schemeClr val="tx1"/>
                </a:solidFill>
              </a:rPr>
              <a:t>alle</a:t>
            </a:r>
            <a:r>
              <a:rPr lang="cs-CZ" dirty="0" smtClean="0">
                <a:solidFill>
                  <a:schemeClr val="tx1"/>
                </a:solidFill>
              </a:rPr>
              <a:t>d </a:t>
            </a:r>
            <a:r>
              <a:rPr lang="en-US" dirty="0">
                <a:solidFill>
                  <a:schemeClr val="tx1"/>
                </a:solidFill>
              </a:rPr>
              <a:t> </a:t>
            </a:r>
            <a:r>
              <a:rPr lang="en-US" dirty="0" smtClean="0">
                <a:solidFill>
                  <a:schemeClr val="tx1"/>
                </a:solidFill>
                <a:hlinkClick r:id="rId2" tooltip="Anesthesia"/>
              </a:rPr>
              <a:t>anesthesia</a:t>
            </a:r>
            <a:r>
              <a:rPr lang="cs-CZ" dirty="0" smtClean="0">
                <a:solidFill>
                  <a:schemeClr val="tx1"/>
                </a:solidFill>
              </a:rPr>
              <a:t>. </a:t>
            </a:r>
            <a:r>
              <a:rPr lang="en-US" dirty="0" smtClean="0">
                <a:solidFill>
                  <a:schemeClr val="tx1"/>
                </a:solidFill>
              </a:rPr>
              <a:t>Practitioners </a:t>
            </a:r>
            <a:r>
              <a:rPr lang="en-US" dirty="0">
                <a:solidFill>
                  <a:schemeClr val="tx1"/>
                </a:solidFill>
              </a:rPr>
              <a:t>of anesthesiology are </a:t>
            </a:r>
            <a:r>
              <a:rPr lang="en-US" dirty="0" smtClean="0">
                <a:solidFill>
                  <a:schemeClr val="tx1"/>
                </a:solidFill>
              </a:rPr>
              <a:t>called</a:t>
            </a:r>
            <a:r>
              <a:rPr lang="cs-CZ" dirty="0" smtClean="0">
                <a:solidFill>
                  <a:schemeClr val="tx1"/>
                </a:solidFill>
              </a:rPr>
              <a:t> </a:t>
            </a:r>
            <a:r>
              <a:rPr lang="en-US" dirty="0" smtClean="0">
                <a:solidFill>
                  <a:schemeClr val="tx1"/>
                </a:solidFill>
                <a:hlinkClick r:id="rId3" tooltip="Anesthesiologist"/>
              </a:rPr>
              <a:t>anesthesiologists</a:t>
            </a:r>
            <a:endParaRPr lang="cs-CZ" dirty="0" smtClean="0">
              <a:solidFill>
                <a:schemeClr val="tx1"/>
              </a:solidFill>
            </a:endParaRPr>
          </a:p>
          <a:p>
            <a:r>
              <a:rPr lang="en-US" b="1" dirty="0">
                <a:solidFill>
                  <a:srgbClr val="FFC000"/>
                </a:solidFill>
              </a:rPr>
              <a:t>Resuscitation</a:t>
            </a:r>
            <a:r>
              <a:rPr lang="en-US" dirty="0"/>
              <a:t> </a:t>
            </a:r>
            <a:r>
              <a:rPr lang="cs-CZ" dirty="0" smtClean="0"/>
              <a:t>- </a:t>
            </a:r>
            <a:r>
              <a:rPr lang="en-US" dirty="0" smtClean="0"/>
              <a:t>is </a:t>
            </a:r>
            <a:r>
              <a:rPr lang="en-US" dirty="0"/>
              <a:t>a term describing the process of correcting </a:t>
            </a:r>
            <a:r>
              <a:rPr lang="en-US" dirty="0">
                <a:hlinkClick r:id="rId4" tooltip="Physiological disorder"/>
              </a:rPr>
              <a:t>physiological disorders</a:t>
            </a:r>
            <a:r>
              <a:rPr lang="en-US" dirty="0"/>
              <a:t> in an </a:t>
            </a:r>
            <a:r>
              <a:rPr lang="en-US" dirty="0">
                <a:hlinkClick r:id="rId5" tooltip="Acute (medicine)"/>
              </a:rPr>
              <a:t>acutely</a:t>
            </a:r>
            <a:r>
              <a:rPr lang="en-US" dirty="0"/>
              <a:t> unwell </a:t>
            </a:r>
            <a:r>
              <a:rPr lang="en-US" dirty="0" smtClean="0"/>
              <a:t>patient</a:t>
            </a:r>
            <a:endParaRPr lang="cs-CZ" dirty="0" smtClean="0"/>
          </a:p>
          <a:p>
            <a:r>
              <a:rPr lang="en-US" b="1" dirty="0">
                <a:solidFill>
                  <a:srgbClr val="FFC000"/>
                </a:solidFill>
              </a:rPr>
              <a:t>Cardiopulmonary </a:t>
            </a:r>
            <a:r>
              <a:rPr lang="en-US" b="1" dirty="0" smtClean="0">
                <a:solidFill>
                  <a:srgbClr val="FFC000"/>
                </a:solidFill>
              </a:rPr>
              <a:t>resuscitation</a:t>
            </a:r>
            <a:r>
              <a:rPr lang="cs-CZ" dirty="0"/>
              <a:t> </a:t>
            </a:r>
            <a:r>
              <a:rPr lang="cs-CZ" dirty="0" smtClean="0"/>
              <a:t>-</a:t>
            </a:r>
            <a:r>
              <a:rPr lang="en-US" dirty="0" smtClean="0"/>
              <a:t> commonly </a:t>
            </a:r>
            <a:r>
              <a:rPr lang="en-US" dirty="0"/>
              <a:t>known as </a:t>
            </a:r>
            <a:r>
              <a:rPr lang="en-US" b="1" dirty="0"/>
              <a:t>CPR</a:t>
            </a:r>
            <a:r>
              <a:rPr lang="en-US" dirty="0" smtClean="0"/>
              <a:t>,</a:t>
            </a:r>
            <a:r>
              <a:rPr lang="en-US" dirty="0"/>
              <a:t> is an </a:t>
            </a:r>
            <a:r>
              <a:rPr lang="en-US" dirty="0">
                <a:hlinkClick r:id="rId6" tooltip="Emergency procedure"/>
              </a:rPr>
              <a:t>emergency procedure</a:t>
            </a:r>
            <a:r>
              <a:rPr lang="en-US" dirty="0"/>
              <a:t> performed in an effort to manually preserve intact brain function until further measures are taken to restore spontaneous blood circulation and breathing in a person who is in </a:t>
            </a:r>
            <a:r>
              <a:rPr lang="en-US" dirty="0">
                <a:hlinkClick r:id="rId7" tooltip="Cardiac arrest"/>
              </a:rPr>
              <a:t>cardiac </a:t>
            </a:r>
            <a:r>
              <a:rPr lang="en-US" dirty="0" smtClean="0">
                <a:hlinkClick r:id="rId7" tooltip="Cardiac arrest"/>
              </a:rPr>
              <a:t>arrest</a:t>
            </a:r>
            <a:endParaRPr lang="cs-CZ" dirty="0" smtClean="0"/>
          </a:p>
          <a:p>
            <a:r>
              <a:rPr lang="en-US" b="1" dirty="0">
                <a:solidFill>
                  <a:srgbClr val="FFC000"/>
                </a:solidFill>
              </a:rPr>
              <a:t>Intensive care medicine</a:t>
            </a:r>
            <a:r>
              <a:rPr lang="en-US" dirty="0"/>
              <a:t> or </a:t>
            </a:r>
            <a:r>
              <a:rPr lang="en-US" b="1" dirty="0">
                <a:solidFill>
                  <a:srgbClr val="FFC000"/>
                </a:solidFill>
              </a:rPr>
              <a:t>critical care medicine</a:t>
            </a:r>
            <a:r>
              <a:rPr lang="en-US" dirty="0"/>
              <a:t> is a branch of medicine concerned with the </a:t>
            </a:r>
            <a:r>
              <a:rPr lang="en-US" dirty="0">
                <a:hlinkClick r:id="rId8" tooltip="Diagnosis (medicine)"/>
              </a:rPr>
              <a:t>diagnosis</a:t>
            </a:r>
            <a:r>
              <a:rPr lang="en-US" dirty="0"/>
              <a:t> and management of life-threatening conditions requiring sophisticated </a:t>
            </a:r>
            <a:r>
              <a:rPr lang="en-US" dirty="0">
                <a:hlinkClick r:id="rId9" tooltip="Organ support"/>
              </a:rPr>
              <a:t>organ support</a:t>
            </a:r>
            <a:r>
              <a:rPr lang="en-US" dirty="0"/>
              <a:t> and </a:t>
            </a:r>
            <a:r>
              <a:rPr lang="en-US" dirty="0">
                <a:hlinkClick r:id="rId10" tooltip="Invasive monitoring"/>
              </a:rPr>
              <a:t>invasive monitoring</a:t>
            </a:r>
            <a:r>
              <a:rPr lang="en-US" dirty="0"/>
              <a:t>.</a:t>
            </a:r>
            <a:endParaRPr lang="cs-CZ" dirty="0">
              <a:solidFill>
                <a:schemeClr val="tx1"/>
              </a:solidFill>
            </a:endParaRPr>
          </a:p>
        </p:txBody>
      </p:sp>
    </p:spTree>
    <p:extLst>
      <p:ext uri="{BB962C8B-B14F-4D97-AF65-F5344CB8AC3E}">
        <p14:creationId xmlns:p14="http://schemas.microsoft.com/office/powerpoint/2010/main" val="248834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General </a:t>
            </a:r>
            <a:r>
              <a:rPr lang="cs-CZ" dirty="0" err="1" smtClean="0"/>
              <a:t>anesthesia</a:t>
            </a:r>
            <a:endParaRPr lang="cs-CZ" dirty="0"/>
          </a:p>
        </p:txBody>
      </p:sp>
      <p:sp>
        <p:nvSpPr>
          <p:cNvPr id="3" name="Zástupný symbol pro obsah 2"/>
          <p:cNvSpPr>
            <a:spLocks noGrp="1"/>
          </p:cNvSpPr>
          <p:nvPr>
            <p:ph idx="1"/>
          </p:nvPr>
        </p:nvSpPr>
        <p:spPr/>
        <p:txBody>
          <a:bodyPr>
            <a:normAutofit lnSpcReduction="10000"/>
          </a:bodyPr>
          <a:lstStyle/>
          <a:p>
            <a:r>
              <a:rPr lang="en-US" dirty="0" smtClean="0"/>
              <a:t>medically </a:t>
            </a:r>
            <a:r>
              <a:rPr lang="en-US" dirty="0"/>
              <a:t>induced </a:t>
            </a:r>
            <a:r>
              <a:rPr lang="en-US" dirty="0">
                <a:hlinkClick r:id="rId2" tooltip="Coma"/>
              </a:rPr>
              <a:t>coma</a:t>
            </a:r>
            <a:r>
              <a:rPr lang="en-US" dirty="0"/>
              <a:t> and loss of protective reflexes resulting from the administration of one or more </a:t>
            </a:r>
            <a:r>
              <a:rPr lang="en-US" dirty="0">
                <a:hlinkClick r:id="rId3" tooltip="General anaesthetic"/>
              </a:rPr>
              <a:t>general </a:t>
            </a:r>
            <a:r>
              <a:rPr lang="en-US" dirty="0" smtClean="0">
                <a:hlinkClick r:id="rId3" tooltip="General anaesthetic"/>
              </a:rPr>
              <a:t>anesthetic</a:t>
            </a:r>
            <a:r>
              <a:rPr lang="en-US" dirty="0"/>
              <a:t> agents. </a:t>
            </a:r>
            <a:endParaRPr lang="cs-CZ" dirty="0" smtClean="0"/>
          </a:p>
          <a:p>
            <a:r>
              <a:rPr lang="cs-CZ" dirty="0"/>
              <a:t>a</a:t>
            </a:r>
            <a:r>
              <a:rPr lang="en-US" dirty="0" smtClean="0"/>
              <a:t> </a:t>
            </a:r>
            <a:r>
              <a:rPr lang="en-US" dirty="0"/>
              <a:t>variety of </a:t>
            </a:r>
            <a:r>
              <a:rPr lang="en-US" dirty="0">
                <a:hlinkClick r:id="rId4" tooltip="Pharmaceutical drug"/>
              </a:rPr>
              <a:t>medications</a:t>
            </a:r>
            <a:r>
              <a:rPr lang="en-US" dirty="0"/>
              <a:t> may be administered, with the overall aim </a:t>
            </a:r>
            <a:r>
              <a:rPr lang="en-US" dirty="0" smtClean="0"/>
              <a:t>of</a:t>
            </a:r>
            <a:r>
              <a:rPr lang="cs-CZ" dirty="0" smtClean="0"/>
              <a:t> e</a:t>
            </a:r>
            <a:r>
              <a:rPr lang="en-US" dirty="0" err="1" smtClean="0"/>
              <a:t>nsuring</a:t>
            </a:r>
            <a:r>
              <a:rPr lang="en-US" dirty="0"/>
              <a:t> </a:t>
            </a:r>
            <a:r>
              <a:rPr lang="en-US" dirty="0">
                <a:hlinkClick r:id="rId5" tooltip="Unconsciousness"/>
              </a:rPr>
              <a:t>unconsciousness</a:t>
            </a:r>
            <a:r>
              <a:rPr lang="en-US" dirty="0" smtClean="0"/>
              <a:t>,</a:t>
            </a:r>
            <a:r>
              <a:rPr lang="en-US" dirty="0"/>
              <a:t> </a:t>
            </a:r>
            <a:r>
              <a:rPr lang="en-US" dirty="0">
                <a:hlinkClick r:id="rId6" tooltip="Amnesia"/>
              </a:rPr>
              <a:t>amnesia</a:t>
            </a:r>
            <a:r>
              <a:rPr lang="en-US" dirty="0"/>
              <a:t>, </a:t>
            </a:r>
            <a:r>
              <a:rPr lang="en-US" dirty="0">
                <a:hlinkClick r:id="rId7" tooltip="Analgesic"/>
              </a:rPr>
              <a:t>analgesia</a:t>
            </a:r>
            <a:r>
              <a:rPr lang="en-US" dirty="0"/>
              <a:t>, relaxation of </a:t>
            </a:r>
            <a:r>
              <a:rPr lang="en-US" dirty="0">
                <a:hlinkClick r:id="rId8" tooltip="Skeletal muscle"/>
              </a:rPr>
              <a:t>skeletal muscles</a:t>
            </a:r>
            <a:r>
              <a:rPr lang="en-US" dirty="0"/>
              <a:t>, and loss of control of </a:t>
            </a:r>
            <a:r>
              <a:rPr lang="en-US" dirty="0">
                <a:hlinkClick r:id="rId9" tooltip="Reflex"/>
              </a:rPr>
              <a:t>reflexes</a:t>
            </a:r>
            <a:r>
              <a:rPr lang="en-US" dirty="0"/>
              <a:t> of the </a:t>
            </a:r>
            <a:r>
              <a:rPr lang="en-US" dirty="0">
                <a:hlinkClick r:id="rId10" tooltip="Autonomic nervous system"/>
              </a:rPr>
              <a:t>autonomic nervous system</a:t>
            </a:r>
            <a:r>
              <a:rPr lang="en-US" dirty="0"/>
              <a:t>. </a:t>
            </a:r>
            <a:endParaRPr lang="cs-CZ" dirty="0" smtClean="0"/>
          </a:p>
          <a:p>
            <a:r>
              <a:rPr lang="en-US" dirty="0" smtClean="0"/>
              <a:t>The </a:t>
            </a:r>
            <a:r>
              <a:rPr lang="en-US" dirty="0"/>
              <a:t>optimal combination of these agents for any given patient and procedure is typically selected by </a:t>
            </a:r>
            <a:r>
              <a:rPr lang="en-US" dirty="0" smtClean="0"/>
              <a:t>an</a:t>
            </a:r>
            <a:r>
              <a:rPr lang="cs-CZ" dirty="0" smtClean="0"/>
              <a:t> </a:t>
            </a:r>
            <a:r>
              <a:rPr lang="en-US" dirty="0" smtClean="0">
                <a:hlinkClick r:id="rId11" tooltip="Anesthesiologist"/>
              </a:rPr>
              <a:t>anesthesiologist</a:t>
            </a:r>
            <a:r>
              <a:rPr lang="en-US" dirty="0"/>
              <a:t> or another provider such as an </a:t>
            </a:r>
            <a:r>
              <a:rPr lang="en-US" dirty="0" smtClean="0"/>
              <a:t>anesthesiologist </a:t>
            </a:r>
            <a:r>
              <a:rPr lang="en-US" dirty="0"/>
              <a:t>assistant or </a:t>
            </a:r>
            <a:r>
              <a:rPr lang="en-US" dirty="0">
                <a:hlinkClick r:id="rId12" tooltip="Nurse anesthetist"/>
              </a:rPr>
              <a:t>nurse </a:t>
            </a:r>
            <a:r>
              <a:rPr lang="en-US" dirty="0" smtClean="0">
                <a:hlinkClick r:id="rId12" tooltip="Nurse anesthetist"/>
              </a:rPr>
              <a:t>anesthetist</a:t>
            </a:r>
            <a:r>
              <a:rPr lang="en-US" dirty="0"/>
              <a:t>, in consultation with the patient and the medical or dental </a:t>
            </a:r>
            <a:r>
              <a:rPr lang="en-US" dirty="0">
                <a:hlinkClick r:id="rId13" tooltip="Medical practitioner"/>
              </a:rPr>
              <a:t>practitioner</a:t>
            </a:r>
            <a:r>
              <a:rPr lang="en-US" dirty="0"/>
              <a:t> performing the operative procedure</a:t>
            </a:r>
            <a:endParaRPr lang="cs-CZ" dirty="0"/>
          </a:p>
        </p:txBody>
      </p:sp>
    </p:spTree>
    <p:extLst>
      <p:ext uri="{BB962C8B-B14F-4D97-AF65-F5344CB8AC3E}">
        <p14:creationId xmlns:p14="http://schemas.microsoft.com/office/powerpoint/2010/main" val="30363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a:t>
            </a:r>
            <a:r>
              <a:rPr lang="en-US" dirty="0" err="1" smtClean="0"/>
              <a:t>ombined</a:t>
            </a:r>
            <a:r>
              <a:rPr lang="en-US" dirty="0" smtClean="0"/>
              <a:t> anesthesia</a:t>
            </a:r>
            <a:endParaRPr lang="cs-CZ" dirty="0"/>
          </a:p>
        </p:txBody>
      </p:sp>
      <p:sp>
        <p:nvSpPr>
          <p:cNvPr id="3" name="Zástupný symbol pro obsah 2"/>
          <p:cNvSpPr>
            <a:spLocks noGrp="1"/>
          </p:cNvSpPr>
          <p:nvPr>
            <p:ph idx="1"/>
          </p:nvPr>
        </p:nvSpPr>
        <p:spPr>
          <a:xfrm>
            <a:off x="3925679" y="1890019"/>
            <a:ext cx="4340642" cy="891817"/>
          </a:xfrm>
        </p:spPr>
        <p:txBody>
          <a:bodyPr>
            <a:normAutofit/>
          </a:bodyPr>
          <a:lstStyle/>
          <a:p>
            <a:pPr marL="0" indent="0">
              <a:buNone/>
            </a:pPr>
            <a:r>
              <a:rPr lang="cs-CZ" sz="4800" b="1" dirty="0" smtClean="0">
                <a:solidFill>
                  <a:srgbClr val="FFC000"/>
                </a:solidFill>
              </a:rPr>
              <a:t>General + </a:t>
            </a:r>
            <a:r>
              <a:rPr lang="cs-CZ" sz="4800" b="1" dirty="0" err="1" smtClean="0">
                <a:solidFill>
                  <a:srgbClr val="FFC000"/>
                </a:solidFill>
              </a:rPr>
              <a:t>Local</a:t>
            </a:r>
            <a:r>
              <a:rPr lang="cs-CZ" sz="4800" b="1" dirty="0" smtClean="0">
                <a:solidFill>
                  <a:srgbClr val="FFC000"/>
                </a:solidFill>
              </a:rPr>
              <a:t>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956" y="2981167"/>
            <a:ext cx="4557511" cy="3418133"/>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945" y="2981167"/>
            <a:ext cx="5124637" cy="3418133"/>
          </a:xfrm>
          <a:prstGeom prst="rect">
            <a:avLst/>
          </a:prstGeom>
        </p:spPr>
      </p:pic>
    </p:spTree>
    <p:extLst>
      <p:ext uri="{BB962C8B-B14F-4D97-AF65-F5344CB8AC3E}">
        <p14:creationId xmlns:p14="http://schemas.microsoft.com/office/powerpoint/2010/main" val="359132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Surgery</a:t>
            </a:r>
            <a:endParaRPr lang="cs-CZ" dirty="0"/>
          </a:p>
        </p:txBody>
      </p:sp>
      <p:sp>
        <p:nvSpPr>
          <p:cNvPr id="3" name="Zástupný symbol pro obsah 2"/>
          <p:cNvSpPr>
            <a:spLocks noGrp="1"/>
          </p:cNvSpPr>
          <p:nvPr>
            <p:ph idx="1"/>
          </p:nvPr>
        </p:nvSpPr>
        <p:spPr/>
        <p:txBody>
          <a:bodyPr/>
          <a:lstStyle/>
          <a:p>
            <a:r>
              <a:rPr lang="cs-CZ" b="1" dirty="0" err="1"/>
              <a:t>Types</a:t>
            </a:r>
            <a:r>
              <a:rPr lang="cs-CZ" b="1" dirty="0"/>
              <a:t> </a:t>
            </a:r>
            <a:r>
              <a:rPr lang="cs-CZ" b="1" dirty="0" err="1"/>
              <a:t>of</a:t>
            </a:r>
            <a:r>
              <a:rPr lang="cs-CZ" b="1" dirty="0"/>
              <a:t> </a:t>
            </a:r>
            <a:r>
              <a:rPr lang="cs-CZ" b="1" dirty="0" err="1" smtClean="0"/>
              <a:t>surgery</a:t>
            </a:r>
            <a:endParaRPr lang="cs-CZ" b="1" dirty="0"/>
          </a:p>
          <a:p>
            <a:pPr lvl="1"/>
            <a:r>
              <a:rPr lang="cs-CZ" dirty="0" err="1" smtClean="0">
                <a:solidFill>
                  <a:srgbClr val="00B050"/>
                </a:solidFill>
              </a:rPr>
              <a:t>elective</a:t>
            </a:r>
            <a:r>
              <a:rPr lang="cs-CZ" dirty="0"/>
              <a:t> </a:t>
            </a:r>
            <a:r>
              <a:rPr lang="cs-CZ" dirty="0" smtClean="0"/>
              <a:t>- </a:t>
            </a:r>
            <a:r>
              <a:rPr lang="en-US" dirty="0"/>
              <a:t> to correct a non-life-threatening condition</a:t>
            </a:r>
            <a:endParaRPr lang="cs-CZ" dirty="0" smtClean="0"/>
          </a:p>
          <a:p>
            <a:pPr lvl="1"/>
            <a:r>
              <a:rPr lang="cs-CZ" dirty="0" err="1" smtClean="0">
                <a:solidFill>
                  <a:srgbClr val="FFC000"/>
                </a:solidFill>
              </a:rPr>
              <a:t>semi-elective</a:t>
            </a:r>
            <a:r>
              <a:rPr lang="cs-CZ" dirty="0" smtClean="0"/>
              <a:t> - </a:t>
            </a:r>
            <a:r>
              <a:rPr lang="en-US" dirty="0"/>
              <a:t>can be postponed for a short time</a:t>
            </a:r>
            <a:endParaRPr lang="cs-CZ" dirty="0" smtClean="0"/>
          </a:p>
          <a:p>
            <a:pPr lvl="1"/>
            <a:r>
              <a:rPr lang="cs-CZ" dirty="0" err="1" smtClean="0">
                <a:solidFill>
                  <a:srgbClr val="FF0000"/>
                </a:solidFill>
              </a:rPr>
              <a:t>emergency</a:t>
            </a:r>
            <a:r>
              <a:rPr lang="cs-CZ" dirty="0" smtClean="0"/>
              <a:t> - </a:t>
            </a:r>
            <a:r>
              <a:rPr lang="en-US" dirty="0"/>
              <a:t> must be done promptly to save life, limb, or functional capacity</a:t>
            </a:r>
            <a:endParaRPr lang="cs-CZ" dirty="0" smtClean="0"/>
          </a:p>
          <a:p>
            <a:pPr marL="457200" lvl="1" indent="0">
              <a:buNone/>
            </a:pPr>
            <a:endParaRPr lang="cs-CZ" u="sng" dirty="0"/>
          </a:p>
          <a:p>
            <a:pPr marL="0" indent="0">
              <a:buNone/>
            </a:pPr>
            <a:r>
              <a:rPr lang="en-US" dirty="0" smtClean="0"/>
              <a:t>preoperatively</a:t>
            </a:r>
            <a:endParaRPr lang="en-US" dirty="0"/>
          </a:p>
          <a:p>
            <a:pPr lvl="1"/>
            <a:r>
              <a:rPr lang="en-US" dirty="0"/>
              <a:t>    pre-operation </a:t>
            </a:r>
            <a:r>
              <a:rPr lang="en-US" dirty="0" err="1" smtClean="0"/>
              <a:t>examinatio</a:t>
            </a:r>
            <a:r>
              <a:rPr lang="cs-CZ" dirty="0" smtClean="0"/>
              <a:t>n</a:t>
            </a:r>
            <a:endParaRPr lang="en-US" dirty="0"/>
          </a:p>
          <a:p>
            <a:pPr lvl="1"/>
            <a:r>
              <a:rPr lang="en-US" dirty="0"/>
              <a:t>    treatment of laboratory values </a:t>
            </a:r>
            <a:r>
              <a:rPr lang="en-US" dirty="0" smtClean="0"/>
              <a:t>– </a:t>
            </a:r>
            <a:r>
              <a:rPr lang="cs-CZ" dirty="0" smtClean="0"/>
              <a:t>CBC, </a:t>
            </a:r>
            <a:r>
              <a:rPr lang="en-US" dirty="0" smtClean="0"/>
              <a:t>ions</a:t>
            </a:r>
            <a:endParaRPr lang="cs-CZ" dirty="0" smtClean="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670" y="3882970"/>
            <a:ext cx="3675130" cy="2293993"/>
          </a:xfrm>
          <a:prstGeom prst="rect">
            <a:avLst/>
          </a:prstGeom>
        </p:spPr>
      </p:pic>
    </p:spTree>
    <p:extLst>
      <p:ext uri="{BB962C8B-B14F-4D97-AF65-F5344CB8AC3E}">
        <p14:creationId xmlns:p14="http://schemas.microsoft.com/office/powerpoint/2010/main" val="2545439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Perioperative</a:t>
            </a:r>
            <a:r>
              <a:rPr lang="cs-CZ" dirty="0"/>
              <a:t> </a:t>
            </a:r>
            <a:r>
              <a:rPr lang="cs-CZ" dirty="0" smtClean="0"/>
              <a:t>period</a:t>
            </a:r>
            <a:endParaRPr lang="cs-CZ" dirty="0"/>
          </a:p>
        </p:txBody>
      </p:sp>
      <p:sp>
        <p:nvSpPr>
          <p:cNvPr id="3" name="Zástupný symbol pro obsah 2"/>
          <p:cNvSpPr>
            <a:spLocks noGrp="1"/>
          </p:cNvSpPr>
          <p:nvPr>
            <p:ph idx="1"/>
          </p:nvPr>
        </p:nvSpPr>
        <p:spPr>
          <a:xfrm>
            <a:off x="1120000" y="1825625"/>
            <a:ext cx="7805059" cy="4351338"/>
          </a:xfrm>
        </p:spPr>
        <p:txBody>
          <a:bodyPr>
            <a:normAutofit fontScale="70000" lnSpcReduction="20000"/>
          </a:bodyPr>
          <a:lstStyle/>
          <a:p>
            <a:r>
              <a:rPr lang="en-US" b="1" dirty="0" err="1" smtClean="0">
                <a:solidFill>
                  <a:srgbClr val="FFC000"/>
                </a:solidFill>
              </a:rPr>
              <a:t>Preoperativ</a:t>
            </a:r>
            <a:r>
              <a:rPr lang="cs-CZ" b="1" dirty="0" smtClean="0">
                <a:solidFill>
                  <a:srgbClr val="FFC000"/>
                </a:solidFill>
              </a:rPr>
              <a:t>e</a:t>
            </a:r>
            <a:endParaRPr lang="cs-CZ" b="1" dirty="0">
              <a:solidFill>
                <a:srgbClr val="FFC000"/>
              </a:solidFill>
            </a:endParaRPr>
          </a:p>
          <a:p>
            <a:pPr marL="0" indent="0">
              <a:buNone/>
            </a:pPr>
            <a:r>
              <a:rPr lang="en-US" dirty="0" smtClean="0"/>
              <a:t>to </a:t>
            </a:r>
            <a:r>
              <a:rPr lang="en-US" dirty="0"/>
              <a:t>perform </a:t>
            </a:r>
            <a:r>
              <a:rPr lang="en-US" dirty="0" smtClean="0">
                <a:hlinkClick r:id="rId2" tooltip="Medical test"/>
              </a:rPr>
              <a:t>tests</a:t>
            </a:r>
            <a:r>
              <a:rPr lang="cs-CZ" dirty="0" smtClean="0"/>
              <a:t>, </a:t>
            </a:r>
            <a:r>
              <a:rPr lang="en-US" dirty="0" smtClean="0"/>
              <a:t>attempt </a:t>
            </a:r>
            <a:r>
              <a:rPr lang="en-US" dirty="0"/>
              <a:t>to limit </a:t>
            </a:r>
            <a:r>
              <a:rPr lang="en-US" dirty="0">
                <a:hlinkClick r:id="rId3" tooltip="Preoperational anxiety"/>
              </a:rPr>
              <a:t>preoperational </a:t>
            </a:r>
            <a:r>
              <a:rPr lang="en-US" dirty="0" smtClean="0">
                <a:hlinkClick r:id="rId3" tooltip="Preoperational anxiety"/>
              </a:rPr>
              <a:t>anxiety</a:t>
            </a:r>
            <a:r>
              <a:rPr lang="cs-CZ" dirty="0" smtClean="0"/>
              <a:t>, </a:t>
            </a:r>
            <a:r>
              <a:rPr lang="en-US" dirty="0" smtClean="0"/>
              <a:t>include </a:t>
            </a:r>
            <a:r>
              <a:rPr lang="en-US" dirty="0"/>
              <a:t>the </a:t>
            </a:r>
            <a:r>
              <a:rPr lang="en-US" dirty="0">
                <a:hlinkClick r:id="rId4" tooltip="Preoperative fasting"/>
              </a:rPr>
              <a:t>preoperative fasting</a:t>
            </a:r>
            <a:r>
              <a:rPr lang="en-US" dirty="0"/>
              <a:t>.</a:t>
            </a:r>
          </a:p>
          <a:p>
            <a:r>
              <a:rPr lang="en-US" b="1" dirty="0" err="1" smtClean="0">
                <a:solidFill>
                  <a:srgbClr val="FFC000"/>
                </a:solidFill>
              </a:rPr>
              <a:t>Intraoperativ</a:t>
            </a:r>
            <a:r>
              <a:rPr lang="cs-CZ" b="1" dirty="0" smtClean="0">
                <a:solidFill>
                  <a:srgbClr val="FFC000"/>
                </a:solidFill>
              </a:rPr>
              <a:t>e</a:t>
            </a:r>
            <a:endParaRPr lang="en-US" b="1" dirty="0">
              <a:solidFill>
                <a:srgbClr val="FFC000"/>
              </a:solidFill>
            </a:endParaRPr>
          </a:p>
          <a:p>
            <a:pPr marL="0" indent="0">
              <a:buNone/>
            </a:pPr>
            <a:r>
              <a:rPr lang="en-US" dirty="0" smtClean="0"/>
              <a:t>begins </a:t>
            </a:r>
            <a:r>
              <a:rPr lang="en-US" dirty="0"/>
              <a:t>when the patient is transferred to the </a:t>
            </a:r>
            <a:r>
              <a:rPr lang="en-US" dirty="0">
                <a:hlinkClick r:id="rId5" tooltip="Operating room"/>
              </a:rPr>
              <a:t>operating room</a:t>
            </a:r>
            <a:r>
              <a:rPr lang="en-US" dirty="0"/>
              <a:t> bed </a:t>
            </a:r>
            <a:r>
              <a:rPr lang="en-US" dirty="0" smtClean="0"/>
              <a:t>ends </a:t>
            </a:r>
            <a:r>
              <a:rPr lang="en-US" dirty="0"/>
              <a:t>with the transfer of a patient to the </a:t>
            </a:r>
            <a:r>
              <a:rPr lang="en-US" dirty="0" err="1">
                <a:hlinkClick r:id="rId6" tooltip="Postanesthesia care unit"/>
              </a:rPr>
              <a:t>postanesthesia</a:t>
            </a:r>
            <a:r>
              <a:rPr lang="en-US" dirty="0">
                <a:hlinkClick r:id="rId6" tooltip="Postanesthesia care unit"/>
              </a:rPr>
              <a:t> care unit</a:t>
            </a:r>
            <a:r>
              <a:rPr lang="en-US" dirty="0"/>
              <a:t> (PACU). </a:t>
            </a:r>
            <a:r>
              <a:rPr lang="cs-CZ" dirty="0" smtClean="0"/>
              <a:t>P</a:t>
            </a:r>
            <a:r>
              <a:rPr lang="en-US" dirty="0" err="1" smtClean="0"/>
              <a:t>atient</a:t>
            </a:r>
            <a:r>
              <a:rPr lang="en-US" dirty="0" smtClean="0"/>
              <a:t> </a:t>
            </a:r>
            <a:r>
              <a:rPr lang="en-US" dirty="0"/>
              <a:t>is </a:t>
            </a:r>
            <a:r>
              <a:rPr lang="en-US" dirty="0">
                <a:hlinkClick r:id="rId7" tooltip="Intraoperative monitoring"/>
              </a:rPr>
              <a:t>monitored</a:t>
            </a:r>
            <a:r>
              <a:rPr lang="en-US" dirty="0"/>
              <a:t>, anesthetized, prepped, and draped, and the operation is performed. Nursing activities during this period focus on safety, infection prevention, and physiological response to </a:t>
            </a:r>
            <a:r>
              <a:rPr lang="en-US" dirty="0">
                <a:hlinkClick r:id="rId8" tooltip="Intraoperative awareness"/>
              </a:rPr>
              <a:t>anesthesia</a:t>
            </a:r>
            <a:r>
              <a:rPr lang="en-US" dirty="0"/>
              <a:t>. </a:t>
            </a:r>
            <a:r>
              <a:rPr lang="en-US" dirty="0">
                <a:hlinkClick r:id="rId9" tooltip="Intraoperative radiation therapy"/>
              </a:rPr>
              <a:t>Radiation therapy</a:t>
            </a:r>
            <a:r>
              <a:rPr lang="en-US" dirty="0"/>
              <a:t> and </a:t>
            </a:r>
            <a:r>
              <a:rPr lang="en-US" dirty="0">
                <a:hlinkClick r:id="rId10" tooltip="Intraoperative blood salvage"/>
              </a:rPr>
              <a:t>blood salvage</a:t>
            </a:r>
            <a:r>
              <a:rPr lang="en-US" dirty="0"/>
              <a:t> may also be performed during this time.</a:t>
            </a:r>
          </a:p>
          <a:p>
            <a:r>
              <a:rPr lang="en-US" b="1" dirty="0" smtClean="0">
                <a:solidFill>
                  <a:srgbClr val="FFC000"/>
                </a:solidFill>
              </a:rPr>
              <a:t>Postoperative</a:t>
            </a:r>
            <a:endParaRPr lang="en-US" b="1" dirty="0">
              <a:solidFill>
                <a:srgbClr val="FFC000"/>
              </a:solidFill>
            </a:endParaRPr>
          </a:p>
          <a:p>
            <a:pPr marL="0" indent="0">
              <a:buNone/>
            </a:pPr>
            <a:r>
              <a:rPr lang="en-US" dirty="0" smtClean="0"/>
              <a:t>transfer </a:t>
            </a:r>
            <a:r>
              <a:rPr lang="en-US" dirty="0"/>
              <a:t>to the PACU (Post Anesthesia Care Unit) and terminates with the resolution of the surgical sequelae. It is quite common for this period to end outside of the care of the surgical team. It is uncommon to provide extended care past the discharge of the patient from the PACU.</a:t>
            </a:r>
          </a:p>
          <a:p>
            <a:endParaRPr lang="cs-CZ" dirty="0"/>
          </a:p>
        </p:txBody>
      </p:sp>
      <p:pic>
        <p:nvPicPr>
          <p:cNvPr id="4" name="Obrázek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49178" y="2133778"/>
            <a:ext cx="2195470" cy="3118565"/>
          </a:xfrm>
          <a:prstGeom prst="rect">
            <a:avLst/>
          </a:prstGeom>
        </p:spPr>
      </p:pic>
    </p:spTree>
    <p:extLst>
      <p:ext uri="{BB962C8B-B14F-4D97-AF65-F5344CB8AC3E}">
        <p14:creationId xmlns:p14="http://schemas.microsoft.com/office/powerpoint/2010/main" val="282569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Preoperative</a:t>
            </a:r>
            <a:r>
              <a:rPr lang="cs-CZ" dirty="0" smtClean="0"/>
              <a:t> </a:t>
            </a:r>
            <a:r>
              <a:rPr lang="cs-CZ" dirty="0" err="1" smtClean="0"/>
              <a:t>phase</a:t>
            </a:r>
            <a:endParaRPr lang="cs-CZ" dirty="0"/>
          </a:p>
        </p:txBody>
      </p:sp>
      <p:sp>
        <p:nvSpPr>
          <p:cNvPr id="3" name="Zástupný symbol pro obsah 2"/>
          <p:cNvSpPr>
            <a:spLocks noGrp="1"/>
          </p:cNvSpPr>
          <p:nvPr>
            <p:ph idx="1"/>
          </p:nvPr>
        </p:nvSpPr>
        <p:spPr/>
        <p:txBody>
          <a:bodyPr>
            <a:normAutofit fontScale="62500" lnSpcReduction="20000"/>
          </a:bodyPr>
          <a:lstStyle/>
          <a:p>
            <a:r>
              <a:rPr lang="cs-CZ" b="1" dirty="0">
                <a:solidFill>
                  <a:srgbClr val="FFC000"/>
                </a:solidFill>
              </a:rPr>
              <a:t>M</a:t>
            </a:r>
            <a:r>
              <a:rPr lang="cs-CZ" b="1" dirty="0" smtClean="0">
                <a:solidFill>
                  <a:srgbClr val="FFC000"/>
                </a:solidFill>
              </a:rPr>
              <a:t>eeting </a:t>
            </a:r>
            <a:r>
              <a:rPr lang="cs-CZ" b="1" dirty="0" err="1">
                <a:solidFill>
                  <a:srgbClr val="FFC000"/>
                </a:solidFill>
              </a:rPr>
              <a:t>anesthesiologist</a:t>
            </a:r>
            <a:r>
              <a:rPr lang="cs-CZ" b="1" dirty="0">
                <a:solidFill>
                  <a:srgbClr val="FFC000"/>
                </a:solidFill>
              </a:rPr>
              <a:t> </a:t>
            </a:r>
            <a:r>
              <a:rPr lang="cs-CZ" b="1" dirty="0" err="1">
                <a:solidFill>
                  <a:srgbClr val="FFC000"/>
                </a:solidFill>
              </a:rPr>
              <a:t>with</a:t>
            </a:r>
            <a:r>
              <a:rPr lang="cs-CZ" b="1" dirty="0">
                <a:solidFill>
                  <a:srgbClr val="FFC000"/>
                </a:solidFill>
              </a:rPr>
              <a:t> </a:t>
            </a:r>
            <a:r>
              <a:rPr lang="cs-CZ" b="1" dirty="0" err="1">
                <a:solidFill>
                  <a:srgbClr val="FFC000"/>
                </a:solidFill>
              </a:rPr>
              <a:t>patient</a:t>
            </a:r>
            <a:endParaRPr lang="cs-CZ" b="1" dirty="0">
              <a:solidFill>
                <a:srgbClr val="FFC000"/>
              </a:solidFill>
            </a:endParaRPr>
          </a:p>
          <a:p>
            <a:pPr marL="0" indent="0">
              <a:buNone/>
            </a:pPr>
            <a:r>
              <a:rPr lang="cs-CZ" dirty="0" err="1"/>
              <a:t>evaluation</a:t>
            </a:r>
            <a:r>
              <a:rPr lang="cs-CZ" dirty="0"/>
              <a:t> </a:t>
            </a:r>
            <a:r>
              <a:rPr lang="cs-CZ" dirty="0" err="1"/>
              <a:t>of</a:t>
            </a:r>
            <a:r>
              <a:rPr lang="cs-CZ" dirty="0"/>
              <a:t> </a:t>
            </a:r>
            <a:r>
              <a:rPr lang="cs-CZ" dirty="0" err="1"/>
              <a:t>preoperative</a:t>
            </a:r>
            <a:r>
              <a:rPr lang="cs-CZ" dirty="0"/>
              <a:t> </a:t>
            </a:r>
            <a:r>
              <a:rPr lang="cs-CZ" dirty="0" err="1" smtClean="0"/>
              <a:t>examinations</a:t>
            </a:r>
            <a:r>
              <a:rPr lang="cs-CZ" dirty="0" smtClean="0"/>
              <a:t> </a:t>
            </a:r>
          </a:p>
          <a:p>
            <a:pPr marL="0" indent="0">
              <a:buNone/>
            </a:pPr>
            <a:r>
              <a:rPr lang="cs-CZ" dirty="0" err="1" smtClean="0"/>
              <a:t>introduction</a:t>
            </a:r>
            <a:r>
              <a:rPr lang="cs-CZ" dirty="0" smtClean="0"/>
              <a:t> </a:t>
            </a:r>
            <a:r>
              <a:rPr lang="cs-CZ" dirty="0"/>
              <a:t>to </a:t>
            </a:r>
            <a:r>
              <a:rPr lang="cs-CZ" dirty="0" err="1" smtClean="0"/>
              <a:t>surgary</a:t>
            </a:r>
            <a:endParaRPr lang="cs-CZ" dirty="0"/>
          </a:p>
          <a:p>
            <a:pPr marL="0" indent="0">
              <a:buNone/>
            </a:pPr>
            <a:r>
              <a:rPr lang="cs-CZ" dirty="0" err="1" smtClean="0"/>
              <a:t>evaluate</a:t>
            </a:r>
            <a:r>
              <a:rPr lang="cs-CZ" dirty="0" smtClean="0"/>
              <a:t> </a:t>
            </a:r>
            <a:r>
              <a:rPr lang="cs-CZ" dirty="0" err="1"/>
              <a:t>the</a:t>
            </a:r>
            <a:r>
              <a:rPr lang="cs-CZ" dirty="0"/>
              <a:t> </a:t>
            </a:r>
            <a:r>
              <a:rPr lang="cs-CZ" dirty="0" err="1"/>
              <a:t>degree</a:t>
            </a:r>
            <a:r>
              <a:rPr lang="cs-CZ" dirty="0"/>
              <a:t> </a:t>
            </a:r>
            <a:r>
              <a:rPr lang="cs-CZ" dirty="0" err="1"/>
              <a:t>of</a:t>
            </a:r>
            <a:r>
              <a:rPr lang="cs-CZ" dirty="0"/>
              <a:t> </a:t>
            </a:r>
            <a:r>
              <a:rPr lang="en-US" dirty="0" smtClean="0"/>
              <a:t>the </a:t>
            </a:r>
            <a:r>
              <a:rPr lang="en-US" dirty="0"/>
              <a:t>fitness </a:t>
            </a:r>
            <a:r>
              <a:rPr lang="en-US" dirty="0" smtClean="0"/>
              <a:t>before </a:t>
            </a:r>
            <a:r>
              <a:rPr lang="en-US" dirty="0"/>
              <a:t>surgery</a:t>
            </a:r>
            <a:r>
              <a:rPr lang="cs-CZ" dirty="0"/>
              <a:t> </a:t>
            </a:r>
          </a:p>
          <a:p>
            <a:pPr marL="0" indent="0">
              <a:buNone/>
            </a:pPr>
            <a:r>
              <a:rPr lang="cs-CZ" dirty="0"/>
              <a:t> </a:t>
            </a:r>
            <a:r>
              <a:rPr lang="cs-CZ" dirty="0" smtClean="0"/>
              <a:t> - </a:t>
            </a:r>
            <a:r>
              <a:rPr lang="cs-CZ" b="1" dirty="0" smtClean="0"/>
              <a:t>ASA </a:t>
            </a:r>
            <a:r>
              <a:rPr lang="cs-CZ" b="1" dirty="0" err="1"/>
              <a:t>physical</a:t>
            </a:r>
            <a:r>
              <a:rPr lang="cs-CZ" b="1" dirty="0"/>
              <a:t> status </a:t>
            </a:r>
            <a:r>
              <a:rPr lang="cs-CZ" b="1" dirty="0" err="1"/>
              <a:t>classification</a:t>
            </a:r>
            <a:r>
              <a:rPr lang="cs-CZ" b="1" dirty="0"/>
              <a:t> </a:t>
            </a:r>
            <a:r>
              <a:rPr lang="cs-CZ" b="1" dirty="0" err="1"/>
              <a:t>system</a:t>
            </a:r>
            <a:endParaRPr lang="cs-CZ" dirty="0" smtClean="0"/>
          </a:p>
          <a:p>
            <a:pPr marL="0" indent="0">
              <a:buNone/>
            </a:pPr>
            <a:r>
              <a:rPr lang="cs-CZ" dirty="0" err="1" smtClean="0"/>
              <a:t>prescribe</a:t>
            </a:r>
            <a:r>
              <a:rPr lang="cs-CZ" dirty="0" smtClean="0"/>
              <a:t> </a:t>
            </a:r>
            <a:r>
              <a:rPr lang="cs-CZ" dirty="0" err="1"/>
              <a:t>premedication</a:t>
            </a:r>
            <a:r>
              <a:rPr lang="cs-CZ" dirty="0"/>
              <a:t>, </a:t>
            </a:r>
            <a:r>
              <a:rPr lang="cs-CZ" dirty="0" err="1" smtClean="0"/>
              <a:t>reassure</a:t>
            </a:r>
            <a:r>
              <a:rPr lang="cs-CZ" dirty="0" smtClean="0"/>
              <a:t> </a:t>
            </a:r>
            <a:r>
              <a:rPr lang="cs-CZ" dirty="0" err="1" smtClean="0"/>
              <a:t>the</a:t>
            </a:r>
            <a:r>
              <a:rPr lang="cs-CZ" dirty="0" smtClean="0"/>
              <a:t> </a:t>
            </a:r>
            <a:r>
              <a:rPr lang="cs-CZ" dirty="0" err="1" smtClean="0"/>
              <a:t>patient</a:t>
            </a:r>
            <a:endParaRPr lang="cs-CZ" dirty="0"/>
          </a:p>
          <a:p>
            <a:pPr marL="0" indent="0">
              <a:buNone/>
            </a:pPr>
            <a:r>
              <a:rPr lang="cs-CZ" dirty="0" err="1"/>
              <a:t>fasting</a:t>
            </a:r>
            <a:r>
              <a:rPr lang="cs-CZ" dirty="0"/>
              <a:t> - 6 </a:t>
            </a:r>
            <a:r>
              <a:rPr lang="cs-CZ" dirty="0" err="1"/>
              <a:t>hours</a:t>
            </a:r>
            <a:endParaRPr lang="cs-CZ" dirty="0"/>
          </a:p>
          <a:p>
            <a:r>
              <a:rPr lang="cs-CZ" b="1" dirty="0" err="1" smtClean="0">
                <a:solidFill>
                  <a:srgbClr val="FFC000"/>
                </a:solidFill>
              </a:rPr>
              <a:t>Prepremedication</a:t>
            </a:r>
            <a:r>
              <a:rPr lang="cs-CZ" dirty="0" smtClean="0"/>
              <a:t> </a:t>
            </a:r>
            <a:r>
              <a:rPr lang="cs-CZ" dirty="0"/>
              <a:t>- </a:t>
            </a:r>
            <a:r>
              <a:rPr lang="cs-CZ" dirty="0" err="1"/>
              <a:t>the</a:t>
            </a:r>
            <a:r>
              <a:rPr lang="cs-CZ" dirty="0"/>
              <a:t> </a:t>
            </a:r>
            <a:r>
              <a:rPr lang="cs-CZ" dirty="0" err="1"/>
              <a:t>evening</a:t>
            </a:r>
            <a:r>
              <a:rPr lang="cs-CZ" dirty="0"/>
              <a:t> </a:t>
            </a:r>
            <a:r>
              <a:rPr lang="cs-CZ" dirty="0" err="1"/>
              <a:t>before</a:t>
            </a:r>
            <a:r>
              <a:rPr lang="cs-CZ" dirty="0"/>
              <a:t> </a:t>
            </a:r>
            <a:r>
              <a:rPr lang="cs-CZ" dirty="0" err="1"/>
              <a:t>surgery</a:t>
            </a:r>
            <a:endParaRPr lang="cs-CZ" dirty="0"/>
          </a:p>
          <a:p>
            <a:r>
              <a:rPr lang="cs-CZ" b="1" dirty="0" err="1">
                <a:solidFill>
                  <a:srgbClr val="FFC000"/>
                </a:solidFill>
              </a:rPr>
              <a:t>Premedication</a:t>
            </a:r>
            <a:r>
              <a:rPr lang="cs-CZ" b="1" dirty="0">
                <a:solidFill>
                  <a:srgbClr val="FFC000"/>
                </a:solidFill>
              </a:rPr>
              <a:t> </a:t>
            </a:r>
            <a:r>
              <a:rPr lang="cs-CZ" dirty="0"/>
              <a:t>- on </a:t>
            </a:r>
            <a:r>
              <a:rPr lang="cs-CZ" dirty="0" err="1"/>
              <a:t>the</a:t>
            </a:r>
            <a:r>
              <a:rPr lang="cs-CZ" dirty="0"/>
              <a:t> </a:t>
            </a:r>
            <a:r>
              <a:rPr lang="cs-CZ" dirty="0" err="1"/>
              <a:t>day</a:t>
            </a:r>
            <a:r>
              <a:rPr lang="cs-CZ" dirty="0"/>
              <a:t> </a:t>
            </a:r>
            <a:r>
              <a:rPr lang="cs-CZ" dirty="0" err="1"/>
              <a:t>of</a:t>
            </a:r>
            <a:r>
              <a:rPr lang="cs-CZ" dirty="0"/>
              <a:t> </a:t>
            </a:r>
            <a:r>
              <a:rPr lang="cs-CZ" dirty="0" err="1"/>
              <a:t>the</a:t>
            </a:r>
            <a:r>
              <a:rPr lang="cs-CZ" dirty="0"/>
              <a:t> </a:t>
            </a:r>
            <a:r>
              <a:rPr lang="cs-CZ" dirty="0" err="1" smtClean="0"/>
              <a:t>surgery</a:t>
            </a:r>
            <a:endParaRPr lang="cs-CZ" dirty="0"/>
          </a:p>
          <a:p>
            <a:pPr marL="0" indent="0">
              <a:buNone/>
            </a:pPr>
            <a:r>
              <a:rPr lang="cs-CZ" dirty="0" err="1" smtClean="0"/>
              <a:t>sedation</a:t>
            </a:r>
            <a:r>
              <a:rPr lang="cs-CZ" dirty="0"/>
              <a:t>, </a:t>
            </a:r>
            <a:r>
              <a:rPr lang="cs-CZ" dirty="0" err="1"/>
              <a:t>sleep</a:t>
            </a:r>
            <a:endParaRPr lang="cs-CZ" dirty="0"/>
          </a:p>
          <a:p>
            <a:pPr marL="0" indent="0">
              <a:buNone/>
            </a:pPr>
            <a:r>
              <a:rPr lang="cs-CZ" dirty="0" smtClean="0"/>
              <a:t> </a:t>
            </a:r>
            <a:r>
              <a:rPr lang="cs-CZ" dirty="0"/>
              <a:t>- </a:t>
            </a:r>
            <a:r>
              <a:rPr lang="cs-CZ" dirty="0" err="1"/>
              <a:t>tranquilizers</a:t>
            </a:r>
            <a:r>
              <a:rPr lang="cs-CZ" dirty="0"/>
              <a:t> (</a:t>
            </a:r>
            <a:r>
              <a:rPr lang="cs-CZ" dirty="0" smtClean="0"/>
              <a:t>benzodiazepine)</a:t>
            </a:r>
          </a:p>
          <a:p>
            <a:pPr marL="0" indent="0">
              <a:buNone/>
            </a:pPr>
            <a:r>
              <a:rPr lang="cs-CZ" dirty="0" err="1" smtClean="0"/>
              <a:t>elimination</a:t>
            </a:r>
            <a:r>
              <a:rPr lang="cs-CZ" dirty="0" smtClean="0"/>
              <a:t> </a:t>
            </a:r>
            <a:r>
              <a:rPr lang="cs-CZ" dirty="0" err="1"/>
              <a:t>of</a:t>
            </a:r>
            <a:r>
              <a:rPr lang="cs-CZ" dirty="0"/>
              <a:t> </a:t>
            </a:r>
            <a:r>
              <a:rPr lang="cs-CZ" dirty="0" err="1"/>
              <a:t>unwanted</a:t>
            </a:r>
            <a:r>
              <a:rPr lang="cs-CZ" dirty="0"/>
              <a:t> </a:t>
            </a:r>
            <a:r>
              <a:rPr lang="cs-CZ" dirty="0" err="1"/>
              <a:t>vagal</a:t>
            </a:r>
            <a:r>
              <a:rPr lang="cs-CZ" dirty="0"/>
              <a:t> </a:t>
            </a:r>
            <a:r>
              <a:rPr lang="cs-CZ" dirty="0" err="1" smtClean="0"/>
              <a:t>reflexes</a:t>
            </a:r>
            <a:r>
              <a:rPr lang="cs-CZ" dirty="0" smtClean="0"/>
              <a:t> </a:t>
            </a:r>
          </a:p>
          <a:p>
            <a:pPr marL="0" indent="0">
              <a:buNone/>
            </a:pPr>
            <a:r>
              <a:rPr lang="cs-CZ" dirty="0" smtClean="0"/>
              <a:t> - </a:t>
            </a:r>
            <a:r>
              <a:rPr lang="cs-CZ" dirty="0" err="1" smtClean="0"/>
              <a:t>vagolytic</a:t>
            </a:r>
            <a:r>
              <a:rPr lang="cs-CZ" dirty="0" smtClean="0"/>
              <a:t> </a:t>
            </a:r>
            <a:r>
              <a:rPr lang="cs-CZ" dirty="0"/>
              <a:t>(atropine</a:t>
            </a:r>
            <a:r>
              <a:rPr lang="cs-CZ" dirty="0" smtClean="0"/>
              <a:t>)</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25625"/>
            <a:ext cx="5604812" cy="2902047"/>
          </a:xfrm>
          <a:prstGeom prst="rect">
            <a:avLst/>
          </a:prstGeom>
        </p:spPr>
      </p:pic>
    </p:spTree>
    <p:extLst>
      <p:ext uri="{BB962C8B-B14F-4D97-AF65-F5344CB8AC3E}">
        <p14:creationId xmlns:p14="http://schemas.microsoft.com/office/powerpoint/2010/main" val="1764343421"/>
      </p:ext>
    </p:extLst>
  </p:cSld>
  <p:clrMapOvr>
    <a:masterClrMapping/>
  </p:clrMapOvr>
</p:sld>
</file>

<file path=ppt/theme/theme1.xml><?xml version="1.0" encoding="utf-8"?>
<a:theme xmlns:a="http://schemas.openxmlformats.org/drawingml/2006/main" name="Hloubka">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TC104033923[[fn=Hloubka]]</Template>
  <TotalTime>1855</TotalTime>
  <Words>1705</Words>
  <Application>Microsoft Office PowerPoint</Application>
  <PresentationFormat>Širokoúhlá obrazovka</PresentationFormat>
  <Paragraphs>195</Paragraphs>
  <Slides>32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Corbel</vt:lpstr>
      <vt:lpstr>Hloubka</vt:lpstr>
      <vt:lpstr>Analgesia and anesthesia</vt:lpstr>
      <vt:lpstr>Definition</vt:lpstr>
      <vt:lpstr>History</vt:lpstr>
      <vt:lpstr>Anesthesiology</vt:lpstr>
      <vt:lpstr>General anesthesia</vt:lpstr>
      <vt:lpstr>Combined anesthesia</vt:lpstr>
      <vt:lpstr>Surgery</vt:lpstr>
      <vt:lpstr>Perioperative period</vt:lpstr>
      <vt:lpstr>Preoperative phase</vt:lpstr>
      <vt:lpstr>Intraoperative phase</vt:lpstr>
      <vt:lpstr>Airway management</vt:lpstr>
      <vt:lpstr>Airway management</vt:lpstr>
      <vt:lpstr>Airway management</vt:lpstr>
      <vt:lpstr>Airway management</vt:lpstr>
      <vt:lpstr>Airway management</vt:lpstr>
      <vt:lpstr>Airway management</vt:lpstr>
      <vt:lpstr>Mechanical ventilation</vt:lpstr>
      <vt:lpstr>Types of general anesthesia</vt:lpstr>
      <vt:lpstr>Stages of anaesthesia</vt:lpstr>
      <vt:lpstr>Intraoperative phase</vt:lpstr>
      <vt:lpstr>Intraoperative phase</vt:lpstr>
      <vt:lpstr>Postoperative phase</vt:lpstr>
      <vt:lpstr>Postoperative phase</vt:lpstr>
      <vt:lpstr>Risks and Complication of GA</vt:lpstr>
      <vt:lpstr>Local anesthesia</vt:lpstr>
      <vt:lpstr>Local anesthesia</vt:lpstr>
      <vt:lpstr>Local anesthesia</vt:lpstr>
      <vt:lpstr>Peripheral nerve block and plexus anesthesia</vt:lpstr>
      <vt:lpstr>Epidural anesthesia</vt:lpstr>
      <vt:lpstr>Spinal anesthesia</vt:lpstr>
      <vt:lpstr>Complication SA</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Poranění pánve</dc:title>
  <dc:creator>Vláďa</dc:creator>
  <cp:lastModifiedBy>Smékal Pavel</cp:lastModifiedBy>
  <cp:revision>117</cp:revision>
  <dcterms:created xsi:type="dcterms:W3CDTF">2014-03-13T18:08:03Z</dcterms:created>
  <dcterms:modified xsi:type="dcterms:W3CDTF">2020-10-23T10:28:51Z</dcterms:modified>
</cp:coreProperties>
</file>