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262" r:id="rId11"/>
    <p:sldId id="267" r:id="rId12"/>
    <p:sldId id="268" r:id="rId13"/>
    <p:sldId id="269" r:id="rId14"/>
    <p:sldId id="270" r:id="rId15"/>
    <p:sldId id="271" r:id="rId16"/>
    <p:sldId id="274" r:id="rId17"/>
    <p:sldId id="275" r:id="rId18"/>
    <p:sldId id="276" r:id="rId19"/>
    <p:sldId id="277" r:id="rId20"/>
    <p:sldId id="286" r:id="rId21"/>
    <p:sldId id="287" r:id="rId22"/>
    <p:sldId id="288" r:id="rId23"/>
    <p:sldId id="289" r:id="rId24"/>
    <p:sldId id="272" r:id="rId25"/>
    <p:sldId id="273" r:id="rId26"/>
    <p:sldId id="278" r:id="rId27"/>
    <p:sldId id="279" r:id="rId28"/>
    <p:sldId id="280" r:id="rId29"/>
    <p:sldId id="281" r:id="rId30"/>
    <p:sldId id="282" r:id="rId31"/>
    <p:sldId id="283" r:id="rId32"/>
    <p:sldId id="284" r:id="rId33"/>
    <p:sldId id="285" r:id="rId34"/>
    <p:sldId id="266" r:id="rId35"/>
    <p:sldId id="290" r:id="rId36"/>
    <p:sldId id="291" r:id="rId37"/>
    <p:sldId id="292" r:id="rId38"/>
    <p:sldId id="293" r:id="rId39"/>
    <p:sldId id="294" r:id="rId40"/>
    <p:sldId id="295" r:id="rId41"/>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267" y="-6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Kliknite sem a upravte štýl predlohy nadpisov.</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Kliknite sem a upravte štýl predlohy podnadpisov.</a:t>
            </a:r>
            <a:endParaRPr lang="sk-SK"/>
          </a:p>
        </p:txBody>
      </p:sp>
      <p:sp>
        <p:nvSpPr>
          <p:cNvPr id="4" name="Zástupný symbol dátumu 3"/>
          <p:cNvSpPr>
            <a:spLocks noGrp="1"/>
          </p:cNvSpPr>
          <p:nvPr>
            <p:ph type="dt" sz="half" idx="10"/>
          </p:nvPr>
        </p:nvSpPr>
        <p:spPr/>
        <p:txBody>
          <a:bodyPr/>
          <a:lstStyle/>
          <a:p>
            <a:fld id="{6A812B65-9A1B-42FF-8DDA-365A2B0950AF}" type="datetimeFigureOut">
              <a:rPr lang="sk-SK" smtClean="0"/>
              <a:pPr/>
              <a:t>13. 11. 2017</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D6463108-0728-4F2C-A3A7-356034624A9C}" type="slidenum">
              <a:rPr lang="sk-SK" smtClean="0"/>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6A812B65-9A1B-42FF-8DDA-365A2B0950AF}" type="datetimeFigureOut">
              <a:rPr lang="sk-SK" smtClean="0"/>
              <a:pPr/>
              <a:t>13. 11. 2017</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D6463108-0728-4F2C-A3A7-356034624A9C}" type="slidenum">
              <a:rPr lang="sk-SK" smtClean="0"/>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6A812B65-9A1B-42FF-8DDA-365A2B0950AF}" type="datetimeFigureOut">
              <a:rPr lang="sk-SK" smtClean="0"/>
              <a:pPr/>
              <a:t>13. 11. 2017</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D6463108-0728-4F2C-A3A7-356034624A9C}" type="slidenum">
              <a:rPr lang="sk-SK" smtClean="0"/>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idx="1"/>
          </p:nvPr>
        </p:nvSpPr>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6A812B65-9A1B-42FF-8DDA-365A2B0950AF}" type="datetimeFigureOut">
              <a:rPr lang="sk-SK" smtClean="0"/>
              <a:pPr/>
              <a:t>13. 11. 2017</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D6463108-0728-4F2C-A3A7-356034624A9C}" type="slidenum">
              <a:rPr lang="sk-SK" smtClean="0"/>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Kliknite sem a upravte štýly predlohy textu.</a:t>
            </a:r>
          </a:p>
        </p:txBody>
      </p:sp>
      <p:sp>
        <p:nvSpPr>
          <p:cNvPr id="4" name="Zástupný symbol dátumu 3"/>
          <p:cNvSpPr>
            <a:spLocks noGrp="1"/>
          </p:cNvSpPr>
          <p:nvPr>
            <p:ph type="dt" sz="half" idx="10"/>
          </p:nvPr>
        </p:nvSpPr>
        <p:spPr/>
        <p:txBody>
          <a:bodyPr/>
          <a:lstStyle/>
          <a:p>
            <a:fld id="{6A812B65-9A1B-42FF-8DDA-365A2B0950AF}" type="datetimeFigureOut">
              <a:rPr lang="sk-SK" smtClean="0"/>
              <a:pPr/>
              <a:t>13. 11. 2017</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D6463108-0728-4F2C-A3A7-356034624A9C}" type="slidenum">
              <a:rPr lang="sk-SK" smtClean="0"/>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6A812B65-9A1B-42FF-8DDA-365A2B0950AF}" type="datetimeFigureOut">
              <a:rPr lang="sk-SK" smtClean="0"/>
              <a:pPr/>
              <a:t>13. 11. 2017</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D6463108-0728-4F2C-A3A7-356034624A9C}" type="slidenum">
              <a:rPr lang="sk-SK" smtClean="0"/>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6A812B65-9A1B-42FF-8DDA-365A2B0950AF}" type="datetimeFigureOut">
              <a:rPr lang="sk-SK" smtClean="0"/>
              <a:pPr/>
              <a:t>13. 11. 2017</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D6463108-0728-4F2C-A3A7-356034624A9C}" type="slidenum">
              <a:rPr lang="sk-SK" smtClean="0"/>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dátumu 2"/>
          <p:cNvSpPr>
            <a:spLocks noGrp="1"/>
          </p:cNvSpPr>
          <p:nvPr>
            <p:ph type="dt" sz="half" idx="10"/>
          </p:nvPr>
        </p:nvSpPr>
        <p:spPr/>
        <p:txBody>
          <a:bodyPr/>
          <a:lstStyle/>
          <a:p>
            <a:fld id="{6A812B65-9A1B-42FF-8DDA-365A2B0950AF}" type="datetimeFigureOut">
              <a:rPr lang="sk-SK" smtClean="0"/>
              <a:pPr/>
              <a:t>13. 11. 2017</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D6463108-0728-4F2C-A3A7-356034624A9C}" type="slidenum">
              <a:rPr lang="sk-SK" smtClean="0"/>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6A812B65-9A1B-42FF-8DDA-365A2B0950AF}" type="datetimeFigureOut">
              <a:rPr lang="sk-SK" smtClean="0"/>
              <a:pPr/>
              <a:t>13. 11. 2017</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D6463108-0728-4F2C-A3A7-356034624A9C}" type="slidenum">
              <a:rPr lang="sk-SK" smtClean="0"/>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Kliknite sem a upravte štýl predlohy nadpisov.</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6A812B65-9A1B-42FF-8DDA-365A2B0950AF}" type="datetimeFigureOut">
              <a:rPr lang="sk-SK" smtClean="0"/>
              <a:pPr/>
              <a:t>13. 11. 2017</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D6463108-0728-4F2C-A3A7-356034624A9C}" type="slidenum">
              <a:rPr lang="sk-SK" smtClean="0"/>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Kliknite sem a upravte štýl predlohy nadpisov.</a:t>
            </a:r>
            <a:endParaRPr lang="sk-SK"/>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6A812B65-9A1B-42FF-8DDA-365A2B0950AF}" type="datetimeFigureOut">
              <a:rPr lang="sk-SK" smtClean="0"/>
              <a:pPr/>
              <a:t>13. 11. 2017</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D6463108-0728-4F2C-A3A7-356034624A9C}" type="slidenum">
              <a:rPr lang="sk-SK" smtClean="0"/>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12B65-9A1B-42FF-8DDA-365A2B0950AF}" type="datetimeFigureOut">
              <a:rPr lang="sk-SK" smtClean="0"/>
              <a:pPr/>
              <a:t>13. 11. 2017</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63108-0728-4F2C-A3A7-356034624A9C}"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en.wikipedia.org/wiki/Plastic_surgery"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Labia_(genitalia)" TargetMode="External"/><Relationship Id="rId13" Type="http://schemas.openxmlformats.org/officeDocument/2006/relationships/image" Target="../media/image23.png"/><Relationship Id="rId3" Type="http://schemas.openxmlformats.org/officeDocument/2006/relationships/hyperlink" Target="https://en.wikipedia.org/wiki/Buttock" TargetMode="External"/><Relationship Id="rId7" Type="http://schemas.openxmlformats.org/officeDocument/2006/relationships/hyperlink" Target="https://en.wikipedia.org/wiki/Labiaplasty" TargetMode="External"/><Relationship Id="rId12" Type="http://schemas.openxmlformats.org/officeDocument/2006/relationships/image" Target="../media/image22.png"/><Relationship Id="rId2" Type="http://schemas.openxmlformats.org/officeDocument/2006/relationships/hyperlink" Target="https://en.wikipedia.org/wiki/Buttock_augmentation" TargetMode="External"/><Relationship Id="rId1" Type="http://schemas.openxmlformats.org/officeDocument/2006/relationships/slideLayout" Target="../slideLayouts/slideLayout2.xml"/><Relationship Id="rId6" Type="http://schemas.openxmlformats.org/officeDocument/2006/relationships/hyperlink" Target="https://en.wikipedia.org/wiki/Cryoneuromodulation" TargetMode="External"/><Relationship Id="rId11" Type="http://schemas.openxmlformats.org/officeDocument/2006/relationships/hyperlink" Target="https://en.wikipedia.org/wiki/Human_nose" TargetMode="External"/><Relationship Id="rId5" Type="http://schemas.openxmlformats.org/officeDocument/2006/relationships/hyperlink" Target="https://en.wikipedia.org/wiki/Cryolipolysis" TargetMode="External"/><Relationship Id="rId10" Type="http://schemas.openxmlformats.org/officeDocument/2006/relationships/hyperlink" Target="https://en.wikipedia.org/wiki/Rhinoplasty" TargetMode="External"/><Relationship Id="rId4" Type="http://schemas.openxmlformats.org/officeDocument/2006/relationships/hyperlink" Target="https://en.wikipedia.org/wiki/Buttock_lift" TargetMode="External"/><Relationship Id="rId9" Type="http://schemas.openxmlformats.org/officeDocument/2006/relationships/hyperlink" Target="https://en.wikipedia.org/wiki/Lip_enhancement"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Sliding_genioplasty" TargetMode="External"/><Relationship Id="rId13" Type="http://schemas.openxmlformats.org/officeDocument/2006/relationships/hyperlink" Target="https://en.wikipedia.org/wiki/Hyaluronic_acid" TargetMode="External"/><Relationship Id="rId18" Type="http://schemas.openxmlformats.org/officeDocument/2006/relationships/hyperlink" Target="https://en.wikipedia.org/wiki/Liposuction" TargetMode="External"/><Relationship Id="rId3" Type="http://schemas.openxmlformats.org/officeDocument/2006/relationships/hyperlink" Target="https://en.wikipedia.org/wiki/Ear" TargetMode="External"/><Relationship Id="rId7" Type="http://schemas.openxmlformats.org/officeDocument/2006/relationships/hyperlink" Target="https://en.wikipedia.org/wiki/Chin" TargetMode="External"/><Relationship Id="rId12" Type="http://schemas.openxmlformats.org/officeDocument/2006/relationships/hyperlink" Target="https://en.wikipedia.org/wiki/Fat" TargetMode="External"/><Relationship Id="rId17" Type="http://schemas.openxmlformats.org/officeDocument/2006/relationships/hyperlink" Target="https://en.wikipedia.org/wiki/Laser_resurfacing" TargetMode="External"/><Relationship Id="rId2" Type="http://schemas.openxmlformats.org/officeDocument/2006/relationships/hyperlink" Target="https://en.wikipedia.org/wiki/Otoplasty" TargetMode="External"/><Relationship Id="rId16" Type="http://schemas.openxmlformats.org/officeDocument/2006/relationships/hyperlink" Target="https://en.wikipedia.org/wiki/Laser" TargetMode="External"/><Relationship Id="rId1" Type="http://schemas.openxmlformats.org/officeDocument/2006/relationships/slideLayout" Target="../slideLayouts/slideLayout2.xml"/><Relationship Id="rId6" Type="http://schemas.openxmlformats.org/officeDocument/2006/relationships/hyperlink" Target="https://en.wikipedia.org/wiki/Genioplasty" TargetMode="External"/><Relationship Id="rId11" Type="http://schemas.openxmlformats.org/officeDocument/2006/relationships/hyperlink" Target="https://en.wikipedia.org/wiki/Collagen" TargetMode="External"/><Relationship Id="rId5" Type="http://schemas.openxmlformats.org/officeDocument/2006/relationships/hyperlink" Target="https://en.wikipedia.org/wiki/Browplasty" TargetMode="External"/><Relationship Id="rId15" Type="http://schemas.openxmlformats.org/officeDocument/2006/relationships/hyperlink" Target="https://en.wikipedia.org/wiki/Plastic_surgery" TargetMode="External"/><Relationship Id="rId10" Type="http://schemas.openxmlformats.org/officeDocument/2006/relationships/hyperlink" Target="https://en.wikipedia.org/wiki/Orthognathic_Surgery" TargetMode="External"/><Relationship Id="rId19" Type="http://schemas.openxmlformats.org/officeDocument/2006/relationships/hyperlink" Target="https://en.wikipedia.org/wiki/Zygoma_reduction_plasty" TargetMode="External"/><Relationship Id="rId4" Type="http://schemas.openxmlformats.org/officeDocument/2006/relationships/hyperlink" Target="https://en.wikipedia.org/wiki/Rhytidectomy" TargetMode="External"/><Relationship Id="rId9" Type="http://schemas.openxmlformats.org/officeDocument/2006/relationships/hyperlink" Target="https://en.wikipedia.org/wiki/Cheek_augmentation" TargetMode="External"/><Relationship Id="rId14" Type="http://schemas.openxmlformats.org/officeDocument/2006/relationships/hyperlink" Target="https://en.wikipedia.org/wiki/Brachioplasty"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en.wikipedia.org/wiki/Cleft_lip"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Polydactyly" TargetMode="External"/><Relationship Id="rId2" Type="http://schemas.openxmlformats.org/officeDocument/2006/relationships/hyperlink" Target="https://en.wikipedia.org/wiki/Syndactyly"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hyperlink" Target="https://en.wikipedia.org/wiki/Free_flap"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hyperlink" Target="https://en.wikipedia.org/wiki/Leo_Baekeland"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n.wikipedia.org/wiki/General_surgery" TargetMode="External"/><Relationship Id="rId2" Type="http://schemas.openxmlformats.org/officeDocument/2006/relationships/hyperlink" Target="https://en.wikipedia.org/wiki/Orthopedic_surger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en.wikipedia.org/wiki/Wound_closur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685800"/>
            <a:ext cx="7772400" cy="1470025"/>
          </a:xfrm>
        </p:spPr>
        <p:txBody>
          <a:bodyPr>
            <a:normAutofit/>
          </a:bodyPr>
          <a:lstStyle/>
          <a:p>
            <a:r>
              <a:rPr lang="cs-CZ" sz="6000" b="1" dirty="0" err="1" smtClean="0"/>
              <a:t>Plastic</a:t>
            </a:r>
            <a:r>
              <a:rPr lang="cs-CZ" sz="6000" b="1" dirty="0" smtClean="0"/>
              <a:t> </a:t>
            </a:r>
            <a:r>
              <a:rPr lang="cs-CZ" sz="6000" b="1" dirty="0" err="1" smtClean="0"/>
              <a:t>Surgery</a:t>
            </a:r>
            <a:endParaRPr lang="cs-CZ" sz="6000" b="1" dirty="0"/>
          </a:p>
        </p:txBody>
      </p:sp>
      <p:sp>
        <p:nvSpPr>
          <p:cNvPr id="3" name="Podnadpis 2"/>
          <p:cNvSpPr>
            <a:spLocks noGrp="1"/>
          </p:cNvSpPr>
          <p:nvPr>
            <p:ph type="subTitle" idx="1"/>
          </p:nvPr>
        </p:nvSpPr>
        <p:spPr>
          <a:xfrm>
            <a:off x="5181600" y="4800600"/>
            <a:ext cx="3276600" cy="1219200"/>
          </a:xfrm>
        </p:spPr>
        <p:txBody>
          <a:bodyPr>
            <a:normAutofit fontScale="62500" lnSpcReduction="20000"/>
          </a:bodyPr>
          <a:lstStyle/>
          <a:p>
            <a:r>
              <a:rPr lang="cs-CZ" b="1" dirty="0" smtClean="0">
                <a:solidFill>
                  <a:schemeClr val="tx1"/>
                </a:solidFill>
              </a:rPr>
              <a:t>Daniel Ira MD</a:t>
            </a:r>
          </a:p>
          <a:p>
            <a:r>
              <a:rPr lang="cs-CZ" b="1" dirty="0" smtClean="0">
                <a:solidFill>
                  <a:schemeClr val="tx1"/>
                </a:solidFill>
              </a:rPr>
              <a:t>Department </a:t>
            </a:r>
            <a:r>
              <a:rPr lang="cs-CZ" b="1" dirty="0" err="1" smtClean="0">
                <a:solidFill>
                  <a:schemeClr val="tx1"/>
                </a:solidFill>
              </a:rPr>
              <a:t>of</a:t>
            </a:r>
            <a:r>
              <a:rPr lang="cs-CZ" b="1" dirty="0" smtClean="0">
                <a:solidFill>
                  <a:schemeClr val="tx1"/>
                </a:solidFill>
              </a:rPr>
              <a:t> Trauma </a:t>
            </a:r>
            <a:r>
              <a:rPr lang="cs-CZ" b="1" dirty="0" err="1" smtClean="0">
                <a:solidFill>
                  <a:schemeClr val="tx1"/>
                </a:solidFill>
              </a:rPr>
              <a:t>Surgery</a:t>
            </a:r>
            <a:endParaRPr lang="cs-CZ" b="1" dirty="0" smtClean="0">
              <a:solidFill>
                <a:schemeClr val="tx1"/>
              </a:solidFill>
            </a:endParaRPr>
          </a:p>
          <a:p>
            <a:r>
              <a:rPr lang="cs-CZ" b="1" dirty="0" smtClean="0">
                <a:solidFill>
                  <a:schemeClr val="tx1"/>
                </a:solidFill>
              </a:rPr>
              <a:t>University </a:t>
            </a:r>
            <a:r>
              <a:rPr lang="cs-CZ" b="1" dirty="0" err="1" smtClean="0">
                <a:solidFill>
                  <a:schemeClr val="tx1"/>
                </a:solidFill>
              </a:rPr>
              <a:t>Hospital</a:t>
            </a:r>
            <a:r>
              <a:rPr lang="cs-CZ" b="1" dirty="0" smtClean="0">
                <a:solidFill>
                  <a:schemeClr val="tx1"/>
                </a:solidFill>
              </a:rPr>
              <a:t> Brno </a:t>
            </a:r>
            <a:endParaRPr lang="cs-CZ" b="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r>
              <a:rPr lang="cs-CZ" b="1" dirty="0" err="1" smtClean="0"/>
              <a:t>Aesthetic</a:t>
            </a:r>
            <a:r>
              <a:rPr lang="cs-CZ" b="1" dirty="0" smtClean="0"/>
              <a:t> </a:t>
            </a:r>
            <a:r>
              <a:rPr lang="cs-CZ" b="1" dirty="0" err="1" smtClean="0"/>
              <a:t>surgery</a:t>
            </a:r>
            <a:endParaRPr lang="cs-CZ" b="1" dirty="0" smtClean="0"/>
          </a:p>
          <a:p>
            <a:r>
              <a:rPr lang="en-US" sz="1800" dirty="0" smtClean="0"/>
              <a:t>Aesthetic surgery is an essential component of plastic surgery and includes facial and body aesthetic surgery. Plastic surgeons use cosmetic surgical principles in all reconstructive surgical procedures as well as isolated operations to improve overall appearance</a:t>
            </a:r>
            <a:r>
              <a:rPr lang="en-US" sz="1800" dirty="0" smtClean="0"/>
              <a:t>.</a:t>
            </a:r>
            <a:endParaRPr lang="cs-CZ" sz="1800" dirty="0" smtClean="0"/>
          </a:p>
          <a:p>
            <a:endParaRPr lang="cs-CZ" sz="1800" dirty="0" smtClean="0"/>
          </a:p>
          <a:p>
            <a:r>
              <a:rPr lang="en-US" sz="1800" dirty="0" smtClean="0"/>
              <a:t>Cosmetic surgery is an optional or elective surgery that is performed on normal parts of the body with the only purpose of improving a person’s appearance and/or removing signs of </a:t>
            </a:r>
            <a:r>
              <a:rPr lang="en-US" sz="1800" dirty="0" smtClean="0"/>
              <a:t>aging</a:t>
            </a:r>
            <a:endParaRPr lang="cs-CZ" sz="1800" dirty="0" smtClean="0"/>
          </a:p>
          <a:p>
            <a:endParaRPr lang="cs-CZ" sz="1800" dirty="0" smtClean="0"/>
          </a:p>
          <a:p>
            <a:r>
              <a:rPr lang="en-US" sz="1800" dirty="0" smtClean="0"/>
              <a:t>In 2014, nearly 16 million cosmetic procedures were performed in the United States alone.</a:t>
            </a:r>
            <a:r>
              <a:rPr lang="en-US" sz="1800" baseline="30000" dirty="0" smtClean="0">
                <a:hlinkClick r:id="rId2"/>
              </a:rPr>
              <a:t>[21]</a:t>
            </a:r>
            <a:r>
              <a:rPr lang="en-US" sz="1800" dirty="0" smtClean="0"/>
              <a:t> The number of cosmetic procedures performed in the United States has almost doubled since the start of the century</a:t>
            </a:r>
            <a:endParaRPr lang="cs-CZ" sz="1800" dirty="0" smtClean="0"/>
          </a:p>
          <a:p>
            <a:endParaRPr lang="cs-CZ" sz="1800" dirty="0" smtClean="0"/>
          </a:p>
          <a:p>
            <a:endParaRPr lang="cs-CZ"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r>
              <a:rPr lang="en-US" sz="2000" dirty="0" err="1" smtClean="0"/>
              <a:t>Abdominoplasty</a:t>
            </a:r>
            <a:r>
              <a:rPr lang="en-US" sz="2000" dirty="0" smtClean="0"/>
              <a:t> ("tummy tuck"): reshaping and firming of the </a:t>
            </a:r>
            <a:r>
              <a:rPr lang="en-US" sz="2000" dirty="0" smtClean="0"/>
              <a:t>abdomen</a:t>
            </a:r>
            <a:r>
              <a:rPr lang="cs-CZ" sz="2000" dirty="0" smtClean="0"/>
              <a:t>n</a:t>
            </a:r>
            <a:endParaRPr lang="en-US" sz="2000" dirty="0" smtClean="0"/>
          </a:p>
          <a:p>
            <a:endParaRPr lang="cs-CZ" dirty="0"/>
          </a:p>
        </p:txBody>
      </p:sp>
      <p:pic>
        <p:nvPicPr>
          <p:cNvPr id="5" name="Picture 2"/>
          <p:cNvPicPr>
            <a:picLocks noChangeAspect="1" noChangeArrowheads="1"/>
          </p:cNvPicPr>
          <p:nvPr/>
        </p:nvPicPr>
        <p:blipFill>
          <a:blip r:embed="rId2" cstate="print"/>
          <a:srcRect l="2671" t="28622" r="48107" b="27604"/>
          <a:stretch>
            <a:fillRect/>
          </a:stretch>
        </p:blipFill>
        <p:spPr bwMode="auto">
          <a:xfrm>
            <a:off x="1295400" y="2590800"/>
            <a:ext cx="6477000" cy="323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a:bodyPr>
          <a:lstStyle/>
          <a:p>
            <a:r>
              <a:rPr lang="en-US" sz="2000" dirty="0" err="1" smtClean="0"/>
              <a:t>Blepharoplasty</a:t>
            </a:r>
            <a:r>
              <a:rPr lang="cs-CZ" sz="2000" dirty="0" smtClean="0"/>
              <a:t> </a:t>
            </a:r>
            <a:r>
              <a:rPr lang="en-US" sz="2000" dirty="0" smtClean="0"/>
              <a:t>("</a:t>
            </a:r>
            <a:r>
              <a:rPr lang="en-US" sz="2000" dirty="0" smtClean="0"/>
              <a:t>eyelid surgery"): reshaping of upper/ lower eyelids</a:t>
            </a:r>
            <a:endParaRPr lang="cs-CZ" sz="2000" dirty="0"/>
          </a:p>
        </p:txBody>
      </p:sp>
      <p:pic>
        <p:nvPicPr>
          <p:cNvPr id="25602" name="Picture 2"/>
          <p:cNvPicPr>
            <a:picLocks noChangeAspect="1" noChangeArrowheads="1"/>
          </p:cNvPicPr>
          <p:nvPr/>
        </p:nvPicPr>
        <p:blipFill>
          <a:blip r:embed="rId2" cstate="print"/>
          <a:srcRect l="5198" t="21875" r="50000" b="21875"/>
          <a:stretch>
            <a:fillRect/>
          </a:stretch>
        </p:blipFill>
        <p:spPr bwMode="auto">
          <a:xfrm>
            <a:off x="2038350" y="2362200"/>
            <a:ext cx="4857750" cy="3429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fontScale="92500"/>
          </a:bodyPr>
          <a:lstStyle/>
          <a:p>
            <a:r>
              <a:rPr lang="en-US" sz="2400" b="1" dirty="0" err="1" smtClean="0"/>
              <a:t>Mammoplasty</a:t>
            </a:r>
            <a:r>
              <a:rPr lang="en-US" sz="2400" b="1" dirty="0" smtClean="0"/>
              <a:t>:</a:t>
            </a:r>
            <a:endParaRPr lang="cs-CZ" sz="2400" b="1" dirty="0" smtClean="0"/>
          </a:p>
          <a:p>
            <a:r>
              <a:rPr lang="en-US" sz="2400" dirty="0" smtClean="0">
                <a:solidFill>
                  <a:srgbClr val="FF0000"/>
                </a:solidFill>
              </a:rPr>
              <a:t>Breast augmentations</a:t>
            </a:r>
            <a:r>
              <a:rPr lang="en-US" sz="2400" dirty="0" smtClean="0"/>
              <a:t>("</a:t>
            </a:r>
            <a:r>
              <a:rPr lang="en-US" sz="2400" dirty="0" smtClean="0"/>
              <a:t>breast implant" or "boob job"): augmentation of the </a:t>
            </a:r>
            <a:r>
              <a:rPr lang="en-US" sz="2400" dirty="0" smtClean="0"/>
              <a:t>breasts</a:t>
            </a:r>
            <a:r>
              <a:rPr lang="en-US" sz="2400" dirty="0" smtClean="0"/>
              <a:t> by means of fat grafting, saline, or silicone gel prosthetics, which was initially performed to women with </a:t>
            </a:r>
            <a:r>
              <a:rPr lang="en-US" sz="2400" dirty="0" err="1" smtClean="0"/>
              <a:t>micromastia</a:t>
            </a:r>
            <a:endParaRPr lang="en-US" sz="2400" dirty="0" smtClean="0"/>
          </a:p>
          <a:p>
            <a:r>
              <a:rPr lang="en-US" sz="2400" dirty="0" smtClean="0"/>
              <a:t>Reduction </a:t>
            </a:r>
            <a:r>
              <a:rPr lang="en-US" sz="2400" dirty="0" err="1" smtClean="0"/>
              <a:t>mammoplast</a:t>
            </a:r>
            <a:r>
              <a:rPr lang="cs-CZ" sz="2400" dirty="0" smtClean="0"/>
              <a:t>y</a:t>
            </a:r>
            <a:r>
              <a:rPr lang="en-US" sz="2400" dirty="0" smtClean="0"/>
              <a:t> ("breast reduction"): removal of skin and glandular tissue, which is done to reduce back and shoulder pain in women with </a:t>
            </a:r>
            <a:r>
              <a:rPr lang="en-US" sz="2400" dirty="0" err="1" smtClean="0"/>
              <a:t>gigantomastia</a:t>
            </a:r>
            <a:r>
              <a:rPr lang="en-US" sz="2400" dirty="0" smtClean="0"/>
              <a:t> and for men with </a:t>
            </a:r>
            <a:r>
              <a:rPr lang="en-US" sz="2400" dirty="0" err="1" smtClean="0"/>
              <a:t>gynecomastia</a:t>
            </a:r>
            <a:endParaRPr lang="en-US" sz="2400" dirty="0" smtClean="0"/>
          </a:p>
          <a:p>
            <a:r>
              <a:rPr lang="en-US" sz="2400" dirty="0" err="1" smtClean="0"/>
              <a:t>Mastopexy</a:t>
            </a:r>
            <a:r>
              <a:rPr lang="en-US" sz="2400" dirty="0" smtClean="0"/>
              <a:t> ("breast lift"): Lifting or reshaping of breasts to make them less saggy, often after weight loss (after a pregnancy, for example). It involves removal of breast skin as opposed to glandular tissue</a:t>
            </a:r>
          </a:p>
          <a:p>
            <a:endParaRPr lang="cs-CZ"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endParaRPr lang="cs-CZ" dirty="0"/>
          </a:p>
        </p:txBody>
      </p:sp>
      <p:pic>
        <p:nvPicPr>
          <p:cNvPr id="26626" name="Picture 2"/>
          <p:cNvPicPr>
            <a:picLocks noChangeAspect="1" noChangeArrowheads="1"/>
          </p:cNvPicPr>
          <p:nvPr/>
        </p:nvPicPr>
        <p:blipFill>
          <a:blip r:embed="rId2" cstate="print"/>
          <a:srcRect l="2562" t="25000" r="48243" b="26563"/>
          <a:stretch>
            <a:fillRect/>
          </a:stretch>
        </p:blipFill>
        <p:spPr bwMode="auto">
          <a:xfrm>
            <a:off x="533400" y="1371600"/>
            <a:ext cx="8121445" cy="44958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endParaRPr lang="cs-CZ" dirty="0"/>
          </a:p>
        </p:txBody>
      </p:sp>
      <p:pic>
        <p:nvPicPr>
          <p:cNvPr id="27650" name="Picture 2"/>
          <p:cNvPicPr>
            <a:picLocks noChangeAspect="1" noChangeArrowheads="1"/>
          </p:cNvPicPr>
          <p:nvPr/>
        </p:nvPicPr>
        <p:blipFill>
          <a:blip r:embed="rId2" cstate="print"/>
          <a:srcRect l="6955" t="20313" r="52635" b="18750"/>
          <a:stretch>
            <a:fillRect/>
          </a:stretch>
        </p:blipFill>
        <p:spPr bwMode="auto">
          <a:xfrm>
            <a:off x="457200" y="2438400"/>
            <a:ext cx="3505200" cy="2971800"/>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l="9590" t="28125" r="54392" b="26563"/>
          <a:stretch>
            <a:fillRect/>
          </a:stretch>
        </p:blipFill>
        <p:spPr bwMode="auto">
          <a:xfrm>
            <a:off x="4876800" y="1295400"/>
            <a:ext cx="3124200" cy="2209800"/>
          </a:xfrm>
          <a:prstGeom prst="rect">
            <a:avLst/>
          </a:prstGeom>
          <a:noFill/>
          <a:ln w="9525">
            <a:noFill/>
            <a:miter lim="800000"/>
            <a:headEnd/>
            <a:tailEnd/>
          </a:ln>
        </p:spPr>
      </p:pic>
      <p:pic>
        <p:nvPicPr>
          <p:cNvPr id="27652" name="Picture 4"/>
          <p:cNvPicPr>
            <a:picLocks noChangeAspect="1" noChangeArrowheads="1"/>
          </p:cNvPicPr>
          <p:nvPr/>
        </p:nvPicPr>
        <p:blipFill>
          <a:blip r:embed="rId4" cstate="print"/>
          <a:srcRect l="7833" t="20312" r="52635" b="20313"/>
          <a:stretch>
            <a:fillRect/>
          </a:stretch>
        </p:blipFill>
        <p:spPr bwMode="auto">
          <a:xfrm>
            <a:off x="4953000" y="3810000"/>
            <a:ext cx="2977816" cy="25146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a:bodyPr>
          <a:lstStyle/>
          <a:p>
            <a:r>
              <a:rPr lang="en-US" sz="1200" dirty="0" smtClean="0">
                <a:hlinkClick r:id="rId2" tooltip="Buttock augmentation"/>
              </a:rPr>
              <a:t>Buttock augmentation</a:t>
            </a:r>
            <a:r>
              <a:rPr lang="en-US" sz="1200" dirty="0" smtClean="0"/>
              <a:t> ("butt implant"): enhancement of the </a:t>
            </a:r>
            <a:r>
              <a:rPr lang="en-US" sz="1200" dirty="0" smtClean="0">
                <a:hlinkClick r:id="rId3" tooltip="Buttock"/>
              </a:rPr>
              <a:t>buttocks</a:t>
            </a:r>
            <a:r>
              <a:rPr lang="en-US" sz="1200" dirty="0" smtClean="0"/>
              <a:t> using silicone implants or fat grafting ("Brazilian butt lift") and transfer from other areas of the body</a:t>
            </a:r>
          </a:p>
          <a:p>
            <a:pPr lvl="1"/>
            <a:r>
              <a:rPr lang="en-US" sz="1200" dirty="0" smtClean="0">
                <a:hlinkClick r:id="rId4" tooltip="Buttock lift"/>
              </a:rPr>
              <a:t>Buttock lift</a:t>
            </a:r>
            <a:r>
              <a:rPr lang="en-US" sz="1200" dirty="0" smtClean="0"/>
              <a:t>: lifting, and tightening of the buttocks by excision of excess skin</a:t>
            </a:r>
          </a:p>
          <a:p>
            <a:r>
              <a:rPr lang="en-US" sz="1200" dirty="0" err="1" smtClean="0">
                <a:hlinkClick r:id="rId5" tooltip="Cryolipolysis"/>
              </a:rPr>
              <a:t>Cryolipolysis</a:t>
            </a:r>
            <a:r>
              <a:rPr lang="en-US" sz="1200" dirty="0" smtClean="0"/>
              <a:t>: refers to a medical device used to destroy fat cells. Its principle relies on controlled cooling for non-invasive local reduction of fat deposits to reshape body contours.</a:t>
            </a:r>
          </a:p>
          <a:p>
            <a:r>
              <a:rPr lang="en-US" sz="1200" dirty="0" err="1" smtClean="0">
                <a:hlinkClick r:id="rId6" tooltip="Cryoneuromodulation"/>
              </a:rPr>
              <a:t>Cryoneuromodulation</a:t>
            </a:r>
            <a:r>
              <a:rPr lang="en-US" sz="1200" dirty="0" smtClean="0"/>
              <a:t>: Treatment of superficial and subcutaneous tissue structures using gaseous nitrous oxide, including temporary wrinkle reduction, temporary pain reduction, treatment of dermatologic conditions, and focal </a:t>
            </a:r>
            <a:r>
              <a:rPr lang="en-US" sz="1200" dirty="0" err="1" smtClean="0"/>
              <a:t>cryo</a:t>
            </a:r>
            <a:r>
              <a:rPr lang="en-US" sz="1200" dirty="0" smtClean="0"/>
              <a:t>-treatment of tissue</a:t>
            </a:r>
          </a:p>
          <a:p>
            <a:r>
              <a:rPr lang="en-US" sz="1200" dirty="0" smtClean="0"/>
              <a:t>Calf Augmentation: done by silicone implants or fat transfer to add bulk to calf muscles</a:t>
            </a:r>
          </a:p>
          <a:p>
            <a:r>
              <a:rPr lang="en-US" sz="1200" dirty="0" err="1" smtClean="0">
                <a:hlinkClick r:id="rId7" tooltip="Labiaplasty"/>
              </a:rPr>
              <a:t>Labiaplasty</a:t>
            </a:r>
            <a:r>
              <a:rPr lang="en-US" sz="1200" dirty="0" smtClean="0"/>
              <a:t>: surgical reduction and reshaping of the </a:t>
            </a:r>
            <a:r>
              <a:rPr lang="en-US" sz="1200" dirty="0" smtClean="0">
                <a:hlinkClick r:id="rId8" tooltip="Labia (genitalia)"/>
              </a:rPr>
              <a:t>labia</a:t>
            </a:r>
            <a:endParaRPr lang="en-US" sz="1200" dirty="0" smtClean="0"/>
          </a:p>
          <a:p>
            <a:r>
              <a:rPr lang="en-US" sz="1200" dirty="0" smtClean="0">
                <a:hlinkClick r:id="rId9" tooltip="Lip enhancement"/>
              </a:rPr>
              <a:t>Lip enhancement</a:t>
            </a:r>
            <a:r>
              <a:rPr lang="en-US" sz="1200" dirty="0" smtClean="0"/>
              <a:t>: surgical improvement of lips' fullness through enlargement</a:t>
            </a:r>
          </a:p>
          <a:p>
            <a:r>
              <a:rPr lang="en-US" sz="1200" dirty="0" err="1" smtClean="0">
                <a:hlinkClick r:id="rId10" tooltip="Rhinoplasty"/>
              </a:rPr>
              <a:t>Rhinoplasty</a:t>
            </a:r>
            <a:r>
              <a:rPr lang="en-US" sz="1200" dirty="0" smtClean="0"/>
              <a:t> ("nose job"): reshaping of the </a:t>
            </a:r>
            <a:r>
              <a:rPr lang="en-US" sz="1200" dirty="0" smtClean="0">
                <a:hlinkClick r:id="rId11" tooltip="Human nose"/>
              </a:rPr>
              <a:t>nose</a:t>
            </a:r>
            <a:endParaRPr lang="en-US" sz="1200" dirty="0" smtClean="0"/>
          </a:p>
          <a:p>
            <a:endParaRPr lang="cs-CZ" sz="1000" dirty="0"/>
          </a:p>
        </p:txBody>
      </p:sp>
      <p:pic>
        <p:nvPicPr>
          <p:cNvPr id="30722" name="Picture 2"/>
          <p:cNvPicPr>
            <a:picLocks noChangeAspect="1" noChangeArrowheads="1"/>
          </p:cNvPicPr>
          <p:nvPr/>
        </p:nvPicPr>
        <p:blipFill>
          <a:blip r:embed="rId12" cstate="print"/>
          <a:srcRect l="11347" t="20313" r="56149" b="18750"/>
          <a:stretch>
            <a:fillRect/>
          </a:stretch>
        </p:blipFill>
        <p:spPr bwMode="auto">
          <a:xfrm>
            <a:off x="990600" y="4267199"/>
            <a:ext cx="2057400" cy="2168611"/>
          </a:xfrm>
          <a:prstGeom prst="rect">
            <a:avLst/>
          </a:prstGeom>
          <a:noFill/>
          <a:ln w="9525">
            <a:noFill/>
            <a:miter lim="800000"/>
            <a:headEnd/>
            <a:tailEnd/>
          </a:ln>
        </p:spPr>
      </p:pic>
      <p:pic>
        <p:nvPicPr>
          <p:cNvPr id="30723" name="Picture 3"/>
          <p:cNvPicPr>
            <a:picLocks noChangeAspect="1" noChangeArrowheads="1"/>
          </p:cNvPicPr>
          <p:nvPr/>
        </p:nvPicPr>
        <p:blipFill>
          <a:blip r:embed="rId13" cstate="print"/>
          <a:srcRect l="3367" t="25000" r="47438" b="25000"/>
          <a:stretch>
            <a:fillRect/>
          </a:stretch>
        </p:blipFill>
        <p:spPr bwMode="auto">
          <a:xfrm>
            <a:off x="4343400" y="3962400"/>
            <a:ext cx="42672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fontScale="47500" lnSpcReduction="20000"/>
          </a:bodyPr>
          <a:lstStyle/>
          <a:p>
            <a:r>
              <a:rPr lang="en-US" sz="3400" dirty="0" err="1" smtClean="0">
                <a:hlinkClick r:id="rId2" tooltip="Otoplasty"/>
              </a:rPr>
              <a:t>Otoplasty</a:t>
            </a:r>
            <a:r>
              <a:rPr lang="en-US" sz="3400" dirty="0" smtClean="0"/>
              <a:t> ("ear surgery"/"ear pinning"): reshaping of the </a:t>
            </a:r>
            <a:r>
              <a:rPr lang="en-US" sz="3400" dirty="0" smtClean="0">
                <a:hlinkClick r:id="rId3" tooltip="Ear"/>
              </a:rPr>
              <a:t>ear</a:t>
            </a:r>
            <a:r>
              <a:rPr lang="en-US" sz="3400" dirty="0" smtClean="0"/>
              <a:t>, most often done by pinning the protruding ear closer to the head.</a:t>
            </a:r>
          </a:p>
          <a:p>
            <a:r>
              <a:rPr lang="en-US" sz="3400" dirty="0" err="1" smtClean="0">
                <a:hlinkClick r:id="rId4" tooltip="Rhytidectomy"/>
              </a:rPr>
              <a:t>Rhytidectomy</a:t>
            </a:r>
            <a:r>
              <a:rPr lang="en-US" sz="3400" dirty="0" smtClean="0"/>
              <a:t> ("face lift"): removal of wrinkles and signs of aging from the face</a:t>
            </a:r>
          </a:p>
          <a:p>
            <a:pPr lvl="1"/>
            <a:r>
              <a:rPr lang="en-US" sz="3400" dirty="0" smtClean="0"/>
              <a:t>Neck lift: tightening of lax tissues in the neck. This procedure is often combined with a facelift for lower face rejuvenation.</a:t>
            </a:r>
          </a:p>
          <a:p>
            <a:pPr lvl="1"/>
            <a:r>
              <a:rPr lang="en-US" sz="3400" dirty="0" err="1" smtClean="0">
                <a:hlinkClick r:id="rId5" tooltip="Browplasty"/>
              </a:rPr>
              <a:t>Browplasty</a:t>
            </a:r>
            <a:r>
              <a:rPr lang="en-US" sz="3400" dirty="0" smtClean="0"/>
              <a:t> ("brow lift" or "forehead lift"): elevates eyebrows, </a:t>
            </a:r>
            <a:r>
              <a:rPr lang="en-US" sz="3400" dirty="0" err="1" smtClean="0"/>
              <a:t>smooths</a:t>
            </a:r>
            <a:r>
              <a:rPr lang="en-US" sz="3400" dirty="0" smtClean="0"/>
              <a:t> forehead skin</a:t>
            </a:r>
          </a:p>
          <a:p>
            <a:pPr lvl="1"/>
            <a:r>
              <a:rPr lang="en-US" sz="3400" dirty="0" err="1" smtClean="0"/>
              <a:t>Midface</a:t>
            </a:r>
            <a:r>
              <a:rPr lang="en-US" sz="3400" dirty="0" smtClean="0"/>
              <a:t> lift ("cheek lift"): tightening of the cheeks</a:t>
            </a:r>
          </a:p>
          <a:p>
            <a:r>
              <a:rPr lang="en-US" sz="3400" dirty="0" err="1" smtClean="0">
                <a:hlinkClick r:id="rId6" tooltip="Genioplasty"/>
              </a:rPr>
              <a:t>Genioplasty</a:t>
            </a:r>
            <a:r>
              <a:rPr lang="en-US" sz="3400" dirty="0" smtClean="0"/>
              <a:t> ("chin implant"): augmentation of the </a:t>
            </a:r>
            <a:r>
              <a:rPr lang="en-US" sz="3400" dirty="0" smtClean="0">
                <a:hlinkClick r:id="rId7" tooltip="Chin"/>
              </a:rPr>
              <a:t>chin</a:t>
            </a:r>
            <a:r>
              <a:rPr lang="en-US" sz="3400" dirty="0" smtClean="0"/>
              <a:t> with an implant, usually silicone, by </a:t>
            </a:r>
            <a:r>
              <a:rPr lang="en-US" sz="3400" dirty="0" smtClean="0">
                <a:hlinkClick r:id="rId8" tooltip="Sliding genioplasty"/>
              </a:rPr>
              <a:t>sliding </a:t>
            </a:r>
            <a:r>
              <a:rPr lang="en-US" sz="3400" dirty="0" err="1" smtClean="0">
                <a:hlinkClick r:id="rId8" tooltip="Sliding genioplasty"/>
              </a:rPr>
              <a:t>genioplasty</a:t>
            </a:r>
            <a:r>
              <a:rPr lang="en-US" sz="3400" dirty="0" smtClean="0"/>
              <a:t> of the jawbone or by suture of the soft tissue</a:t>
            </a:r>
          </a:p>
          <a:p>
            <a:r>
              <a:rPr lang="en-US" sz="3400" dirty="0" smtClean="0">
                <a:hlinkClick r:id="rId9" tooltip="Cheek augmentation"/>
              </a:rPr>
              <a:t>Cheek augmentation</a:t>
            </a:r>
            <a:r>
              <a:rPr lang="en-US" sz="3400" dirty="0" smtClean="0"/>
              <a:t> ("cheek implant"): implants to the cheek</a:t>
            </a:r>
          </a:p>
          <a:p>
            <a:r>
              <a:rPr lang="en-US" sz="3400" dirty="0" err="1" smtClean="0">
                <a:hlinkClick r:id="rId10" tooltip="Orthognathic Surgery"/>
              </a:rPr>
              <a:t>Orthognathic</a:t>
            </a:r>
            <a:r>
              <a:rPr lang="en-US" sz="3400" dirty="0" smtClean="0">
                <a:hlinkClick r:id="rId10" tooltip="Orthognathic Surgery"/>
              </a:rPr>
              <a:t> Surgery</a:t>
            </a:r>
            <a:r>
              <a:rPr lang="en-US" sz="3400" dirty="0" smtClean="0"/>
              <a:t>: manipulation of the facial bones through controlled fracturing</a:t>
            </a:r>
          </a:p>
          <a:p>
            <a:r>
              <a:rPr lang="en-US" sz="3400" dirty="0" smtClean="0"/>
              <a:t>Fillers injections: </a:t>
            </a:r>
            <a:r>
              <a:rPr lang="en-US" sz="3400" dirty="0" smtClean="0">
                <a:hlinkClick r:id="rId11" tooltip="Collagen"/>
              </a:rPr>
              <a:t>collagen</a:t>
            </a:r>
            <a:r>
              <a:rPr lang="en-US" sz="3400" dirty="0" smtClean="0"/>
              <a:t>, </a:t>
            </a:r>
            <a:r>
              <a:rPr lang="en-US" sz="3400" dirty="0" smtClean="0">
                <a:hlinkClick r:id="rId12" tooltip="Fat"/>
              </a:rPr>
              <a:t>fat</a:t>
            </a:r>
            <a:r>
              <a:rPr lang="en-US" sz="3400" dirty="0" smtClean="0"/>
              <a:t>, and other tissue filler injections, such as </a:t>
            </a:r>
            <a:r>
              <a:rPr lang="en-US" sz="3400" dirty="0" err="1" smtClean="0">
                <a:hlinkClick r:id="rId13" tooltip="Hyaluronic acid"/>
              </a:rPr>
              <a:t>hyaluronic</a:t>
            </a:r>
            <a:r>
              <a:rPr lang="en-US" sz="3400" dirty="0" smtClean="0">
                <a:hlinkClick r:id="rId13" tooltip="Hyaluronic acid"/>
              </a:rPr>
              <a:t> acid</a:t>
            </a:r>
            <a:endParaRPr lang="en-US" sz="3400" dirty="0" smtClean="0"/>
          </a:p>
          <a:p>
            <a:r>
              <a:rPr lang="en-US" sz="3400" dirty="0" err="1" smtClean="0">
                <a:hlinkClick r:id="rId14" tooltip="Brachioplasty"/>
              </a:rPr>
              <a:t>Brachioplasty</a:t>
            </a:r>
            <a:r>
              <a:rPr lang="en-US" sz="3400" dirty="0" smtClean="0"/>
              <a:t> ("Arm lift"): reducing excess skin and fat between the underarm and the elbow</a:t>
            </a:r>
            <a:r>
              <a:rPr lang="en-US" sz="3400" baseline="30000" dirty="0" smtClean="0">
                <a:hlinkClick r:id="rId15"/>
              </a:rPr>
              <a:t>[26]</a:t>
            </a:r>
            <a:endParaRPr lang="en-US" sz="3400" dirty="0" smtClean="0"/>
          </a:p>
          <a:p>
            <a:r>
              <a:rPr lang="en-US" sz="3400" dirty="0" smtClean="0">
                <a:hlinkClick r:id="rId16" tooltip="Laser"/>
              </a:rPr>
              <a:t>Laser</a:t>
            </a:r>
            <a:r>
              <a:rPr lang="en-US" sz="3400" dirty="0" smtClean="0"/>
              <a:t> Skin Rejuvenation or </a:t>
            </a:r>
            <a:r>
              <a:rPr lang="en-US" sz="3400" dirty="0" smtClean="0">
                <a:hlinkClick r:id="rId17" tooltip="Laser resurfacing"/>
              </a:rPr>
              <a:t>laser resurfacing</a:t>
            </a:r>
            <a:r>
              <a:rPr lang="en-US" sz="3400" dirty="0" smtClean="0"/>
              <a:t>: the lessening of depth in pores of the face</a:t>
            </a:r>
          </a:p>
          <a:p>
            <a:r>
              <a:rPr lang="en-US" sz="3400" dirty="0" smtClean="0">
                <a:hlinkClick r:id="rId18" tooltip="Liposuction"/>
              </a:rPr>
              <a:t>Liposuction</a:t>
            </a:r>
            <a:r>
              <a:rPr lang="en-US" sz="3400" dirty="0" smtClean="0"/>
              <a:t> ("suction </a:t>
            </a:r>
            <a:r>
              <a:rPr lang="en-US" sz="3400" dirty="0" err="1" smtClean="0"/>
              <a:t>lipectomy</a:t>
            </a:r>
            <a:r>
              <a:rPr lang="en-US" sz="3400" dirty="0" smtClean="0"/>
              <a:t>"): removal of fat deposits by traditional suction technique or ultrasonic energy to aid fat removal</a:t>
            </a:r>
          </a:p>
          <a:p>
            <a:r>
              <a:rPr lang="en-US" sz="3400" dirty="0" err="1" smtClean="0">
                <a:hlinkClick r:id="rId19" tooltip="Zygoma reduction plasty"/>
              </a:rPr>
              <a:t>Zygoma</a:t>
            </a:r>
            <a:r>
              <a:rPr lang="en-US" sz="3400" dirty="0" smtClean="0">
                <a:hlinkClick r:id="rId19" tooltip="Zygoma reduction plasty"/>
              </a:rPr>
              <a:t> reduction </a:t>
            </a:r>
            <a:r>
              <a:rPr lang="en-US" sz="3400" dirty="0" err="1" smtClean="0">
                <a:hlinkClick r:id="rId19" tooltip="Zygoma reduction plasty"/>
              </a:rPr>
              <a:t>plasty</a:t>
            </a:r>
            <a:r>
              <a:rPr lang="en-US" sz="3400" dirty="0" smtClean="0"/>
              <a:t>: reshaping the face</a:t>
            </a:r>
          </a:p>
          <a:p>
            <a:endParaRPr lang="cs-CZ"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a:bodyPr>
          <a:lstStyle/>
          <a:p>
            <a:r>
              <a:rPr lang="en-US" sz="1600" dirty="0" smtClean="0"/>
              <a:t>With one of the more common techniques, the surgeon makes a small incision in the back of the ear to expose the ear cartilage. He or she will then sculpt the cartilage and bend it back toward the head. Non-removable stitches may be used to help maintain the new shape. Occasionally, the surgeon will remove a larger piece of cartilage to provide a more natural-looking fold when the surgery is complete. </a:t>
            </a:r>
            <a:br>
              <a:rPr lang="en-US" sz="1600" dirty="0" smtClean="0"/>
            </a:br>
            <a:r>
              <a:rPr lang="en-US" sz="1600" dirty="0" smtClean="0"/>
              <a:t>Another </a:t>
            </a:r>
            <a:r>
              <a:rPr lang="en-US" sz="1600" dirty="0" smtClean="0"/>
              <a:t>technique involves a similar incision in the back of the ear. Skin is removed and stitches are used to fold the cartilage back on itself to reshape the ear without removing cartilage. </a:t>
            </a:r>
            <a:endParaRPr lang="cs-CZ" sz="1600" dirty="0"/>
          </a:p>
        </p:txBody>
      </p:sp>
      <p:pic>
        <p:nvPicPr>
          <p:cNvPr id="31746" name="Picture 2"/>
          <p:cNvPicPr>
            <a:picLocks noChangeAspect="1" noChangeArrowheads="1"/>
          </p:cNvPicPr>
          <p:nvPr/>
        </p:nvPicPr>
        <p:blipFill>
          <a:blip r:embed="rId2" cstate="print"/>
          <a:srcRect l="3441" t="20313" r="48243" b="18750"/>
          <a:stretch>
            <a:fillRect/>
          </a:stretch>
        </p:blipFill>
        <p:spPr bwMode="auto">
          <a:xfrm>
            <a:off x="3581400" y="3581400"/>
            <a:ext cx="4191000" cy="29718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r>
              <a:rPr lang="cs-CZ" dirty="0" err="1" smtClean="0"/>
              <a:t>Face</a:t>
            </a:r>
            <a:r>
              <a:rPr lang="cs-CZ" dirty="0" smtClean="0"/>
              <a:t> lifting</a:t>
            </a:r>
            <a:endParaRPr lang="cs-CZ" dirty="0"/>
          </a:p>
        </p:txBody>
      </p:sp>
      <p:pic>
        <p:nvPicPr>
          <p:cNvPr id="32770" name="Picture 2"/>
          <p:cNvPicPr>
            <a:picLocks noChangeAspect="1" noChangeArrowheads="1"/>
          </p:cNvPicPr>
          <p:nvPr/>
        </p:nvPicPr>
        <p:blipFill>
          <a:blip r:embed="rId2" cstate="print"/>
          <a:srcRect l="7833" t="29688" r="52635" b="29687"/>
          <a:stretch>
            <a:fillRect/>
          </a:stretch>
        </p:blipFill>
        <p:spPr bwMode="auto">
          <a:xfrm>
            <a:off x="914400" y="2438400"/>
            <a:ext cx="6858000" cy="39624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a:xfrm>
            <a:off x="457200" y="1295400"/>
            <a:ext cx="8229600" cy="4830763"/>
          </a:xfrm>
        </p:spPr>
        <p:txBody>
          <a:bodyPr>
            <a:normAutofit/>
          </a:bodyPr>
          <a:lstStyle/>
          <a:p>
            <a:r>
              <a:rPr lang="en-US" sz="2000" dirty="0" smtClean="0"/>
              <a:t>is a surgical specialty involving the restoration, reconstruction, or alteration of the human body</a:t>
            </a:r>
            <a:r>
              <a:rPr lang="en-US" sz="2000" dirty="0" smtClean="0"/>
              <a:t>.</a:t>
            </a:r>
            <a:endParaRPr lang="cs-CZ" sz="2000" dirty="0" smtClean="0"/>
          </a:p>
          <a:p>
            <a:r>
              <a:rPr lang="cs-CZ" sz="2800" b="1" dirty="0" err="1" smtClean="0"/>
              <a:t>reconstructive</a:t>
            </a:r>
            <a:r>
              <a:rPr lang="cs-CZ" sz="2800" b="1" dirty="0" smtClean="0"/>
              <a:t> </a:t>
            </a:r>
            <a:r>
              <a:rPr lang="cs-CZ" sz="2800" b="1" dirty="0" err="1" smtClean="0"/>
              <a:t>surgery</a:t>
            </a:r>
            <a:r>
              <a:rPr lang="cs-CZ" sz="2800" b="1" dirty="0" smtClean="0"/>
              <a:t> </a:t>
            </a:r>
            <a:r>
              <a:rPr lang="cs-CZ" sz="2000" dirty="0" smtClean="0"/>
              <a:t> - </a:t>
            </a:r>
            <a:r>
              <a:rPr lang="en-US" sz="2000" dirty="0" smtClean="0"/>
              <a:t>aims to reconstruct a part of the body or improve its </a:t>
            </a:r>
            <a:r>
              <a:rPr lang="en-US" sz="2000" dirty="0" smtClean="0"/>
              <a:t>functioning</a:t>
            </a:r>
            <a:endParaRPr lang="cs-CZ" sz="2000" dirty="0" smtClean="0"/>
          </a:p>
          <a:p>
            <a:endParaRPr lang="cs-CZ" sz="2000" dirty="0" smtClean="0"/>
          </a:p>
          <a:p>
            <a:endParaRPr lang="cs-CZ" sz="2000" dirty="0" smtClean="0"/>
          </a:p>
          <a:p>
            <a:endParaRPr lang="cs-CZ" sz="2000" dirty="0" smtClean="0"/>
          </a:p>
          <a:p>
            <a:endParaRPr lang="cs-CZ" sz="2000" dirty="0" smtClean="0"/>
          </a:p>
          <a:p>
            <a:r>
              <a:rPr lang="en-US" sz="2800" b="1" dirty="0" smtClean="0"/>
              <a:t>cosmetic surgery </a:t>
            </a:r>
            <a:r>
              <a:rPr lang="cs-CZ" sz="2800" b="1" dirty="0" smtClean="0"/>
              <a:t> </a:t>
            </a:r>
            <a:r>
              <a:rPr lang="cs-CZ" sz="2000" dirty="0" smtClean="0"/>
              <a:t>- </a:t>
            </a:r>
            <a:r>
              <a:rPr lang="en-US" sz="2000" dirty="0" smtClean="0"/>
              <a:t>aims </a:t>
            </a:r>
            <a:r>
              <a:rPr lang="en-US" sz="2000" dirty="0" smtClean="0"/>
              <a:t>at improving the appearance of it.</a:t>
            </a:r>
            <a:endParaRPr lang="cs-CZ" sz="2000" dirty="0"/>
          </a:p>
        </p:txBody>
      </p:sp>
      <p:pic>
        <p:nvPicPr>
          <p:cNvPr id="1026" name="Picture 2"/>
          <p:cNvPicPr>
            <a:picLocks noChangeAspect="1" noChangeArrowheads="1"/>
          </p:cNvPicPr>
          <p:nvPr/>
        </p:nvPicPr>
        <p:blipFill>
          <a:blip r:embed="rId2" cstate="print"/>
          <a:srcRect/>
          <a:stretch>
            <a:fillRect/>
          </a:stretch>
        </p:blipFill>
        <p:spPr bwMode="auto">
          <a:xfrm>
            <a:off x="4038600" y="2590800"/>
            <a:ext cx="2386013" cy="1653881"/>
          </a:xfrm>
          <a:prstGeom prst="rect">
            <a:avLst/>
          </a:prstGeom>
          <a:noFill/>
          <a:ln w="9525">
            <a:noFill/>
            <a:miter lim="800000"/>
            <a:headEnd/>
            <a:tailEnd/>
          </a:ln>
        </p:spPr>
      </p:pic>
      <p:pic>
        <p:nvPicPr>
          <p:cNvPr id="1028" name="Picture 4" descr="Výsledek obrázku pro breast augmentation"/>
          <p:cNvPicPr>
            <a:picLocks noChangeAspect="1" noChangeArrowheads="1"/>
          </p:cNvPicPr>
          <p:nvPr/>
        </p:nvPicPr>
        <p:blipFill>
          <a:blip r:embed="rId3" cstate="print"/>
          <a:srcRect/>
          <a:stretch>
            <a:fillRect/>
          </a:stretch>
        </p:blipFill>
        <p:spPr bwMode="auto">
          <a:xfrm>
            <a:off x="3657600" y="4702630"/>
            <a:ext cx="3467100" cy="19812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fontScale="92500"/>
          </a:bodyPr>
          <a:lstStyle/>
          <a:p>
            <a:r>
              <a:rPr lang="en-US" dirty="0" smtClean="0"/>
              <a:t>A flap is a unit of tissue that is transferred from one site (donor site) to another (recipient site) while maintaining its own blood supply.</a:t>
            </a:r>
          </a:p>
          <a:p>
            <a:r>
              <a:rPr lang="en-US" dirty="0" smtClean="0"/>
              <a:t>Flaps come in many different shapes and forms. They range from simple advancements of skin to composites of many different types of tissue. These composites need not consist only of soft tissue. They may include skin, muscle, bone, fat, or fascia.</a:t>
            </a:r>
          </a:p>
          <a:p>
            <a:endParaRPr lang="cs-CZ"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lnSpcReduction="10000"/>
          </a:bodyPr>
          <a:lstStyle/>
          <a:p>
            <a:r>
              <a:rPr lang="en-US" dirty="0" smtClean="0"/>
              <a:t>type of blood </a:t>
            </a:r>
            <a:r>
              <a:rPr lang="en-US" dirty="0" smtClean="0"/>
              <a:t>supply</a:t>
            </a:r>
            <a:endParaRPr lang="cs-CZ" dirty="0" smtClean="0"/>
          </a:p>
          <a:p>
            <a:r>
              <a:rPr lang="cs-CZ" sz="1800" dirty="0" err="1" smtClean="0"/>
              <a:t>Random</a:t>
            </a:r>
            <a:r>
              <a:rPr lang="cs-CZ" sz="1800" dirty="0" smtClean="0"/>
              <a:t> (no </a:t>
            </a:r>
            <a:r>
              <a:rPr lang="cs-CZ" sz="1800" dirty="0" err="1" smtClean="0"/>
              <a:t>named</a:t>
            </a:r>
            <a:r>
              <a:rPr lang="cs-CZ" sz="1800" dirty="0" smtClean="0"/>
              <a:t> </a:t>
            </a:r>
            <a:r>
              <a:rPr lang="cs-CZ" sz="1800" dirty="0" err="1" smtClean="0"/>
              <a:t>blood</a:t>
            </a:r>
            <a:r>
              <a:rPr lang="cs-CZ" sz="1800" dirty="0" smtClean="0"/>
              <a:t> </a:t>
            </a:r>
            <a:r>
              <a:rPr lang="cs-CZ" sz="1800" dirty="0" err="1" smtClean="0"/>
              <a:t>vessel</a:t>
            </a:r>
            <a:r>
              <a:rPr lang="cs-CZ" sz="1800" dirty="0" smtClean="0"/>
              <a:t>)</a:t>
            </a:r>
          </a:p>
          <a:p>
            <a:r>
              <a:rPr lang="cs-CZ" sz="1800" dirty="0" err="1" smtClean="0"/>
              <a:t>Axial</a:t>
            </a:r>
            <a:r>
              <a:rPr lang="cs-CZ" sz="1800" dirty="0" smtClean="0"/>
              <a:t> (</a:t>
            </a:r>
            <a:r>
              <a:rPr lang="cs-CZ" sz="1800" dirty="0" err="1" smtClean="0"/>
              <a:t>named</a:t>
            </a:r>
            <a:r>
              <a:rPr lang="cs-CZ" sz="1800" dirty="0" smtClean="0"/>
              <a:t> </a:t>
            </a:r>
            <a:r>
              <a:rPr lang="cs-CZ" sz="1800" dirty="0" err="1" smtClean="0"/>
              <a:t>blood</a:t>
            </a:r>
            <a:r>
              <a:rPr lang="cs-CZ" sz="1800" dirty="0" smtClean="0"/>
              <a:t> </a:t>
            </a:r>
            <a:r>
              <a:rPr lang="cs-CZ" sz="1800" dirty="0" err="1" smtClean="0"/>
              <a:t>vessel</a:t>
            </a:r>
            <a:r>
              <a:rPr lang="cs-CZ" sz="1800" dirty="0" smtClean="0"/>
              <a:t>) </a:t>
            </a:r>
            <a:endParaRPr lang="cs-CZ" dirty="0" smtClean="0"/>
          </a:p>
          <a:p>
            <a:r>
              <a:rPr lang="en-US" dirty="0" smtClean="0"/>
              <a:t>type </a:t>
            </a:r>
            <a:r>
              <a:rPr lang="en-US" dirty="0" smtClean="0"/>
              <a:t>of tissue to be </a:t>
            </a:r>
            <a:r>
              <a:rPr lang="en-US" dirty="0" smtClean="0"/>
              <a:t>transferred</a:t>
            </a:r>
            <a:endParaRPr lang="cs-CZ" dirty="0" smtClean="0"/>
          </a:p>
          <a:p>
            <a:r>
              <a:rPr lang="cs-CZ" sz="1800" dirty="0" smtClean="0"/>
              <a:t>Skin, </a:t>
            </a:r>
            <a:r>
              <a:rPr lang="cs-CZ" sz="1800" dirty="0" err="1" smtClean="0"/>
              <a:t>muscle</a:t>
            </a:r>
            <a:r>
              <a:rPr lang="cs-CZ" sz="1800" dirty="0" smtClean="0"/>
              <a:t>, bone, </a:t>
            </a:r>
            <a:r>
              <a:rPr lang="cs-CZ" sz="1800" dirty="0" err="1" smtClean="0"/>
              <a:t>fascia</a:t>
            </a:r>
            <a:r>
              <a:rPr lang="cs-CZ" sz="1800" dirty="0" smtClean="0"/>
              <a:t>, </a:t>
            </a:r>
            <a:r>
              <a:rPr lang="cs-CZ" sz="1800" dirty="0" err="1" smtClean="0"/>
              <a:t>visceral</a:t>
            </a:r>
            <a:r>
              <a:rPr lang="cs-CZ" sz="1800" dirty="0" smtClean="0"/>
              <a:t>, </a:t>
            </a:r>
            <a:r>
              <a:rPr lang="cs-CZ" sz="1800" dirty="0" err="1" smtClean="0"/>
              <a:t>composite</a:t>
            </a:r>
            <a:endParaRPr lang="cs-CZ" sz="1800" dirty="0" smtClean="0"/>
          </a:p>
          <a:p>
            <a:r>
              <a:rPr lang="en-US" dirty="0" smtClean="0"/>
              <a:t>location </a:t>
            </a:r>
            <a:r>
              <a:rPr lang="en-US" dirty="0" smtClean="0"/>
              <a:t>of donor </a:t>
            </a:r>
            <a:r>
              <a:rPr lang="en-US" dirty="0" smtClean="0"/>
              <a:t>site</a:t>
            </a:r>
            <a:endParaRPr lang="cs-CZ" dirty="0" smtClean="0"/>
          </a:p>
          <a:p>
            <a:r>
              <a:rPr lang="en-US" sz="1800" dirty="0" smtClean="0"/>
              <a:t>Tissue </a:t>
            </a:r>
            <a:r>
              <a:rPr lang="en-US" sz="1800" dirty="0" smtClean="0"/>
              <a:t>may be transferred from an area adjacent to the defect. This is known as a </a:t>
            </a:r>
            <a:r>
              <a:rPr lang="en-US" sz="1800" i="1" dirty="0" smtClean="0"/>
              <a:t>local</a:t>
            </a:r>
            <a:r>
              <a:rPr lang="en-US" sz="1800" dirty="0" smtClean="0"/>
              <a:t> flap</a:t>
            </a:r>
            <a:r>
              <a:rPr lang="en-US" sz="1800" dirty="0" smtClean="0"/>
              <a:t>.</a:t>
            </a:r>
            <a:endParaRPr lang="cs-CZ" sz="1800" dirty="0" smtClean="0"/>
          </a:p>
          <a:p>
            <a:r>
              <a:rPr lang="en-US" sz="1800" dirty="0" smtClean="0"/>
              <a:t>Tissue transferred from an noncontiguous anatomic site (</a:t>
            </a:r>
            <a:r>
              <a:rPr lang="en-US" sz="1800" dirty="0" err="1" smtClean="0"/>
              <a:t>ie</a:t>
            </a:r>
            <a:r>
              <a:rPr lang="en-US" sz="1800" dirty="0" smtClean="0"/>
              <a:t>, from a different part of the body) is referred to as a </a:t>
            </a:r>
            <a:r>
              <a:rPr lang="en-US" sz="1800" i="1" dirty="0" smtClean="0"/>
              <a:t>distant</a:t>
            </a:r>
            <a:r>
              <a:rPr lang="en-US" sz="1800" dirty="0" smtClean="0"/>
              <a:t> flap</a:t>
            </a:r>
            <a:r>
              <a:rPr lang="en-US" sz="1800" dirty="0" smtClean="0"/>
              <a:t>.</a:t>
            </a:r>
            <a:endParaRPr lang="cs-CZ" sz="1800" dirty="0" smtClean="0"/>
          </a:p>
          <a:p>
            <a:r>
              <a:rPr lang="en-US" sz="1800" dirty="0" smtClean="0"/>
              <a:t>Distant flaps may be either </a:t>
            </a:r>
            <a:r>
              <a:rPr lang="en-US" sz="1800" i="1" dirty="0" err="1" smtClean="0"/>
              <a:t>pedicled</a:t>
            </a:r>
            <a:r>
              <a:rPr lang="en-US" sz="1800" dirty="0" smtClean="0"/>
              <a:t> (transferred while still attached to their original blood supply) or </a:t>
            </a:r>
            <a:r>
              <a:rPr lang="en-US" sz="1800" i="1" dirty="0" smtClean="0"/>
              <a:t>free</a:t>
            </a:r>
            <a:r>
              <a:rPr lang="en-US" sz="1800" dirty="0" smtClean="0"/>
              <a:t>.</a:t>
            </a:r>
            <a:endParaRPr lang="cs-CZ" sz="1800" dirty="0" smtClean="0"/>
          </a:p>
          <a:p>
            <a:endParaRPr lang="cs-CZ" sz="1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r>
              <a:rPr lang="cs-CZ" dirty="0" err="1" smtClean="0"/>
              <a:t>Local</a:t>
            </a:r>
            <a:r>
              <a:rPr lang="cs-CZ" dirty="0" smtClean="0"/>
              <a:t> </a:t>
            </a:r>
            <a:r>
              <a:rPr lang="cs-CZ" dirty="0" err="1" smtClean="0"/>
              <a:t>flaps</a:t>
            </a:r>
            <a:endParaRPr lang="cs-CZ" dirty="0" smtClean="0"/>
          </a:p>
          <a:p>
            <a:r>
              <a:rPr lang="en-US" sz="1800" dirty="0" smtClean="0"/>
              <a:t>It may be described based on its geometric design, be advanced, or both. Pivotal (geometric) flaps include rotation, transposition, and interpolation. Advancement flaps include single pedicle, </a:t>
            </a:r>
            <a:r>
              <a:rPr lang="en-US" sz="1800" dirty="0" err="1" smtClean="0"/>
              <a:t>bipedicle</a:t>
            </a:r>
            <a:r>
              <a:rPr lang="en-US" sz="1800" dirty="0" smtClean="0"/>
              <a:t>, and V-Y flaps</a:t>
            </a:r>
            <a:r>
              <a:rPr lang="en-US" dirty="0" smtClean="0"/>
              <a:t>.</a:t>
            </a:r>
            <a:endParaRPr lang="cs-CZ" dirty="0"/>
          </a:p>
        </p:txBody>
      </p:sp>
      <p:pic>
        <p:nvPicPr>
          <p:cNvPr id="38914" name="Picture 2"/>
          <p:cNvPicPr>
            <a:picLocks noChangeAspect="1" noChangeArrowheads="1"/>
          </p:cNvPicPr>
          <p:nvPr/>
        </p:nvPicPr>
        <p:blipFill>
          <a:blip r:embed="rId2" cstate="print"/>
          <a:srcRect l="12225" t="20313" r="57906" b="18750"/>
          <a:stretch>
            <a:fillRect/>
          </a:stretch>
        </p:blipFill>
        <p:spPr bwMode="auto">
          <a:xfrm>
            <a:off x="838200" y="3352800"/>
            <a:ext cx="2590800" cy="2971800"/>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l="2562" t="34375" r="48243" b="32813"/>
          <a:stretch>
            <a:fillRect/>
          </a:stretch>
        </p:blipFill>
        <p:spPr bwMode="auto">
          <a:xfrm>
            <a:off x="4038600" y="3962400"/>
            <a:ext cx="4267200" cy="16002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r>
              <a:rPr lang="cs-CZ" dirty="0" err="1" smtClean="0"/>
              <a:t>Distant</a:t>
            </a:r>
            <a:r>
              <a:rPr lang="cs-CZ" dirty="0" smtClean="0"/>
              <a:t> </a:t>
            </a:r>
            <a:r>
              <a:rPr lang="cs-CZ" dirty="0" err="1" smtClean="0"/>
              <a:t>flap</a:t>
            </a:r>
            <a:endParaRPr lang="cs-CZ" dirty="0" smtClean="0"/>
          </a:p>
          <a:p>
            <a:endParaRPr lang="cs-CZ" dirty="0"/>
          </a:p>
        </p:txBody>
      </p:sp>
      <p:pic>
        <p:nvPicPr>
          <p:cNvPr id="39938" name="Picture 2"/>
          <p:cNvPicPr>
            <a:picLocks noChangeAspect="1" noChangeArrowheads="1"/>
          </p:cNvPicPr>
          <p:nvPr/>
        </p:nvPicPr>
        <p:blipFill>
          <a:blip r:embed="rId2" cstate="print"/>
          <a:srcRect l="5198" t="20313" r="50000" b="21875"/>
          <a:stretch>
            <a:fillRect/>
          </a:stretch>
        </p:blipFill>
        <p:spPr bwMode="auto">
          <a:xfrm>
            <a:off x="304800" y="2286000"/>
            <a:ext cx="2971800" cy="2156012"/>
          </a:xfrm>
          <a:prstGeom prst="rect">
            <a:avLst/>
          </a:prstGeom>
          <a:noFill/>
          <a:ln w="9525">
            <a:noFill/>
            <a:miter lim="800000"/>
            <a:headEnd/>
            <a:tailEnd/>
          </a:ln>
        </p:spPr>
      </p:pic>
      <p:pic>
        <p:nvPicPr>
          <p:cNvPr id="39939" name="Picture 3"/>
          <p:cNvPicPr>
            <a:picLocks noChangeAspect="1" noChangeArrowheads="1"/>
          </p:cNvPicPr>
          <p:nvPr/>
        </p:nvPicPr>
        <p:blipFill>
          <a:blip r:embed="rId3" cstate="print"/>
          <a:srcRect l="13982" t="18750" r="59663" b="17188"/>
          <a:stretch>
            <a:fillRect/>
          </a:stretch>
        </p:blipFill>
        <p:spPr bwMode="auto">
          <a:xfrm>
            <a:off x="1025912" y="4572000"/>
            <a:ext cx="1449659" cy="1981200"/>
          </a:xfrm>
          <a:prstGeom prst="rect">
            <a:avLst/>
          </a:prstGeom>
          <a:noFill/>
          <a:ln w="9525">
            <a:noFill/>
            <a:miter lim="800000"/>
            <a:headEnd/>
            <a:tailEnd/>
          </a:ln>
        </p:spPr>
      </p:pic>
      <p:pic>
        <p:nvPicPr>
          <p:cNvPr id="39940" name="Picture 4"/>
          <p:cNvPicPr>
            <a:picLocks noChangeAspect="1" noChangeArrowheads="1"/>
          </p:cNvPicPr>
          <p:nvPr/>
        </p:nvPicPr>
        <p:blipFill>
          <a:blip r:embed="rId4" cstate="print"/>
          <a:srcRect l="4319" t="18750" r="49121" b="17188"/>
          <a:stretch>
            <a:fillRect/>
          </a:stretch>
        </p:blipFill>
        <p:spPr bwMode="auto">
          <a:xfrm>
            <a:off x="3657600" y="2362200"/>
            <a:ext cx="5122127" cy="39624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endParaRPr lang="cs-CZ"/>
          </a:p>
        </p:txBody>
      </p:sp>
      <p:pic>
        <p:nvPicPr>
          <p:cNvPr id="28674" name="Picture 2"/>
          <p:cNvPicPr>
            <a:picLocks noChangeAspect="1" noChangeArrowheads="1"/>
          </p:cNvPicPr>
          <p:nvPr/>
        </p:nvPicPr>
        <p:blipFill>
          <a:blip r:embed="rId2" cstate="print"/>
          <a:srcRect l="17496" t="10938" r="13763" b="7812"/>
          <a:stretch>
            <a:fillRect/>
          </a:stretch>
        </p:blipFill>
        <p:spPr bwMode="auto">
          <a:xfrm>
            <a:off x="814753" y="1524000"/>
            <a:ext cx="7338647"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endParaRPr lang="cs-CZ" dirty="0"/>
          </a:p>
        </p:txBody>
      </p:sp>
      <p:pic>
        <p:nvPicPr>
          <p:cNvPr id="29698" name="Picture 2"/>
          <p:cNvPicPr>
            <a:picLocks noChangeAspect="1" noChangeArrowheads="1"/>
          </p:cNvPicPr>
          <p:nvPr/>
        </p:nvPicPr>
        <p:blipFill>
          <a:blip r:embed="rId2" cstate="print"/>
          <a:srcRect l="18375" t="12500" r="13982" b="12500"/>
          <a:stretch>
            <a:fillRect/>
          </a:stretch>
        </p:blipFill>
        <p:spPr bwMode="auto">
          <a:xfrm>
            <a:off x="1066800" y="1524000"/>
            <a:ext cx="7010400" cy="4370119"/>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r>
              <a:rPr lang="cs-CZ" b="1" dirty="0" err="1" smtClean="0"/>
              <a:t>Pediatric</a:t>
            </a:r>
            <a:r>
              <a:rPr lang="cs-CZ" b="1" dirty="0" smtClean="0"/>
              <a:t> </a:t>
            </a:r>
            <a:r>
              <a:rPr lang="cs-CZ" b="1" dirty="0" err="1" smtClean="0"/>
              <a:t>plastic</a:t>
            </a:r>
            <a:r>
              <a:rPr lang="cs-CZ" b="1" dirty="0" smtClean="0"/>
              <a:t> </a:t>
            </a:r>
            <a:r>
              <a:rPr lang="cs-CZ" b="1" dirty="0" err="1" smtClean="0"/>
              <a:t>surgery</a:t>
            </a:r>
            <a:endParaRPr lang="cs-CZ" b="1" dirty="0" smtClean="0"/>
          </a:p>
          <a:p>
            <a:r>
              <a:rPr lang="en-US" sz="2000" b="1" dirty="0" smtClean="0"/>
              <a:t>Pediatric plastic surgery</a:t>
            </a:r>
            <a:r>
              <a:rPr lang="en-US" sz="2000" dirty="0" smtClean="0"/>
              <a:t> is plastic </a:t>
            </a:r>
            <a:r>
              <a:rPr lang="en-US" sz="2000" dirty="0" err="1" smtClean="0"/>
              <a:t>surger</a:t>
            </a:r>
            <a:r>
              <a:rPr lang="cs-CZ" sz="2000" dirty="0" smtClean="0"/>
              <a:t>y </a:t>
            </a:r>
            <a:r>
              <a:rPr lang="en-US" sz="2000" dirty="0" smtClean="0"/>
              <a:t>performed </a:t>
            </a:r>
            <a:r>
              <a:rPr lang="en-US" sz="2000" dirty="0" smtClean="0"/>
              <a:t>on children. Its procedures are most often conducted for reconstructive or cosmetic purposes. In children, this line is often blurred, as many </a:t>
            </a:r>
            <a:r>
              <a:rPr lang="en-US" sz="2000" dirty="0" smtClean="0"/>
              <a:t>congenital</a:t>
            </a:r>
            <a:r>
              <a:rPr lang="cs-CZ" sz="2000" dirty="0" smtClean="0"/>
              <a:t> </a:t>
            </a:r>
            <a:r>
              <a:rPr lang="en-US" sz="2000" dirty="0" smtClean="0"/>
              <a:t>deformities </a:t>
            </a:r>
            <a:r>
              <a:rPr lang="en-US" sz="2000" dirty="0" smtClean="0"/>
              <a:t>impair physical function as well as aesthetics</a:t>
            </a:r>
            <a:r>
              <a:rPr lang="en-US" dirty="0" smtClean="0"/>
              <a:t>.</a:t>
            </a:r>
            <a:endParaRPr lang="cs-CZ" dirty="0" smtClean="0"/>
          </a:p>
          <a:p>
            <a:endParaRPr lang="cs-CZ" dirty="0" smtClean="0"/>
          </a:p>
          <a:p>
            <a:r>
              <a:rPr lang="en-US" sz="2000" dirty="0" smtClean="0"/>
              <a:t>Children make up roughly 3% of all plastic surgery procedures, and the majority of these procedures correct </a:t>
            </a:r>
            <a:r>
              <a:rPr lang="en-US" sz="2000" dirty="0" smtClean="0"/>
              <a:t>a </a:t>
            </a:r>
            <a:r>
              <a:rPr lang="en-US" sz="2000" dirty="0" smtClean="0"/>
              <a:t>congenital </a:t>
            </a:r>
            <a:r>
              <a:rPr lang="en-US" sz="2000" dirty="0" smtClean="0"/>
              <a:t>deformity</a:t>
            </a:r>
            <a:r>
              <a:rPr lang="en-US" dirty="0" smtClean="0"/>
              <a:t>.</a:t>
            </a:r>
            <a:endParaRPr lang="cs-CZ"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5" name="Zástupný symbol obsahu 4"/>
          <p:cNvSpPr>
            <a:spLocks noGrp="1"/>
          </p:cNvSpPr>
          <p:nvPr>
            <p:ph idx="1"/>
          </p:nvPr>
        </p:nvSpPr>
        <p:spPr/>
        <p:txBody>
          <a:bodyPr>
            <a:normAutofit/>
          </a:bodyPr>
          <a:lstStyle/>
          <a:p>
            <a:r>
              <a:rPr lang="en-US" sz="2000" dirty="0" smtClean="0">
                <a:hlinkClick r:id="rId2" tooltip="Cleft lip"/>
              </a:rPr>
              <a:t>Cleft lip</a:t>
            </a:r>
            <a:r>
              <a:rPr lang="en-US" sz="2000" dirty="0" smtClean="0"/>
              <a:t> and/or palate - Babies born with the defect will have opening in the vicinity of the upper lip. The size of the opening reaches anywhere from a small notch to near towards the base of the nostril, in which it would either involve one or both sides </a:t>
            </a:r>
            <a:r>
              <a:rPr lang="en-US" sz="2000" dirty="0" smtClean="0"/>
              <a:t>of the lip</a:t>
            </a:r>
            <a:r>
              <a:rPr lang="en-US" sz="2000" dirty="0" smtClean="0"/>
              <a:t>.</a:t>
            </a:r>
            <a:r>
              <a:rPr lang="en-US" dirty="0" smtClean="0"/>
              <a:t> </a:t>
            </a:r>
            <a:endParaRPr lang="cs-CZ" dirty="0"/>
          </a:p>
        </p:txBody>
      </p:sp>
      <p:pic>
        <p:nvPicPr>
          <p:cNvPr id="6" name="Picture 2"/>
          <p:cNvPicPr>
            <a:picLocks noChangeAspect="1" noChangeArrowheads="1"/>
          </p:cNvPicPr>
          <p:nvPr/>
        </p:nvPicPr>
        <p:blipFill>
          <a:blip r:embed="rId3" cstate="print"/>
          <a:srcRect l="3618" t="21887" r="48107" b="20870"/>
          <a:stretch>
            <a:fillRect/>
          </a:stretch>
        </p:blipFill>
        <p:spPr bwMode="auto">
          <a:xfrm>
            <a:off x="2667000" y="3200400"/>
            <a:ext cx="3886200" cy="25908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a:bodyPr>
          <a:lstStyle/>
          <a:p>
            <a:r>
              <a:rPr lang="en-US" sz="1800" dirty="0" err="1" smtClean="0">
                <a:hlinkClick r:id="rId2" tooltip="Syndactyly"/>
              </a:rPr>
              <a:t>Syndactyly</a:t>
            </a:r>
            <a:r>
              <a:rPr lang="en-US" sz="1800" dirty="0" smtClean="0"/>
              <a:t> / </a:t>
            </a:r>
            <a:r>
              <a:rPr lang="en-US" sz="1800" dirty="0" err="1" smtClean="0">
                <a:hlinkClick r:id="rId3" tooltip="Polydactyly"/>
              </a:rPr>
              <a:t>Polydactyly</a:t>
            </a:r>
            <a:r>
              <a:rPr lang="en-US" sz="1800" dirty="0" smtClean="0"/>
              <a:t> – The most common of congenital malformations affecting limbs. It is believed that </a:t>
            </a:r>
            <a:r>
              <a:rPr lang="en-US" sz="1800" dirty="0" err="1" smtClean="0"/>
              <a:t>Syndactyly</a:t>
            </a:r>
            <a:r>
              <a:rPr lang="en-US" sz="1800" dirty="0" smtClean="0"/>
              <a:t>, exhibits in variation, in which digits can be fused either partially or across its entire length, or as simple as only being connected superficially by skin</a:t>
            </a:r>
            <a:r>
              <a:rPr lang="en-US" sz="1800" dirty="0" smtClean="0"/>
              <a:t>.</a:t>
            </a:r>
            <a:r>
              <a:rPr lang="en-US" sz="1800" dirty="0" smtClean="0"/>
              <a:t> It affects 1 in every 2,000 – 3,000 live births</a:t>
            </a:r>
            <a:r>
              <a:rPr lang="en-US" sz="1800" dirty="0" smtClean="0"/>
              <a:t>.</a:t>
            </a:r>
            <a:r>
              <a:rPr lang="en-US" sz="1800" dirty="0" smtClean="0"/>
              <a:t> </a:t>
            </a:r>
            <a:r>
              <a:rPr lang="en-US" sz="1800" dirty="0" err="1" smtClean="0"/>
              <a:t>Polydactyly</a:t>
            </a:r>
            <a:r>
              <a:rPr lang="en-US" sz="1800" dirty="0" smtClean="0"/>
              <a:t> is the presence of extra fingers or toes at birth, and is believed to affect somewhere around 2 out of every 1,000 live births</a:t>
            </a:r>
            <a:r>
              <a:rPr lang="en-US" sz="1800" dirty="0" smtClean="0"/>
              <a:t>.</a:t>
            </a:r>
            <a:endParaRPr lang="cs-CZ" sz="1800" dirty="0" smtClean="0"/>
          </a:p>
          <a:p>
            <a:endParaRPr lang="cs-CZ" sz="1800" dirty="0" smtClean="0"/>
          </a:p>
          <a:p>
            <a:endParaRPr lang="cs-CZ" sz="1800" dirty="0"/>
          </a:p>
        </p:txBody>
      </p:sp>
      <p:pic>
        <p:nvPicPr>
          <p:cNvPr id="34819" name="Picture 3"/>
          <p:cNvPicPr>
            <a:picLocks noChangeAspect="1" noChangeArrowheads="1"/>
          </p:cNvPicPr>
          <p:nvPr/>
        </p:nvPicPr>
        <p:blipFill>
          <a:blip r:embed="rId4" cstate="print"/>
          <a:srcRect l="3441" t="25000" r="50000" b="20313"/>
          <a:stretch>
            <a:fillRect/>
          </a:stretch>
        </p:blipFill>
        <p:spPr bwMode="auto">
          <a:xfrm>
            <a:off x="2057400" y="3429000"/>
            <a:ext cx="4038600" cy="2667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a:bodyPr>
          <a:lstStyle/>
          <a:p>
            <a:r>
              <a:rPr lang="en-US" sz="1900" b="1" dirty="0" smtClean="0"/>
              <a:t>Microsurgery</a:t>
            </a:r>
            <a:r>
              <a:rPr lang="en-US" sz="1900" dirty="0" smtClean="0"/>
              <a:t> is a general term for surgery requiring an operating </a:t>
            </a:r>
            <a:r>
              <a:rPr lang="en-US" sz="1900" dirty="0" smtClean="0"/>
              <a:t>microscope. </a:t>
            </a:r>
            <a:r>
              <a:rPr lang="en-US" sz="1900" dirty="0" smtClean="0"/>
              <a:t>The most obvious developments have been procedures developed to allow </a:t>
            </a:r>
            <a:r>
              <a:rPr lang="en-US" sz="1900" dirty="0" err="1" smtClean="0"/>
              <a:t>anastomosis</a:t>
            </a:r>
            <a:r>
              <a:rPr lang="cs-CZ" sz="1900" dirty="0" smtClean="0"/>
              <a:t>s</a:t>
            </a:r>
            <a:r>
              <a:rPr lang="en-US" sz="1900" dirty="0" smtClean="0"/>
              <a:t> of successively smaller blood vessels and nerves (typically 1 mm in diameter) which have allowed transfer of tissue from one part of the body to another and re-attachment of severed parts. Microsurgical techniques are utilized by </a:t>
            </a:r>
            <a:r>
              <a:rPr lang="cs-CZ" sz="1900" dirty="0" smtClean="0"/>
              <a:t>many</a:t>
            </a:r>
            <a:r>
              <a:rPr lang="en-US" sz="1900" dirty="0" smtClean="0"/>
              <a:t> </a:t>
            </a:r>
            <a:r>
              <a:rPr lang="en-US" sz="1900" dirty="0" smtClean="0"/>
              <a:t>specialties </a:t>
            </a:r>
            <a:r>
              <a:rPr lang="en-US" sz="1900" dirty="0" smtClean="0"/>
              <a:t>today</a:t>
            </a:r>
            <a:endParaRPr lang="cs-CZ" sz="1900" dirty="0" smtClean="0"/>
          </a:p>
          <a:p>
            <a:endParaRPr lang="cs-CZ" sz="1900" dirty="0" smtClean="0"/>
          </a:p>
          <a:p>
            <a:r>
              <a:rPr lang="en-US" sz="1800" dirty="0" smtClean="0"/>
              <a:t>Microsurgery</a:t>
            </a:r>
            <a:r>
              <a:rPr lang="en-US" sz="1800" dirty="0" smtClean="0"/>
              <a:t> is generally concerned with the reconstruction of missing tissues by transferring a piece of tissue to the reconstruction site and reconnecting blood vessels.</a:t>
            </a:r>
            <a:endParaRPr lang="cs-CZ" sz="1800" dirty="0" smtClean="0"/>
          </a:p>
          <a:p>
            <a:pPr>
              <a:buNone/>
            </a:pPr>
            <a:endParaRPr lang="cs-CZ" dirty="0"/>
          </a:p>
        </p:txBody>
      </p:sp>
      <p:pic>
        <p:nvPicPr>
          <p:cNvPr id="35842" name="Picture 2"/>
          <p:cNvPicPr>
            <a:picLocks noChangeAspect="1" noChangeArrowheads="1"/>
          </p:cNvPicPr>
          <p:nvPr/>
        </p:nvPicPr>
        <p:blipFill>
          <a:blip r:embed="rId2" cstate="print"/>
          <a:srcRect l="3441" t="26563" r="49122" b="10937"/>
          <a:stretch>
            <a:fillRect/>
          </a:stretch>
        </p:blipFill>
        <p:spPr bwMode="auto">
          <a:xfrm>
            <a:off x="2971800" y="4572000"/>
            <a:ext cx="2693670" cy="1995311"/>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l="13982" t="42188" r="58785" b="25000"/>
          <a:stretch>
            <a:fillRect/>
          </a:stretch>
        </p:blipFill>
        <p:spPr bwMode="auto">
          <a:xfrm>
            <a:off x="5867400" y="4572000"/>
            <a:ext cx="2895600" cy="1961535"/>
          </a:xfrm>
          <a:prstGeom prst="rect">
            <a:avLst/>
          </a:prstGeom>
          <a:noFill/>
          <a:ln w="9525">
            <a:noFill/>
            <a:miter lim="800000"/>
            <a:headEnd/>
            <a:tailEnd/>
          </a:ln>
        </p:spPr>
      </p:pic>
      <p:pic>
        <p:nvPicPr>
          <p:cNvPr id="35844" name="Picture 4"/>
          <p:cNvPicPr>
            <a:picLocks noChangeAspect="1" noChangeArrowheads="1"/>
          </p:cNvPicPr>
          <p:nvPr/>
        </p:nvPicPr>
        <p:blipFill>
          <a:blip r:embed="rId4" cstate="print"/>
          <a:srcRect l="26281" t="18750" r="32870" b="29688"/>
          <a:stretch>
            <a:fillRect/>
          </a:stretch>
        </p:blipFill>
        <p:spPr bwMode="auto">
          <a:xfrm>
            <a:off x="381000" y="4800600"/>
            <a:ext cx="2362200" cy="16764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a:bodyPr>
          <a:lstStyle/>
          <a:p>
            <a:pPr>
              <a:buNone/>
            </a:pPr>
            <a:r>
              <a:rPr lang="cs-CZ" dirty="0" smtClean="0"/>
              <a:t>Sub-</a:t>
            </a:r>
            <a:r>
              <a:rPr lang="cs-CZ" dirty="0" err="1" smtClean="0"/>
              <a:t>specialties</a:t>
            </a:r>
            <a:endParaRPr lang="cs-CZ" dirty="0" smtClean="0"/>
          </a:p>
          <a:p>
            <a:pPr lvl="1">
              <a:buNone/>
            </a:pPr>
            <a:r>
              <a:rPr lang="cs-CZ" dirty="0" err="1" smtClean="0"/>
              <a:t>Aesthetic</a:t>
            </a:r>
            <a:r>
              <a:rPr lang="cs-CZ" dirty="0" smtClean="0"/>
              <a:t> </a:t>
            </a:r>
            <a:r>
              <a:rPr lang="cs-CZ" dirty="0" err="1" smtClean="0"/>
              <a:t>surgery</a:t>
            </a:r>
            <a:endParaRPr lang="cs-CZ" dirty="0" smtClean="0"/>
          </a:p>
          <a:p>
            <a:pPr lvl="1">
              <a:buNone/>
            </a:pPr>
            <a:r>
              <a:rPr lang="cs-CZ" dirty="0" err="1" smtClean="0"/>
              <a:t>B</a:t>
            </a:r>
            <a:r>
              <a:rPr lang="cs-CZ" dirty="0" err="1" smtClean="0"/>
              <a:t>urn</a:t>
            </a:r>
            <a:r>
              <a:rPr lang="cs-CZ" dirty="0" smtClean="0"/>
              <a:t> </a:t>
            </a:r>
            <a:r>
              <a:rPr lang="cs-CZ" dirty="0" err="1" smtClean="0"/>
              <a:t>surgery</a:t>
            </a:r>
            <a:endParaRPr lang="cs-CZ" dirty="0" smtClean="0"/>
          </a:p>
          <a:p>
            <a:pPr lvl="1">
              <a:buNone/>
            </a:pPr>
            <a:r>
              <a:rPr lang="cs-CZ" dirty="0" err="1" smtClean="0"/>
              <a:t>Craniofacial</a:t>
            </a:r>
            <a:r>
              <a:rPr lang="cs-CZ" dirty="0" smtClean="0"/>
              <a:t> </a:t>
            </a:r>
            <a:r>
              <a:rPr lang="cs-CZ" dirty="0" err="1" smtClean="0"/>
              <a:t>surgery</a:t>
            </a:r>
            <a:endParaRPr lang="cs-CZ" dirty="0" smtClean="0"/>
          </a:p>
          <a:p>
            <a:pPr lvl="1">
              <a:buNone/>
            </a:pPr>
            <a:r>
              <a:rPr lang="cs-CZ" dirty="0" err="1" smtClean="0"/>
              <a:t>Hand</a:t>
            </a:r>
            <a:r>
              <a:rPr lang="cs-CZ" dirty="0" smtClean="0"/>
              <a:t> </a:t>
            </a:r>
            <a:r>
              <a:rPr lang="cs-CZ" dirty="0" err="1" smtClean="0"/>
              <a:t>surgery</a:t>
            </a:r>
            <a:endParaRPr lang="cs-CZ" dirty="0" smtClean="0"/>
          </a:p>
          <a:p>
            <a:pPr lvl="1">
              <a:buNone/>
            </a:pPr>
            <a:r>
              <a:rPr lang="cs-CZ" dirty="0" err="1" smtClean="0"/>
              <a:t>Microsurgery</a:t>
            </a:r>
            <a:endParaRPr lang="cs-CZ" dirty="0" smtClean="0"/>
          </a:p>
          <a:p>
            <a:pPr lvl="1">
              <a:buNone/>
            </a:pPr>
            <a:r>
              <a:rPr lang="cs-CZ" dirty="0" err="1" smtClean="0"/>
              <a:t>Pediatric</a:t>
            </a:r>
            <a:r>
              <a:rPr lang="cs-CZ" dirty="0" smtClean="0"/>
              <a:t> </a:t>
            </a:r>
            <a:r>
              <a:rPr lang="cs-CZ" dirty="0" err="1" smtClean="0"/>
              <a:t>plastic</a:t>
            </a:r>
            <a:r>
              <a:rPr lang="cs-CZ" dirty="0" smtClean="0"/>
              <a:t> </a:t>
            </a:r>
            <a:r>
              <a:rPr lang="cs-CZ" dirty="0" err="1" smtClean="0"/>
              <a:t>surgery</a:t>
            </a:r>
            <a:endParaRPr lang="cs-CZ" dirty="0" smtClean="0"/>
          </a:p>
          <a:p>
            <a:endParaRPr lang="cs-CZ" dirty="0"/>
          </a:p>
        </p:txBody>
      </p:sp>
      <p:pic>
        <p:nvPicPr>
          <p:cNvPr id="2050" name="Picture 2" descr="facelift_lg"/>
          <p:cNvPicPr>
            <a:picLocks noChangeAspect="1" noChangeArrowheads="1"/>
          </p:cNvPicPr>
          <p:nvPr/>
        </p:nvPicPr>
        <p:blipFill>
          <a:blip r:embed="rId2" cstate="print"/>
          <a:srcRect/>
          <a:stretch>
            <a:fillRect/>
          </a:stretch>
        </p:blipFill>
        <p:spPr bwMode="auto">
          <a:xfrm>
            <a:off x="4343400" y="1447800"/>
            <a:ext cx="2600496" cy="1492381"/>
          </a:xfrm>
          <a:prstGeom prst="rect">
            <a:avLst/>
          </a:prstGeom>
          <a:noFill/>
        </p:spPr>
      </p:pic>
      <p:pic>
        <p:nvPicPr>
          <p:cNvPr id="2051" name="Picture 3"/>
          <p:cNvPicPr>
            <a:picLocks noChangeAspect="1" noChangeArrowheads="1"/>
          </p:cNvPicPr>
          <p:nvPr/>
        </p:nvPicPr>
        <p:blipFill>
          <a:blip r:embed="rId3" cstate="print"/>
          <a:srcRect/>
          <a:stretch>
            <a:fillRect/>
          </a:stretch>
        </p:blipFill>
        <p:spPr bwMode="auto">
          <a:xfrm>
            <a:off x="6172200" y="3200400"/>
            <a:ext cx="2317335" cy="1606277"/>
          </a:xfrm>
          <a:prstGeom prst="rect">
            <a:avLst/>
          </a:prstGeom>
          <a:noFill/>
          <a:ln w="9525">
            <a:noFill/>
            <a:miter lim="800000"/>
            <a:headEnd/>
            <a:tailEnd/>
          </a:ln>
        </p:spPr>
      </p:pic>
      <p:pic>
        <p:nvPicPr>
          <p:cNvPr id="2053" name="Picture 5" descr="http://drsoniaplasticsurgery.com/wp-content/uploads/2016/07/replantation.jpg"/>
          <p:cNvPicPr>
            <a:picLocks noChangeAspect="1" noChangeArrowheads="1"/>
          </p:cNvPicPr>
          <p:nvPr/>
        </p:nvPicPr>
        <p:blipFill>
          <a:blip r:embed="rId4" cstate="print"/>
          <a:srcRect/>
          <a:stretch>
            <a:fillRect/>
          </a:stretch>
        </p:blipFill>
        <p:spPr bwMode="auto">
          <a:xfrm>
            <a:off x="4724400" y="4953000"/>
            <a:ext cx="2324100" cy="174307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fontScale="70000" lnSpcReduction="20000"/>
          </a:bodyPr>
          <a:lstStyle/>
          <a:p>
            <a:r>
              <a:rPr lang="cs-CZ" dirty="0" smtClean="0"/>
              <a:t>Free </a:t>
            </a:r>
            <a:r>
              <a:rPr lang="cs-CZ" dirty="0" err="1" smtClean="0"/>
              <a:t>tissue</a:t>
            </a:r>
            <a:r>
              <a:rPr lang="cs-CZ" dirty="0" smtClean="0"/>
              <a:t> transfer</a:t>
            </a:r>
          </a:p>
          <a:p>
            <a:r>
              <a:rPr lang="en-US" dirty="0" smtClean="0"/>
              <a:t>Free tissue transfer is a surgical reconstructive procedure using microsurgery. A region of "donor" tissue is selected that can be isolated on a feeding artery and vein; this tissue is usually a composite of several tissue types (e.g., skin, muscle, fat, bone). Common donor regions include the rectus </a:t>
            </a:r>
            <a:r>
              <a:rPr lang="en-US" dirty="0" err="1" smtClean="0"/>
              <a:t>abdominis</a:t>
            </a:r>
            <a:r>
              <a:rPr lang="en-US" dirty="0" smtClean="0"/>
              <a:t> muscle, </a:t>
            </a:r>
            <a:r>
              <a:rPr lang="en-US" dirty="0" err="1" smtClean="0"/>
              <a:t>latissimus</a:t>
            </a:r>
            <a:r>
              <a:rPr lang="en-US" dirty="0" smtClean="0"/>
              <a:t> </a:t>
            </a:r>
            <a:r>
              <a:rPr lang="en-US" dirty="0" err="1" smtClean="0"/>
              <a:t>dorsi</a:t>
            </a:r>
            <a:r>
              <a:rPr lang="en-US" dirty="0" smtClean="0"/>
              <a:t> muscle, fibula, radial forearm bone and skin, and lateral arm skin. The composite tissue is transferred (moved as a </a:t>
            </a:r>
            <a:r>
              <a:rPr lang="en-US" dirty="0" smtClean="0">
                <a:hlinkClick r:id="rId2" tooltip="Free flap"/>
              </a:rPr>
              <a:t>free flap</a:t>
            </a:r>
            <a:r>
              <a:rPr lang="en-US" dirty="0" smtClean="0"/>
              <a:t> of tissue) to the region on the patient requiring reconstruction (e.g., mandible after oral cancer resection, breast after cancer resection, traumatic tissue loss, congenital tissue absence). The vessels that supply the free flap are </a:t>
            </a:r>
            <a:r>
              <a:rPr lang="en-US" dirty="0" err="1" smtClean="0"/>
              <a:t>anastomosed</a:t>
            </a:r>
            <a:r>
              <a:rPr lang="en-US" dirty="0" smtClean="0"/>
              <a:t> with microsurgery to matching vessels (artery and vein) in the reconstructive site. </a:t>
            </a:r>
            <a:endParaRPr lang="cs-CZ"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endParaRPr lang="cs-CZ"/>
          </a:p>
        </p:txBody>
      </p:sp>
      <p:pic>
        <p:nvPicPr>
          <p:cNvPr id="36866" name="Picture 2"/>
          <p:cNvPicPr>
            <a:picLocks noChangeAspect="1" noChangeArrowheads="1"/>
          </p:cNvPicPr>
          <p:nvPr/>
        </p:nvPicPr>
        <p:blipFill>
          <a:blip r:embed="rId2" cstate="print"/>
          <a:srcRect l="23646" t="10937" r="24524" b="20313"/>
          <a:stretch>
            <a:fillRect/>
          </a:stretch>
        </p:blipFill>
        <p:spPr bwMode="auto">
          <a:xfrm>
            <a:off x="457200" y="2590800"/>
            <a:ext cx="3984914" cy="2971800"/>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l="23646" t="10938" r="25402" b="21875"/>
          <a:stretch>
            <a:fillRect/>
          </a:stretch>
        </p:blipFill>
        <p:spPr bwMode="auto">
          <a:xfrm>
            <a:off x="4572000" y="2514600"/>
            <a:ext cx="4111256" cy="304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a:bodyPr>
          <a:lstStyle/>
          <a:p>
            <a:r>
              <a:rPr lang="cs-CZ" b="1" dirty="0" err="1" smtClean="0"/>
              <a:t>Replantation</a:t>
            </a:r>
            <a:endParaRPr lang="cs-CZ" b="1" dirty="0" smtClean="0"/>
          </a:p>
          <a:p>
            <a:r>
              <a:rPr lang="en-US" sz="2200" dirty="0" err="1" smtClean="0"/>
              <a:t>Replantation</a:t>
            </a:r>
            <a:r>
              <a:rPr lang="en-US" sz="2200" dirty="0" smtClean="0"/>
              <a:t> is the reattachment of a completely detached body part. </a:t>
            </a:r>
            <a:r>
              <a:rPr lang="en-US" sz="2200" dirty="0" smtClean="0"/>
              <a:t>Fingers</a:t>
            </a:r>
            <a:r>
              <a:rPr lang="en-US" sz="2200" dirty="0" smtClean="0"/>
              <a:t> and </a:t>
            </a:r>
            <a:r>
              <a:rPr lang="en-US" sz="2200" dirty="0" smtClean="0"/>
              <a:t>thumbs</a:t>
            </a:r>
            <a:r>
              <a:rPr lang="en-US" sz="2200" dirty="0" smtClean="0"/>
              <a:t> are the most common but the </a:t>
            </a:r>
            <a:r>
              <a:rPr lang="en-US" sz="2200" dirty="0" smtClean="0"/>
              <a:t>ear</a:t>
            </a:r>
            <a:r>
              <a:rPr lang="cs-CZ" sz="2200" dirty="0" smtClean="0"/>
              <a:t>,</a:t>
            </a:r>
            <a:r>
              <a:rPr lang="en-US" sz="2200" dirty="0" smtClean="0"/>
              <a:t> </a:t>
            </a:r>
            <a:r>
              <a:rPr lang="en-US" sz="2200" dirty="0" smtClean="0"/>
              <a:t>scalp,</a:t>
            </a:r>
            <a:r>
              <a:rPr lang="en-US" sz="2200" dirty="0" smtClean="0"/>
              <a:t> </a:t>
            </a:r>
            <a:r>
              <a:rPr lang="en-US" sz="2200" dirty="0" smtClean="0"/>
              <a:t>nose,</a:t>
            </a:r>
            <a:r>
              <a:rPr lang="en-US" sz="2200" dirty="0" smtClean="0"/>
              <a:t> face, </a:t>
            </a:r>
            <a:r>
              <a:rPr lang="en-US" sz="2200" dirty="0" smtClean="0"/>
              <a:t>arm</a:t>
            </a:r>
            <a:r>
              <a:rPr lang="en-US" sz="2200" dirty="0" smtClean="0"/>
              <a:t> and </a:t>
            </a:r>
            <a:r>
              <a:rPr lang="en-US" sz="2200" dirty="0" smtClean="0"/>
              <a:t>penis</a:t>
            </a:r>
            <a:r>
              <a:rPr lang="en-US" sz="2200" dirty="0" smtClean="0"/>
              <a:t> have all been replanted. Generally </a:t>
            </a:r>
            <a:r>
              <a:rPr lang="en-US" sz="2200" dirty="0" err="1" smtClean="0"/>
              <a:t>replantation</a:t>
            </a:r>
            <a:r>
              <a:rPr lang="en-US" sz="2200" dirty="0" smtClean="0"/>
              <a:t> involves restoring blood flow through </a:t>
            </a:r>
            <a:r>
              <a:rPr lang="en-US" sz="2200" dirty="0" smtClean="0"/>
              <a:t>arteries</a:t>
            </a:r>
            <a:r>
              <a:rPr lang="en-US" sz="2200" dirty="0" smtClean="0"/>
              <a:t> and </a:t>
            </a:r>
            <a:r>
              <a:rPr lang="en-US" sz="2200" dirty="0" smtClean="0"/>
              <a:t>veins, </a:t>
            </a:r>
            <a:r>
              <a:rPr lang="en-US" sz="2200" dirty="0" smtClean="0"/>
              <a:t>restoring the bony skeleton and connecting tendons and nerves as required.</a:t>
            </a:r>
            <a:endParaRPr lang="cs-CZ" sz="2200" dirty="0"/>
          </a:p>
        </p:txBody>
      </p:sp>
      <p:pic>
        <p:nvPicPr>
          <p:cNvPr id="37890" name="Picture 2"/>
          <p:cNvPicPr>
            <a:picLocks noChangeAspect="1" noChangeArrowheads="1"/>
          </p:cNvPicPr>
          <p:nvPr/>
        </p:nvPicPr>
        <p:blipFill>
          <a:blip r:embed="rId2" cstate="print"/>
          <a:srcRect l="11347" t="29688" r="56149" b="28125"/>
          <a:stretch>
            <a:fillRect/>
          </a:stretch>
        </p:blipFill>
        <p:spPr bwMode="auto">
          <a:xfrm>
            <a:off x="533400" y="4419600"/>
            <a:ext cx="2819400" cy="2057400"/>
          </a:xfrm>
          <a:prstGeom prst="rect">
            <a:avLst/>
          </a:prstGeom>
          <a:noFill/>
          <a:ln w="9525">
            <a:noFill/>
            <a:miter lim="800000"/>
            <a:headEnd/>
            <a:tailEnd/>
          </a:ln>
        </p:spPr>
      </p:pic>
      <p:pic>
        <p:nvPicPr>
          <p:cNvPr id="37891" name="Picture 3"/>
          <p:cNvPicPr>
            <a:picLocks noChangeAspect="1" noChangeArrowheads="1"/>
          </p:cNvPicPr>
          <p:nvPr/>
        </p:nvPicPr>
        <p:blipFill>
          <a:blip r:embed="rId3" cstate="print"/>
          <a:srcRect l="3441" t="15625" r="48694" b="21875"/>
          <a:stretch>
            <a:fillRect/>
          </a:stretch>
        </p:blipFill>
        <p:spPr bwMode="auto">
          <a:xfrm>
            <a:off x="3581400" y="4463143"/>
            <a:ext cx="2743200" cy="2013857"/>
          </a:xfrm>
          <a:prstGeom prst="rect">
            <a:avLst/>
          </a:prstGeom>
          <a:noFill/>
          <a:ln w="9525">
            <a:noFill/>
            <a:miter lim="800000"/>
            <a:headEnd/>
            <a:tailEnd/>
          </a:ln>
        </p:spPr>
      </p:pic>
      <p:pic>
        <p:nvPicPr>
          <p:cNvPr id="37892" name="Picture 4"/>
          <p:cNvPicPr>
            <a:picLocks noChangeAspect="1" noChangeArrowheads="1"/>
          </p:cNvPicPr>
          <p:nvPr/>
        </p:nvPicPr>
        <p:blipFill>
          <a:blip r:embed="rId4" cstate="print"/>
          <a:srcRect l="16617" t="18750" r="61421" b="18750"/>
          <a:stretch>
            <a:fillRect/>
          </a:stretch>
        </p:blipFill>
        <p:spPr bwMode="auto">
          <a:xfrm>
            <a:off x="6858000" y="4267200"/>
            <a:ext cx="1447800" cy="231648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fontScale="77500" lnSpcReduction="20000"/>
          </a:bodyPr>
          <a:lstStyle/>
          <a:p>
            <a:r>
              <a:rPr lang="en-US" b="1" dirty="0" smtClean="0"/>
              <a:t>Craniofacial </a:t>
            </a:r>
            <a:r>
              <a:rPr lang="en-US" b="1" dirty="0" smtClean="0"/>
              <a:t>surgery</a:t>
            </a:r>
            <a:endParaRPr lang="en-US" b="1" dirty="0" smtClean="0"/>
          </a:p>
          <a:p>
            <a:r>
              <a:rPr lang="en-US" dirty="0" smtClean="0"/>
              <a:t>Craniofacial surgery is divided into pediatric and adult craniofacial surgery. Pediatric craniofacial surgery mostly revolves around the treatment of congenital anomalies of the craniofacial skeleton and soft tissues, such as cleft lip and palate, </a:t>
            </a:r>
            <a:r>
              <a:rPr lang="en-US" dirty="0" err="1" smtClean="0"/>
              <a:t>craniosynostosis</a:t>
            </a:r>
            <a:r>
              <a:rPr lang="en-US" dirty="0" smtClean="0"/>
              <a:t>, and pediatric fractures. Adult craniofacial surgery deals mostly with fractures and secondary surgeries (such as orbital reconstruction) along with </a:t>
            </a:r>
            <a:r>
              <a:rPr lang="en-US" dirty="0" err="1" smtClean="0"/>
              <a:t>orthognathic</a:t>
            </a:r>
            <a:r>
              <a:rPr lang="en-US" dirty="0" smtClean="0"/>
              <a:t> surgery. Craniofacial surgery is an important part of all plastic surgery training programs, further training and </a:t>
            </a:r>
            <a:r>
              <a:rPr lang="en-US" dirty="0" err="1" smtClean="0"/>
              <a:t>subspecialisation</a:t>
            </a:r>
            <a:r>
              <a:rPr lang="en-US" dirty="0" smtClean="0"/>
              <a:t> is obtained via a craniofacial fellowship. Craniofacial surgery is also practiced by </a:t>
            </a:r>
            <a:r>
              <a:rPr lang="en-US" dirty="0" err="1" smtClean="0"/>
              <a:t>Maxillo</a:t>
            </a:r>
            <a:r>
              <a:rPr lang="en-US" dirty="0" smtClean="0"/>
              <a:t>-Facial </a:t>
            </a:r>
            <a:r>
              <a:rPr lang="en-US" dirty="0" smtClean="0"/>
              <a:t>surgeons.</a:t>
            </a:r>
            <a:endParaRPr lang="en-US" dirty="0" smtClean="0"/>
          </a:p>
          <a:p>
            <a:pPr>
              <a:buNone/>
            </a:pPr>
            <a:endParaRPr lang="en-US"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endParaRPr lang="cs-CZ"/>
          </a:p>
        </p:txBody>
      </p:sp>
      <p:pic>
        <p:nvPicPr>
          <p:cNvPr id="23554" name="Picture 2" descr="https://plasticsurgerykey.com/wp-content/uploads/2016/06/C213-FF1.gif"/>
          <p:cNvPicPr>
            <a:picLocks noChangeAspect="1" noChangeArrowheads="1"/>
          </p:cNvPicPr>
          <p:nvPr/>
        </p:nvPicPr>
        <p:blipFill>
          <a:blip r:embed="rId2" cstate="print"/>
          <a:srcRect/>
          <a:stretch>
            <a:fillRect/>
          </a:stretch>
        </p:blipFill>
        <p:spPr bwMode="auto">
          <a:xfrm>
            <a:off x="381000" y="1981200"/>
            <a:ext cx="4076700" cy="3416275"/>
          </a:xfrm>
          <a:prstGeom prst="rect">
            <a:avLst/>
          </a:prstGeom>
          <a:noFill/>
        </p:spPr>
      </p:pic>
      <p:pic>
        <p:nvPicPr>
          <p:cNvPr id="23555" name="Picture 3"/>
          <p:cNvPicPr>
            <a:picLocks noChangeAspect="1" noChangeArrowheads="1"/>
          </p:cNvPicPr>
          <p:nvPr/>
        </p:nvPicPr>
        <p:blipFill>
          <a:blip r:embed="rId3" cstate="print"/>
          <a:srcRect l="6955" t="12500" r="42094" b="23438"/>
          <a:stretch>
            <a:fillRect/>
          </a:stretch>
        </p:blipFill>
        <p:spPr bwMode="auto">
          <a:xfrm>
            <a:off x="4724400" y="2362200"/>
            <a:ext cx="3665034"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r>
              <a:rPr lang="cs-CZ" dirty="0" err="1" smtClean="0"/>
              <a:t>Burn</a:t>
            </a:r>
            <a:r>
              <a:rPr lang="cs-CZ" dirty="0" smtClean="0"/>
              <a:t> </a:t>
            </a:r>
            <a:r>
              <a:rPr lang="cs-CZ" dirty="0" err="1" smtClean="0"/>
              <a:t>surgery</a:t>
            </a:r>
            <a:endParaRPr lang="cs-CZ" dirty="0" smtClean="0"/>
          </a:p>
          <a:p>
            <a:endParaRPr lang="cs-CZ" dirty="0" smtClean="0"/>
          </a:p>
          <a:p>
            <a:r>
              <a:rPr lang="en-US" sz="1800" dirty="0" smtClean="0"/>
              <a:t>A </a:t>
            </a:r>
            <a:r>
              <a:rPr lang="en-US" sz="1800" b="1" dirty="0" smtClean="0"/>
              <a:t>burn</a:t>
            </a:r>
            <a:r>
              <a:rPr lang="en-US" sz="1800" dirty="0" smtClean="0"/>
              <a:t> is a type of </a:t>
            </a:r>
            <a:r>
              <a:rPr lang="en-US" sz="1800" dirty="0" smtClean="0"/>
              <a:t>injury</a:t>
            </a:r>
            <a:r>
              <a:rPr lang="cs-CZ" sz="1800" dirty="0" smtClean="0"/>
              <a:t>y</a:t>
            </a:r>
            <a:r>
              <a:rPr lang="en-US" sz="1800" dirty="0" smtClean="0"/>
              <a:t> to skin, or other tissues, caused by </a:t>
            </a:r>
            <a:r>
              <a:rPr lang="en-US" sz="1800" dirty="0" err="1" smtClean="0"/>
              <a:t>hea</a:t>
            </a:r>
            <a:r>
              <a:rPr lang="cs-CZ" sz="1800" dirty="0" smtClean="0"/>
              <a:t>t</a:t>
            </a:r>
            <a:r>
              <a:rPr lang="en-US" sz="1800" dirty="0" smtClean="0"/>
              <a:t>,</a:t>
            </a:r>
            <a:r>
              <a:rPr lang="en-US" sz="1800" dirty="0" smtClean="0"/>
              <a:t> </a:t>
            </a:r>
            <a:r>
              <a:rPr lang="en-US" sz="1800" dirty="0" smtClean="0"/>
              <a:t>cold,</a:t>
            </a:r>
            <a:r>
              <a:rPr lang="en-US" sz="1800" dirty="0" smtClean="0"/>
              <a:t> </a:t>
            </a:r>
            <a:r>
              <a:rPr lang="en-US" sz="1800" dirty="0" smtClean="0"/>
              <a:t>electricity,</a:t>
            </a:r>
            <a:r>
              <a:rPr lang="en-US" sz="1800" dirty="0" smtClean="0"/>
              <a:t> chemicals, friction, or radiation</a:t>
            </a:r>
            <a:r>
              <a:rPr lang="en-US" sz="1800" dirty="0" smtClean="0"/>
              <a:t>.</a:t>
            </a:r>
            <a:r>
              <a:rPr lang="en-US" sz="1800" dirty="0" smtClean="0"/>
              <a:t> Most burns are due to heat from hot liquids, solids, or fire</a:t>
            </a:r>
            <a:endParaRPr lang="cs-CZ"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endParaRPr lang="cs-CZ" dirty="0"/>
          </a:p>
        </p:txBody>
      </p:sp>
      <p:pic>
        <p:nvPicPr>
          <p:cNvPr id="41986" name="Picture 2"/>
          <p:cNvPicPr>
            <a:picLocks noChangeAspect="1" noChangeArrowheads="1"/>
          </p:cNvPicPr>
          <p:nvPr/>
        </p:nvPicPr>
        <p:blipFill>
          <a:blip r:embed="rId2" cstate="print"/>
          <a:srcRect l="17496" t="17187" r="2562" b="20313"/>
          <a:stretch>
            <a:fillRect/>
          </a:stretch>
        </p:blipFill>
        <p:spPr bwMode="auto">
          <a:xfrm>
            <a:off x="685800" y="1905000"/>
            <a:ext cx="7800975" cy="3429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pPr>
              <a:buNone/>
            </a:pPr>
            <a:endParaRPr lang="cs-CZ" dirty="0" smtClean="0"/>
          </a:p>
          <a:p>
            <a:endParaRPr lang="cs-CZ" dirty="0"/>
          </a:p>
        </p:txBody>
      </p:sp>
      <p:pic>
        <p:nvPicPr>
          <p:cNvPr id="40963" name="Picture 3"/>
          <p:cNvPicPr>
            <a:picLocks noChangeAspect="1" noChangeArrowheads="1"/>
          </p:cNvPicPr>
          <p:nvPr/>
        </p:nvPicPr>
        <p:blipFill>
          <a:blip r:embed="rId2" cstate="print"/>
          <a:srcRect l="18375" t="14063" r="3441" b="43750"/>
          <a:stretch>
            <a:fillRect/>
          </a:stretch>
        </p:blipFill>
        <p:spPr bwMode="auto">
          <a:xfrm>
            <a:off x="914400" y="1447800"/>
            <a:ext cx="6781800" cy="2057400"/>
          </a:xfrm>
          <a:prstGeom prst="rect">
            <a:avLst/>
          </a:prstGeom>
          <a:noFill/>
          <a:ln w="9525">
            <a:noFill/>
            <a:miter lim="800000"/>
            <a:headEnd/>
            <a:tailEnd/>
          </a:ln>
        </p:spPr>
      </p:pic>
      <p:pic>
        <p:nvPicPr>
          <p:cNvPr id="40964" name="Picture 4"/>
          <p:cNvPicPr>
            <a:picLocks noChangeAspect="1" noChangeArrowheads="1"/>
          </p:cNvPicPr>
          <p:nvPr/>
        </p:nvPicPr>
        <p:blipFill>
          <a:blip r:embed="rId3" cstate="print"/>
          <a:srcRect l="32430" t="10938" r="33309" b="21875"/>
          <a:stretch>
            <a:fillRect/>
          </a:stretch>
        </p:blipFill>
        <p:spPr bwMode="auto">
          <a:xfrm>
            <a:off x="838200" y="3673230"/>
            <a:ext cx="2590800" cy="2856523"/>
          </a:xfrm>
          <a:prstGeom prst="rect">
            <a:avLst/>
          </a:prstGeom>
          <a:noFill/>
          <a:ln w="9525">
            <a:noFill/>
            <a:miter lim="800000"/>
            <a:headEnd/>
            <a:tailEnd/>
          </a:ln>
        </p:spPr>
      </p:pic>
      <p:pic>
        <p:nvPicPr>
          <p:cNvPr id="40965" name="Picture 5"/>
          <p:cNvPicPr>
            <a:picLocks noChangeAspect="1" noChangeArrowheads="1"/>
          </p:cNvPicPr>
          <p:nvPr/>
        </p:nvPicPr>
        <p:blipFill>
          <a:blip r:embed="rId4" cstate="print"/>
          <a:srcRect l="38580" t="21875" r="3441" b="37500"/>
          <a:stretch>
            <a:fillRect/>
          </a:stretch>
        </p:blipFill>
        <p:spPr bwMode="auto">
          <a:xfrm>
            <a:off x="3657600" y="3962400"/>
            <a:ext cx="5029200" cy="19812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fontScale="70000" lnSpcReduction="20000"/>
          </a:bodyPr>
          <a:lstStyle/>
          <a:p>
            <a:r>
              <a:rPr lang="cs-CZ" dirty="0" err="1" smtClean="0"/>
              <a:t>Treatment</a:t>
            </a:r>
            <a:endParaRPr lang="cs-CZ" dirty="0" smtClean="0"/>
          </a:p>
          <a:p>
            <a:r>
              <a:rPr lang="en-US" dirty="0" smtClean="0"/>
              <a:t>Resuscitation begins with the assessment and stabilization of the person's airway, breathing and circulation</a:t>
            </a:r>
            <a:r>
              <a:rPr lang="en-US" dirty="0" smtClean="0"/>
              <a:t>.</a:t>
            </a:r>
            <a:r>
              <a:rPr lang="en-US" dirty="0" smtClean="0"/>
              <a:t> </a:t>
            </a:r>
            <a:endParaRPr lang="cs-CZ" dirty="0" smtClean="0"/>
          </a:p>
          <a:p>
            <a:r>
              <a:rPr lang="en-US" dirty="0" smtClean="0"/>
              <a:t>If </a:t>
            </a:r>
            <a:r>
              <a:rPr lang="en-US" dirty="0" smtClean="0"/>
              <a:t>inhalation injury is suspected, early </a:t>
            </a:r>
            <a:r>
              <a:rPr lang="en-US" dirty="0" smtClean="0"/>
              <a:t>intubation</a:t>
            </a:r>
            <a:r>
              <a:rPr lang="cs-CZ" dirty="0" smtClean="0"/>
              <a:t>n</a:t>
            </a:r>
            <a:r>
              <a:rPr lang="en-US" dirty="0" smtClean="0"/>
              <a:t> may be required</a:t>
            </a:r>
            <a:r>
              <a:rPr lang="en-US" dirty="0" smtClean="0"/>
              <a:t>.</a:t>
            </a:r>
            <a:r>
              <a:rPr lang="en-US" baseline="30000" dirty="0" smtClean="0"/>
              <a:t>[</a:t>
            </a:r>
            <a:r>
              <a:rPr lang="en-US" dirty="0" smtClean="0"/>
              <a:t> </a:t>
            </a:r>
            <a:endParaRPr lang="cs-CZ" dirty="0" smtClean="0"/>
          </a:p>
          <a:p>
            <a:r>
              <a:rPr lang="en-US" dirty="0" smtClean="0"/>
              <a:t>This </a:t>
            </a:r>
            <a:r>
              <a:rPr lang="en-US" dirty="0" smtClean="0"/>
              <a:t>is followed by care of the burn wound itself. </a:t>
            </a:r>
            <a:endParaRPr lang="cs-CZ" dirty="0" smtClean="0"/>
          </a:p>
          <a:p>
            <a:r>
              <a:rPr lang="en-US" dirty="0" smtClean="0"/>
              <a:t>People </a:t>
            </a:r>
            <a:r>
              <a:rPr lang="en-US" dirty="0" smtClean="0"/>
              <a:t>with extensive burns may be wrapped in clean sheets until they arrive at a hospital</a:t>
            </a:r>
            <a:r>
              <a:rPr lang="en-US" dirty="0" smtClean="0"/>
              <a:t>.</a:t>
            </a:r>
            <a:r>
              <a:rPr lang="en-US" baseline="30000" dirty="0" smtClean="0"/>
              <a:t>[</a:t>
            </a:r>
            <a:endParaRPr lang="cs-CZ" baseline="30000" dirty="0" smtClean="0"/>
          </a:p>
          <a:p>
            <a:r>
              <a:rPr lang="en-US" dirty="0" smtClean="0"/>
              <a:t>As </a:t>
            </a:r>
            <a:r>
              <a:rPr lang="en-US" dirty="0" smtClean="0"/>
              <a:t>burn wounds are prone to infection, a tetanus booster shot should be given </a:t>
            </a:r>
            <a:endParaRPr lang="cs-CZ" dirty="0" smtClean="0"/>
          </a:p>
          <a:p>
            <a:r>
              <a:rPr lang="cs-CZ" dirty="0" err="1" smtClean="0"/>
              <a:t>Intravenous</a:t>
            </a:r>
            <a:r>
              <a:rPr lang="cs-CZ" dirty="0" smtClean="0"/>
              <a:t> fluid</a:t>
            </a:r>
          </a:p>
          <a:p>
            <a:r>
              <a:rPr lang="cs-CZ" dirty="0" err="1" smtClean="0"/>
              <a:t>Wound</a:t>
            </a:r>
            <a:r>
              <a:rPr lang="cs-CZ" dirty="0" smtClean="0"/>
              <a:t> care (</a:t>
            </a:r>
            <a:r>
              <a:rPr lang="cs-CZ" dirty="0" err="1" smtClean="0"/>
              <a:t>cooling</a:t>
            </a:r>
            <a:r>
              <a:rPr lang="cs-CZ" dirty="0" smtClean="0"/>
              <a:t>, </a:t>
            </a:r>
            <a:r>
              <a:rPr lang="cs-CZ" dirty="0" err="1" smtClean="0"/>
              <a:t>cleaning</a:t>
            </a:r>
            <a:r>
              <a:rPr lang="cs-CZ" dirty="0" smtClean="0"/>
              <a:t>,</a:t>
            </a:r>
            <a:r>
              <a:rPr lang="cs-CZ" dirty="0" err="1" smtClean="0"/>
              <a:t>removal</a:t>
            </a:r>
            <a:r>
              <a:rPr lang="cs-CZ" dirty="0" smtClean="0"/>
              <a:t> </a:t>
            </a:r>
            <a:r>
              <a:rPr lang="cs-CZ" dirty="0" err="1" smtClean="0"/>
              <a:t>of</a:t>
            </a:r>
            <a:r>
              <a:rPr lang="cs-CZ" dirty="0" smtClean="0"/>
              <a:t> </a:t>
            </a:r>
            <a:r>
              <a:rPr lang="cs-CZ" dirty="0" err="1" smtClean="0"/>
              <a:t>dead</a:t>
            </a:r>
            <a:r>
              <a:rPr lang="cs-CZ" dirty="0" smtClean="0"/>
              <a:t> </a:t>
            </a:r>
            <a:r>
              <a:rPr lang="cs-CZ" dirty="0" err="1" smtClean="0"/>
              <a:t>tissues</a:t>
            </a:r>
            <a:r>
              <a:rPr lang="cs-CZ" dirty="0" smtClean="0"/>
              <a:t>, dressing, NPWT)</a:t>
            </a:r>
          </a:p>
          <a:p>
            <a:r>
              <a:rPr lang="cs-CZ" dirty="0" err="1" smtClean="0"/>
              <a:t>Medications</a:t>
            </a:r>
            <a:r>
              <a:rPr lang="cs-CZ" dirty="0" smtClean="0"/>
              <a:t> (</a:t>
            </a:r>
            <a:r>
              <a:rPr lang="cs-CZ" dirty="0" err="1" smtClean="0"/>
              <a:t>pain</a:t>
            </a:r>
            <a:r>
              <a:rPr lang="cs-CZ" dirty="0" smtClean="0"/>
              <a:t> management, </a:t>
            </a:r>
            <a:r>
              <a:rPr lang="cs-CZ" dirty="0" err="1" smtClean="0"/>
              <a:t>benzodiazepins</a:t>
            </a:r>
            <a:r>
              <a:rPr lang="cs-CZ" dirty="0" smtClean="0"/>
              <a:t>, </a:t>
            </a:r>
            <a:r>
              <a:rPr lang="cs-CZ" dirty="0" err="1" smtClean="0"/>
              <a:t>antibiotics</a:t>
            </a:r>
            <a:r>
              <a:rPr lang="cs-CZ" dirty="0" smtClean="0"/>
              <a:t>)</a:t>
            </a:r>
          </a:p>
          <a:p>
            <a:r>
              <a:rPr lang="cs-CZ" dirty="0" err="1" smtClean="0"/>
              <a:t>Surgery</a:t>
            </a:r>
            <a:endParaRPr lang="cs-CZ"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r>
              <a:rPr lang="cs-CZ" dirty="0" err="1" smtClean="0"/>
              <a:t>Surgery</a:t>
            </a:r>
            <a:endParaRPr lang="cs-CZ" dirty="0" smtClean="0"/>
          </a:p>
          <a:p>
            <a:r>
              <a:rPr lang="cs-CZ" dirty="0" err="1" smtClean="0"/>
              <a:t>Escharotomy</a:t>
            </a:r>
            <a:r>
              <a:rPr lang="cs-CZ" dirty="0" smtClean="0"/>
              <a:t>, </a:t>
            </a:r>
            <a:r>
              <a:rPr lang="cs-CZ" dirty="0" err="1" smtClean="0"/>
              <a:t>fasciotomy</a:t>
            </a:r>
            <a:r>
              <a:rPr lang="cs-CZ" dirty="0" smtClean="0"/>
              <a:t>, skin  </a:t>
            </a:r>
            <a:r>
              <a:rPr lang="cs-CZ" dirty="0" err="1" smtClean="0"/>
              <a:t>grafting</a:t>
            </a:r>
            <a:endParaRPr lang="cs-CZ" dirty="0"/>
          </a:p>
        </p:txBody>
      </p:sp>
      <p:pic>
        <p:nvPicPr>
          <p:cNvPr id="43010" name="Picture 2"/>
          <p:cNvPicPr>
            <a:picLocks noChangeAspect="1" noChangeArrowheads="1"/>
          </p:cNvPicPr>
          <p:nvPr/>
        </p:nvPicPr>
        <p:blipFill>
          <a:blip r:embed="rId2" cstate="print"/>
          <a:srcRect l="7833" t="34375" r="52635" b="17188"/>
          <a:stretch>
            <a:fillRect/>
          </a:stretch>
        </p:blipFill>
        <p:spPr bwMode="auto">
          <a:xfrm>
            <a:off x="304800" y="3657600"/>
            <a:ext cx="3429000" cy="2362200"/>
          </a:xfrm>
          <a:prstGeom prst="rect">
            <a:avLst/>
          </a:prstGeom>
          <a:noFill/>
          <a:ln w="9525">
            <a:noFill/>
            <a:miter lim="800000"/>
            <a:headEnd/>
            <a:tailEnd/>
          </a:ln>
        </p:spPr>
      </p:pic>
      <p:pic>
        <p:nvPicPr>
          <p:cNvPr id="43011" name="Picture 3"/>
          <p:cNvPicPr>
            <a:picLocks noChangeAspect="1" noChangeArrowheads="1"/>
          </p:cNvPicPr>
          <p:nvPr/>
        </p:nvPicPr>
        <p:blipFill>
          <a:blip r:embed="rId3" cstate="print"/>
          <a:srcRect l="6955" t="26563" r="51757" b="9375"/>
          <a:stretch>
            <a:fillRect/>
          </a:stretch>
        </p:blipFill>
        <p:spPr bwMode="auto">
          <a:xfrm>
            <a:off x="6324600" y="3733800"/>
            <a:ext cx="2533185" cy="2209800"/>
          </a:xfrm>
          <a:prstGeom prst="rect">
            <a:avLst/>
          </a:prstGeom>
          <a:noFill/>
          <a:ln w="9525">
            <a:noFill/>
            <a:miter lim="800000"/>
            <a:headEnd/>
            <a:tailEnd/>
          </a:ln>
        </p:spPr>
      </p:pic>
      <p:pic>
        <p:nvPicPr>
          <p:cNvPr id="43012" name="Picture 4"/>
          <p:cNvPicPr>
            <a:picLocks noChangeAspect="1" noChangeArrowheads="1"/>
          </p:cNvPicPr>
          <p:nvPr/>
        </p:nvPicPr>
        <p:blipFill>
          <a:blip r:embed="rId4" cstate="print"/>
          <a:srcRect l="9590" t="28125" r="55270" b="25000"/>
          <a:stretch>
            <a:fillRect/>
          </a:stretch>
        </p:blipFill>
        <p:spPr bwMode="auto">
          <a:xfrm>
            <a:off x="3886200" y="3962400"/>
            <a:ext cx="2336800" cy="17526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r>
              <a:rPr lang="cs-CZ" dirty="0" smtClean="0"/>
              <a:t> </a:t>
            </a:r>
            <a:endParaRPr lang="cs-CZ" dirty="0"/>
          </a:p>
        </p:txBody>
      </p:sp>
      <p:sp>
        <p:nvSpPr>
          <p:cNvPr id="3" name="Zástupný symbol obsahu 2"/>
          <p:cNvSpPr>
            <a:spLocks noGrp="1"/>
          </p:cNvSpPr>
          <p:nvPr>
            <p:ph idx="1"/>
          </p:nvPr>
        </p:nvSpPr>
        <p:spPr/>
        <p:txBody>
          <a:bodyPr>
            <a:normAutofit fontScale="92500" lnSpcReduction="10000"/>
          </a:bodyPr>
          <a:lstStyle/>
          <a:p>
            <a:r>
              <a:rPr lang="en-US" dirty="0" smtClean="0"/>
              <a:t>In the term "plastic surgery," the adjective </a:t>
            </a:r>
            <a:r>
              <a:rPr lang="en-US" i="1" dirty="0" smtClean="0"/>
              <a:t>plastic</a:t>
            </a:r>
            <a:r>
              <a:rPr lang="en-US" dirty="0" smtClean="0"/>
              <a:t> implies </a:t>
            </a:r>
            <a:r>
              <a:rPr lang="en-US" i="1" dirty="0" smtClean="0"/>
              <a:t>sculpting</a:t>
            </a:r>
            <a:r>
              <a:rPr lang="en-US" dirty="0" smtClean="0"/>
              <a:t> and/or </a:t>
            </a:r>
            <a:r>
              <a:rPr lang="en-US" i="1" dirty="0" smtClean="0"/>
              <a:t>reshaping</a:t>
            </a:r>
            <a:r>
              <a:rPr lang="en-US" dirty="0" smtClean="0"/>
              <a:t>, which is derived from the Greek </a:t>
            </a:r>
            <a:r>
              <a:rPr lang="en-US" dirty="0" err="1" smtClean="0"/>
              <a:t>πλαστική</a:t>
            </a:r>
            <a:r>
              <a:rPr lang="en-US" dirty="0" smtClean="0"/>
              <a:t> (</a:t>
            </a:r>
            <a:r>
              <a:rPr lang="en-US" dirty="0" err="1" smtClean="0"/>
              <a:t>τέχνη</a:t>
            </a:r>
            <a:r>
              <a:rPr lang="en-US" dirty="0" smtClean="0"/>
              <a:t>), </a:t>
            </a:r>
            <a:r>
              <a:rPr lang="en-US" i="1" dirty="0" err="1" smtClean="0"/>
              <a:t>plastikē</a:t>
            </a:r>
            <a:r>
              <a:rPr lang="en-US" dirty="0" smtClean="0"/>
              <a:t> (</a:t>
            </a:r>
            <a:r>
              <a:rPr lang="en-US" i="1" dirty="0" err="1" smtClean="0"/>
              <a:t>tekhnē</a:t>
            </a:r>
            <a:r>
              <a:rPr lang="en-US" dirty="0" smtClean="0"/>
              <a:t>), "the art of </a:t>
            </a:r>
            <a:r>
              <a:rPr lang="en-US" dirty="0" err="1" smtClean="0"/>
              <a:t>modelling</a:t>
            </a:r>
            <a:r>
              <a:rPr lang="en-US" dirty="0" smtClean="0"/>
              <a:t>" </a:t>
            </a:r>
            <a:endParaRPr lang="cs-CZ" dirty="0" smtClean="0"/>
          </a:p>
          <a:p>
            <a:r>
              <a:rPr lang="en-US" dirty="0" smtClean="0"/>
              <a:t>This </a:t>
            </a:r>
            <a:r>
              <a:rPr lang="en-US" dirty="0" smtClean="0"/>
              <a:t>meaning in English is seen as early as 1598</a:t>
            </a:r>
            <a:r>
              <a:rPr lang="en-US" dirty="0" smtClean="0"/>
              <a:t>.</a:t>
            </a:r>
            <a:r>
              <a:rPr lang="en-US" dirty="0" smtClean="0"/>
              <a:t> The surgical definition of "plastic" first appeared in 1839, preceding the modern "engineering material made from petroleum" sense of plastic (coined by </a:t>
            </a:r>
            <a:r>
              <a:rPr lang="en-US" dirty="0" smtClean="0">
                <a:hlinkClick r:id="rId2" tooltip="Leo Baekeland"/>
              </a:rPr>
              <a:t>Leo Baekeland</a:t>
            </a:r>
            <a:r>
              <a:rPr lang="en-US" dirty="0" smtClean="0"/>
              <a:t> in 1909) by 70 years</a:t>
            </a:r>
            <a:endParaRPr lang="cs-CZ"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fontScale="92500" lnSpcReduction="10000"/>
          </a:bodyPr>
          <a:lstStyle/>
          <a:p>
            <a:r>
              <a:rPr lang="en-US" dirty="0" smtClean="0"/>
              <a:t>Hand surgery is concerned with acute injuries and chronic diseases of the hand and wrist, correction of congenital malformations of the upper extremities, and peripheral nerve problems (such as brachial plexus injuries or carpal tunnel syndrome). Hand surgery is an important part of training in plastic surgery, as well as microsurgery, which is necessary to replant an amputated extremity. The hand surgery field is also practiced by </a:t>
            </a:r>
            <a:r>
              <a:rPr lang="en-US" dirty="0" smtClean="0">
                <a:hlinkClick r:id="rId2" tooltip="Orthopedic surgery"/>
              </a:rPr>
              <a:t>orthopedic surgeons</a:t>
            </a:r>
            <a:r>
              <a:rPr lang="en-US" dirty="0" smtClean="0"/>
              <a:t> and </a:t>
            </a:r>
            <a:r>
              <a:rPr lang="en-US" dirty="0" smtClean="0">
                <a:hlinkClick r:id="rId3" tooltip="General surgery"/>
              </a:rPr>
              <a:t>general surgeons</a:t>
            </a:r>
            <a:r>
              <a:rPr lang="en-US" dirty="0" smtClean="0"/>
              <a:t>. </a:t>
            </a:r>
            <a:endParaRPr 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fontScale="92500" lnSpcReduction="10000"/>
          </a:bodyPr>
          <a:lstStyle/>
          <a:p>
            <a:r>
              <a:rPr lang="cs-CZ" dirty="0" err="1" smtClean="0"/>
              <a:t>History</a:t>
            </a:r>
            <a:endParaRPr lang="cs-CZ" dirty="0" smtClean="0"/>
          </a:p>
          <a:p>
            <a:r>
              <a:rPr lang="en-US" sz="1800" dirty="0" smtClean="0"/>
              <a:t>Treatments for the plastic repair of a broken nose are first mentioned in the Edwin Smith </a:t>
            </a:r>
            <a:r>
              <a:rPr lang="en-US" sz="1800" dirty="0" smtClean="0"/>
              <a:t>Papyrus</a:t>
            </a:r>
            <a:r>
              <a:rPr lang="cs-CZ" sz="1800" dirty="0" smtClean="0"/>
              <a:t> </a:t>
            </a:r>
            <a:r>
              <a:rPr lang="cs-CZ" sz="1200" dirty="0" smtClean="0"/>
              <a:t>(</a:t>
            </a:r>
            <a:r>
              <a:rPr lang="en-US" sz="1200" dirty="0" smtClean="0"/>
              <a:t>a </a:t>
            </a:r>
            <a:r>
              <a:rPr lang="en-US" sz="1200" dirty="0" smtClean="0"/>
              <a:t>transcription of an Ancient Egyptian medical text, one of the oldest known surgical treatises, dated to the Old </a:t>
            </a:r>
            <a:r>
              <a:rPr lang="en-US" sz="1200" dirty="0" smtClean="0"/>
              <a:t>Kingdom</a:t>
            </a:r>
            <a:r>
              <a:rPr lang="cs-CZ" sz="1200" dirty="0" smtClean="0"/>
              <a:t>m</a:t>
            </a:r>
            <a:r>
              <a:rPr lang="en-US" sz="1200" dirty="0" smtClean="0"/>
              <a:t> from 3000 to 2500 </a:t>
            </a:r>
            <a:r>
              <a:rPr lang="en-US" sz="1200" dirty="0" smtClean="0"/>
              <a:t>BC</a:t>
            </a:r>
            <a:r>
              <a:rPr lang="cs-CZ" sz="1200" dirty="0" smtClean="0"/>
              <a:t>)</a:t>
            </a:r>
          </a:p>
          <a:p>
            <a:endParaRPr lang="cs-CZ" sz="1800" dirty="0" smtClean="0"/>
          </a:p>
          <a:p>
            <a:r>
              <a:rPr lang="en-US" sz="1800" dirty="0" smtClean="0"/>
              <a:t>Reconstructive surgery techniques were being carried out </a:t>
            </a:r>
            <a:r>
              <a:rPr lang="en-US" sz="1800" dirty="0" smtClean="0"/>
              <a:t>in</a:t>
            </a:r>
            <a:endParaRPr lang="cs-CZ" sz="1800" dirty="0" smtClean="0"/>
          </a:p>
          <a:p>
            <a:pPr>
              <a:buNone/>
            </a:pPr>
            <a:r>
              <a:rPr lang="cs-CZ" sz="1800" dirty="0" smtClean="0"/>
              <a:t>	</a:t>
            </a:r>
            <a:r>
              <a:rPr lang="en-US" sz="1800" dirty="0" smtClean="0"/>
              <a:t> </a:t>
            </a:r>
            <a:r>
              <a:rPr lang="en-US" sz="1800" dirty="0" smtClean="0"/>
              <a:t>India</a:t>
            </a:r>
            <a:r>
              <a:rPr lang="cs-CZ" sz="1800" dirty="0" smtClean="0"/>
              <a:t>a</a:t>
            </a:r>
            <a:r>
              <a:rPr lang="en-US" sz="1800" dirty="0" smtClean="0"/>
              <a:t> by 800 </a:t>
            </a:r>
            <a:r>
              <a:rPr lang="en-US" sz="1800" dirty="0" smtClean="0"/>
              <a:t>B</a:t>
            </a:r>
            <a:r>
              <a:rPr lang="cs-CZ" sz="1800" dirty="0" smtClean="0"/>
              <a:t>C (</a:t>
            </a:r>
            <a:r>
              <a:rPr lang="cs-CZ" sz="1800" dirty="0" smtClean="0"/>
              <a:t> </a:t>
            </a:r>
            <a:r>
              <a:rPr lang="cs-CZ" sz="1800" dirty="0" err="1" smtClean="0"/>
              <a:t>Sushruta</a:t>
            </a:r>
            <a:r>
              <a:rPr lang="cs-CZ" sz="1800" u="sng" dirty="0" smtClean="0"/>
              <a:t>)</a:t>
            </a:r>
          </a:p>
          <a:p>
            <a:pPr>
              <a:buNone/>
            </a:pPr>
            <a:endParaRPr lang="cs-CZ" sz="1800" u="sng" dirty="0" smtClean="0"/>
          </a:p>
          <a:p>
            <a:r>
              <a:rPr lang="en-US" sz="1800" dirty="0" smtClean="0"/>
              <a:t>The medical works of both </a:t>
            </a:r>
            <a:r>
              <a:rPr lang="en-US" sz="1800" dirty="0" err="1" smtClean="0"/>
              <a:t>Sushruta</a:t>
            </a:r>
            <a:r>
              <a:rPr lang="en-US" sz="1800" dirty="0" smtClean="0"/>
              <a:t> and </a:t>
            </a:r>
            <a:r>
              <a:rPr lang="en-US" sz="1800" dirty="0" err="1" smtClean="0"/>
              <a:t>Chara</a:t>
            </a:r>
            <a:r>
              <a:rPr lang="cs-CZ" sz="1800" dirty="0" smtClean="0"/>
              <a:t>k</a:t>
            </a:r>
            <a:r>
              <a:rPr lang="en-US" sz="1800" dirty="0" smtClean="0"/>
              <a:t>, </a:t>
            </a:r>
            <a:r>
              <a:rPr lang="en-US" sz="1800" dirty="0" smtClean="0"/>
              <a:t>originally in </a:t>
            </a:r>
            <a:endParaRPr lang="cs-CZ" sz="1800" dirty="0" smtClean="0"/>
          </a:p>
          <a:p>
            <a:pPr>
              <a:buNone/>
            </a:pPr>
            <a:r>
              <a:rPr lang="cs-CZ" sz="1800" dirty="0" smtClean="0"/>
              <a:t>	</a:t>
            </a:r>
            <a:r>
              <a:rPr lang="en-US" sz="1800" dirty="0" smtClean="0"/>
              <a:t>Sanskrit</a:t>
            </a:r>
            <a:r>
              <a:rPr lang="cs-CZ" sz="1800" dirty="0" smtClean="0"/>
              <a:t>t</a:t>
            </a:r>
            <a:r>
              <a:rPr lang="en-US" sz="1800" dirty="0" smtClean="0"/>
              <a:t>, </a:t>
            </a:r>
            <a:r>
              <a:rPr lang="en-US" sz="1800" dirty="0" smtClean="0"/>
              <a:t>were translated into the Arabic </a:t>
            </a:r>
            <a:r>
              <a:rPr lang="en-US" sz="1800" dirty="0" err="1" smtClean="0"/>
              <a:t>langu</a:t>
            </a:r>
            <a:r>
              <a:rPr lang="cs-CZ" sz="1800" dirty="0" err="1" smtClean="0"/>
              <a:t>ge</a:t>
            </a:r>
            <a:endParaRPr lang="cs-CZ" sz="1800" dirty="0" smtClean="0"/>
          </a:p>
          <a:p>
            <a:pPr>
              <a:buNone/>
            </a:pPr>
            <a:r>
              <a:rPr lang="cs-CZ" sz="1800" dirty="0" smtClean="0"/>
              <a:t>	</a:t>
            </a:r>
            <a:r>
              <a:rPr lang="en-US" sz="1800" dirty="0" smtClean="0"/>
              <a:t>during </a:t>
            </a:r>
            <a:r>
              <a:rPr lang="en-US" sz="1800" dirty="0" smtClean="0"/>
              <a:t>the Abbasid Caliphate in 750 AD</a:t>
            </a:r>
            <a:r>
              <a:rPr lang="en-US" sz="1800" dirty="0" smtClean="0"/>
              <a:t>.</a:t>
            </a:r>
            <a:r>
              <a:rPr lang="en-US" sz="1800" dirty="0" smtClean="0"/>
              <a:t> The Arabic </a:t>
            </a:r>
            <a:r>
              <a:rPr lang="cs-CZ" sz="1800" dirty="0" smtClean="0"/>
              <a:t> </a:t>
            </a:r>
            <a:r>
              <a:rPr lang="en-US" sz="1800" dirty="0" smtClean="0"/>
              <a:t>translations</a:t>
            </a:r>
            <a:endParaRPr lang="cs-CZ" sz="1800" dirty="0" smtClean="0"/>
          </a:p>
          <a:p>
            <a:pPr>
              <a:buNone/>
            </a:pPr>
            <a:r>
              <a:rPr lang="en-US" sz="1800" dirty="0" smtClean="0"/>
              <a:t> </a:t>
            </a:r>
            <a:r>
              <a:rPr lang="cs-CZ" sz="1800" dirty="0" smtClean="0"/>
              <a:t>	</a:t>
            </a:r>
            <a:r>
              <a:rPr lang="en-US" sz="1800" dirty="0" smtClean="0"/>
              <a:t>made </a:t>
            </a:r>
            <a:r>
              <a:rPr lang="en-US" sz="1800" dirty="0" smtClean="0"/>
              <a:t>their way into </a:t>
            </a:r>
            <a:r>
              <a:rPr lang="en-US" sz="1800" dirty="0" smtClean="0"/>
              <a:t>Europe</a:t>
            </a:r>
            <a:r>
              <a:rPr lang="cs-CZ" sz="1800" dirty="0" smtClean="0"/>
              <a:t> </a:t>
            </a:r>
            <a:r>
              <a:rPr lang="en-US" sz="1800" dirty="0" smtClean="0"/>
              <a:t>via </a:t>
            </a:r>
            <a:r>
              <a:rPr lang="en-US" sz="1800" dirty="0" smtClean="0"/>
              <a:t>intermediaries</a:t>
            </a:r>
            <a:r>
              <a:rPr lang="en-US" sz="1800" dirty="0" smtClean="0"/>
              <a:t>.</a:t>
            </a:r>
            <a:endParaRPr lang="cs-CZ" sz="1800" baseline="30000" dirty="0" smtClean="0"/>
          </a:p>
          <a:p>
            <a:pPr>
              <a:buNone/>
            </a:pPr>
            <a:endParaRPr lang="cs-CZ" sz="1800" dirty="0" smtClean="0"/>
          </a:p>
          <a:p>
            <a:r>
              <a:rPr lang="en-US" sz="1800" dirty="0" smtClean="0"/>
              <a:t>British</a:t>
            </a:r>
            <a:r>
              <a:rPr lang="cs-CZ" sz="1800" dirty="0" smtClean="0"/>
              <a:t>h</a:t>
            </a:r>
            <a:r>
              <a:rPr lang="en-US" sz="1800" dirty="0" smtClean="0"/>
              <a:t> physicians traveled to India to see </a:t>
            </a:r>
            <a:r>
              <a:rPr lang="en-US" sz="1800" dirty="0" err="1" smtClean="0"/>
              <a:t>rhinoplasties</a:t>
            </a:r>
            <a:r>
              <a:rPr lang="cs-CZ" sz="1800" dirty="0" smtClean="0"/>
              <a:t>s</a:t>
            </a:r>
            <a:r>
              <a:rPr lang="en-US" sz="1800" dirty="0" smtClean="0"/>
              <a:t> </a:t>
            </a:r>
            <a:r>
              <a:rPr lang="en-US" sz="1800" dirty="0" smtClean="0"/>
              <a:t>being</a:t>
            </a:r>
            <a:endParaRPr lang="cs-CZ" sz="1800" dirty="0" smtClean="0"/>
          </a:p>
          <a:p>
            <a:pPr>
              <a:buNone/>
            </a:pPr>
            <a:r>
              <a:rPr lang="en-US" sz="1800" dirty="0" smtClean="0"/>
              <a:t> </a:t>
            </a:r>
            <a:r>
              <a:rPr lang="cs-CZ" sz="1800" dirty="0" smtClean="0"/>
              <a:t> 	</a:t>
            </a:r>
            <a:r>
              <a:rPr lang="en-US" sz="1800" dirty="0" smtClean="0"/>
              <a:t>performed </a:t>
            </a:r>
            <a:r>
              <a:rPr lang="en-US" sz="1800" dirty="0" smtClean="0"/>
              <a:t>by native methods</a:t>
            </a:r>
            <a:endParaRPr lang="cs-CZ" sz="1800" dirty="0"/>
          </a:p>
        </p:txBody>
      </p:sp>
      <p:pic>
        <p:nvPicPr>
          <p:cNvPr id="16386" name="Picture 2" descr="https://upload.wikimedia.org/wikipedia/commons/f/fb/Indian_method_of_nose_reconstruction%2C_illustrated_in_the_Gentleman%27s_Magazine%2C_1794.png"/>
          <p:cNvPicPr>
            <a:picLocks noChangeAspect="1" noChangeArrowheads="1"/>
          </p:cNvPicPr>
          <p:nvPr/>
        </p:nvPicPr>
        <p:blipFill>
          <a:blip r:embed="rId2" cstate="print"/>
          <a:srcRect/>
          <a:stretch>
            <a:fillRect/>
          </a:stretch>
        </p:blipFill>
        <p:spPr bwMode="auto">
          <a:xfrm>
            <a:off x="6934200" y="3200400"/>
            <a:ext cx="1905000" cy="299803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r>
              <a:rPr lang="cs-CZ" dirty="0" err="1" smtClean="0"/>
              <a:t>History</a:t>
            </a:r>
            <a:endParaRPr lang="cs-CZ" dirty="0" smtClean="0"/>
          </a:p>
          <a:p>
            <a:r>
              <a:rPr lang="en-US" sz="2000" dirty="0" smtClean="0"/>
              <a:t>Up until the use of </a:t>
            </a:r>
            <a:r>
              <a:rPr lang="en-US" sz="2000" dirty="0" smtClean="0"/>
              <a:t>anesthesia</a:t>
            </a:r>
            <a:r>
              <a:rPr lang="cs-CZ" sz="2000" dirty="0" smtClean="0"/>
              <a:t> </a:t>
            </a:r>
            <a:r>
              <a:rPr lang="en-US" sz="2000" dirty="0" smtClean="0"/>
              <a:t>became </a:t>
            </a:r>
            <a:r>
              <a:rPr lang="en-US" sz="2000" dirty="0" smtClean="0"/>
              <a:t>established, surgeries involving healthy tissues involved great </a:t>
            </a:r>
            <a:r>
              <a:rPr lang="en-US" sz="2000" dirty="0" smtClean="0"/>
              <a:t>pain</a:t>
            </a:r>
            <a:r>
              <a:rPr lang="cs-CZ" sz="2000" dirty="0" smtClean="0"/>
              <a:t>.</a:t>
            </a:r>
          </a:p>
          <a:p>
            <a:endParaRPr lang="cs-CZ" sz="2000" dirty="0" smtClean="0"/>
          </a:p>
          <a:p>
            <a:r>
              <a:rPr lang="en-US" sz="1600" dirty="0" smtClean="0"/>
              <a:t>In 1793, François </a:t>
            </a:r>
            <a:r>
              <a:rPr lang="en-US" sz="1600" dirty="0" err="1" smtClean="0"/>
              <a:t>Chopart</a:t>
            </a:r>
            <a:r>
              <a:rPr lang="en-US" sz="1600" dirty="0" smtClean="0"/>
              <a:t> performed operative procedure on a lip using a flap from the </a:t>
            </a:r>
            <a:r>
              <a:rPr lang="en-US" sz="1600" dirty="0" smtClean="0"/>
              <a:t>neck</a:t>
            </a:r>
            <a:endParaRPr lang="cs-CZ" sz="1600" dirty="0" smtClean="0"/>
          </a:p>
          <a:p>
            <a:r>
              <a:rPr lang="en-US" sz="1600" dirty="0" smtClean="0"/>
              <a:t>In 1896, James </a:t>
            </a:r>
            <a:r>
              <a:rPr lang="en-US" sz="1600" dirty="0" smtClean="0"/>
              <a:t>Israel</a:t>
            </a:r>
            <a:r>
              <a:rPr lang="cs-CZ" sz="1600" dirty="0" smtClean="0"/>
              <a:t>l</a:t>
            </a:r>
            <a:r>
              <a:rPr lang="en-US" sz="1600" dirty="0" smtClean="0"/>
              <a:t>, </a:t>
            </a:r>
            <a:r>
              <a:rPr lang="en-US" sz="1600" dirty="0" smtClean="0"/>
              <a:t>a urological surgeon from Germany, and in 1889 George Monks of the United States each described the successful use of heterogeneous free-bone grafting to reconstruct saddle nose </a:t>
            </a:r>
            <a:r>
              <a:rPr lang="en-US" sz="1600" dirty="0" smtClean="0"/>
              <a:t>defects</a:t>
            </a:r>
            <a:endParaRPr lang="cs-CZ" sz="1600" dirty="0" smtClean="0"/>
          </a:p>
          <a:p>
            <a:r>
              <a:rPr lang="cs-CZ" sz="1600" dirty="0" smtClean="0"/>
              <a:t>WWI  </a:t>
            </a:r>
            <a:r>
              <a:rPr lang="cs-CZ" sz="1600" dirty="0" err="1" smtClean="0"/>
              <a:t>and</a:t>
            </a:r>
            <a:r>
              <a:rPr lang="cs-CZ" sz="1600" dirty="0" smtClean="0"/>
              <a:t> WWII – </a:t>
            </a:r>
            <a:r>
              <a:rPr lang="cs-CZ" sz="1600" dirty="0" err="1" smtClean="0"/>
              <a:t>huge</a:t>
            </a:r>
            <a:r>
              <a:rPr lang="cs-CZ" sz="1600" dirty="0" smtClean="0"/>
              <a:t> </a:t>
            </a:r>
            <a:r>
              <a:rPr lang="cs-CZ" sz="1600" dirty="0" err="1" smtClean="0"/>
              <a:t>progress</a:t>
            </a:r>
            <a:r>
              <a:rPr lang="cs-CZ" sz="1600" dirty="0" smtClean="0"/>
              <a:t> in </a:t>
            </a:r>
            <a:r>
              <a:rPr lang="cs-CZ" sz="1600" dirty="0" err="1" smtClean="0"/>
              <a:t>surgical</a:t>
            </a:r>
            <a:r>
              <a:rPr lang="cs-CZ" sz="1600" dirty="0" smtClean="0"/>
              <a:t> </a:t>
            </a:r>
            <a:r>
              <a:rPr lang="cs-CZ" sz="1600" dirty="0" err="1" smtClean="0"/>
              <a:t>procedures</a:t>
            </a:r>
            <a:endParaRPr lang="cs-CZ" sz="1600" dirty="0" smtClean="0"/>
          </a:p>
          <a:p>
            <a:endParaRPr lang="cs-CZ" sz="1600" dirty="0"/>
          </a:p>
        </p:txBody>
      </p:sp>
      <p:pic>
        <p:nvPicPr>
          <p:cNvPr id="18434" name="Picture 2" descr="https://upload.wikimedia.org/wikipedia/commons/f/f9/Walter_Yeo_skin_graft.jpg"/>
          <p:cNvPicPr>
            <a:picLocks noChangeAspect="1" noChangeArrowheads="1"/>
          </p:cNvPicPr>
          <p:nvPr/>
        </p:nvPicPr>
        <p:blipFill>
          <a:blip r:embed="rId2" cstate="print"/>
          <a:srcRect/>
          <a:stretch>
            <a:fillRect/>
          </a:stretch>
        </p:blipFill>
        <p:spPr bwMode="auto">
          <a:xfrm>
            <a:off x="914400" y="4724400"/>
            <a:ext cx="2781300" cy="1741336"/>
          </a:xfrm>
          <a:prstGeom prst="rect">
            <a:avLst/>
          </a:prstGeom>
          <a:noFill/>
        </p:spPr>
      </p:pic>
      <p:pic>
        <p:nvPicPr>
          <p:cNvPr id="18436" name="Picture 4" descr="https://upload.wikimedia.org/wikipedia/commons/7/74/Shushrut_statue.jpg"/>
          <p:cNvPicPr>
            <a:picLocks noChangeAspect="1" noChangeArrowheads="1"/>
          </p:cNvPicPr>
          <p:nvPr/>
        </p:nvPicPr>
        <p:blipFill>
          <a:blip r:embed="rId3" cstate="print"/>
          <a:srcRect/>
          <a:stretch>
            <a:fillRect/>
          </a:stretch>
        </p:blipFill>
        <p:spPr bwMode="auto">
          <a:xfrm>
            <a:off x="5638800" y="4610100"/>
            <a:ext cx="2590800" cy="19431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normAutofit/>
          </a:bodyPr>
          <a:lstStyle/>
          <a:p>
            <a:pPr>
              <a:buNone/>
            </a:pPr>
            <a:r>
              <a:rPr lang="cs-CZ" sz="4000" b="1" dirty="0" smtClean="0"/>
              <a:t>	</a:t>
            </a:r>
            <a:r>
              <a:rPr lang="en-US" sz="4000" b="1" dirty="0" smtClean="0"/>
              <a:t>Techniques </a:t>
            </a:r>
            <a:r>
              <a:rPr lang="en-US" sz="4000" b="1" dirty="0" smtClean="0"/>
              <a:t>and </a:t>
            </a:r>
            <a:r>
              <a:rPr lang="en-US" sz="4000" b="1" dirty="0" smtClean="0"/>
              <a:t>procedures</a:t>
            </a:r>
            <a:endParaRPr lang="en-US" sz="4000" b="1" dirty="0" smtClean="0"/>
          </a:p>
          <a:p>
            <a:r>
              <a:rPr lang="en-US" sz="2000" dirty="0" smtClean="0"/>
              <a:t>In plastic surgery, the transfer of </a:t>
            </a:r>
            <a:r>
              <a:rPr lang="en-US" sz="2000" dirty="0" smtClean="0"/>
              <a:t>skin</a:t>
            </a:r>
            <a:r>
              <a:rPr lang="cs-CZ" sz="2000" dirty="0" smtClean="0"/>
              <a:t>, </a:t>
            </a:r>
            <a:r>
              <a:rPr lang="cs-CZ" sz="2000" dirty="0" err="1" smtClean="0"/>
              <a:t>fat</a:t>
            </a:r>
            <a:r>
              <a:rPr lang="cs-CZ" sz="2000" dirty="0" smtClean="0"/>
              <a:t>, </a:t>
            </a:r>
            <a:r>
              <a:rPr lang="cs-CZ" sz="2000" dirty="0" err="1" smtClean="0"/>
              <a:t>muscle</a:t>
            </a:r>
            <a:r>
              <a:rPr lang="cs-CZ" sz="2000" dirty="0" smtClean="0"/>
              <a:t> </a:t>
            </a:r>
            <a:r>
              <a:rPr lang="cs-CZ" sz="2000" dirty="0" err="1" smtClean="0"/>
              <a:t>or</a:t>
            </a:r>
            <a:r>
              <a:rPr lang="cs-CZ" sz="2000" dirty="0" smtClean="0"/>
              <a:t> bone</a:t>
            </a:r>
            <a:r>
              <a:rPr lang="en-US" sz="2000" dirty="0" smtClean="0"/>
              <a:t> </a:t>
            </a:r>
            <a:r>
              <a:rPr lang="en-US" sz="2000" dirty="0" smtClean="0"/>
              <a:t>tissue </a:t>
            </a:r>
            <a:r>
              <a:rPr lang="en-US" sz="2000" dirty="0" smtClean="0"/>
              <a:t>(grafting</a:t>
            </a:r>
            <a:r>
              <a:rPr lang="en-US" sz="2000" dirty="0" smtClean="0"/>
              <a:t>) is a very common procedure. </a:t>
            </a:r>
            <a:r>
              <a:rPr lang="en-US" sz="2000" dirty="0" smtClean="0"/>
              <a:t>Skin</a:t>
            </a:r>
            <a:r>
              <a:rPr lang="cs-CZ" sz="2000" dirty="0" smtClean="0"/>
              <a:t>, </a:t>
            </a:r>
            <a:r>
              <a:rPr lang="cs-CZ" sz="2000" dirty="0" err="1" smtClean="0"/>
              <a:t>muscle</a:t>
            </a:r>
            <a:r>
              <a:rPr lang="cs-CZ" sz="2000" dirty="0" smtClean="0"/>
              <a:t>,  </a:t>
            </a:r>
            <a:r>
              <a:rPr lang="cs-CZ" sz="2000" dirty="0" err="1" smtClean="0"/>
              <a:t>fat</a:t>
            </a:r>
            <a:r>
              <a:rPr lang="cs-CZ" sz="2000" dirty="0" smtClean="0"/>
              <a:t> </a:t>
            </a:r>
            <a:r>
              <a:rPr lang="cs-CZ" sz="2000" dirty="0" err="1" smtClean="0"/>
              <a:t>or</a:t>
            </a:r>
            <a:r>
              <a:rPr lang="cs-CZ" sz="2000" dirty="0" smtClean="0"/>
              <a:t> bone </a:t>
            </a:r>
            <a:r>
              <a:rPr lang="en-US" sz="2000" dirty="0" smtClean="0"/>
              <a:t>grafts </a:t>
            </a:r>
            <a:r>
              <a:rPr lang="en-US" sz="2000" dirty="0" smtClean="0"/>
              <a:t>can be derived from the recipient or donors:</a:t>
            </a:r>
          </a:p>
          <a:p>
            <a:r>
              <a:rPr lang="en-US" sz="2000" dirty="0" err="1" smtClean="0">
                <a:solidFill>
                  <a:srgbClr val="FF0000"/>
                </a:solidFill>
              </a:rPr>
              <a:t>Autografts</a:t>
            </a:r>
            <a:r>
              <a:rPr lang="en-US" sz="2000" dirty="0" smtClean="0"/>
              <a:t> are taken from the recipient. If absent or deficient of natural tissue, alternatives can be cultured sheets of epithelial </a:t>
            </a:r>
            <a:r>
              <a:rPr lang="en-US" sz="2000" dirty="0" smtClean="0"/>
              <a:t>cells</a:t>
            </a:r>
            <a:r>
              <a:rPr lang="cs-CZ" sz="2000" dirty="0" smtClean="0"/>
              <a:t>s</a:t>
            </a:r>
            <a:r>
              <a:rPr lang="en-US" sz="2000" dirty="0" smtClean="0"/>
              <a:t> </a:t>
            </a:r>
            <a:r>
              <a:rPr lang="en-US" sz="2000" i="1" dirty="0" smtClean="0"/>
              <a:t>in vitro</a:t>
            </a:r>
            <a:r>
              <a:rPr lang="en-US" sz="2000" dirty="0" smtClean="0"/>
              <a:t> </a:t>
            </a:r>
          </a:p>
        </p:txBody>
      </p:sp>
      <p:pic>
        <p:nvPicPr>
          <p:cNvPr id="21506" name="Picture 2" descr="Free fibula graft on peroneal vessels."/>
          <p:cNvPicPr>
            <a:picLocks noChangeAspect="1" noChangeArrowheads="1"/>
          </p:cNvPicPr>
          <p:nvPr/>
        </p:nvPicPr>
        <p:blipFill>
          <a:blip r:embed="rId2" cstate="print"/>
          <a:srcRect/>
          <a:stretch>
            <a:fillRect/>
          </a:stretch>
        </p:blipFill>
        <p:spPr bwMode="auto">
          <a:xfrm>
            <a:off x="228600" y="4419600"/>
            <a:ext cx="2591911" cy="1736378"/>
          </a:xfrm>
          <a:prstGeom prst="rect">
            <a:avLst/>
          </a:prstGeom>
          <a:noFill/>
        </p:spPr>
      </p:pic>
      <p:pic>
        <p:nvPicPr>
          <p:cNvPr id="21508" name="Picture 4" descr="Gracilis Muscle Transplant Surgery"/>
          <p:cNvPicPr>
            <a:picLocks noChangeAspect="1" noChangeArrowheads="1"/>
          </p:cNvPicPr>
          <p:nvPr/>
        </p:nvPicPr>
        <p:blipFill>
          <a:blip r:embed="rId3" cstate="print"/>
          <a:srcRect/>
          <a:stretch>
            <a:fillRect/>
          </a:stretch>
        </p:blipFill>
        <p:spPr bwMode="auto">
          <a:xfrm>
            <a:off x="2895600" y="4343400"/>
            <a:ext cx="3276600" cy="1986439"/>
          </a:xfrm>
          <a:prstGeom prst="rect">
            <a:avLst/>
          </a:prstGeom>
          <a:noFill/>
        </p:spPr>
      </p:pic>
      <p:pic>
        <p:nvPicPr>
          <p:cNvPr id="21510" name="Picture 6" descr="Skin graft"/>
          <p:cNvPicPr>
            <a:picLocks noChangeAspect="1" noChangeArrowheads="1"/>
          </p:cNvPicPr>
          <p:nvPr/>
        </p:nvPicPr>
        <p:blipFill>
          <a:blip r:embed="rId4" cstate="print"/>
          <a:srcRect/>
          <a:stretch>
            <a:fillRect/>
          </a:stretch>
        </p:blipFill>
        <p:spPr bwMode="auto">
          <a:xfrm>
            <a:off x="6324600" y="4419600"/>
            <a:ext cx="2286000" cy="182880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a:t>
            </a:r>
            <a:r>
              <a:rPr lang="cs-CZ" dirty="0" err="1" smtClean="0"/>
              <a:t>urgery</a:t>
            </a:r>
            <a:endParaRPr lang="cs-CZ" dirty="0"/>
          </a:p>
        </p:txBody>
      </p:sp>
      <p:sp>
        <p:nvSpPr>
          <p:cNvPr id="3" name="Zástupný symbol obsahu 2"/>
          <p:cNvSpPr>
            <a:spLocks noGrp="1"/>
          </p:cNvSpPr>
          <p:nvPr>
            <p:ph idx="1"/>
          </p:nvPr>
        </p:nvSpPr>
        <p:spPr/>
        <p:txBody>
          <a:bodyPr/>
          <a:lstStyle/>
          <a:p>
            <a:r>
              <a:rPr lang="en-US" sz="2000" dirty="0" err="1" smtClean="0"/>
              <a:t>Allografts</a:t>
            </a:r>
            <a:r>
              <a:rPr lang="en-US" sz="2000" dirty="0" smtClean="0"/>
              <a:t> are taken from a donor of the same species</a:t>
            </a:r>
            <a:r>
              <a:rPr lang="en-US" sz="2000" dirty="0" smtClean="0"/>
              <a:t>.</a:t>
            </a:r>
            <a:endParaRPr lang="cs-CZ" sz="2000" dirty="0" smtClean="0"/>
          </a:p>
          <a:p>
            <a:endParaRPr lang="cs-CZ" sz="2000" dirty="0" smtClean="0"/>
          </a:p>
          <a:p>
            <a:endParaRPr lang="cs-CZ" sz="2000" dirty="0" smtClean="0"/>
          </a:p>
          <a:p>
            <a:endParaRPr lang="cs-CZ" sz="2000" dirty="0" smtClean="0"/>
          </a:p>
          <a:p>
            <a:endParaRPr lang="en-US" sz="2000" dirty="0" smtClean="0"/>
          </a:p>
          <a:p>
            <a:r>
              <a:rPr lang="en-US" sz="2000" dirty="0" err="1" smtClean="0"/>
              <a:t>Xenografts</a:t>
            </a:r>
            <a:r>
              <a:rPr lang="cs-CZ" sz="2000" dirty="0" smtClean="0"/>
              <a:t> </a:t>
            </a:r>
            <a:r>
              <a:rPr lang="en-US" sz="2000" dirty="0" smtClean="0"/>
              <a:t> are taken from a donor of a different species</a:t>
            </a:r>
            <a:endParaRPr lang="cs-CZ" sz="2000" dirty="0"/>
          </a:p>
        </p:txBody>
      </p:sp>
      <p:pic>
        <p:nvPicPr>
          <p:cNvPr id="5" name="Picture 1"/>
          <p:cNvPicPr>
            <a:picLocks noChangeAspect="1" noChangeArrowheads="1"/>
          </p:cNvPicPr>
          <p:nvPr/>
        </p:nvPicPr>
        <p:blipFill>
          <a:blip r:embed="rId2" cstate="print"/>
          <a:srcRect l="2671" t="23571" r="48107" b="24237"/>
          <a:stretch>
            <a:fillRect/>
          </a:stretch>
        </p:blipFill>
        <p:spPr bwMode="auto">
          <a:xfrm>
            <a:off x="990600" y="2133600"/>
            <a:ext cx="2079522" cy="1239715"/>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l="3441" t="29688" r="48243" b="21875"/>
          <a:stretch>
            <a:fillRect/>
          </a:stretch>
        </p:blipFill>
        <p:spPr bwMode="auto">
          <a:xfrm>
            <a:off x="3886200" y="2057400"/>
            <a:ext cx="2379406" cy="1341120"/>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l="8712" t="18750" r="53514" b="18750"/>
          <a:stretch>
            <a:fillRect/>
          </a:stretch>
        </p:blipFill>
        <p:spPr bwMode="auto">
          <a:xfrm>
            <a:off x="2514600" y="3962400"/>
            <a:ext cx="2667000" cy="248093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Plastic</a:t>
            </a:r>
            <a:r>
              <a:rPr lang="cs-CZ" dirty="0" smtClean="0"/>
              <a:t> </a:t>
            </a:r>
            <a:r>
              <a:rPr lang="cs-CZ" dirty="0" err="1" smtClean="0"/>
              <a:t>Surgery</a:t>
            </a:r>
            <a:endParaRPr lang="cs-CZ" dirty="0"/>
          </a:p>
        </p:txBody>
      </p:sp>
      <p:sp>
        <p:nvSpPr>
          <p:cNvPr id="3" name="Zástupný symbol obsahu 2"/>
          <p:cNvSpPr>
            <a:spLocks noGrp="1"/>
          </p:cNvSpPr>
          <p:nvPr>
            <p:ph idx="1"/>
          </p:nvPr>
        </p:nvSpPr>
        <p:spPr/>
        <p:txBody>
          <a:bodyPr/>
          <a:lstStyle/>
          <a:p>
            <a:r>
              <a:rPr lang="en-US" sz="1800" dirty="0" smtClean="0"/>
              <a:t>Usually, good results would be expected from plastic surgery that emphasize careful planning of incisions so that they fall within the line of natural skin folds or lines, appropriate choice of </a:t>
            </a:r>
            <a:r>
              <a:rPr lang="en-US" sz="1800" dirty="0" smtClean="0">
                <a:hlinkClick r:id="rId2" tooltip="Wound closure"/>
              </a:rPr>
              <a:t>wound closure</a:t>
            </a:r>
            <a:r>
              <a:rPr lang="en-US" sz="1800" dirty="0" smtClean="0"/>
              <a:t>, use of best available suture materials, and early removal of exposed sutures so that the wound is held closed by buried sutures</a:t>
            </a:r>
          </a:p>
          <a:p>
            <a:endParaRPr lang="cs-CZ" dirty="0"/>
          </a:p>
        </p:txBody>
      </p:sp>
      <p:pic>
        <p:nvPicPr>
          <p:cNvPr id="19458" name="Picture 2" descr="image"/>
          <p:cNvPicPr>
            <a:picLocks noChangeAspect="1" noChangeArrowheads="1"/>
          </p:cNvPicPr>
          <p:nvPr/>
        </p:nvPicPr>
        <p:blipFill>
          <a:blip r:embed="rId3" cstate="print"/>
          <a:srcRect/>
          <a:stretch>
            <a:fillRect/>
          </a:stretch>
        </p:blipFill>
        <p:spPr bwMode="auto">
          <a:xfrm>
            <a:off x="2438400" y="2819400"/>
            <a:ext cx="3971925" cy="3820082"/>
          </a:xfrm>
          <a:prstGeom prst="rect">
            <a:avLst/>
          </a:prstGeom>
          <a:noFill/>
        </p:spPr>
      </p:pic>
    </p:spTree>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TotalTime>
  <Words>661</Words>
  <Application>Microsoft Office PowerPoint</Application>
  <PresentationFormat>Prezentácia na obrazovke (4:3)</PresentationFormat>
  <Paragraphs>168</Paragraphs>
  <Slides>40</Slides>
  <Notes>0</Notes>
  <HiddenSlides>0</HiddenSlides>
  <MMClips>0</MMClips>
  <ScaleCrop>false</ScaleCrop>
  <HeadingPairs>
    <vt:vector size="4" baseType="variant">
      <vt:variant>
        <vt:lpstr>Motív</vt:lpstr>
      </vt:variant>
      <vt:variant>
        <vt:i4>1</vt:i4>
      </vt:variant>
      <vt:variant>
        <vt:lpstr>Nadpisy snímok</vt:lpstr>
      </vt:variant>
      <vt:variant>
        <vt:i4>40</vt:i4>
      </vt:variant>
    </vt:vector>
  </HeadingPairs>
  <TitlesOfParts>
    <vt:vector size="41" baseType="lpstr">
      <vt:lpstr>Motív Office</vt:lpstr>
      <vt:lpstr>Plastic Surgery</vt:lpstr>
      <vt:lpstr>Plastic surgery</vt:lpstr>
      <vt:lpstr>Plastic surgery</vt:lpstr>
      <vt:lpstr>Plastic Surgery </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lpstr>Plastic Surgery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Snímka 1</dc:title>
  <dc:creator>irovakat</dc:creator>
  <cp:lastModifiedBy>irovakat</cp:lastModifiedBy>
  <cp:revision>6</cp:revision>
  <dcterms:created xsi:type="dcterms:W3CDTF">2017-11-13T17:39:28Z</dcterms:created>
  <dcterms:modified xsi:type="dcterms:W3CDTF">2017-11-13T22:40:49Z</dcterms:modified>
</cp:coreProperties>
</file>