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82" r:id="rId2"/>
    <p:sldId id="284" r:id="rId3"/>
    <p:sldId id="286" r:id="rId4"/>
    <p:sldId id="258" r:id="rId5"/>
    <p:sldId id="283" r:id="rId6"/>
    <p:sldId id="299" r:id="rId7"/>
    <p:sldId id="290" r:id="rId8"/>
    <p:sldId id="285" r:id="rId9"/>
    <p:sldId id="291" r:id="rId10"/>
    <p:sldId id="281" r:id="rId11"/>
    <p:sldId id="280" r:id="rId12"/>
    <p:sldId id="279" r:id="rId13"/>
    <p:sldId id="278" r:id="rId14"/>
    <p:sldId id="288" r:id="rId15"/>
    <p:sldId id="287" r:id="rId16"/>
    <p:sldId id="298" r:id="rId17"/>
    <p:sldId id="300" r:id="rId18"/>
    <p:sldId id="301" r:id="rId19"/>
    <p:sldId id="259" r:id="rId20"/>
    <p:sldId id="277" r:id="rId21"/>
    <p:sldId id="276" r:id="rId22"/>
    <p:sldId id="275" r:id="rId23"/>
    <p:sldId id="273" r:id="rId24"/>
    <p:sldId id="295" r:id="rId25"/>
    <p:sldId id="272" r:id="rId26"/>
    <p:sldId id="271" r:id="rId27"/>
    <p:sldId id="270" r:id="rId28"/>
    <p:sldId id="269" r:id="rId29"/>
    <p:sldId id="296" r:id="rId30"/>
    <p:sldId id="268" r:id="rId31"/>
    <p:sldId id="292" r:id="rId32"/>
    <p:sldId id="293" r:id="rId33"/>
    <p:sldId id="294" r:id="rId34"/>
    <p:sldId id="267" r:id="rId35"/>
    <p:sldId id="266" r:id="rId36"/>
    <p:sldId id="265" r:id="rId37"/>
    <p:sldId id="264" r:id="rId38"/>
    <p:sldId id="263" r:id="rId39"/>
    <p:sldId id="262" r:id="rId40"/>
    <p:sldId id="297" r:id="rId41"/>
    <p:sldId id="261" r:id="rId4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2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A369C64-1C24-8D8D-9518-CBC3987B39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9C798A4-82E3-4155-2975-25B8CDBC9C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159B4A65-9C02-7FEB-66E5-BD5DEDDA97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7F0D8902-82AA-28CC-C228-C56674F15D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A467B507-283D-97C3-E5B3-4A9E236A2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B7C182F-6A0B-014D-2FB1-3A3758DC3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Arial" charset="0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F11E23E2-24C4-2D7E-9023-7F0A31A69F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54ADE0CF-8134-B78F-4E51-CD042EA7FE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cs typeface="+mn-cs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FED4DD20-D080-FDB1-3DA0-13F6285C31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cs typeface="Arial" charset="0"/>
              </a:endParaRPr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302E8F4-EF38-72B6-A713-64DE4E19496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32EB0605-79A4-C78B-1E5B-BE5F7EF09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4006969E-B3DD-1786-5C6B-14CED8400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288F2D-15CE-4766-88FF-2FA47E2E63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8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90A929-FBFC-65E3-FCAD-0F8A853BC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52E2AB-E6C2-B78A-EF8E-808AC0954B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27AEF-4A17-4572-BC2C-5F7B5796C6A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F112F17-06DF-D1C8-FFA7-43BB781D69E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9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D3BF2F-60D0-6FEA-9FEF-307D182AF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1A8C94-DAFD-5CF7-222D-B7D1362921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4EAB-A94D-44DC-8EA4-1CB6E9162D6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670478F-9890-6D43-0F99-E90873F23D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6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9F0249-A371-957D-1DF3-B823E464B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1045D1-D453-5E72-23A2-09BF4DC1BE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7956D-0F48-4D03-BCB9-E7EA0B7BDA4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7E0FFA3-7401-4DBF-901E-AD69818E12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8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E76A6E-8ACE-7792-0910-4A17F372C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D5169F-505E-DC94-E861-C3907726F2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D9421-9B2F-44C2-B40C-06DAF432335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2A2E468-3B68-BBA4-25D0-8A8A580A77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0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C3896F-B13D-284C-22DC-70CF3B049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2D7CA24-B06A-9BC5-CF17-65483E71D4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9F990-44BA-4B55-90DB-8823347DF10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EA8A4FC-EE5B-0937-1721-AC3C42B080F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8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9A8B219-9778-9315-DF1F-B612F80BE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217E2-0361-144A-0D26-F199A0EE2C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BAD47-A8E1-4A38-AC66-FCAAC34F034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8A1893F-0AE3-C7DF-8862-0B41819CFA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1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3B3495-F11F-24D8-7890-592DB35A8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0E1CD-231A-FC42-3B28-B4F9FBA650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A8AF6-77CC-4A69-9AD0-51689BA3014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A88DACB-0C1B-19F8-DEEE-F507509B60F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60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0AD5D6-A6C9-2E97-705C-DB6D47764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936D83-C516-323A-60CE-E611C2AD9F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2C0A5-605C-4930-A79E-801BBB62E3A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7B97039-3D93-B687-1080-A5757A7396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7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55145FB-6960-35DD-0AA6-56A5CAC11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37A43C-716E-1AFD-5934-EDB2BDAD16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B89D7-1315-46F1-9D62-DD4B96A02EB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D765CE-CF50-EB7D-079F-0E4FA71445C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87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69848B-BC71-4099-F26C-52E2D250E5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64CDDF-A07C-8AB3-41A2-B68D8D4720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14280-129B-4BF7-B206-554D67B7D29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0996B9D-2DB2-CBA7-2566-53C89D32108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0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6BDE90D-D44A-CDC1-23E2-07EC4C4C4A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472DFBF-C583-940E-6266-A273EFB5E3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3B15BBB-46BC-4A5D-9A62-5FFE21B42D7C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3E9C6AE-383B-D014-3ABE-12FC2BFD59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185474BE-D0F0-2422-0B45-3215F88344B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>
                <a:extLst>
                  <a:ext uri="{FF2B5EF4-FFF2-40B4-BE49-F238E27FC236}">
                    <a16:creationId xmlns:a16="http://schemas.microsoft.com/office/drawing/2014/main" id="{77FD0E9C-325D-65B9-683B-A50AA62826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0727" name="Freeform 7">
                <a:extLst>
                  <a:ext uri="{FF2B5EF4-FFF2-40B4-BE49-F238E27FC236}">
                    <a16:creationId xmlns:a16="http://schemas.microsoft.com/office/drawing/2014/main" id="{FF52076E-EB9F-2702-8E65-4F1C546B26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30728" name="Freeform 8">
                <a:extLst>
                  <a:ext uri="{FF2B5EF4-FFF2-40B4-BE49-F238E27FC236}">
                    <a16:creationId xmlns:a16="http://schemas.microsoft.com/office/drawing/2014/main" id="{015B178D-2326-DBAC-2D88-08554692BD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68B761C8-FABB-67C1-93E5-2E2027693E4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cs typeface="Arial" charset="0"/>
                </a:endParaRPr>
              </a:p>
            </p:txBody>
          </p:sp>
          <p:sp>
            <p:nvSpPr>
              <p:cNvPr id="30730" name="Freeform 10">
                <a:extLst>
                  <a:ext uri="{FF2B5EF4-FFF2-40B4-BE49-F238E27FC236}">
                    <a16:creationId xmlns:a16="http://schemas.microsoft.com/office/drawing/2014/main" id="{62399AFE-F341-BAE9-C883-B396219856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cs typeface="+mn-cs"/>
                </a:endParaRPr>
              </a:p>
            </p:txBody>
          </p:sp>
        </p:grpSp>
        <p:sp>
          <p:nvSpPr>
            <p:cNvPr id="30731" name="Freeform 11">
              <a:extLst>
                <a:ext uri="{FF2B5EF4-FFF2-40B4-BE49-F238E27FC236}">
                  <a16:creationId xmlns:a16="http://schemas.microsoft.com/office/drawing/2014/main" id="{04AB6BFF-097A-08D2-198D-B7B5ACF74E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>
                <a:cs typeface="+mn-cs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323C6471-9FA1-877E-AC37-366B82E678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cs typeface="Arial" charset="0"/>
              </a:endParaRPr>
            </a:p>
          </p:txBody>
        </p:sp>
      </p:grp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4C41B43C-D81D-A823-291F-568B40FB87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81C5710D-8680-4C77-6CB2-B58C6C1A43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F0197CFF-BC8E-5DF2-4939-98C36356A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1FB66-6B5E-876D-58C5-953D6281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87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solidFill>
                  <a:srgbClr val="FFC000"/>
                </a:solidFill>
              </a:rPr>
              <a:t>Celkové vyšetření,</a:t>
            </a:r>
            <a:br>
              <a:rPr lang="cs-CZ" sz="3200" dirty="0">
                <a:solidFill>
                  <a:srgbClr val="FFC000"/>
                </a:solidFill>
              </a:rPr>
            </a:br>
            <a:r>
              <a:rPr lang="cs-CZ" sz="3200" dirty="0">
                <a:solidFill>
                  <a:srgbClr val="FFC000"/>
                </a:solidFill>
              </a:rPr>
              <a:t>specifika postupu u NPB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C40472-DF37-BDA0-D138-22277F4C3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4071937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                                   propedeutika</a:t>
            </a:r>
          </a:p>
        </p:txBody>
      </p:sp>
      <p:pic>
        <p:nvPicPr>
          <p:cNvPr id="3076" name="Obrázek" descr="Obrázek">
            <a:extLst>
              <a:ext uri="{FF2B5EF4-FFF2-40B4-BE49-F238E27FC236}">
                <a16:creationId xmlns:a16="http://schemas.microsoft.com/office/drawing/2014/main" id="{5DA815B7-BA65-D8B5-4D01-A9B94FD10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8559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594FC-CC47-32C7-E8F7-A4D47AD8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Celkové zhodnocení/ pozorování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BD639F-5027-9F90-BFE4-0313718CE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Habitus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Astenický</a:t>
            </a:r>
          </a:p>
          <a:p>
            <a:pPr>
              <a:defRPr/>
            </a:pPr>
            <a:r>
              <a:rPr lang="cs-CZ" sz="2400" dirty="0" err="1"/>
              <a:t>Normostenický</a:t>
            </a:r>
            <a:endParaRPr lang="cs-CZ" sz="2400" dirty="0"/>
          </a:p>
          <a:p>
            <a:pPr>
              <a:defRPr/>
            </a:pPr>
            <a:r>
              <a:rPr lang="cs-CZ" sz="2400" dirty="0" err="1"/>
              <a:t>Hyperstenický</a:t>
            </a:r>
            <a:r>
              <a:rPr lang="cs-CZ" sz="2400" dirty="0"/>
              <a:t> (Pyknický)</a:t>
            </a:r>
          </a:p>
        </p:txBody>
      </p:sp>
      <p:pic>
        <p:nvPicPr>
          <p:cNvPr id="12292" name="Picture 5" descr="Pain e Gain: muscoli e preparazione fisica: settembre 2015">
            <a:extLst>
              <a:ext uri="{FF2B5EF4-FFF2-40B4-BE49-F238E27FC236}">
                <a16:creationId xmlns:a16="http://schemas.microsoft.com/office/drawing/2014/main" id="{FF889BDE-1AFF-4D74-4B5D-5818EFEA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92868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Internal Propaedeutic Workbook">
            <a:extLst>
              <a:ext uri="{FF2B5EF4-FFF2-40B4-BE49-F238E27FC236}">
                <a16:creationId xmlns:a16="http://schemas.microsoft.com/office/drawing/2014/main" id="{E5D6CA28-FAFA-EBB5-6BFC-07506D6B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429000"/>
            <a:ext cx="20716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E31859-5371-1DDE-75B2-E7C0DED0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Celkové zhodnocení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B11412-D019-2152-3882-DBE49EBE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57212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Poloha pacienta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Aktivní poloha   - sám mění polohu</a:t>
            </a:r>
          </a:p>
          <a:p>
            <a:pPr>
              <a:defRPr/>
            </a:pPr>
            <a:r>
              <a:rPr lang="cs-CZ" sz="2400" dirty="0"/>
              <a:t>Pasivní poloha   - bezvládný, pomoc při polohování</a:t>
            </a:r>
          </a:p>
          <a:p>
            <a:pPr>
              <a:defRPr/>
            </a:pPr>
            <a:r>
              <a:rPr lang="cs-CZ" sz="2400" dirty="0"/>
              <a:t>Vynucená poloha – </a:t>
            </a:r>
            <a:r>
              <a:rPr lang="cs-CZ" sz="2400" dirty="0" err="1"/>
              <a:t>poloha</a:t>
            </a:r>
            <a:r>
              <a:rPr lang="cs-CZ" sz="2400" dirty="0"/>
              <a:t> ulevuje od obtíží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-  Ortopnoe</a:t>
            </a:r>
          </a:p>
          <a:p>
            <a:pPr>
              <a:defRPr/>
            </a:pPr>
            <a:r>
              <a:rPr lang="cs-CZ" sz="2400" dirty="0"/>
              <a:t>-  Poloha na zádech s pokrčenými DKK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  <p:pic>
        <p:nvPicPr>
          <p:cNvPr id="13316" name="Picture 5" descr="Ortopnoická poloha s oporou v lůžku">
            <a:extLst>
              <a:ext uri="{FF2B5EF4-FFF2-40B4-BE49-F238E27FC236}">
                <a16:creationId xmlns:a16="http://schemas.microsoft.com/office/drawing/2014/main" id="{B9C924FE-BF74-20DF-6A3C-B3498E3E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429125"/>
            <a:ext cx="2952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What Is Abdominal Pain? Symptoms, Causes, Diagnosis, Treatment, and  Prevention | Everyday Health">
            <a:extLst>
              <a:ext uri="{FF2B5EF4-FFF2-40B4-BE49-F238E27FC236}">
                <a16:creationId xmlns:a16="http://schemas.microsoft.com/office/drawing/2014/main" id="{14F48932-176A-868E-A07B-F731683D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3468687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8" descr="Internal Propaedeutic Workbook">
            <a:extLst>
              <a:ext uri="{FF2B5EF4-FFF2-40B4-BE49-F238E27FC236}">
                <a16:creationId xmlns:a16="http://schemas.microsoft.com/office/drawing/2014/main" id="{660F3CA7-F574-B6AF-A329-729580626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13319" name="Picture 10" descr="http://int-prop.lf2.cuni.cz/foto/001/pic00074.jpg">
            <a:extLst>
              <a:ext uri="{FF2B5EF4-FFF2-40B4-BE49-F238E27FC236}">
                <a16:creationId xmlns:a16="http://schemas.microsoft.com/office/drawing/2014/main" id="{E9EF45E4-B570-FFC8-0357-57EF1120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4955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7D89E-802B-A813-1290-C96D34B9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Celkové zhodnocení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601E5D-9241-E4CC-D9A5-60728133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Stoj </a:t>
            </a:r>
          </a:p>
          <a:p>
            <a:pPr>
              <a:defRPr/>
            </a:pPr>
            <a:r>
              <a:rPr lang="cs-CZ" sz="2400" dirty="0"/>
              <a:t>Chůze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- </a:t>
            </a:r>
            <a:r>
              <a:rPr lang="cs-CZ" sz="2400" dirty="0" err="1"/>
              <a:t>Antalgická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- Parkinsonská</a:t>
            </a:r>
          </a:p>
          <a:p>
            <a:pPr>
              <a:defRPr/>
            </a:pPr>
            <a:r>
              <a:rPr lang="cs-CZ" sz="2400" dirty="0"/>
              <a:t>- Ataktický</a:t>
            </a:r>
          </a:p>
          <a:p>
            <a:pPr>
              <a:defRPr/>
            </a:pPr>
            <a:r>
              <a:rPr lang="cs-CZ" sz="2400" dirty="0"/>
              <a:t>- Paretická</a:t>
            </a:r>
          </a:p>
          <a:p>
            <a:pPr>
              <a:defRPr/>
            </a:pPr>
            <a:r>
              <a:rPr lang="cs-CZ" sz="2400" dirty="0"/>
              <a:t>- </a:t>
            </a:r>
            <a:r>
              <a:rPr lang="cs-CZ" sz="2400" dirty="0" err="1"/>
              <a:t>Hemiparetická</a:t>
            </a:r>
            <a:endParaRPr lang="cs-CZ" sz="2400" dirty="0"/>
          </a:p>
        </p:txBody>
      </p:sp>
      <p:pic>
        <p:nvPicPr>
          <p:cNvPr id="14340" name="Picture 5" descr="Zajímalo by mě, jaký druh chůze je?">
            <a:extLst>
              <a:ext uri="{FF2B5EF4-FFF2-40B4-BE49-F238E27FC236}">
                <a16:creationId xmlns:a16="http://schemas.microsoft.com/office/drawing/2014/main" id="{D9C3C68B-CDD8-7965-E739-D340DCD7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928688"/>
            <a:ext cx="27940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Лечение нарушений походки — Клиника «ЛОР-Практика»">
            <a:extLst>
              <a:ext uri="{FF2B5EF4-FFF2-40B4-BE49-F238E27FC236}">
                <a16:creationId xmlns:a16="http://schemas.microsoft.com/office/drawing/2014/main" id="{4CCE5021-48F5-5B6C-13C1-0EC148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714750"/>
            <a:ext cx="4092575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2A7AD-9696-FBA1-25A9-E010B933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Celkové zhodnocení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2E6325-1D22-F8E3-78DB-623A4F1F0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Hydratace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Vlhkost sliznice</a:t>
            </a:r>
          </a:p>
          <a:p>
            <a:pPr>
              <a:defRPr/>
            </a:pPr>
            <a:r>
              <a:rPr lang="cs-CZ" sz="2400" dirty="0"/>
              <a:t>Vlhkost kůže</a:t>
            </a:r>
          </a:p>
          <a:p>
            <a:pPr>
              <a:defRPr/>
            </a:pPr>
            <a:r>
              <a:rPr lang="cs-CZ" sz="2400" dirty="0"/>
              <a:t>Kožní turgor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(kapilární návrat, TK)</a:t>
            </a:r>
          </a:p>
          <a:p>
            <a:pPr>
              <a:defRPr/>
            </a:pPr>
            <a:r>
              <a:rPr lang="cs-CZ" sz="2400" dirty="0"/>
              <a:t>Otoky – symetrické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- asymetrické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- anasarka</a:t>
            </a:r>
          </a:p>
        </p:txBody>
      </p:sp>
      <p:pic>
        <p:nvPicPr>
          <p:cNvPr id="15364" name="Picture 5" descr="furry tongue + dry mouth : r/TCM">
            <a:extLst>
              <a:ext uri="{FF2B5EF4-FFF2-40B4-BE49-F238E27FC236}">
                <a16:creationId xmlns:a16="http://schemas.microsoft.com/office/drawing/2014/main" id="{F322A0CE-00E5-F194-DD24-6FC3D5D1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885825"/>
            <a:ext cx="15208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Reduced turgor in dehydrated skin - Stock Image - C011/1721 - Science Photo  Library">
            <a:extLst>
              <a:ext uri="{FF2B5EF4-FFF2-40B4-BE49-F238E27FC236}">
                <a16:creationId xmlns:a16="http://schemas.microsoft.com/office/drawing/2014/main" id="{A4B5B8B0-3164-A19F-7686-F4BCF34B4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750888"/>
            <a:ext cx="27114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Reduced turgor in dehydrated skin - Stock Image - C011/1720 - Science Photo  Library">
            <a:extLst>
              <a:ext uri="{FF2B5EF4-FFF2-40B4-BE49-F238E27FC236}">
                <a16:creationId xmlns:a16="http://schemas.microsoft.com/office/drawing/2014/main" id="{E0E493DC-E309-EDBB-D365-974D7F3E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674938"/>
            <a:ext cx="268128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Anasarca: Causes, Edema, and Treatment">
            <a:extLst>
              <a:ext uri="{FF2B5EF4-FFF2-40B4-BE49-F238E27FC236}">
                <a16:creationId xmlns:a16="http://schemas.microsoft.com/office/drawing/2014/main" id="{DC3C9CF4-41AD-6E6A-647E-DFFA861B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t="3545" r="19221"/>
          <a:stretch>
            <a:fillRect/>
          </a:stretch>
        </p:blipFill>
        <p:spPr bwMode="auto">
          <a:xfrm>
            <a:off x="3851275" y="3027363"/>
            <a:ext cx="21637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JaypeeDigital | eBook Reader">
            <a:extLst>
              <a:ext uri="{FF2B5EF4-FFF2-40B4-BE49-F238E27FC236}">
                <a16:creationId xmlns:a16="http://schemas.microsoft.com/office/drawing/2014/main" id="{14823F2D-9E84-972E-92CD-D0562B7C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" t="5032" r="2036" b="4636"/>
          <a:stretch>
            <a:fillRect/>
          </a:stretch>
        </p:blipFill>
        <p:spPr bwMode="auto">
          <a:xfrm>
            <a:off x="6302375" y="4711700"/>
            <a:ext cx="25923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Periorbital edema: Pictures, causes, and treatments">
            <a:extLst>
              <a:ext uri="{FF2B5EF4-FFF2-40B4-BE49-F238E27FC236}">
                <a16:creationId xmlns:a16="http://schemas.microsoft.com/office/drawing/2014/main" id="{6427EF39-A6C3-A25F-C684-848A9BF66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4991100"/>
            <a:ext cx="16557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4C8D6-11C5-272B-C7E1-1493A035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Celkové zhodnocení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5EE948-6A0E-7A22-D2C2-DA826CFA7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Stav vědomí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- orientace osobou, místem, časem</a:t>
            </a:r>
          </a:p>
          <a:p>
            <a:pPr>
              <a:defRPr/>
            </a:pPr>
            <a:r>
              <a:rPr lang="cs-CZ" sz="2400" dirty="0"/>
              <a:t>Celkové </a:t>
            </a:r>
            <a:r>
              <a:rPr lang="cs-CZ" sz="2400" dirty="0" err="1"/>
              <a:t>zhodocení</a:t>
            </a:r>
            <a:endParaRPr lang="cs-CZ" sz="2400" dirty="0"/>
          </a:p>
        </p:txBody>
      </p:sp>
      <p:pic>
        <p:nvPicPr>
          <p:cNvPr id="16388" name="Picture 2" descr="F:\mass casualty\obr\AVPU.jpg">
            <a:extLst>
              <a:ext uri="{FF2B5EF4-FFF2-40B4-BE49-F238E27FC236}">
                <a16:creationId xmlns:a16="http://schemas.microsoft.com/office/drawing/2014/main" id="{2A273920-3AAC-A265-9C26-7E70C5C7C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559050"/>
            <a:ext cx="20431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Martin\Desktop\obr. orthobull\gcsnad4.png">
            <a:extLst>
              <a:ext uri="{FF2B5EF4-FFF2-40B4-BE49-F238E27FC236}">
                <a16:creationId xmlns:a16="http://schemas.microsoft.com/office/drawing/2014/main" id="{792E08A0-4C18-D0D1-6244-A9F88FE4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8369" r="5510" b="929"/>
          <a:stretch>
            <a:fillRect/>
          </a:stretch>
        </p:blipFill>
        <p:spPr bwMode="auto">
          <a:xfrm>
            <a:off x="106363" y="2533650"/>
            <a:ext cx="27019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C:\Users\Martin\Desktop\obr. orthobull\pals-2017-part-1-39-638.jpg">
            <a:extLst>
              <a:ext uri="{FF2B5EF4-FFF2-40B4-BE49-F238E27FC236}">
                <a16:creationId xmlns:a16="http://schemas.microsoft.com/office/drawing/2014/main" id="{456CEDD7-5FCF-7D37-5420-5770E340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6" t="2959" r="2222" b="52274"/>
          <a:stretch>
            <a:fillRect/>
          </a:stretch>
        </p:blipFill>
        <p:spPr bwMode="auto">
          <a:xfrm>
            <a:off x="2873375" y="5127625"/>
            <a:ext cx="2219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PORUCHY VĚDOMÍ (PŘÍČINY, PROJEVY, DIAGNOSTIKA, LÉČBA) Roman Kopáčik - PDF  Stažení zdarma">
            <a:extLst>
              <a:ext uri="{FF2B5EF4-FFF2-40B4-BE49-F238E27FC236}">
                <a16:creationId xmlns:a16="http://schemas.microsoft.com/office/drawing/2014/main" id="{9A6FF5B6-EA40-7BE1-2CDA-30EEA998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344988"/>
            <a:ext cx="3895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Poruchy vědomí Lukáš Zlatohlávek. - ppt stáhnout">
            <a:extLst>
              <a:ext uri="{FF2B5EF4-FFF2-40B4-BE49-F238E27FC236}">
                <a16:creationId xmlns:a16="http://schemas.microsoft.com/office/drawing/2014/main" id="{F2CA117C-63E7-73A4-0141-D2AB14F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2" b="12416"/>
          <a:stretch>
            <a:fillRect/>
          </a:stretch>
        </p:blipFill>
        <p:spPr bwMode="auto">
          <a:xfrm>
            <a:off x="5226050" y="1062038"/>
            <a:ext cx="32591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VĚDOMÍ tří základních životních funkcí - PDF Free Download">
            <a:extLst>
              <a:ext uri="{FF2B5EF4-FFF2-40B4-BE49-F238E27FC236}">
                <a16:creationId xmlns:a16="http://schemas.microsoft.com/office/drawing/2014/main" id="{3452D516-CC45-8439-9B0D-903891E8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282825"/>
            <a:ext cx="26717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643A9-FBCA-DC5C-6319-74E018D9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5491BD-8DD8-4B77-0BEB-48A90DA1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8578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Systematické vyšetření                                                                       „od hlavy k patě“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Aplikace vyšetření jednotlivých                                                           systémů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? Iniciální kontakt při fyzikálním                                                        vyšetření – HKK</a:t>
            </a:r>
          </a:p>
          <a:p>
            <a:pPr>
              <a:defRPr/>
            </a:pPr>
            <a:r>
              <a:rPr lang="cs-CZ" sz="2400" dirty="0"/>
              <a:t>- </a:t>
            </a:r>
            <a:r>
              <a:rPr lang="cs-CZ" sz="2400" dirty="0" err="1"/>
              <a:t>kapil</a:t>
            </a:r>
            <a:r>
              <a:rPr lang="cs-CZ" sz="2400" dirty="0"/>
              <a:t>. návrat, tremor,                                                                          pulzace a. rad., </a:t>
            </a:r>
            <a:r>
              <a:rPr lang="cs-CZ" sz="2400" dirty="0" err="1"/>
              <a:t>skles</a:t>
            </a:r>
            <a:r>
              <a:rPr lang="cs-CZ" sz="2400" dirty="0"/>
              <a:t> </a:t>
            </a:r>
            <a:r>
              <a:rPr lang="cs-CZ" sz="2400" dirty="0" err="1"/>
              <a:t>hkk</a:t>
            </a:r>
            <a:r>
              <a:rPr lang="cs-CZ" sz="2400" dirty="0"/>
              <a:t>,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/>
              <a:t>  - didakticky systémy x  anatomické celky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17412" name="Picture 5" descr="C:\Users\Martin\Desktop\obr. orthobull\httexam.jpg">
            <a:extLst>
              <a:ext uri="{FF2B5EF4-FFF2-40B4-BE49-F238E27FC236}">
                <a16:creationId xmlns:a16="http://schemas.microsoft.com/office/drawing/2014/main" id="{5606D576-4FBB-0769-84ED-DAD096B3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8398"/>
          <a:stretch>
            <a:fillRect/>
          </a:stretch>
        </p:blipFill>
        <p:spPr bwMode="auto">
          <a:xfrm>
            <a:off x="5148263" y="246063"/>
            <a:ext cx="37560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54027-1543-52AB-3472-444F1D0F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49F1F1-46EA-06A0-79A4-834DA496A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 </a:t>
            </a:r>
          </a:p>
        </p:txBody>
      </p:sp>
      <p:pic>
        <p:nvPicPr>
          <p:cNvPr id="18436" name="Picture 4" descr="C:\Users\Martin\Desktop\obr. orthobull\8d31f15838baf11fe8999756581ee237.jpg">
            <a:extLst>
              <a:ext uri="{FF2B5EF4-FFF2-40B4-BE49-F238E27FC236}">
                <a16:creationId xmlns:a16="http://schemas.microsoft.com/office/drawing/2014/main" id="{71BB8468-3F96-CB21-2953-2BC3C3B8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2992" r="3400" b="12715"/>
          <a:stretch>
            <a:fillRect/>
          </a:stretch>
        </p:blipFill>
        <p:spPr bwMode="auto">
          <a:xfrm>
            <a:off x="223838" y="428625"/>
            <a:ext cx="8920162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78A12-63C6-4319-5B7E-D23159C1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C4DD4-A8D8-F737-3F75-064BB87E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Vyšetření štítné žlázy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Vyšetření prsu</a:t>
            </a:r>
          </a:p>
          <a:p>
            <a:pPr>
              <a:defRPr/>
            </a:pPr>
            <a:r>
              <a:rPr lang="cs-CZ" sz="2400" dirty="0"/>
              <a:t>Vyšetření varlat</a:t>
            </a:r>
          </a:p>
          <a:p>
            <a:pPr>
              <a:defRPr/>
            </a:pPr>
            <a:r>
              <a:rPr lang="cs-CZ" sz="2400" dirty="0"/>
              <a:t>Vyšetření </a:t>
            </a:r>
            <a:r>
              <a:rPr lang="cs-CZ" sz="2400" dirty="0" err="1"/>
              <a:t>p.r</a:t>
            </a:r>
            <a:r>
              <a:rPr lang="cs-CZ" sz="2400" dirty="0"/>
              <a:t>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Onkologický </a:t>
            </a:r>
            <a:r>
              <a:rPr lang="cs-CZ" sz="2400" dirty="0" err="1"/>
              <a:t>screening</a:t>
            </a: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  <p:pic>
        <p:nvPicPr>
          <p:cNvPr id="19460" name="Picture 2" descr="PDF] Examination of the Thyroid Gland and Thyroid Status | Semantic Scholar">
            <a:extLst>
              <a:ext uri="{FF2B5EF4-FFF2-40B4-BE49-F238E27FC236}">
                <a16:creationId xmlns:a16="http://schemas.microsoft.com/office/drawing/2014/main" id="{FAAE29F7-18C4-45A5-399B-741ECD4F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9164" r="6239" b="10182"/>
          <a:stretch>
            <a:fillRect/>
          </a:stretch>
        </p:blipFill>
        <p:spPr bwMode="auto">
          <a:xfrm>
            <a:off x="4500563" y="285750"/>
            <a:ext cx="43053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4" descr="Vyšetření prsou">
            <a:extLst>
              <a:ext uri="{FF2B5EF4-FFF2-40B4-BE49-F238E27FC236}">
                <a16:creationId xmlns:a16="http://schemas.microsoft.com/office/drawing/2014/main" id="{4840C62F-5979-547C-5F03-9AE6329DE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19462" name="Picture 5" descr="C:\Users\Martin\Desktop\obr. orthobull\obr02_21_03_04.jpg">
            <a:extLst>
              <a:ext uri="{FF2B5EF4-FFF2-40B4-BE49-F238E27FC236}">
                <a16:creationId xmlns:a16="http://schemas.microsoft.com/office/drawing/2014/main" id="{A8CA7AF0-BA6E-C5AF-E3FD-03875051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t="507" r="9935" b="507"/>
          <a:stretch>
            <a:fillRect/>
          </a:stretch>
        </p:blipFill>
        <p:spPr bwMode="auto">
          <a:xfrm>
            <a:off x="571500" y="3786188"/>
            <a:ext cx="320357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C:\Users\Martin\Desktop\obr. orthobull\ran\Figure-60.jpg">
            <a:extLst>
              <a:ext uri="{FF2B5EF4-FFF2-40B4-BE49-F238E27FC236}">
                <a16:creationId xmlns:a16="http://schemas.microsoft.com/office/drawing/2014/main" id="{EBEADBCB-7245-6138-D2C6-ADD9AFB1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1436" r="3937" b="18668"/>
          <a:stretch>
            <a:fillRect/>
          </a:stretch>
        </p:blipFill>
        <p:spPr bwMode="auto">
          <a:xfrm>
            <a:off x="3929063" y="4071938"/>
            <a:ext cx="506888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B86BB5-E952-32A1-9EF6-D74FEB2E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Fyzikální nález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1C25E3-97F8-99B4-ACE9-0A243EE9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cs-CZ" sz="1600" dirty="0"/>
              <a:t>Pacient lucidní, orientován, /GCS 15b/, spolupracující,  orientačně neurologicky v normě, bez zjevné </a:t>
            </a:r>
            <a:r>
              <a:rPr lang="cs-CZ" sz="1600" dirty="0" err="1"/>
              <a:t>lateralizace</a:t>
            </a:r>
            <a:r>
              <a:rPr lang="cs-CZ" sz="1600" dirty="0"/>
              <a:t> , </a:t>
            </a:r>
            <a:r>
              <a:rPr lang="cs-CZ" sz="1600" dirty="0" err="1"/>
              <a:t>normostenický</a:t>
            </a:r>
            <a:r>
              <a:rPr lang="cs-CZ" sz="1600" dirty="0"/>
              <a:t> habitus, bez cyanózy, ikteru, kožní turgor nesnížen, pac. plně mobilní,                                                                </a:t>
            </a:r>
          </a:p>
          <a:p>
            <a:pPr>
              <a:defRPr/>
            </a:pPr>
            <a:r>
              <a:rPr lang="cs-CZ" sz="1600" dirty="0"/>
              <a:t>Hlava: </a:t>
            </a:r>
            <a:r>
              <a:rPr lang="cs-CZ" sz="1600" dirty="0" err="1"/>
              <a:t>palp</a:t>
            </a:r>
            <a:r>
              <a:rPr lang="cs-CZ" sz="1600" dirty="0"/>
              <a:t>. nebolestivá, bez zjevných hematomů, dutina ústní bez zn. poranění, oči, uši, nos bez sekrece, bulby ve středním postavení, volně hybné, bez nystagmu, zornice </a:t>
            </a:r>
            <a:r>
              <a:rPr lang="cs-CZ" sz="1600" dirty="0" err="1"/>
              <a:t>izokorické</a:t>
            </a:r>
            <a:r>
              <a:rPr lang="cs-CZ" sz="1600" dirty="0"/>
              <a:t>, reagují na obě kvality, skléry </a:t>
            </a:r>
            <a:r>
              <a:rPr lang="cs-CZ" sz="1600" dirty="0" err="1"/>
              <a:t>anikterické</a:t>
            </a:r>
            <a:r>
              <a:rPr lang="cs-CZ" sz="1600" dirty="0"/>
              <a:t>,  jazyk středem, vlhký, výstupy N.V intaktní, inervace N VII. v normě                                        </a:t>
            </a:r>
          </a:p>
          <a:p>
            <a:pPr>
              <a:defRPr/>
            </a:pPr>
            <a:r>
              <a:rPr lang="cs-CZ" sz="1600" dirty="0"/>
              <a:t>C páteř: </a:t>
            </a:r>
            <a:r>
              <a:rPr lang="cs-CZ" sz="1600" dirty="0" err="1"/>
              <a:t>palp</a:t>
            </a:r>
            <a:r>
              <a:rPr lang="cs-CZ" sz="1600" dirty="0"/>
              <a:t>. nebolestivá, bez </a:t>
            </a:r>
            <a:r>
              <a:rPr lang="cs-CZ" sz="1600" dirty="0" err="1"/>
              <a:t>defigurace</a:t>
            </a:r>
            <a:r>
              <a:rPr lang="cs-CZ" sz="1600" dirty="0"/>
              <a:t>, pohyb volný. Krční žíly bez náplně, pulzace </a:t>
            </a:r>
            <a:r>
              <a:rPr lang="cs-CZ" sz="1600" dirty="0" err="1"/>
              <a:t>aa.carotis</a:t>
            </a:r>
            <a:r>
              <a:rPr lang="cs-CZ" sz="1600" dirty="0"/>
              <a:t> symetricky, LU nezvětšeny, štítnice nezvětšená                    </a:t>
            </a:r>
          </a:p>
          <a:p>
            <a:pPr>
              <a:defRPr/>
            </a:pPr>
            <a:r>
              <a:rPr lang="cs-CZ" sz="1600" dirty="0"/>
              <a:t>Hrudník: symetrický, </a:t>
            </a:r>
            <a:r>
              <a:rPr lang="cs-CZ" sz="1600" dirty="0" err="1"/>
              <a:t>palp</a:t>
            </a:r>
            <a:r>
              <a:rPr lang="cs-CZ" sz="1600" dirty="0"/>
              <a:t>. nebolestivý, pevný, bez krepitací, eupnoe, </a:t>
            </a:r>
            <a:r>
              <a:rPr lang="cs-CZ" sz="1600" dirty="0" err="1"/>
              <a:t>dých</a:t>
            </a:r>
            <a:r>
              <a:rPr lang="cs-CZ" sz="1600" dirty="0"/>
              <a:t>. sklípkové apikálně i na </a:t>
            </a:r>
            <a:r>
              <a:rPr lang="cs-CZ" sz="1600" dirty="0" err="1"/>
              <a:t>bazích</a:t>
            </a:r>
            <a:r>
              <a:rPr lang="cs-CZ" sz="1600" dirty="0"/>
              <a:t>, čisté, a.s. pravidelná, bez šelestů.                                                      </a:t>
            </a:r>
          </a:p>
          <a:p>
            <a:pPr>
              <a:defRPr/>
            </a:pPr>
            <a:r>
              <a:rPr lang="cs-CZ" sz="1600" dirty="0"/>
              <a:t>Břicho: v </a:t>
            </a:r>
            <a:r>
              <a:rPr lang="cs-CZ" sz="1600" dirty="0" err="1"/>
              <a:t>niveau</a:t>
            </a:r>
            <a:r>
              <a:rPr lang="cs-CZ" sz="1600" dirty="0"/>
              <a:t>, bez jizev, </a:t>
            </a:r>
            <a:r>
              <a:rPr lang="cs-CZ" sz="1600" dirty="0" err="1"/>
              <a:t>palp</a:t>
            </a:r>
            <a:r>
              <a:rPr lang="cs-CZ" sz="1600" dirty="0"/>
              <a:t>. měkké, </a:t>
            </a:r>
            <a:r>
              <a:rPr lang="cs-CZ" sz="1600" dirty="0" err="1"/>
              <a:t>prohmatné</a:t>
            </a:r>
            <a:r>
              <a:rPr lang="cs-CZ" sz="1600" dirty="0"/>
              <a:t>, nebolestivé, bez </a:t>
            </a:r>
            <a:r>
              <a:rPr lang="cs-CZ" sz="1600" dirty="0" err="1"/>
              <a:t>perit</a:t>
            </a:r>
            <a:r>
              <a:rPr lang="cs-CZ" sz="1600" dirty="0"/>
              <a:t>. dráždění, bez       hmatné rezistence, peristaltika slyšitelná, poklep bubínkově diferencovaný, </a:t>
            </a:r>
            <a:r>
              <a:rPr lang="cs-CZ" sz="1600" dirty="0" err="1"/>
              <a:t>tapott</a:t>
            </a:r>
            <a:r>
              <a:rPr lang="cs-CZ" sz="1600" dirty="0"/>
              <a:t>. </a:t>
            </a:r>
            <a:r>
              <a:rPr lang="cs-CZ" sz="1600" dirty="0" err="1"/>
              <a:t>bilat</a:t>
            </a:r>
            <a:r>
              <a:rPr lang="cs-CZ" sz="1600" dirty="0"/>
              <a:t>. </a:t>
            </a:r>
            <a:r>
              <a:rPr lang="cs-CZ" sz="1600" dirty="0" err="1"/>
              <a:t>negat</a:t>
            </a:r>
            <a:r>
              <a:rPr lang="cs-CZ" sz="1600" dirty="0"/>
              <a:t>.                                     </a:t>
            </a:r>
          </a:p>
          <a:p>
            <a:pPr>
              <a:defRPr/>
            </a:pPr>
            <a:r>
              <a:rPr lang="cs-CZ" sz="1600" dirty="0"/>
              <a:t>Páteř: poklep </a:t>
            </a:r>
            <a:r>
              <a:rPr lang="cs-CZ" sz="1600" dirty="0" err="1"/>
              <a:t>Th</a:t>
            </a:r>
            <a:r>
              <a:rPr lang="cs-CZ" sz="1600" dirty="0"/>
              <a:t>, L </a:t>
            </a:r>
            <a:r>
              <a:rPr lang="cs-CZ" sz="1600" dirty="0" err="1"/>
              <a:t>spinozy</a:t>
            </a:r>
            <a:r>
              <a:rPr lang="cs-CZ" sz="1600" dirty="0"/>
              <a:t> nebolestivý, bez deformit / </a:t>
            </a:r>
            <a:r>
              <a:rPr lang="cs-CZ" sz="1600" dirty="0" err="1"/>
              <a:t>spinozy</a:t>
            </a:r>
            <a:r>
              <a:rPr lang="cs-CZ" sz="1600" dirty="0"/>
              <a:t> v osovém postavení, bez zjev. hematomů, rozvíjení v normě, bez sakrálního edému.               </a:t>
            </a:r>
          </a:p>
          <a:p>
            <a:pPr>
              <a:defRPr/>
            </a:pPr>
            <a:r>
              <a:rPr lang="cs-CZ" sz="1600" dirty="0"/>
              <a:t>HKK: skelet pevný, </a:t>
            </a:r>
            <a:r>
              <a:rPr lang="cs-CZ" sz="1600" dirty="0" err="1"/>
              <a:t>palp</a:t>
            </a:r>
            <a:r>
              <a:rPr lang="cs-CZ" sz="1600" dirty="0"/>
              <a:t> nebolestivý,  bez zn. poranění, stabilní, v kloubech plný rozsah pohybu, </a:t>
            </a:r>
            <a:r>
              <a:rPr lang="cs-CZ" sz="1600" dirty="0" err="1"/>
              <a:t>Mingazzini</a:t>
            </a:r>
            <a:r>
              <a:rPr lang="cs-CZ" sz="1600" dirty="0"/>
              <a:t> bez </a:t>
            </a:r>
            <a:r>
              <a:rPr lang="cs-CZ" sz="1600" dirty="0" err="1"/>
              <a:t>sklesu</a:t>
            </a:r>
            <a:r>
              <a:rPr lang="cs-CZ" sz="1600" dirty="0"/>
              <a:t>, taxe v normě,  </a:t>
            </a:r>
            <a:r>
              <a:rPr lang="cs-CZ" sz="1600" dirty="0" err="1"/>
              <a:t>senze</a:t>
            </a:r>
            <a:r>
              <a:rPr lang="cs-CZ" sz="1600" dirty="0"/>
              <a:t> </a:t>
            </a:r>
            <a:r>
              <a:rPr lang="cs-CZ" sz="1600" dirty="0" err="1"/>
              <a:t>bilat</a:t>
            </a:r>
            <a:r>
              <a:rPr lang="cs-CZ" sz="1600" dirty="0"/>
              <a:t>. symetricky     </a:t>
            </a:r>
          </a:p>
          <a:p>
            <a:pPr>
              <a:defRPr/>
            </a:pPr>
            <a:r>
              <a:rPr lang="cs-CZ" sz="1600" dirty="0"/>
              <a:t>DKK: skelet pevný, </a:t>
            </a:r>
            <a:r>
              <a:rPr lang="cs-CZ" sz="1600" dirty="0" err="1"/>
              <a:t>palp</a:t>
            </a:r>
            <a:r>
              <a:rPr lang="cs-CZ" sz="1600" dirty="0"/>
              <a:t> nebolestivý, bez zn. poranění, klouby stabilní, s plným rozsahem pohybu, </a:t>
            </a:r>
            <a:r>
              <a:rPr lang="cs-CZ" sz="1600" dirty="0" err="1"/>
              <a:t>Mingazzini</a:t>
            </a:r>
            <a:r>
              <a:rPr lang="cs-CZ" sz="1600" dirty="0"/>
              <a:t> bez </a:t>
            </a:r>
            <a:r>
              <a:rPr lang="cs-CZ" sz="1600" dirty="0" err="1"/>
              <a:t>sklesu</a:t>
            </a:r>
            <a:r>
              <a:rPr lang="cs-CZ" sz="1600" dirty="0"/>
              <a:t>, taxe v normě, bez zn. Poranění, bez defektů, bérce bez otoků, </a:t>
            </a:r>
            <a:r>
              <a:rPr lang="cs-CZ" sz="1600" dirty="0" err="1"/>
              <a:t>senze</a:t>
            </a:r>
            <a:r>
              <a:rPr lang="cs-CZ" sz="1600" dirty="0"/>
              <a:t> symetricky, pulzace ADP, ATP hmatné.            </a:t>
            </a:r>
          </a:p>
          <a:p>
            <a:pPr>
              <a:defRPr/>
            </a:pPr>
            <a:r>
              <a:rPr lang="cs-CZ" sz="1600" dirty="0"/>
              <a:t>Pánev: pevná, nebolestivá.</a:t>
            </a:r>
          </a:p>
          <a:p>
            <a:pPr>
              <a:defRPr/>
            </a:pPr>
            <a:r>
              <a:rPr lang="cs-CZ" sz="1600" dirty="0" err="1"/>
              <a:t>P.r</a:t>
            </a:r>
            <a:r>
              <a:rPr lang="cs-CZ" sz="1600" dirty="0"/>
              <a:t>. – tonus svěrače </a:t>
            </a:r>
            <a:r>
              <a:rPr lang="cs-CZ" sz="1600" dirty="0" err="1"/>
              <a:t>fyziol</a:t>
            </a:r>
            <a:r>
              <a:rPr lang="cs-CZ" sz="1600" dirty="0"/>
              <a:t>, </a:t>
            </a:r>
            <a:r>
              <a:rPr lang="cs-CZ" sz="1600" dirty="0" err="1"/>
              <a:t>ampula</a:t>
            </a:r>
            <a:r>
              <a:rPr lang="cs-CZ" sz="1600" dirty="0"/>
              <a:t> prázdná se zbytky hnědé stolice, bez </a:t>
            </a:r>
            <a:r>
              <a:rPr lang="cs-CZ" sz="1600" dirty="0" err="1"/>
              <a:t>patol</a:t>
            </a:r>
            <a:r>
              <a:rPr lang="cs-CZ" sz="1600" dirty="0"/>
              <a:t>, příměsí, </a:t>
            </a:r>
            <a:r>
              <a:rPr lang="cs-CZ" sz="1600" dirty="0" err="1"/>
              <a:t>indagace</a:t>
            </a:r>
            <a:r>
              <a:rPr lang="cs-CZ" sz="1600" dirty="0"/>
              <a:t> nebolestivá, </a:t>
            </a:r>
            <a:r>
              <a:rPr lang="cs-CZ" sz="1600" dirty="0" err="1"/>
              <a:t>c.D</a:t>
            </a:r>
            <a:r>
              <a:rPr lang="cs-CZ" sz="1600" dirty="0"/>
              <a:t>. bez vyklenutí, prostata nezvětšená, elastická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26BA1-A7A9-A588-C758-473EA051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BFB1D-D02E-42F5-5432-DD6EB412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u="sng" dirty="0"/>
              <a:t>Specifický přístup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Dětský pacient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Gravidita</a:t>
            </a:r>
          </a:p>
          <a:p>
            <a:pPr>
              <a:defRPr/>
            </a:pPr>
            <a:r>
              <a:rPr lang="cs-CZ" sz="2400" dirty="0"/>
              <a:t>- fyziologické, anatomické změny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Geriatrický pacient</a:t>
            </a:r>
          </a:p>
          <a:p>
            <a:pPr>
              <a:defRPr/>
            </a:pPr>
            <a:r>
              <a:rPr lang="cs-CZ" sz="2400" dirty="0"/>
              <a:t>-  fyzikální vyš, zhodnocení soběstačnosti, duševního stavu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238EE-D2B4-A184-9033-E071AC08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C3699E-4841-CED7-EF3A-8BBFF68E2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Diagnostický proces</a:t>
            </a:r>
            <a:r>
              <a:rPr lang="cs-CZ" sz="2400" dirty="0"/>
              <a:t>: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Strukturovaná anamnéza</a:t>
            </a:r>
          </a:p>
          <a:p>
            <a:pPr>
              <a:defRPr/>
            </a:pPr>
            <a:r>
              <a:rPr lang="cs-CZ" sz="2400" dirty="0"/>
              <a:t>Systematické fyzikální vyšetření</a:t>
            </a:r>
          </a:p>
          <a:p>
            <a:pPr>
              <a:defRPr/>
            </a:pPr>
            <a:r>
              <a:rPr lang="cs-CZ" sz="2400" dirty="0" err="1"/>
              <a:t>Paraklinická</a:t>
            </a:r>
            <a:r>
              <a:rPr lang="cs-CZ" sz="2400" dirty="0"/>
              <a:t> vyšetření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Pracovní / definitivní diagnóza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Léčba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8C65D-6644-FEB4-2AE1-74E637C0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C33F8A-DBAB-5F16-55A9-EE97C67B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  <p:pic>
        <p:nvPicPr>
          <p:cNvPr id="22532" name="Picture 5" descr="Test instrumentálních všedních činností (IADL)">
            <a:extLst>
              <a:ext uri="{FF2B5EF4-FFF2-40B4-BE49-F238E27FC236}">
                <a16:creationId xmlns:a16="http://schemas.microsoft.com/office/drawing/2014/main" id="{CF3E2719-E80A-4E16-5235-52F48984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765175"/>
            <a:ext cx="41481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9" descr="Barthelův test základních všedních činností (ADL - Activities of Daily  Living)">
            <a:extLst>
              <a:ext uri="{FF2B5EF4-FFF2-40B4-BE49-F238E27FC236}">
                <a16:creationId xmlns:a16="http://schemas.microsoft.com/office/drawing/2014/main" id="{476EBEF3-7440-5258-9EEB-67261C3960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2534" name="Picture 11" descr="Ostatní 85 | Medicína, nemoci, studium na 1. LF UK">
            <a:extLst>
              <a:ext uri="{FF2B5EF4-FFF2-40B4-BE49-F238E27FC236}">
                <a16:creationId xmlns:a16="http://schemas.microsoft.com/office/drawing/2014/main" id="{328C7D02-3628-2036-7BA1-CCCB4DE2A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963613"/>
            <a:ext cx="40227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BD624-9A6F-7133-A8E8-78B1A73E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E171D0-B7AE-C029-5830-BC1B4BF01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endParaRPr lang="cs-CZ" sz="2400" dirty="0"/>
          </a:p>
        </p:txBody>
      </p:sp>
      <p:sp>
        <p:nvSpPr>
          <p:cNvPr id="23556" name="AutoShape 5" descr="Mini-Mental State Examination (MMSE) | Cerebrovaskulární manuál">
            <a:extLst>
              <a:ext uri="{FF2B5EF4-FFF2-40B4-BE49-F238E27FC236}">
                <a16:creationId xmlns:a16="http://schemas.microsoft.com/office/drawing/2014/main" id="{7A664A9E-1F70-5C1E-348C-34B16B3611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57" name="AutoShape 7" descr="https://www.manual-cmp.cz/wp-content/uploads/2021/01/MMSE-10-scaled.webp">
            <a:extLst>
              <a:ext uri="{FF2B5EF4-FFF2-40B4-BE49-F238E27FC236}">
                <a16:creationId xmlns:a16="http://schemas.microsoft.com/office/drawing/2014/main" id="{0007EB7E-7508-D3D5-5E5F-C19DE0535B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58" name="Obrázek 5">
            <a:extLst>
              <a:ext uri="{FF2B5EF4-FFF2-40B4-BE49-F238E27FC236}">
                <a16:creationId xmlns:a16="http://schemas.microsoft.com/office/drawing/2014/main" id="{3CAFB6E6-6DDC-1EA5-7A3D-701C0DC0A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438"/>
            <a:ext cx="8229600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07047-268C-9366-743B-3A3A15CA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E7F833-C4D5-AC2B-21A0-6E2FD6B4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 </a:t>
            </a:r>
          </a:p>
        </p:txBody>
      </p:sp>
      <p:pic>
        <p:nvPicPr>
          <p:cNvPr id="24580" name="Picture 5" descr="Depresivní poruchy ve stáří - Zdraví.Euro.cz">
            <a:extLst>
              <a:ext uri="{FF2B5EF4-FFF2-40B4-BE49-F238E27FC236}">
                <a16:creationId xmlns:a16="http://schemas.microsoft.com/office/drawing/2014/main" id="{9126E04E-A014-FD5B-0FCA-48A550EF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8096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B9AD0-3D80-984D-A6D0-D7ADBB23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C000"/>
                </a:solidFill>
              </a:rPr>
              <a:t>Náhlá příhoda břišní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0E68B6-5707-E20E-4717-7EC7B3099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857250"/>
            <a:ext cx="8424863" cy="5572125"/>
          </a:xfrm>
        </p:spPr>
        <p:txBody>
          <a:bodyPr/>
          <a:lstStyle/>
          <a:p>
            <a:pPr>
              <a:defRPr/>
            </a:pPr>
            <a:r>
              <a:rPr lang="cs-CZ" sz="2400" dirty="0">
                <a:effectLst/>
              </a:rPr>
              <a:t>závažné onemocnění, jež vzniká náhle, z plného zdraví (výrazné zhoršení chronického stav) a má velice rychlý průběh (hodiny). Bez včasné léčby může člověka ohrozit na životě</a:t>
            </a:r>
          </a:p>
          <a:p>
            <a:pPr>
              <a:defRPr/>
            </a:pPr>
            <a:r>
              <a:rPr lang="cs-CZ" sz="2400" dirty="0">
                <a:effectLst/>
              </a:rPr>
              <a:t>Včasná diagnostika</a:t>
            </a:r>
          </a:p>
          <a:p>
            <a:pPr>
              <a:defRPr/>
            </a:pPr>
            <a:endParaRPr lang="cs-CZ" sz="2400" dirty="0">
              <a:effectLst/>
            </a:endParaRPr>
          </a:p>
          <a:p>
            <a:pPr>
              <a:defRPr/>
            </a:pPr>
            <a:r>
              <a:rPr lang="cs-CZ" sz="2400" b="1" dirty="0">
                <a:effectLst/>
              </a:rPr>
              <a:t>Neúrazová NPB</a:t>
            </a:r>
          </a:p>
          <a:p>
            <a:pPr>
              <a:defRPr/>
            </a:pPr>
            <a:r>
              <a:rPr lang="cs-CZ" sz="2400" dirty="0">
                <a:effectLst/>
              </a:rPr>
              <a:t>- zánětlivá ( orgánové postižení, lokalizovaná/difuzní peritonitida)</a:t>
            </a:r>
          </a:p>
          <a:p>
            <a:pPr>
              <a:defRPr/>
            </a:pPr>
            <a:r>
              <a:rPr lang="cs-CZ" sz="2400" dirty="0">
                <a:effectLst/>
              </a:rPr>
              <a:t>- ileosní  (mechanický, paralytický cévní/neurogenní)</a:t>
            </a:r>
          </a:p>
          <a:p>
            <a:pPr>
              <a:defRPr/>
            </a:pPr>
            <a:r>
              <a:rPr lang="cs-CZ" sz="2400" dirty="0">
                <a:effectLst/>
              </a:rPr>
              <a:t>- krvácení do GIT</a:t>
            </a:r>
          </a:p>
          <a:p>
            <a:pPr>
              <a:defRPr/>
            </a:pPr>
            <a:endParaRPr lang="cs-CZ" sz="2400" dirty="0">
              <a:effectLst/>
            </a:endParaRPr>
          </a:p>
          <a:p>
            <a:pPr>
              <a:defRPr/>
            </a:pPr>
            <a:r>
              <a:rPr lang="cs-CZ" sz="2400" b="1" dirty="0">
                <a:effectLst/>
              </a:rPr>
              <a:t>Úrazová NPB</a:t>
            </a:r>
          </a:p>
          <a:p>
            <a:pPr>
              <a:defRPr/>
            </a:pPr>
            <a:r>
              <a:rPr lang="cs-CZ" sz="2400" dirty="0">
                <a:effectLst/>
              </a:rPr>
              <a:t>- ruptura parenchymových </a:t>
            </a:r>
            <a:r>
              <a:rPr lang="cs-CZ" sz="2400" dirty="0" err="1">
                <a:effectLst/>
              </a:rPr>
              <a:t>org</a:t>
            </a:r>
            <a:r>
              <a:rPr lang="cs-CZ" sz="2400" dirty="0">
                <a:effectLst/>
              </a:rPr>
              <a:t>, perforace dutých orgánů (</a:t>
            </a:r>
            <a:r>
              <a:rPr lang="cs-CZ" sz="2400" dirty="0" err="1">
                <a:effectLst/>
              </a:rPr>
              <a:t>hemoperitoneum</a:t>
            </a:r>
            <a:r>
              <a:rPr lang="cs-CZ" sz="2400" dirty="0">
                <a:effectLst/>
              </a:rPr>
              <a:t>)</a:t>
            </a:r>
          </a:p>
          <a:p>
            <a:pPr>
              <a:defRPr/>
            </a:pPr>
            <a:r>
              <a:rPr lang="cs-CZ" sz="2400" dirty="0">
                <a:effectLst/>
              </a:rPr>
              <a:t>Gynekologická, urologická etiologie</a:t>
            </a:r>
            <a:endParaRPr lang="cs-CZ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0EA590-C168-455D-9D5F-83E9B507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E50544-A930-5C25-EDC6-E1ED8ED54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  </a:t>
            </a:r>
          </a:p>
        </p:txBody>
      </p:sp>
      <p:pic>
        <p:nvPicPr>
          <p:cNvPr id="26628" name="Picture 2" descr="Acute Abdomen | Concise Medical Knowledge">
            <a:extLst>
              <a:ext uri="{FF2B5EF4-FFF2-40B4-BE49-F238E27FC236}">
                <a16:creationId xmlns:a16="http://schemas.microsoft.com/office/drawing/2014/main" id="{F1C98336-587A-059D-E4BF-CFC59041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285875"/>
            <a:ext cx="5183187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DE7AD-3432-F2C0-6C72-E56194B2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Symptomy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CC1B10-9621-758E-8752-36B9D89B3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u="sng" dirty="0"/>
              <a:t>Bolest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Viscerální</a:t>
            </a:r>
            <a:r>
              <a:rPr lang="cs-CZ" sz="2400" dirty="0"/>
              <a:t> – dráždění, postižení nitrobřišního orgánu, bez postižení peritonea, distenze pouzdra, distenze/ spasmus dutého orgánu</a:t>
            </a:r>
          </a:p>
          <a:p>
            <a:pPr>
              <a:defRPr/>
            </a:pPr>
            <a:r>
              <a:rPr lang="cs-CZ" sz="2400" dirty="0"/>
              <a:t>Tupá, nepřesně lokalizovaná, „centrálně“, nemá úlevovou polohu - neklid, nevyvolává </a:t>
            </a:r>
            <a:r>
              <a:rPr lang="cs-CZ" sz="2400" dirty="0" err="1"/>
              <a:t>defence</a:t>
            </a:r>
            <a:r>
              <a:rPr lang="cs-CZ" sz="2400" dirty="0"/>
              <a:t> </a:t>
            </a:r>
            <a:r>
              <a:rPr lang="cs-CZ" sz="2400" dirty="0" err="1"/>
              <a:t>musc</a:t>
            </a:r>
            <a:r>
              <a:rPr lang="cs-CZ" sz="2400" dirty="0"/>
              <a:t>.</a:t>
            </a:r>
          </a:p>
          <a:p>
            <a:pPr>
              <a:defRPr/>
            </a:pPr>
            <a:r>
              <a:rPr lang="cs-CZ" sz="2400" b="1" dirty="0"/>
              <a:t>Viscerální bolest s vyzařováním</a:t>
            </a:r>
            <a:r>
              <a:rPr lang="cs-CZ" sz="2400" dirty="0"/>
              <a:t> – hlubší dráždění orgánu – specifická iradiace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Kolika</a:t>
            </a:r>
          </a:p>
          <a:p>
            <a:pPr>
              <a:defRPr/>
            </a:pPr>
            <a:r>
              <a:rPr lang="cs-CZ" sz="2400" dirty="0"/>
              <a:t>Trvalá bolest - záněty</a:t>
            </a:r>
          </a:p>
        </p:txBody>
      </p:sp>
      <p:pic>
        <p:nvPicPr>
          <p:cNvPr id="27652" name="Picture 5" descr="Acute Abdominal Pain| Vedant Hospital">
            <a:extLst>
              <a:ext uri="{FF2B5EF4-FFF2-40B4-BE49-F238E27FC236}">
                <a16:creationId xmlns:a16="http://schemas.microsoft.com/office/drawing/2014/main" id="{CC8301DD-F853-8972-2C19-69933B55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79963"/>
            <a:ext cx="2492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9C699-E2B9-B8A7-BC47-3C1F7852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symptomy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B7BBC0-A824-F107-5C1B-FB36517A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572125"/>
          </a:xfrm>
        </p:spPr>
        <p:txBody>
          <a:bodyPr/>
          <a:lstStyle/>
          <a:p>
            <a:pPr>
              <a:defRPr/>
            </a:pPr>
            <a:r>
              <a:rPr lang="cs-CZ" sz="2400" b="1" u="sng" dirty="0"/>
              <a:t>Bolest</a:t>
            </a:r>
            <a:r>
              <a:rPr lang="cs-CZ" sz="2400" dirty="0"/>
              <a:t>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Somatická</a:t>
            </a:r>
            <a:r>
              <a:rPr lang="cs-CZ" sz="2400" dirty="0"/>
              <a:t> – dráždění peritonea </a:t>
            </a:r>
          </a:p>
          <a:p>
            <a:pPr>
              <a:defRPr/>
            </a:pPr>
            <a:r>
              <a:rPr lang="cs-CZ" sz="2400" dirty="0"/>
              <a:t>Ostrá přesně lokalizovaná bolest,  je úlevová poloha,  + </a:t>
            </a:r>
            <a:r>
              <a:rPr lang="cs-CZ" sz="2400" dirty="0" err="1"/>
              <a:t>defence</a:t>
            </a:r>
            <a:r>
              <a:rPr lang="cs-CZ" sz="2400" dirty="0"/>
              <a:t> </a:t>
            </a:r>
            <a:r>
              <a:rPr lang="cs-CZ" sz="2400" dirty="0" err="1"/>
              <a:t>musc</a:t>
            </a:r>
            <a:r>
              <a:rPr lang="cs-CZ" sz="2400" dirty="0"/>
              <a:t>.</a:t>
            </a:r>
          </a:p>
          <a:p>
            <a:pPr>
              <a:defRPr/>
            </a:pPr>
            <a:r>
              <a:rPr lang="cs-CZ" sz="2400" dirty="0"/>
              <a:t>- opatrné pohyby , setrvává v úlevové poloze, brání se kašli,   pohybu,  manipulaci</a:t>
            </a:r>
          </a:p>
        </p:txBody>
      </p:sp>
      <p:pic>
        <p:nvPicPr>
          <p:cNvPr id="28676" name="Picture 5" descr="Evaluation of the Acute Abdomen | Anesthesia Key">
            <a:extLst>
              <a:ext uri="{FF2B5EF4-FFF2-40B4-BE49-F238E27FC236}">
                <a16:creationId xmlns:a16="http://schemas.microsoft.com/office/drawing/2014/main" id="{167E7A9E-B759-A63F-039C-73AE5B8B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429000"/>
            <a:ext cx="3397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71EA8-613E-8D00-BAC1-33332FB1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symptomy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F87FD0-4C49-F92A-EFC2-BB226FEDC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500687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Zvracení</a:t>
            </a:r>
          </a:p>
          <a:p>
            <a:pPr>
              <a:defRPr/>
            </a:pPr>
            <a:r>
              <a:rPr lang="cs-CZ" sz="2400" dirty="0"/>
              <a:t>- reflexní  -  na počátku, bez úlevy</a:t>
            </a:r>
          </a:p>
          <a:p>
            <a:pPr>
              <a:defRPr/>
            </a:pPr>
            <a:r>
              <a:rPr lang="cs-CZ" sz="2400" dirty="0"/>
              <a:t>- z obstrukce – dočasná úleva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Zástava odchodu plynů a stolice</a:t>
            </a:r>
          </a:p>
          <a:p>
            <a:pPr>
              <a:defRPr/>
            </a:pPr>
            <a:r>
              <a:rPr lang="cs-CZ" sz="2400" dirty="0"/>
              <a:t>- reflexně při podráždění peritonea</a:t>
            </a:r>
          </a:p>
          <a:p>
            <a:pPr>
              <a:defRPr/>
            </a:pPr>
            <a:r>
              <a:rPr lang="cs-CZ" sz="2400" dirty="0"/>
              <a:t>- mechanická překážka, paralýza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Řídká stolice s krví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 err="1"/>
              <a:t>Singultus</a:t>
            </a:r>
            <a:endParaRPr lang="cs-CZ" sz="2400" b="1" dirty="0"/>
          </a:p>
          <a:p>
            <a:pPr>
              <a:defRPr/>
            </a:pPr>
            <a:r>
              <a:rPr lang="cs-CZ" sz="2400" dirty="0"/>
              <a:t>- dráždění peritonea pod bránicí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FFA29-25DD-6862-9233-5847D2C9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symptomy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D25BDA-790F-ECE3-6B3D-067B08FE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Ikterus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Tep</a:t>
            </a:r>
          </a:p>
          <a:p>
            <a:pPr>
              <a:defRPr/>
            </a:pPr>
            <a:r>
              <a:rPr lang="cs-CZ" sz="2400" dirty="0"/>
              <a:t>- mírná tachykardie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Teplota</a:t>
            </a:r>
          </a:p>
          <a:p>
            <a:pPr>
              <a:defRPr/>
            </a:pPr>
            <a:r>
              <a:rPr lang="cs-CZ" sz="2400" dirty="0"/>
              <a:t>-  do 38 st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Dech</a:t>
            </a:r>
          </a:p>
          <a:p>
            <a:pPr>
              <a:defRPr/>
            </a:pPr>
            <a:r>
              <a:rPr lang="cs-CZ" sz="2400" dirty="0"/>
              <a:t>- tachypnoe s povrchním, kostálním dýcháním</a:t>
            </a:r>
          </a:p>
          <a:p>
            <a:pPr>
              <a:defRPr/>
            </a:pPr>
            <a:r>
              <a:rPr lang="cs-CZ" sz="2400" dirty="0"/>
              <a:t>- omezení dech. vlny na břiše – defense </a:t>
            </a:r>
            <a:r>
              <a:rPr lang="cs-CZ" sz="2400" dirty="0" err="1"/>
              <a:t>musculaire</a:t>
            </a:r>
            <a:endParaRPr lang="cs-CZ" sz="2400" dirty="0"/>
          </a:p>
        </p:txBody>
      </p:sp>
      <p:pic>
        <p:nvPicPr>
          <p:cNvPr id="30724" name="Picture 7" descr="Vital Signs - (Heart Rate, Blood Pressure, Respiratory Rate, Oxygen  Saturation and Temperature) | Nucleotype">
            <a:extLst>
              <a:ext uri="{FF2B5EF4-FFF2-40B4-BE49-F238E27FC236}">
                <a16:creationId xmlns:a16="http://schemas.microsoft.com/office/drawing/2014/main" id="{B6F0A01D-19FC-8A1D-F4F8-1162A754A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000375"/>
            <a:ext cx="3454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File:Scleral Icterus.jpg - Wikimedia Commons">
            <a:extLst>
              <a:ext uri="{FF2B5EF4-FFF2-40B4-BE49-F238E27FC236}">
                <a16:creationId xmlns:a16="http://schemas.microsoft.com/office/drawing/2014/main" id="{82BA32D2-C426-BA24-7D97-5B470A6B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2608" r="20963" b="2512"/>
          <a:stretch>
            <a:fillRect/>
          </a:stretch>
        </p:blipFill>
        <p:spPr bwMode="auto">
          <a:xfrm>
            <a:off x="6143625" y="785813"/>
            <a:ext cx="25209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78C77-DEEB-6553-7BDF-3C7717EA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Fyzikální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D6EB44-75E0-0DA2-9D0C-DC79884A3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  </a:t>
            </a:r>
          </a:p>
        </p:txBody>
      </p:sp>
      <p:pic>
        <p:nvPicPr>
          <p:cNvPr id="31748" name="Picture 5" descr="C:\Users\Martin\Desktop\výuka\břicho\obr\Obr A6.jpg">
            <a:extLst>
              <a:ext uri="{FF2B5EF4-FFF2-40B4-BE49-F238E27FC236}">
                <a16:creationId xmlns:a16="http://schemas.microsoft.com/office/drawing/2014/main" id="{A6687CE9-6E8D-16A7-0605-F4EE4C064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00125"/>
            <a:ext cx="23907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Abdominal Pain Causes by Location: Stomach Anatomy and Quadrants — EZmed">
            <a:extLst>
              <a:ext uri="{FF2B5EF4-FFF2-40B4-BE49-F238E27FC236}">
                <a16:creationId xmlns:a16="http://schemas.microsoft.com/office/drawing/2014/main" id="{B316FCD1-146F-B641-C93C-71975AF8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786313"/>
            <a:ext cx="317976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Anatomic zones - UpToDate">
            <a:extLst>
              <a:ext uri="{FF2B5EF4-FFF2-40B4-BE49-F238E27FC236}">
                <a16:creationId xmlns:a16="http://schemas.microsoft.com/office/drawing/2014/main" id="{9ECBB801-EA75-EC47-05D6-3B48BEA2F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59273"/>
          <a:stretch>
            <a:fillRect/>
          </a:stretch>
        </p:blipFill>
        <p:spPr bwMode="auto">
          <a:xfrm>
            <a:off x="3071813" y="1285875"/>
            <a:ext cx="196850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 descr="Gastrointestinal system | Clinical Gate">
            <a:extLst>
              <a:ext uri="{FF2B5EF4-FFF2-40B4-BE49-F238E27FC236}">
                <a16:creationId xmlns:a16="http://schemas.microsoft.com/office/drawing/2014/main" id="{7B65B0F4-E127-A0DD-5F15-7846AAF73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928938"/>
            <a:ext cx="33416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Per abdomen examination - Clinical Methods - Abdomen">
            <a:extLst>
              <a:ext uri="{FF2B5EF4-FFF2-40B4-BE49-F238E27FC236}">
                <a16:creationId xmlns:a16="http://schemas.microsoft.com/office/drawing/2014/main" id="{24795858-E6D4-F8BC-D1DD-8F1DF9818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21654" r="4430" b="13780"/>
          <a:stretch>
            <a:fillRect/>
          </a:stretch>
        </p:blipFill>
        <p:spPr bwMode="auto">
          <a:xfrm>
            <a:off x="5500688" y="4786313"/>
            <a:ext cx="341788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D4222-3987-FBD6-A8FE-3AAF99D7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C000"/>
                </a:solidFill>
              </a:rPr>
              <a:t>Anamnéza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B9218E-0358-6008-81CC-78AFA970D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Přímá, nepřímá</a:t>
            </a:r>
          </a:p>
          <a:p>
            <a:pPr>
              <a:defRPr/>
            </a:pPr>
            <a:r>
              <a:rPr lang="cs-CZ" sz="2400" dirty="0"/>
              <a:t>Zevrubná celková / cílená, zkrácená (k NO)(akutní stavy)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NO -  nynější onemocnění</a:t>
            </a:r>
          </a:p>
          <a:p>
            <a:pPr>
              <a:defRPr/>
            </a:pPr>
            <a:r>
              <a:rPr lang="cs-CZ" sz="2400" dirty="0"/>
              <a:t>Hlavní obtíž</a:t>
            </a:r>
          </a:p>
          <a:p>
            <a:pPr>
              <a:defRPr/>
            </a:pPr>
            <a:r>
              <a:rPr lang="cs-CZ" sz="2400" dirty="0"/>
              <a:t>Časová osa, mechanismus,  symptomy</a:t>
            </a:r>
          </a:p>
          <a:p>
            <a:pPr>
              <a:defRPr/>
            </a:pPr>
            <a:r>
              <a:rPr lang="cs-CZ" sz="2400" dirty="0"/>
              <a:t>Cílená anamnéza orgánových systémů/funkcí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88110-5130-311D-540E-FAF8036B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C5A41F-5401-0727-1625-776439D7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24562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Pohled</a:t>
            </a:r>
            <a:r>
              <a:rPr lang="cs-CZ" sz="2400" dirty="0"/>
              <a:t>  -  tvarové změny břicha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Celkové vzedmutí – ileus</a:t>
            </a:r>
          </a:p>
          <a:p>
            <a:pPr>
              <a:defRPr/>
            </a:pPr>
            <a:r>
              <a:rPr lang="cs-CZ" sz="2400" dirty="0"/>
              <a:t>Lokální vyklenutí</a:t>
            </a:r>
          </a:p>
          <a:p>
            <a:pPr>
              <a:defRPr/>
            </a:pPr>
            <a:r>
              <a:rPr lang="cs-CZ" sz="2400" dirty="0"/>
              <a:t>Propadlé břicho – peritonitida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Šíření dechové vlny</a:t>
            </a:r>
          </a:p>
          <a:p>
            <a:pPr>
              <a:defRPr/>
            </a:pPr>
            <a:r>
              <a:rPr lang="cs-CZ" sz="2400" dirty="0"/>
              <a:t>Jizvy, </a:t>
            </a:r>
            <a:r>
              <a:rPr lang="cs-CZ" sz="2400" dirty="0" err="1"/>
              <a:t>cyanoza</a:t>
            </a:r>
            <a:r>
              <a:rPr lang="cs-CZ" sz="2400" dirty="0"/>
              <a:t>, ikterus, hematomy</a:t>
            </a:r>
          </a:p>
        </p:txBody>
      </p:sp>
      <p:pic>
        <p:nvPicPr>
          <p:cNvPr id="32772" name="Picture 5" descr="Strangulated Umbilical Hernia Containing Small Bowel Stock Photo 1323845027  | Shutterstock">
            <a:extLst>
              <a:ext uri="{FF2B5EF4-FFF2-40B4-BE49-F238E27FC236}">
                <a16:creationId xmlns:a16="http://schemas.microsoft.com/office/drawing/2014/main" id="{ADE9120F-7A8F-FBAE-F565-3B69B2C9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b="11273"/>
          <a:stretch>
            <a:fillRect/>
          </a:stretch>
        </p:blipFill>
        <p:spPr bwMode="auto">
          <a:xfrm>
            <a:off x="5786438" y="3286125"/>
            <a:ext cx="30432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" descr="C:\Users\Martin\Desktop\obr. orthobull\jine\chir\F1.large.jpg">
            <a:extLst>
              <a:ext uri="{FF2B5EF4-FFF2-40B4-BE49-F238E27FC236}">
                <a16:creationId xmlns:a16="http://schemas.microsoft.com/office/drawing/2014/main" id="{7B2676C4-7FCF-DEBB-93C0-E8C23F4F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8625"/>
            <a:ext cx="308133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Paralytic ileus - www.medicoapps.org">
            <a:extLst>
              <a:ext uri="{FF2B5EF4-FFF2-40B4-BE49-F238E27FC236}">
                <a16:creationId xmlns:a16="http://schemas.microsoft.com/office/drawing/2014/main" id="{078957C1-4758-D416-8A59-37485A99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751" r="6889" b="3751"/>
          <a:stretch>
            <a:fillRect/>
          </a:stretch>
        </p:blipFill>
        <p:spPr bwMode="auto">
          <a:xfrm>
            <a:off x="765175" y="4643438"/>
            <a:ext cx="35417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C97D7-DF36-7D35-F125-3CED11FE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74A44D-EDD2-C37D-6ABA-D5B42224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Poslech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Fyziol</a:t>
            </a:r>
            <a:r>
              <a:rPr lang="cs-CZ" sz="2400" dirty="0"/>
              <a:t>.  peristaltika  – tichá, nepravidelná peristaltika</a:t>
            </a:r>
          </a:p>
          <a:p>
            <a:pPr>
              <a:defRPr/>
            </a:pPr>
            <a:r>
              <a:rPr lang="cs-CZ" sz="2400" dirty="0"/>
              <a:t>Mechanická obstrukce -  pravidelná hlasitá peristaltika</a:t>
            </a:r>
          </a:p>
          <a:p>
            <a:pPr>
              <a:defRPr/>
            </a:pPr>
            <a:r>
              <a:rPr lang="cs-CZ" sz="2400" dirty="0"/>
              <a:t>Mrtvolné ticho – peritonitida, paralýza střeva, </a:t>
            </a:r>
            <a:r>
              <a:rPr lang="cs-CZ" sz="2400" dirty="0" err="1"/>
              <a:t>hemoperitoneum</a:t>
            </a:r>
            <a:r>
              <a:rPr lang="cs-CZ" sz="2400" dirty="0"/>
              <a:t>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Zvuk padající kapky -  paralytický ileus</a:t>
            </a:r>
          </a:p>
          <a:p>
            <a:pPr>
              <a:defRPr/>
            </a:pPr>
            <a:r>
              <a:rPr lang="cs-CZ" sz="2400" dirty="0" err="1"/>
              <a:t>Šplíchoty</a:t>
            </a:r>
            <a:r>
              <a:rPr lang="cs-CZ" sz="2400" dirty="0"/>
              <a:t> – velké množství tekutiny na ve střevě z počátku ileu</a:t>
            </a:r>
          </a:p>
        </p:txBody>
      </p:sp>
      <p:pic>
        <p:nvPicPr>
          <p:cNvPr id="33796" name="Picture 2" descr="Abdomen Examination - Auscultation">
            <a:extLst>
              <a:ext uri="{FF2B5EF4-FFF2-40B4-BE49-F238E27FC236}">
                <a16:creationId xmlns:a16="http://schemas.microsoft.com/office/drawing/2014/main" id="{DE579DEE-4C90-454B-71C4-5377905F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2"/>
          <a:stretch>
            <a:fillRect/>
          </a:stretch>
        </p:blipFill>
        <p:spPr bwMode="auto">
          <a:xfrm>
            <a:off x="5643563" y="500063"/>
            <a:ext cx="2649537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00AE9-C06E-D233-FA1E-7EF4A6E8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3B11F4-A869-83AD-BBDF-A7744D0B0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9055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Poklep - Perkuse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Diferencovaně bubínkový, nebolestivý</a:t>
            </a:r>
          </a:p>
          <a:p>
            <a:pPr>
              <a:defRPr/>
            </a:pPr>
            <a:r>
              <a:rPr lang="cs-CZ" sz="2400" dirty="0"/>
              <a:t>Ztemnělý – tumor, infiltrace, </a:t>
            </a:r>
            <a:r>
              <a:rPr lang="cs-CZ" sz="2400" dirty="0" err="1"/>
              <a:t>parench</a:t>
            </a:r>
            <a:r>
              <a:rPr lang="cs-CZ" sz="2400" dirty="0"/>
              <a:t>. Orgány</a:t>
            </a:r>
          </a:p>
          <a:p>
            <a:pPr>
              <a:defRPr/>
            </a:pPr>
            <a:r>
              <a:rPr lang="cs-CZ" sz="2400" dirty="0" err="1"/>
              <a:t>Hyperonorní</a:t>
            </a:r>
            <a:r>
              <a:rPr lang="cs-CZ" sz="2400" dirty="0"/>
              <a:t> – </a:t>
            </a:r>
            <a:r>
              <a:rPr lang="cs-CZ" sz="2400" dirty="0" err="1"/>
              <a:t>pneumoperitoneum</a:t>
            </a:r>
            <a:r>
              <a:rPr lang="cs-CZ" sz="2400" dirty="0"/>
              <a:t>, ileus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Pleniesovo</a:t>
            </a:r>
            <a:r>
              <a:rPr lang="cs-CZ" sz="2400" dirty="0"/>
              <a:t> znamení – bolestivost </a:t>
            </a:r>
            <a:r>
              <a:rPr lang="cs-CZ" sz="2400" dirty="0" err="1"/>
              <a:t>pokleu</a:t>
            </a:r>
            <a:r>
              <a:rPr lang="cs-CZ" sz="2400" dirty="0"/>
              <a:t> – dráždění peritonea</a:t>
            </a:r>
          </a:p>
        </p:txBody>
      </p:sp>
      <p:pic>
        <p:nvPicPr>
          <p:cNvPr id="34820" name="Picture 2" descr="Percussion – Physical Examination Techniques: A Nurse's Guide">
            <a:extLst>
              <a:ext uri="{FF2B5EF4-FFF2-40B4-BE49-F238E27FC236}">
                <a16:creationId xmlns:a16="http://schemas.microsoft.com/office/drawing/2014/main" id="{78EE3E72-3F5D-AB30-A8B4-0E668A21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r="2216"/>
          <a:stretch>
            <a:fillRect/>
          </a:stretch>
        </p:blipFill>
        <p:spPr bwMode="auto">
          <a:xfrm>
            <a:off x="323850" y="1327150"/>
            <a:ext cx="37703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Gastrointestinal Exam - Percussion of the Abdomen - YouTube">
            <a:extLst>
              <a:ext uri="{FF2B5EF4-FFF2-40B4-BE49-F238E27FC236}">
                <a16:creationId xmlns:a16="http://schemas.microsoft.com/office/drawing/2014/main" id="{24FDD47B-0A56-1E87-FA6C-BEC15AAB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339850"/>
            <a:ext cx="28971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39AF8-6EFA-97B7-C79A-C044F5F9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4A7094-F8CF-97D9-D750-754FDBAF0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8578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Palpace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Prvně mimo punctum maximum</a:t>
            </a:r>
          </a:p>
          <a:p>
            <a:pPr>
              <a:defRPr/>
            </a:pPr>
            <a:r>
              <a:rPr lang="cs-CZ" sz="2400" dirty="0"/>
              <a:t>Povrchová / hluboká</a:t>
            </a:r>
          </a:p>
          <a:p>
            <a:pPr>
              <a:defRPr/>
            </a:pPr>
            <a:r>
              <a:rPr lang="cs-CZ" sz="2400" dirty="0"/>
              <a:t>-&gt; difuzní /  ohraničená bolest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svalové stažení</a:t>
            </a:r>
          </a:p>
          <a:p>
            <a:pPr>
              <a:defRPr/>
            </a:pPr>
            <a:r>
              <a:rPr lang="cs-CZ" sz="2400" dirty="0"/>
              <a:t>Hmatná rezistence </a:t>
            </a:r>
          </a:p>
          <a:p>
            <a:pPr>
              <a:defRPr/>
            </a:pPr>
            <a:r>
              <a:rPr lang="cs-CZ" sz="2400" dirty="0"/>
              <a:t>Játra, slezina</a:t>
            </a:r>
          </a:p>
          <a:p>
            <a:pPr>
              <a:defRPr/>
            </a:pPr>
            <a:r>
              <a:rPr lang="cs-CZ" sz="2400" dirty="0"/>
              <a:t>Predilekční místa nad orgány</a:t>
            </a:r>
          </a:p>
        </p:txBody>
      </p:sp>
      <p:pic>
        <p:nvPicPr>
          <p:cNvPr id="35844" name="Picture 6" descr="Signs of Peritoneal Irritation - WikiLectures">
            <a:extLst>
              <a:ext uri="{FF2B5EF4-FFF2-40B4-BE49-F238E27FC236}">
                <a16:creationId xmlns:a16="http://schemas.microsoft.com/office/drawing/2014/main" id="{DFFF7ACA-2997-67D9-2E96-E3377584D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57188"/>
            <a:ext cx="20669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8" descr="Projekce orgánů">
            <a:extLst>
              <a:ext uri="{FF2B5EF4-FFF2-40B4-BE49-F238E27FC236}">
                <a16:creationId xmlns:a16="http://schemas.microsoft.com/office/drawing/2014/main" id="{32E6BB15-EE4D-10FA-7F32-DF4776CB68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5846" name="Picture 9" descr="C:\Users\Martin\Desktop\obr. orthobull\obr02_14_04_05.jpg">
            <a:extLst>
              <a:ext uri="{FF2B5EF4-FFF2-40B4-BE49-F238E27FC236}">
                <a16:creationId xmlns:a16="http://schemas.microsoft.com/office/drawing/2014/main" id="{4682FA2B-12CB-98D0-633F-CF9E5BE8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8" t="5226" r="12816" b="6532"/>
          <a:stretch>
            <a:fillRect/>
          </a:stretch>
        </p:blipFill>
        <p:spPr bwMode="auto">
          <a:xfrm>
            <a:off x="5715000" y="3357563"/>
            <a:ext cx="299402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49F7F-D882-538C-0B40-4B21605C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AE9F2C-DDB2-7250-3456-D9D1CD73F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57212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Peritoneální příznaky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Plenies</a:t>
            </a:r>
            <a:endParaRPr lang="cs-CZ" sz="2400" dirty="0"/>
          </a:p>
          <a:p>
            <a:pPr>
              <a:defRPr/>
            </a:pPr>
            <a:r>
              <a:rPr lang="cs-CZ" sz="2400" dirty="0" err="1"/>
              <a:t>Blumberg</a:t>
            </a:r>
            <a:r>
              <a:rPr lang="cs-CZ" sz="2400" dirty="0"/>
              <a:t>  - předpokládané místo</a:t>
            </a:r>
          </a:p>
          <a:p>
            <a:pPr>
              <a:defRPr/>
            </a:pPr>
            <a:r>
              <a:rPr lang="cs-CZ" sz="2400" dirty="0" err="1"/>
              <a:t>Rovsing</a:t>
            </a:r>
            <a:r>
              <a:rPr lang="cs-CZ" sz="2400" dirty="0"/>
              <a:t>   - protilehlé místo</a:t>
            </a:r>
          </a:p>
          <a:p>
            <a:pPr>
              <a:defRPr/>
            </a:pPr>
            <a:r>
              <a:rPr lang="cs-CZ" sz="2400" dirty="0"/>
              <a:t>Murphy  -  P podžebří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Defence</a:t>
            </a:r>
            <a:r>
              <a:rPr lang="cs-CZ" sz="2400" dirty="0"/>
              <a:t> </a:t>
            </a:r>
            <a:r>
              <a:rPr lang="cs-CZ" sz="2400" dirty="0" err="1"/>
              <a:t>musculaire</a:t>
            </a: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  <p:pic>
        <p:nvPicPr>
          <p:cNvPr id="36868" name="Picture 5" descr="MedCrave online">
            <a:extLst>
              <a:ext uri="{FF2B5EF4-FFF2-40B4-BE49-F238E27FC236}">
                <a16:creationId xmlns:a16="http://schemas.microsoft.com/office/drawing/2014/main" id="{A7F48A2D-A4EC-93C0-3C47-D71D60B3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9361" r="8302" b="9361"/>
          <a:stretch>
            <a:fillRect/>
          </a:stretch>
        </p:blipFill>
        <p:spPr bwMode="auto">
          <a:xfrm>
            <a:off x="5715000" y="642938"/>
            <a:ext cx="2843213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7" descr="Vyšetření břicha | Interní propedeutika.cz 2.0">
            <a:extLst>
              <a:ext uri="{FF2B5EF4-FFF2-40B4-BE49-F238E27FC236}">
                <a16:creationId xmlns:a16="http://schemas.microsoft.com/office/drawing/2014/main" id="{7E862059-134F-A9DA-7C87-92C58A925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36870" name="Picture 9" descr="http://www.propedeutika.cz/images/murphy_small.jpg">
            <a:extLst>
              <a:ext uri="{FF2B5EF4-FFF2-40B4-BE49-F238E27FC236}">
                <a16:creationId xmlns:a16="http://schemas.microsoft.com/office/drawing/2014/main" id="{06B2721A-BDB7-E7EF-D04B-9751ED09F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857750"/>
            <a:ext cx="23764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C:\Users\Martin\Desktop\obr. orthobull\big_5cffabc461043.jpg">
            <a:extLst>
              <a:ext uri="{FF2B5EF4-FFF2-40B4-BE49-F238E27FC236}">
                <a16:creationId xmlns:a16="http://schemas.microsoft.com/office/drawing/2014/main" id="{BD5E7BB1-024D-19E7-D501-6971AD25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5905" r="3899" b="3543"/>
          <a:stretch>
            <a:fillRect/>
          </a:stretch>
        </p:blipFill>
        <p:spPr bwMode="auto">
          <a:xfrm>
            <a:off x="5357813" y="4214813"/>
            <a:ext cx="35242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FA0EA-7800-4758-206A-C0B078D6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C77AF2-CB3F-9D9D-C53D-B9C4C351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Per </a:t>
            </a:r>
            <a:r>
              <a:rPr lang="cs-CZ" sz="2400" b="1" dirty="0" err="1"/>
              <a:t>rectum</a:t>
            </a:r>
            <a:endParaRPr lang="cs-CZ" sz="2400" b="1" dirty="0"/>
          </a:p>
          <a:p>
            <a:pPr>
              <a:defRPr/>
            </a:pPr>
            <a:r>
              <a:rPr lang="cs-CZ" sz="2400" dirty="0"/>
              <a:t>Okolí </a:t>
            </a:r>
            <a:r>
              <a:rPr lang="cs-CZ" sz="2400" dirty="0" err="1"/>
              <a:t>anu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Tonus </a:t>
            </a:r>
            <a:r>
              <a:rPr lang="cs-CZ" sz="2400" dirty="0" err="1"/>
              <a:t>rect</a:t>
            </a:r>
            <a:r>
              <a:rPr lang="cs-CZ" sz="2400" dirty="0"/>
              <a:t>. svěračů </a:t>
            </a:r>
          </a:p>
          <a:p>
            <a:pPr>
              <a:defRPr/>
            </a:pPr>
            <a:r>
              <a:rPr lang="cs-CZ" sz="2400" dirty="0"/>
              <a:t>-  ochablý při peritonitis, absces </a:t>
            </a:r>
            <a:r>
              <a:rPr lang="cs-CZ" sz="2400" dirty="0" err="1"/>
              <a:t>Douglasu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Rezistence</a:t>
            </a:r>
          </a:p>
          <a:p>
            <a:pPr>
              <a:defRPr/>
            </a:pPr>
            <a:r>
              <a:rPr lang="cs-CZ" sz="2400" dirty="0" err="1"/>
              <a:t>Indagace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Obsah </a:t>
            </a:r>
            <a:r>
              <a:rPr lang="cs-CZ" sz="2400" dirty="0" err="1"/>
              <a:t>ampuly</a:t>
            </a:r>
            <a:endParaRPr lang="cs-CZ" sz="2400" dirty="0"/>
          </a:p>
          <a:p>
            <a:pPr>
              <a:defRPr/>
            </a:pPr>
            <a:r>
              <a:rPr lang="cs-CZ" sz="2400" dirty="0" err="1"/>
              <a:t>Patol</a:t>
            </a:r>
            <a:r>
              <a:rPr lang="cs-CZ" sz="2400" dirty="0"/>
              <a:t>. příměs</a:t>
            </a:r>
          </a:p>
        </p:txBody>
      </p:sp>
      <p:pic>
        <p:nvPicPr>
          <p:cNvPr id="37892" name="Picture 9" descr="Digital rectal exam - Mayo Clinic">
            <a:extLst>
              <a:ext uri="{FF2B5EF4-FFF2-40B4-BE49-F238E27FC236}">
                <a16:creationId xmlns:a16="http://schemas.microsoft.com/office/drawing/2014/main" id="{6A7EA65C-7133-0683-8100-C10DD784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071813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1" descr="Performing a digital rectal examination: indications and examination">
            <a:extLst>
              <a:ext uri="{FF2B5EF4-FFF2-40B4-BE49-F238E27FC236}">
                <a16:creationId xmlns:a16="http://schemas.microsoft.com/office/drawing/2014/main" id="{6AF8A2E2-C7C9-305B-DACC-50D86658B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006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6A038-693C-25BD-8A00-439EE28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 err="1">
                <a:solidFill>
                  <a:srgbClr val="FFC000"/>
                </a:solidFill>
              </a:rPr>
              <a:t>Paraklinická</a:t>
            </a:r>
            <a:r>
              <a:rPr lang="cs-CZ" sz="2800" dirty="0">
                <a:solidFill>
                  <a:srgbClr val="FFC000"/>
                </a:solidFill>
              </a:rPr>
              <a:t> vyšetření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41118C-DFF0-9E6B-06F5-32BA3B05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Laboratorní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ZBCH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KO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Koagulace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Moč – biochemicky. sediment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2B81E-6F38-5F06-BDD8-C73C8E75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 err="1">
                <a:solidFill>
                  <a:srgbClr val="FFC000"/>
                </a:solidFill>
              </a:rPr>
              <a:t>Paraklinická</a:t>
            </a:r>
            <a:r>
              <a:rPr lang="cs-CZ" sz="2800" dirty="0">
                <a:solidFill>
                  <a:srgbClr val="FFC000"/>
                </a:solidFill>
              </a:rPr>
              <a:t> vyšetření 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E0F047-939D-58BA-DD0E-4DFA2CC7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Zobrazovací metody</a:t>
            </a:r>
          </a:p>
          <a:p>
            <a:pPr>
              <a:defRPr/>
            </a:pPr>
            <a:r>
              <a:rPr lang="cs-CZ" sz="2400" dirty="0"/>
              <a:t>RTG – nativní   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39940" name="Picture 9" descr="Cureus | A Rare Presentation of Small Bowel Obstruction Due to Obstructed  Indirect Inguinal Hernia">
            <a:extLst>
              <a:ext uri="{FF2B5EF4-FFF2-40B4-BE49-F238E27FC236}">
                <a16:creationId xmlns:a16="http://schemas.microsoft.com/office/drawing/2014/main" id="{0F5F94D0-43EC-717C-A19B-CF4CAC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284538"/>
            <a:ext cx="233362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 descr="pneumoperitoneum01">
            <a:extLst>
              <a:ext uri="{FF2B5EF4-FFF2-40B4-BE49-F238E27FC236}">
                <a16:creationId xmlns:a16="http://schemas.microsoft.com/office/drawing/2014/main" id="{2A916C50-3B6C-9575-5C68-30BE435E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281363"/>
            <a:ext cx="3092450" cy="261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3" descr="paralytický ileus01">
            <a:extLst>
              <a:ext uri="{FF2B5EF4-FFF2-40B4-BE49-F238E27FC236}">
                <a16:creationId xmlns:a16="http://schemas.microsoft.com/office/drawing/2014/main" id="{FEC3F0FB-821D-AA1B-56BD-8547267F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3017838"/>
            <a:ext cx="2482850" cy="288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50E64-52D6-65DF-36F1-267823EE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BF8E6D-8704-E57E-C3A6-A32909DD3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UZ</a:t>
            </a:r>
          </a:p>
        </p:txBody>
      </p:sp>
      <p:pic>
        <p:nvPicPr>
          <p:cNvPr id="40964" name="Picture 7" descr="Abdominal ultrasound reveals a distended gallbladder (9 × 3.8 cm) with echogenic material (short arrows) in the dependent portion of the gallbladder. The wall thickness of the gallbladder was about 22 mm (thin arrow).  ">
            <a:extLst>
              <a:ext uri="{FF2B5EF4-FFF2-40B4-BE49-F238E27FC236}">
                <a16:creationId xmlns:a16="http://schemas.microsoft.com/office/drawing/2014/main" id="{06EC5ABD-D6FF-6258-A097-F54F92424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636838"/>
            <a:ext cx="40100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1" descr="Figure 1 from Pre-ERCP imaging of the bile duct and gallbladder. | Semantic  Scholar">
            <a:extLst>
              <a:ext uri="{FF2B5EF4-FFF2-40B4-BE49-F238E27FC236}">
                <a16:creationId xmlns:a16="http://schemas.microsoft.com/office/drawing/2014/main" id="{9456029A-83BD-6096-2B0E-34CBCA5A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3423" b="7448"/>
          <a:stretch>
            <a:fillRect/>
          </a:stretch>
        </p:blipFill>
        <p:spPr bwMode="auto">
          <a:xfrm>
            <a:off x="5072063" y="2714625"/>
            <a:ext cx="32750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5CFE1-F603-B471-3D69-B253BAF7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AB4016-D153-DF14-1780-9C0C374B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CT</a:t>
            </a:r>
          </a:p>
        </p:txBody>
      </p:sp>
      <p:pic>
        <p:nvPicPr>
          <p:cNvPr id="41988" name="Picture 11" descr="Postoperative ileus: Recent developments in pathophysiology and management  - Clinical Nutrition">
            <a:extLst>
              <a:ext uri="{FF2B5EF4-FFF2-40B4-BE49-F238E27FC236}">
                <a16:creationId xmlns:a16="http://schemas.microsoft.com/office/drawing/2014/main" id="{E3CD91C0-5780-92C3-AEBD-BFA13A7A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43000"/>
            <a:ext cx="259238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New Page 1">
            <a:extLst>
              <a:ext uri="{FF2B5EF4-FFF2-40B4-BE49-F238E27FC236}">
                <a16:creationId xmlns:a16="http://schemas.microsoft.com/office/drawing/2014/main" id="{2CBCA592-0939-980C-CD0B-BDADA6B9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09663"/>
            <a:ext cx="3219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 descr="17">
            <a:extLst>
              <a:ext uri="{FF2B5EF4-FFF2-40B4-BE49-F238E27FC236}">
                <a16:creationId xmlns:a16="http://schemas.microsoft.com/office/drawing/2014/main" id="{FBBF7E54-06D8-8D56-160B-42FF9CFE8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0" t="16368" r="20909" b="14067"/>
          <a:stretch>
            <a:fillRect/>
          </a:stretch>
        </p:blipFill>
        <p:spPr bwMode="auto">
          <a:xfrm>
            <a:off x="1619250" y="3762375"/>
            <a:ext cx="33147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A442D-9679-82E1-0374-9285B233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C000"/>
                </a:solidFill>
              </a:rPr>
              <a:t>Anamnéza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7DC126-EA3D-B393-6C0C-9F58E243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Rozbor symptomů, bolesti </a:t>
            </a:r>
            <a:r>
              <a:rPr lang="cs-CZ" sz="2400" dirty="0"/>
              <a:t>-  SOCRATES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 err="1"/>
              <a:t>S</a:t>
            </a:r>
            <a:r>
              <a:rPr lang="cs-CZ" sz="2400" dirty="0" err="1"/>
              <a:t>ite</a:t>
            </a:r>
            <a:r>
              <a:rPr lang="cs-CZ" sz="2400" dirty="0"/>
              <a:t>    -  místo</a:t>
            </a:r>
          </a:p>
          <a:p>
            <a:pPr>
              <a:defRPr/>
            </a:pPr>
            <a:r>
              <a:rPr lang="cs-CZ" sz="2400" b="1" dirty="0" err="1"/>
              <a:t>O</a:t>
            </a:r>
            <a:r>
              <a:rPr lang="cs-CZ" sz="2400" dirty="0" err="1"/>
              <a:t>nset</a:t>
            </a:r>
            <a:r>
              <a:rPr lang="cs-CZ" sz="2400" dirty="0"/>
              <a:t>  -  nástup/ epizody obtíží</a:t>
            </a:r>
          </a:p>
          <a:p>
            <a:pPr>
              <a:defRPr/>
            </a:pPr>
            <a:r>
              <a:rPr lang="cs-CZ" sz="2400" b="1" dirty="0" err="1"/>
              <a:t>C</a:t>
            </a:r>
            <a:r>
              <a:rPr lang="cs-CZ" sz="2400" dirty="0" err="1"/>
              <a:t>haracter</a:t>
            </a:r>
            <a:r>
              <a:rPr lang="cs-CZ" sz="2400" dirty="0"/>
              <a:t>  -  specifika, kvalita, kvantita symptomu</a:t>
            </a:r>
          </a:p>
          <a:p>
            <a:pPr>
              <a:defRPr/>
            </a:pPr>
            <a:r>
              <a:rPr lang="cs-CZ" sz="2400" b="1" dirty="0" err="1"/>
              <a:t>R</a:t>
            </a:r>
            <a:r>
              <a:rPr lang="cs-CZ" sz="2400" dirty="0" err="1"/>
              <a:t>adiation</a:t>
            </a:r>
            <a:endParaRPr lang="cs-CZ" sz="2400" dirty="0"/>
          </a:p>
          <a:p>
            <a:pPr>
              <a:defRPr/>
            </a:pPr>
            <a:r>
              <a:rPr lang="cs-CZ" sz="2400" b="1" dirty="0" err="1"/>
              <a:t>A</a:t>
            </a:r>
            <a:r>
              <a:rPr lang="cs-CZ" sz="2400" dirty="0" err="1"/>
              <a:t>ssociated</a:t>
            </a:r>
            <a:r>
              <a:rPr lang="cs-CZ" sz="2400" dirty="0"/>
              <a:t> </a:t>
            </a:r>
            <a:r>
              <a:rPr lang="cs-CZ" sz="2400" dirty="0" err="1"/>
              <a:t>symptoms</a:t>
            </a:r>
            <a:endParaRPr lang="cs-CZ" sz="2400" dirty="0"/>
          </a:p>
          <a:p>
            <a:pPr>
              <a:defRPr/>
            </a:pPr>
            <a:r>
              <a:rPr lang="cs-CZ" sz="2400" b="1" dirty="0" err="1"/>
              <a:t>T</a:t>
            </a:r>
            <a:r>
              <a:rPr lang="cs-CZ" sz="2400" dirty="0" err="1"/>
              <a:t>ime</a:t>
            </a:r>
            <a:r>
              <a:rPr lang="cs-CZ" sz="2400" dirty="0"/>
              <a:t> </a:t>
            </a:r>
            <a:r>
              <a:rPr lang="cs-CZ" sz="2400" dirty="0" err="1"/>
              <a:t>course</a:t>
            </a:r>
            <a:r>
              <a:rPr lang="cs-CZ" sz="2400" dirty="0"/>
              <a:t>  - časový vývoj </a:t>
            </a:r>
          </a:p>
          <a:p>
            <a:pPr>
              <a:defRPr/>
            </a:pPr>
            <a:r>
              <a:rPr lang="cs-CZ" sz="2400" b="1" dirty="0" err="1"/>
              <a:t>E</a:t>
            </a:r>
            <a:r>
              <a:rPr lang="cs-CZ" sz="2400" dirty="0" err="1"/>
              <a:t>xacerbating</a:t>
            </a:r>
            <a:r>
              <a:rPr lang="cs-CZ" sz="2400" dirty="0"/>
              <a:t>/ </a:t>
            </a:r>
            <a:r>
              <a:rPr lang="cs-CZ" sz="2400" dirty="0" err="1"/>
              <a:t>releaving</a:t>
            </a:r>
            <a:r>
              <a:rPr lang="cs-CZ" sz="2400" dirty="0"/>
              <a:t> </a:t>
            </a:r>
            <a:r>
              <a:rPr lang="cs-CZ" sz="2400" dirty="0" err="1"/>
              <a:t>factors</a:t>
            </a:r>
            <a:endParaRPr lang="cs-CZ" sz="2400" dirty="0"/>
          </a:p>
          <a:p>
            <a:pPr>
              <a:defRPr/>
            </a:pPr>
            <a:r>
              <a:rPr lang="cs-CZ" sz="2400" b="1" dirty="0" err="1"/>
              <a:t>S</a:t>
            </a:r>
            <a:r>
              <a:rPr lang="cs-CZ" sz="2400" dirty="0" err="1"/>
              <a:t>everity</a:t>
            </a:r>
            <a:endParaRPr lang="cs-CZ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32BC20-ADA5-8596-1E26-8D9B1F05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376F4-DC1F-D7B6-375D-927C81FCE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NPB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Není specifická diagnostická metoda která spolehlivě identifikuje NPB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Diagnóza:  syntéza anamnézy, fyzikálního nálezu, pomocných vyšetření a zkušenosti</a:t>
            </a:r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960E7-DF5E-EE9D-24C0-861CF3F2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26900-8127-6B88-04F1-855F227E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21725-2B32-51BE-2854-73EF4671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C000"/>
                </a:solidFill>
              </a:rPr>
              <a:t>Anamnéza</a:t>
            </a:r>
            <a:endParaRPr lang="cs-CZ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22B5F-5CE9-BD8C-F2B0-CCF832D7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OA</a:t>
            </a:r>
            <a:r>
              <a:rPr lang="cs-CZ" sz="2400" dirty="0"/>
              <a:t>:  prodělaná onemocnění, operace, úrazy, hospitalizace, transfuze, dispenzarizace, …….</a:t>
            </a:r>
          </a:p>
          <a:p>
            <a:pPr>
              <a:defRPr/>
            </a:pPr>
            <a:r>
              <a:rPr lang="cs-CZ" sz="2400" b="1" dirty="0"/>
              <a:t>FA</a:t>
            </a:r>
            <a:r>
              <a:rPr lang="cs-CZ" sz="2400" dirty="0"/>
              <a:t>:  veškerá medikace, doplňky  (název, gramáž, dávkování, </a:t>
            </a:r>
            <a:r>
              <a:rPr lang="cs-CZ" sz="2400" dirty="0" err="1"/>
              <a:t>compliance</a:t>
            </a:r>
            <a:r>
              <a:rPr lang="cs-CZ" sz="2400" dirty="0"/>
              <a:t>, NÚ),  seznam / </a:t>
            </a:r>
            <a:r>
              <a:rPr lang="cs-CZ" sz="2400" dirty="0" err="1"/>
              <a:t>orig</a:t>
            </a:r>
            <a:r>
              <a:rPr lang="cs-CZ" sz="2400" dirty="0"/>
              <a:t>. balení</a:t>
            </a:r>
          </a:p>
          <a:p>
            <a:pPr>
              <a:defRPr/>
            </a:pPr>
            <a:r>
              <a:rPr lang="cs-CZ" sz="2400" b="1" dirty="0"/>
              <a:t>AA</a:t>
            </a:r>
            <a:r>
              <a:rPr lang="cs-CZ" sz="2400" dirty="0"/>
              <a:t>: lékové, KL, jídlo, kovy…,    charakter reakce</a:t>
            </a:r>
          </a:p>
          <a:p>
            <a:pPr>
              <a:defRPr/>
            </a:pPr>
            <a:r>
              <a:rPr lang="cs-CZ" sz="2400" dirty="0"/>
              <a:t>RA: </a:t>
            </a:r>
          </a:p>
          <a:p>
            <a:pPr>
              <a:defRPr/>
            </a:pPr>
            <a:r>
              <a:rPr lang="cs-CZ" sz="2400" dirty="0"/>
              <a:t>Abusus:</a:t>
            </a:r>
          </a:p>
          <a:p>
            <a:pPr>
              <a:defRPr/>
            </a:pPr>
            <a:r>
              <a:rPr lang="cs-CZ" sz="2400" dirty="0"/>
              <a:t>SPA:</a:t>
            </a:r>
          </a:p>
          <a:p>
            <a:pPr>
              <a:defRPr/>
            </a:pPr>
            <a:r>
              <a:rPr lang="cs-CZ" sz="2400" dirty="0"/>
              <a:t>EA:</a:t>
            </a:r>
          </a:p>
          <a:p>
            <a:pPr>
              <a:defRPr/>
            </a:pPr>
            <a:r>
              <a:rPr lang="cs-CZ" sz="2400" dirty="0"/>
              <a:t>FF: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FD07D-E729-1A31-D859-3DDC434C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C000"/>
                </a:solidFill>
              </a:rPr>
              <a:t>Anamnéza</a:t>
            </a:r>
            <a:r>
              <a:rPr lang="cs-CZ" sz="2800" dirty="0"/>
              <a:t>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7B980A-6D79-7806-0E1B-4DF9204F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Akutní anamnéza   -  SAMPLE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 err="1"/>
              <a:t>S</a:t>
            </a:r>
            <a:r>
              <a:rPr lang="cs-CZ" sz="2400" dirty="0" err="1"/>
              <a:t>igns</a:t>
            </a:r>
            <a:r>
              <a:rPr lang="cs-CZ" sz="2400" dirty="0"/>
              <a:t>/</a:t>
            </a:r>
            <a:r>
              <a:rPr lang="cs-CZ" sz="2400" dirty="0" err="1"/>
              <a:t>Symptomas</a:t>
            </a:r>
            <a:endParaRPr lang="cs-CZ" sz="2400" dirty="0"/>
          </a:p>
          <a:p>
            <a:pPr>
              <a:defRPr/>
            </a:pPr>
            <a:r>
              <a:rPr lang="cs-CZ" sz="2400" b="1" dirty="0" err="1"/>
              <a:t>A</a:t>
            </a:r>
            <a:r>
              <a:rPr lang="cs-CZ" sz="2400" dirty="0" err="1"/>
              <a:t>llergies</a:t>
            </a:r>
            <a:endParaRPr lang="cs-CZ" sz="2400" dirty="0"/>
          </a:p>
          <a:p>
            <a:pPr>
              <a:defRPr/>
            </a:pPr>
            <a:r>
              <a:rPr lang="cs-CZ" sz="2400" b="1" dirty="0" err="1"/>
              <a:t>M</a:t>
            </a:r>
            <a:r>
              <a:rPr lang="cs-CZ" sz="2400" dirty="0" err="1"/>
              <a:t>edications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P</a:t>
            </a:r>
            <a:r>
              <a:rPr lang="cs-CZ" sz="2400" dirty="0"/>
              <a:t>ast med. </a:t>
            </a:r>
            <a:r>
              <a:rPr lang="cs-CZ" sz="2400" dirty="0" err="1"/>
              <a:t>history</a:t>
            </a:r>
            <a:r>
              <a:rPr lang="cs-CZ" sz="2400" dirty="0"/>
              <a:t>  - relevantní osob. anamnéza</a:t>
            </a:r>
          </a:p>
          <a:p>
            <a:pPr>
              <a:defRPr/>
            </a:pPr>
            <a:r>
              <a:rPr lang="cs-CZ" sz="2400" b="1" dirty="0"/>
              <a:t>L</a:t>
            </a:r>
            <a:r>
              <a:rPr lang="cs-CZ" sz="2400" dirty="0"/>
              <a:t>ast </a:t>
            </a:r>
            <a:r>
              <a:rPr lang="cs-CZ" sz="2400" dirty="0" err="1"/>
              <a:t>meal</a:t>
            </a:r>
            <a:endParaRPr lang="cs-CZ" sz="2400" dirty="0"/>
          </a:p>
          <a:p>
            <a:pPr>
              <a:defRPr/>
            </a:pPr>
            <a:r>
              <a:rPr lang="cs-CZ" sz="2400" b="1" dirty="0" err="1"/>
              <a:t>E</a:t>
            </a:r>
            <a:r>
              <a:rPr lang="cs-CZ" sz="2400" dirty="0" err="1"/>
              <a:t>vents</a:t>
            </a:r>
            <a:r>
              <a:rPr lang="cs-CZ" sz="2400" dirty="0"/>
              <a:t> </a:t>
            </a:r>
            <a:r>
              <a:rPr lang="cs-CZ" sz="2400" dirty="0" err="1"/>
              <a:t>leading</a:t>
            </a:r>
            <a:r>
              <a:rPr lang="cs-CZ" sz="2400" dirty="0"/>
              <a:t> </a:t>
            </a:r>
            <a:r>
              <a:rPr lang="cs-CZ" sz="2400" dirty="0" err="1"/>
              <a:t>up</a:t>
            </a:r>
            <a:r>
              <a:rPr lang="cs-CZ" sz="2400" dirty="0"/>
              <a:t> to </a:t>
            </a:r>
            <a:r>
              <a:rPr lang="cs-CZ" sz="2400" dirty="0" err="1"/>
              <a:t>injury</a:t>
            </a:r>
            <a:r>
              <a:rPr lang="cs-CZ" sz="2400" dirty="0"/>
              <a:t>/</a:t>
            </a:r>
            <a:r>
              <a:rPr lang="cs-CZ" sz="2400" dirty="0" err="1"/>
              <a:t>ilness</a:t>
            </a: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BDE90-0977-6587-490B-C6CF029E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D6CFD1-C44F-34A6-15F9-CB5DB4F6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Bolest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Akutní</a:t>
            </a:r>
          </a:p>
          <a:p>
            <a:pPr>
              <a:defRPr/>
            </a:pPr>
            <a:r>
              <a:rPr lang="cs-CZ" sz="2400" dirty="0"/>
              <a:t>Chronická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Nociceptivní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         somatická</a:t>
            </a:r>
          </a:p>
          <a:p>
            <a:pPr>
              <a:defRPr/>
            </a:pPr>
            <a:r>
              <a:rPr lang="cs-CZ" sz="2400" dirty="0"/>
              <a:t>         viscerální</a:t>
            </a:r>
          </a:p>
          <a:p>
            <a:pPr>
              <a:defRPr/>
            </a:pPr>
            <a:r>
              <a:rPr lang="cs-CZ" sz="2400" dirty="0"/>
              <a:t>Neurogenní</a:t>
            </a:r>
          </a:p>
          <a:p>
            <a:pPr>
              <a:defRPr/>
            </a:pPr>
            <a:r>
              <a:rPr lang="cs-CZ" sz="2400" dirty="0"/>
              <a:t>Psychogenní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SOCRATES</a:t>
            </a:r>
          </a:p>
          <a:p>
            <a:pPr>
              <a:defRPr/>
            </a:pPr>
            <a:r>
              <a:rPr lang="cs-CZ" sz="2400" dirty="0"/>
              <a:t>Hodnocení intenzity,  agravace, </a:t>
            </a:r>
            <a:r>
              <a:rPr lang="cs-CZ" sz="2400" dirty="0" err="1"/>
              <a:t>dissimulace</a:t>
            </a:r>
            <a:endParaRPr lang="cs-CZ" sz="2400" dirty="0"/>
          </a:p>
          <a:p>
            <a:pPr>
              <a:defRPr/>
            </a:pPr>
            <a:endParaRPr lang="cs-CZ" sz="2400" dirty="0"/>
          </a:p>
        </p:txBody>
      </p:sp>
      <p:pic>
        <p:nvPicPr>
          <p:cNvPr id="9220" name="Picture 1" descr="C:\Users\Martin\Desktop\obr. orthobull\Visual-analogue-scale-VAS-for-assessment-of-childrens-pain-perception.jpg">
            <a:extLst>
              <a:ext uri="{FF2B5EF4-FFF2-40B4-BE49-F238E27FC236}">
                <a16:creationId xmlns:a16="http://schemas.microsoft.com/office/drawing/2014/main" id="{DD879D4A-D163-0080-001A-60D52AB6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3281" r="2646" b="4102"/>
          <a:stretch>
            <a:fillRect/>
          </a:stretch>
        </p:blipFill>
        <p:spPr bwMode="auto">
          <a:xfrm>
            <a:off x="4429125" y="3357563"/>
            <a:ext cx="41021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Martin\Desktop\obr. orthobull\jine\chir\500_F_163503291_A08WUsoVoYbI0n9KvY5hXJMwXz0BV1mW.jpg">
            <a:extLst>
              <a:ext uri="{FF2B5EF4-FFF2-40B4-BE49-F238E27FC236}">
                <a16:creationId xmlns:a16="http://schemas.microsoft.com/office/drawing/2014/main" id="{91BB2604-72B3-697C-9429-97169E32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0"/>
          <a:stretch>
            <a:fillRect/>
          </a:stretch>
        </p:blipFill>
        <p:spPr bwMode="auto">
          <a:xfrm>
            <a:off x="4429125" y="220663"/>
            <a:ext cx="385762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215EA-D44B-5389-2D6B-A9F03F17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C000"/>
                </a:solidFill>
              </a:rPr>
              <a:t>Fyzikální vyšetření</a:t>
            </a:r>
            <a:r>
              <a:rPr lang="cs-CZ" sz="2800" dirty="0"/>
              <a:t>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87814-C312-0754-F6EC-2F4972927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Celkové zhodnocení pacienta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400" dirty="0"/>
              <a:t>     </a:t>
            </a:r>
          </a:p>
          <a:p>
            <a:pPr>
              <a:defRPr/>
            </a:pPr>
            <a:r>
              <a:rPr lang="cs-CZ" sz="2400" dirty="0"/>
              <a:t>Vitální funkce (TT, TK, TF, saturace)  + váhy, výška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Vyšetření jednotlivých  orgánových systémů</a:t>
            </a:r>
          </a:p>
          <a:p>
            <a:pPr>
              <a:defRPr/>
            </a:pPr>
            <a:r>
              <a:rPr lang="cs-CZ" sz="2400" dirty="0"/>
              <a:t>- kardiovaskulární </a:t>
            </a:r>
            <a:r>
              <a:rPr lang="cs-CZ" sz="2400" dirty="0" err="1"/>
              <a:t>sy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- respirační </a:t>
            </a:r>
            <a:r>
              <a:rPr lang="cs-CZ" sz="2400" dirty="0" err="1"/>
              <a:t>sy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- gastrointestinální </a:t>
            </a:r>
            <a:r>
              <a:rPr lang="cs-CZ" sz="2400" dirty="0" err="1"/>
              <a:t>sy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- </a:t>
            </a:r>
            <a:r>
              <a:rPr lang="cs-CZ" sz="2400" dirty="0" err="1"/>
              <a:t>muskuloskeletální</a:t>
            </a:r>
            <a:r>
              <a:rPr lang="cs-CZ" sz="2400" dirty="0"/>
              <a:t> </a:t>
            </a:r>
            <a:r>
              <a:rPr lang="cs-CZ" sz="2400" dirty="0" err="1"/>
              <a:t>sy</a:t>
            </a:r>
            <a:r>
              <a:rPr lang="cs-CZ" sz="2400" dirty="0"/>
              <a:t>, orientační neurologie</a:t>
            </a:r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D65EC-E090-B80D-01EC-8C4D78A5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FFC000"/>
                </a:solidFill>
              </a:rPr>
              <a:t>Fyzikální vyšetření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ADF092-DB05-4A19-94EA-1C527F7DA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Celkové zhodnocení    </a:t>
            </a:r>
            <a:r>
              <a:rPr lang="cs-CZ" sz="2400" dirty="0"/>
              <a:t>(pozorování během vstupu, anamnézy, zhodnoceni </a:t>
            </a:r>
            <a:r>
              <a:rPr lang="cs-CZ" sz="2400" dirty="0" err="1"/>
              <a:t>kognitiv</a:t>
            </a:r>
            <a:r>
              <a:rPr lang="cs-CZ" sz="2400" dirty="0"/>
              <a:t>. funkcí)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Pohled </a:t>
            </a:r>
          </a:p>
          <a:p>
            <a:pPr>
              <a:defRPr/>
            </a:pPr>
            <a:r>
              <a:rPr lang="cs-CZ" sz="2400" b="1" dirty="0"/>
              <a:t>Pohmat</a:t>
            </a:r>
          </a:p>
          <a:p>
            <a:pPr>
              <a:defRPr/>
            </a:pPr>
            <a:r>
              <a:rPr lang="cs-CZ" sz="2400" b="1" dirty="0"/>
              <a:t>Poslech</a:t>
            </a:r>
          </a:p>
          <a:p>
            <a:pPr>
              <a:defRPr/>
            </a:pPr>
            <a:r>
              <a:rPr lang="cs-CZ" sz="2400" b="1" dirty="0"/>
              <a:t>Poklep</a:t>
            </a:r>
          </a:p>
          <a:p>
            <a:pPr>
              <a:defRPr/>
            </a:pPr>
            <a:r>
              <a:rPr lang="cs-CZ" sz="2400" b="1" dirty="0" err="1"/>
              <a:t>P.r</a:t>
            </a:r>
            <a:r>
              <a:rPr lang="cs-CZ" sz="2400" b="1" dirty="0"/>
              <a:t>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Funkční vyšetření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3062</TotalTime>
  <Words>1237</Words>
  <Application>Microsoft Office PowerPoint</Application>
  <PresentationFormat>Předvádění na obrazovce (4:3)</PresentationFormat>
  <Paragraphs>314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Proudění</vt:lpstr>
      <vt:lpstr>Celkové vyšetření, specifika postupu u NPB</vt:lpstr>
      <vt:lpstr>      </vt:lpstr>
      <vt:lpstr>Anamnéza</vt:lpstr>
      <vt:lpstr>Anamnéza</vt:lpstr>
      <vt:lpstr>Anamnéza</vt:lpstr>
      <vt:lpstr>Anamnéza  </vt:lpstr>
      <vt:lpstr>   </vt:lpstr>
      <vt:lpstr>Fyzikální vyšetření   </vt:lpstr>
      <vt:lpstr>Fyzikální vyšetření</vt:lpstr>
      <vt:lpstr>Celkové zhodnocení/ pozorování </vt:lpstr>
      <vt:lpstr>Celkové zhodnocení </vt:lpstr>
      <vt:lpstr>Celkové zhodnocení </vt:lpstr>
      <vt:lpstr>Celkové zhodnocení </vt:lpstr>
      <vt:lpstr>Celkové zhodnocení  </vt:lpstr>
      <vt:lpstr> </vt:lpstr>
      <vt:lpstr> </vt:lpstr>
      <vt:lpstr>  </vt:lpstr>
      <vt:lpstr>Fyzikální nález</vt:lpstr>
      <vt:lpstr>  </vt:lpstr>
      <vt:lpstr> </vt:lpstr>
      <vt:lpstr>  </vt:lpstr>
      <vt:lpstr> </vt:lpstr>
      <vt:lpstr>Náhlá příhoda břišní </vt:lpstr>
      <vt:lpstr> </vt:lpstr>
      <vt:lpstr>Symptomy </vt:lpstr>
      <vt:lpstr>symptomy</vt:lpstr>
      <vt:lpstr>symptomy  </vt:lpstr>
      <vt:lpstr>symptomy</vt:lpstr>
      <vt:lpstr>Fyzikální vyšetření</vt:lpstr>
      <vt:lpstr>  </vt:lpstr>
      <vt:lpstr> </vt:lpstr>
      <vt:lpstr> </vt:lpstr>
      <vt:lpstr> </vt:lpstr>
      <vt:lpstr> </vt:lpstr>
      <vt:lpstr>   </vt:lpstr>
      <vt:lpstr>Paraklinická vyšetření </vt:lpstr>
      <vt:lpstr>Paraklinická vyšetření </vt:lpstr>
      <vt:lpstr>Prezentace aplikace PowerPoint</vt:lpstr>
      <vt:lpstr> </vt:lpstr>
      <vt:lpstr>   </vt:lpstr>
      <vt:lpstr>Prezentace aplikace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ŠOK  a  ŠOKOVÉ STAVY</dc:title>
  <dc:creator>MUDr. Vitezslav RUBER</dc:creator>
  <cp:lastModifiedBy>Martin</cp:lastModifiedBy>
  <cp:revision>290</cp:revision>
  <dcterms:created xsi:type="dcterms:W3CDTF">2005-10-13T18:29:02Z</dcterms:created>
  <dcterms:modified xsi:type="dcterms:W3CDTF">2024-09-22T17:35:57Z</dcterms:modified>
</cp:coreProperties>
</file>