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0" r:id="rId2"/>
    <p:sldId id="276" r:id="rId3"/>
    <p:sldId id="256" r:id="rId4"/>
    <p:sldId id="257" r:id="rId5"/>
    <p:sldId id="277" r:id="rId6"/>
    <p:sldId id="258" r:id="rId7"/>
    <p:sldId id="259" r:id="rId8"/>
    <p:sldId id="261" r:id="rId9"/>
    <p:sldId id="262" r:id="rId10"/>
    <p:sldId id="263" r:id="rId11"/>
    <p:sldId id="264" r:id="rId12"/>
    <p:sldId id="278" r:id="rId13"/>
    <p:sldId id="265" r:id="rId14"/>
    <p:sldId id="267" r:id="rId15"/>
    <p:sldId id="279" r:id="rId16"/>
    <p:sldId id="266" r:id="rId17"/>
    <p:sldId id="268" r:id="rId18"/>
    <p:sldId id="269" r:id="rId19"/>
    <p:sldId id="270" r:id="rId20"/>
    <p:sldId id="282" r:id="rId21"/>
    <p:sldId id="283" r:id="rId22"/>
    <p:sldId id="296" r:id="rId23"/>
    <p:sldId id="297" r:id="rId24"/>
    <p:sldId id="298" r:id="rId25"/>
    <p:sldId id="281" r:id="rId26"/>
    <p:sldId id="284" r:id="rId27"/>
    <p:sldId id="286" r:id="rId28"/>
    <p:sldId id="287" r:id="rId29"/>
    <p:sldId id="285" r:id="rId30"/>
    <p:sldId id="291" r:id="rId31"/>
    <p:sldId id="290" r:id="rId32"/>
    <p:sldId id="289" r:id="rId33"/>
    <p:sldId id="294" r:id="rId34"/>
    <p:sldId id="293" r:id="rId35"/>
    <p:sldId id="292" r:id="rId36"/>
    <p:sldId id="295" r:id="rId37"/>
    <p:sldId id="288" r:id="rId38"/>
    <p:sldId id="310" r:id="rId39"/>
    <p:sldId id="271" r:id="rId40"/>
    <p:sldId id="272" r:id="rId41"/>
    <p:sldId id="303" r:id="rId42"/>
    <p:sldId id="302" r:id="rId43"/>
    <p:sldId id="300" r:id="rId44"/>
    <p:sldId id="301" r:id="rId45"/>
    <p:sldId id="307" r:id="rId46"/>
    <p:sldId id="306" r:id="rId47"/>
    <p:sldId id="305" r:id="rId48"/>
    <p:sldId id="304" r:id="rId49"/>
    <p:sldId id="308" r:id="rId50"/>
    <p:sldId id="273" r:id="rId51"/>
    <p:sldId id="309" r:id="rId52"/>
    <p:sldId id="274" r:id="rId53"/>
    <p:sldId id="311" r:id="rId54"/>
    <p:sldId id="314" r:id="rId55"/>
    <p:sldId id="313" r:id="rId56"/>
    <p:sldId id="312" r:id="rId57"/>
    <p:sldId id="315" r:id="rId58"/>
    <p:sldId id="316" r:id="rId59"/>
    <p:sldId id="275" r:id="rId60"/>
    <p:sldId id="318" r:id="rId61"/>
    <p:sldId id="321" r:id="rId62"/>
    <p:sldId id="320" r:id="rId63"/>
    <p:sldId id="319" r:id="rId64"/>
    <p:sldId id="322" r:id="rId65"/>
    <p:sldId id="299" r:id="rId66"/>
    <p:sldId id="326" r:id="rId67"/>
    <p:sldId id="323" r:id="rId68"/>
    <p:sldId id="324" r:id="rId69"/>
    <p:sldId id="325" r:id="rId70"/>
    <p:sldId id="317" r:id="rId71"/>
    <p:sldId id="327" r:id="rId72"/>
    <p:sldId id="280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CCBA1A-52F2-4DFD-8ED1-B5A39A3F244F}">
          <p14:sldIdLst>
            <p14:sldId id="260"/>
            <p14:sldId id="276"/>
            <p14:sldId id="256"/>
            <p14:sldId id="257"/>
            <p14:sldId id="277"/>
            <p14:sldId id="258"/>
            <p14:sldId id="259"/>
            <p14:sldId id="261"/>
            <p14:sldId id="262"/>
            <p14:sldId id="263"/>
            <p14:sldId id="264"/>
            <p14:sldId id="278"/>
            <p14:sldId id="265"/>
            <p14:sldId id="267"/>
          </p14:sldIdLst>
        </p14:section>
        <p14:section name="Untitled Section" id="{763ACB0C-AB02-4155-BCA5-4BFB5A959B3A}">
          <p14:sldIdLst>
            <p14:sldId id="279"/>
            <p14:sldId id="266"/>
            <p14:sldId id="268"/>
            <p14:sldId id="269"/>
            <p14:sldId id="270"/>
            <p14:sldId id="282"/>
            <p14:sldId id="283"/>
            <p14:sldId id="296"/>
            <p14:sldId id="297"/>
            <p14:sldId id="298"/>
            <p14:sldId id="281"/>
            <p14:sldId id="284"/>
            <p14:sldId id="286"/>
            <p14:sldId id="287"/>
            <p14:sldId id="285"/>
            <p14:sldId id="291"/>
            <p14:sldId id="290"/>
            <p14:sldId id="289"/>
            <p14:sldId id="294"/>
            <p14:sldId id="293"/>
            <p14:sldId id="292"/>
            <p14:sldId id="295"/>
            <p14:sldId id="288"/>
            <p14:sldId id="310"/>
            <p14:sldId id="271"/>
            <p14:sldId id="272"/>
            <p14:sldId id="303"/>
            <p14:sldId id="302"/>
            <p14:sldId id="300"/>
            <p14:sldId id="301"/>
            <p14:sldId id="307"/>
            <p14:sldId id="306"/>
            <p14:sldId id="305"/>
            <p14:sldId id="304"/>
            <p14:sldId id="308"/>
            <p14:sldId id="273"/>
            <p14:sldId id="309"/>
            <p14:sldId id="274"/>
            <p14:sldId id="311"/>
            <p14:sldId id="314"/>
            <p14:sldId id="313"/>
            <p14:sldId id="312"/>
            <p14:sldId id="315"/>
            <p14:sldId id="316"/>
            <p14:sldId id="275"/>
            <p14:sldId id="318"/>
            <p14:sldId id="321"/>
            <p14:sldId id="320"/>
            <p14:sldId id="319"/>
            <p14:sldId id="322"/>
            <p14:sldId id="299"/>
            <p14:sldId id="326"/>
            <p14:sldId id="323"/>
            <p14:sldId id="324"/>
            <p14:sldId id="325"/>
            <p14:sldId id="317"/>
            <p14:sldId id="327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110" d="100"/>
          <a:sy n="110" d="100"/>
        </p:scale>
        <p:origin x="-16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4EC500-F00F-4853-805B-0820152F9EF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benstein\Downloads\Acidobaza, homeostaza,JIP\s135397403392331572_p130_i22_w6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2000"/>
            <a:ext cx="9124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4000"/>
            <a:ext cx="8363272" cy="521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				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                                              Jakub Lukáč -KÚCH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387424"/>
            <a:ext cx="8229600" cy="1219200"/>
          </a:xfrm>
        </p:spPr>
        <p:txBody>
          <a:bodyPr>
            <a:normAutofit/>
          </a:bodyPr>
          <a:lstStyle/>
          <a:p>
            <a:r>
              <a:rPr lang="sk-SK" sz="5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Anamnéza a vyšetření u úraz</a:t>
            </a:r>
            <a:r>
              <a:rPr lang="sk-SK" sz="4800" u="sng" dirty="0">
                <a:solidFill>
                  <a:schemeClr val="bg1"/>
                </a:solidFill>
                <a:effectLst/>
              </a:rPr>
              <a:t>ů</a:t>
            </a:r>
            <a:endParaRPr lang="en-GB" sz="5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4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Na co je pacient alergický? </a:t>
            </a:r>
          </a:p>
          <a:p>
            <a:pPr marL="0" indent="0">
              <a:buNone/>
            </a:pPr>
            <a:r>
              <a:rPr lang="sk-SK" dirty="0" smtClean="0"/>
              <a:t>Jakou reakci mívá pacient po léku?</a:t>
            </a:r>
          </a:p>
          <a:p>
            <a:pPr marL="0" indent="0">
              <a:buNone/>
            </a:pPr>
            <a:r>
              <a:rPr lang="sk-SK" dirty="0" smtClean="0"/>
              <a:t>Má pacient nějaké alergie na potraviny, desinfekci, materiály?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Zejména u starších osob, ptát se detailněji !!!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u osob očkovaných naposled víc než 5 let zpátky –Tetavax (i.m.)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okud je od posledního řádného očkování víc jak 10 let – přeočkování tetanickým imunoglobulínem (pasivní imunizace-Tetabulin,Tega) (i.m.)</a:t>
            </a:r>
          </a:p>
          <a:p>
            <a:pPr>
              <a:buFontTx/>
              <a:buChar char="-"/>
            </a:pPr>
            <a:r>
              <a:rPr lang="sk-SK" dirty="0" smtClean="0"/>
              <a:t>ptát se na předchozí reakce v souvislosti s očkováním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tát se na imunodeficitní stav/onemocnění</a:t>
            </a:r>
          </a:p>
          <a:p>
            <a:pPr>
              <a:buFontTx/>
              <a:buChar char="-"/>
            </a:pPr>
            <a:r>
              <a:rPr lang="sk-SK" dirty="0"/>
              <a:t>z</a:t>
            </a:r>
            <a:r>
              <a:rPr lang="sk-SK" dirty="0" smtClean="0"/>
              <a:t>otrvání pacienta alespoň 30 minut po aplikaci – prevence anafylaktické reakce</a:t>
            </a:r>
          </a:p>
          <a:p>
            <a:pPr>
              <a:buFontTx/>
              <a:buChar char="-"/>
            </a:pPr>
            <a:r>
              <a:rPr lang="sk-SK" dirty="0" smtClean="0"/>
              <a:t>odeslání pacienta k PL –informování o přeočkování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Očkování:</a:t>
            </a:r>
            <a:endParaRPr lang="en-GB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5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Zásady fyzikálního vyšetření (vyšetření smysly):</a:t>
            </a:r>
          </a:p>
          <a:p>
            <a:pPr marL="0" indent="0">
              <a:buNone/>
            </a:pPr>
            <a:r>
              <a:rPr lang="sk-SK" dirty="0" smtClean="0"/>
              <a:t>Aspekce</a:t>
            </a:r>
          </a:p>
          <a:p>
            <a:pPr marL="0" indent="0">
              <a:buNone/>
            </a:pPr>
            <a:r>
              <a:rPr lang="sk-SK" dirty="0" smtClean="0"/>
              <a:t>Palpace</a:t>
            </a:r>
          </a:p>
          <a:p>
            <a:pPr marL="0" indent="0">
              <a:buNone/>
            </a:pPr>
            <a:r>
              <a:rPr lang="sk-SK" dirty="0" smtClean="0"/>
              <a:t>Perkuse</a:t>
            </a:r>
          </a:p>
          <a:p>
            <a:pPr marL="0" indent="0">
              <a:buNone/>
            </a:pPr>
            <a:r>
              <a:rPr lang="sk-SK" dirty="0" smtClean="0"/>
              <a:t>Auskultace</a:t>
            </a:r>
          </a:p>
          <a:p>
            <a:pPr marL="0" indent="0">
              <a:buNone/>
            </a:pPr>
            <a:r>
              <a:rPr lang="sk-SK" dirty="0" smtClean="0"/>
              <a:t>Per rectum</a:t>
            </a:r>
          </a:p>
          <a:p>
            <a:pPr marL="0" indent="0">
              <a:buNone/>
            </a:pPr>
            <a:r>
              <a:rPr lang="sk-SK" dirty="0" smtClean="0"/>
              <a:t>Olfakce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Vyšetření úrazového pacienta</a:t>
            </a:r>
            <a:endParaRPr lang="en-GB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8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784976" cy="521736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Charakter poranění se mění v souvislosti s věkem, pohlavím, </a:t>
            </a:r>
          </a:p>
          <a:p>
            <a:pPr marL="0" indent="0">
              <a:buNone/>
            </a:pPr>
            <a:r>
              <a:rPr lang="sk-SK" dirty="0"/>
              <a:t>s</a:t>
            </a:r>
            <a:r>
              <a:rPr lang="sk-SK" dirty="0" smtClean="0"/>
              <a:t> ročním obdobím, atd...</a:t>
            </a:r>
          </a:p>
          <a:p>
            <a:pPr marL="0" indent="0">
              <a:buNone/>
            </a:pPr>
            <a:r>
              <a:rPr lang="sk-SK" dirty="0" smtClean="0"/>
              <a:t>Nejčastější poranění: </a:t>
            </a:r>
          </a:p>
          <a:p>
            <a:pPr>
              <a:buFontTx/>
              <a:buChar char="-"/>
            </a:pPr>
            <a:r>
              <a:rPr lang="sk-SK" dirty="0" smtClean="0"/>
              <a:t>kousnutí, řezné, bodné rány</a:t>
            </a:r>
          </a:p>
          <a:p>
            <a:pPr>
              <a:buFontTx/>
              <a:buChar char="-"/>
            </a:pPr>
            <a:r>
              <a:rPr lang="sk-SK" dirty="0"/>
              <a:t>f</a:t>
            </a:r>
            <a:r>
              <a:rPr lang="sk-SK" dirty="0" smtClean="0"/>
              <a:t>raktury (dlouhé kosti, žebra, lbi, pánev, páteř)</a:t>
            </a:r>
          </a:p>
          <a:p>
            <a:pPr>
              <a:buFontTx/>
              <a:buChar char="-"/>
            </a:pPr>
            <a:r>
              <a:rPr lang="sk-SK" dirty="0"/>
              <a:t>l</a:t>
            </a:r>
            <a:r>
              <a:rPr lang="sk-SK" dirty="0" smtClean="0"/>
              <a:t>uxace (ramenní kloub, prsty, loket, kyčel, ...)</a:t>
            </a:r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atažení, natržení, distorze</a:t>
            </a:r>
          </a:p>
          <a:p>
            <a:pPr>
              <a:buFontTx/>
              <a:buChar char="-"/>
            </a:pPr>
            <a:r>
              <a:rPr lang="sk-SK" dirty="0" smtClean="0"/>
              <a:t>Polytrauma</a:t>
            </a:r>
          </a:p>
          <a:p>
            <a:pPr>
              <a:buFontTx/>
              <a:buChar char="-"/>
            </a:pPr>
            <a:r>
              <a:rPr lang="sk-SK" dirty="0" smtClean="0"/>
              <a:t>....</a:t>
            </a:r>
          </a:p>
          <a:p>
            <a:pPr>
              <a:buFontTx/>
              <a:buChar char="-"/>
            </a:pPr>
            <a:r>
              <a:rPr lang="sk-SK" dirty="0" smtClean="0"/>
              <a:t>.....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</a:rPr>
              <a:t>Vyšetření pacienta po úraze: 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507288" cy="45720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err="1"/>
              <a:t>Polytrauma</a:t>
            </a:r>
            <a:r>
              <a:rPr lang="en-GB" dirty="0"/>
              <a:t> je </a:t>
            </a:r>
            <a:r>
              <a:rPr lang="en-GB" dirty="0" err="1"/>
              <a:t>postižení</a:t>
            </a:r>
            <a:r>
              <a:rPr lang="en-GB" dirty="0"/>
              <a:t> </a:t>
            </a:r>
            <a:r>
              <a:rPr lang="en-GB" dirty="0" err="1"/>
              <a:t>nejméně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orgánových</a:t>
            </a:r>
            <a:r>
              <a:rPr lang="en-GB" dirty="0"/>
              <a:t> </a:t>
            </a:r>
            <a:r>
              <a:rPr lang="en-GB" dirty="0" err="1"/>
              <a:t>systémů</a:t>
            </a:r>
            <a:r>
              <a:rPr lang="en-GB" dirty="0"/>
              <a:t>, z </a:t>
            </a:r>
            <a:r>
              <a:rPr lang="en-GB" dirty="0" err="1"/>
              <a:t>nichž</a:t>
            </a:r>
            <a:r>
              <a:rPr lang="en-GB" dirty="0"/>
              <a:t> </a:t>
            </a:r>
            <a:r>
              <a:rPr lang="en-GB" dirty="0" err="1"/>
              <a:t>alespoň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 </a:t>
            </a:r>
            <a:r>
              <a:rPr lang="en-GB" b="1" dirty="0" err="1"/>
              <a:t>ohrožuje</a:t>
            </a:r>
            <a:r>
              <a:rPr lang="en-GB" b="1" dirty="0"/>
              <a:t> </a:t>
            </a:r>
            <a:r>
              <a:rPr lang="en-GB" b="1" dirty="0" err="1"/>
              <a:t>pacienta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životě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sk-SK" b="1" u="sng" dirty="0" smtClean="0"/>
          </a:p>
          <a:p>
            <a:pPr marL="0" indent="0">
              <a:buNone/>
            </a:pPr>
            <a:r>
              <a:rPr lang="en-GB" b="1" u="sng" dirty="0" err="1" smtClean="0"/>
              <a:t>Sdružené</a:t>
            </a:r>
            <a:r>
              <a:rPr lang="en-GB" b="1" u="sng" dirty="0" smtClean="0"/>
              <a:t> </a:t>
            </a:r>
            <a:r>
              <a:rPr lang="en-GB" b="1" u="sng" dirty="0" err="1"/>
              <a:t>poranění</a:t>
            </a:r>
            <a:r>
              <a:rPr lang="en-GB" i="1" dirty="0"/>
              <a:t> </a:t>
            </a:r>
            <a:r>
              <a:rPr lang="en-GB" dirty="0"/>
              <a:t>je </a:t>
            </a:r>
            <a:r>
              <a:rPr lang="en-GB" dirty="0" err="1"/>
              <a:t>postižení</a:t>
            </a:r>
            <a:r>
              <a:rPr lang="en-GB" dirty="0"/>
              <a:t> </a:t>
            </a:r>
            <a:r>
              <a:rPr lang="en-GB" dirty="0" err="1"/>
              <a:t>nejméně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orgánových</a:t>
            </a:r>
            <a:r>
              <a:rPr lang="en-GB" dirty="0"/>
              <a:t> </a:t>
            </a:r>
            <a:r>
              <a:rPr lang="en-GB" dirty="0" err="1"/>
              <a:t>systémů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pacienta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životě</a:t>
            </a:r>
            <a:r>
              <a:rPr lang="en-GB" dirty="0"/>
              <a:t> </a:t>
            </a:r>
            <a:r>
              <a:rPr lang="en-GB" dirty="0" err="1"/>
              <a:t>neohrožují</a:t>
            </a:r>
            <a:r>
              <a:rPr lang="en-GB" dirty="0" smtClean="0"/>
              <a:t>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Triage pozitivní pacienti jsou dopraveni do Traumacentra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POLYTRAUMA: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24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Pozitivita</a:t>
            </a:r>
            <a:r>
              <a:rPr lang="en-GB" dirty="0"/>
              <a:t>: </a:t>
            </a:r>
            <a:r>
              <a:rPr lang="en-GB" dirty="0" err="1"/>
              <a:t>stačí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1 </a:t>
            </a:r>
            <a:r>
              <a:rPr lang="en-GB" dirty="0" err="1"/>
              <a:t>položka</a:t>
            </a:r>
            <a:r>
              <a:rPr lang="en-GB" dirty="0"/>
              <a:t> v </a:t>
            </a:r>
            <a:r>
              <a:rPr lang="en-GB" dirty="0" err="1"/>
              <a:t>alespoň</a:t>
            </a:r>
            <a:r>
              <a:rPr lang="en-GB" dirty="0"/>
              <a:t> 1 </a:t>
            </a:r>
            <a:r>
              <a:rPr lang="en-GB" dirty="0" err="1"/>
              <a:t>skupině</a:t>
            </a:r>
            <a:r>
              <a:rPr lang="en-GB" dirty="0"/>
              <a:t> „F“ </a:t>
            </a:r>
            <a:r>
              <a:rPr lang="en-GB" dirty="0" err="1"/>
              <a:t>nebo</a:t>
            </a:r>
            <a:r>
              <a:rPr lang="en-GB" dirty="0"/>
              <a:t> „A“ </a:t>
            </a:r>
            <a:r>
              <a:rPr lang="en-GB" dirty="0" err="1"/>
              <a:t>nebo</a:t>
            </a:r>
            <a:r>
              <a:rPr lang="en-GB" dirty="0"/>
              <a:t> „M“, </a:t>
            </a:r>
            <a:r>
              <a:rPr lang="en-GB" dirty="0" err="1"/>
              <a:t>skupina</a:t>
            </a:r>
            <a:r>
              <a:rPr lang="en-GB" dirty="0"/>
              <a:t> „P“ </a:t>
            </a:r>
            <a:r>
              <a:rPr lang="en-GB" dirty="0" err="1"/>
              <a:t>obsahuje</a:t>
            </a:r>
            <a:r>
              <a:rPr lang="en-GB" dirty="0"/>
              <a:t> </a:t>
            </a:r>
            <a:r>
              <a:rPr lang="en-GB" dirty="0" err="1"/>
              <a:t>pomocné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. </a:t>
            </a:r>
            <a:endParaRPr lang="sk-SK" dirty="0" smtClean="0"/>
          </a:p>
          <a:p>
            <a:pPr marL="0" indent="0">
              <a:buNone/>
            </a:pPr>
            <a:r>
              <a:rPr lang="en-GB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dirty="0" err="1"/>
              <a:t>Fyziologické</a:t>
            </a:r>
            <a:r>
              <a:rPr lang="en-GB" dirty="0"/>
              <a:t> </a:t>
            </a:r>
            <a:r>
              <a:rPr lang="en-GB" dirty="0" err="1"/>
              <a:t>ukazatele</a:t>
            </a:r>
            <a:r>
              <a:rPr lang="en-GB" dirty="0"/>
              <a:t>: 1. GCS &lt; 13 2. TK </a:t>
            </a:r>
            <a:r>
              <a:rPr lang="en-GB" dirty="0" err="1"/>
              <a:t>syst</a:t>
            </a:r>
            <a:r>
              <a:rPr lang="en-GB" dirty="0"/>
              <a:t> &lt; 90 mmHg 3. DF &lt; 10 </a:t>
            </a:r>
            <a:r>
              <a:rPr lang="en-GB" dirty="0" err="1"/>
              <a:t>nebo</a:t>
            </a:r>
            <a:r>
              <a:rPr lang="en-GB" dirty="0"/>
              <a:t> &gt; 29/´ </a:t>
            </a:r>
            <a:endParaRPr lang="sk-SK" dirty="0" smtClean="0"/>
          </a:p>
          <a:p>
            <a:pPr marL="0" indent="0">
              <a:buNone/>
            </a:pPr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n-GB" dirty="0" err="1" smtClean="0"/>
              <a:t>Anatomická</a:t>
            </a:r>
            <a:r>
              <a:rPr lang="en-GB" dirty="0" smtClean="0"/>
              <a:t> </a:t>
            </a:r>
            <a:r>
              <a:rPr lang="en-GB" dirty="0" err="1"/>
              <a:t>poranění</a:t>
            </a:r>
            <a:r>
              <a:rPr lang="en-GB" dirty="0"/>
              <a:t>: 1. </a:t>
            </a:r>
            <a:r>
              <a:rPr lang="en-GB" dirty="0" err="1"/>
              <a:t>Pronikající</a:t>
            </a:r>
            <a:r>
              <a:rPr lang="en-GB" dirty="0"/>
              <a:t> </a:t>
            </a:r>
            <a:r>
              <a:rPr lang="en-GB" dirty="0" err="1"/>
              <a:t>kraniocerebrální</a:t>
            </a:r>
            <a:r>
              <a:rPr lang="en-GB" dirty="0"/>
              <a:t> 2. </a:t>
            </a:r>
            <a:r>
              <a:rPr lang="en-GB" dirty="0" err="1"/>
              <a:t>Nestabilní</a:t>
            </a:r>
            <a:r>
              <a:rPr lang="en-GB" dirty="0"/>
              <a:t> </a:t>
            </a:r>
            <a:r>
              <a:rPr lang="en-GB" dirty="0" err="1"/>
              <a:t>hrudní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3. </a:t>
            </a:r>
            <a:r>
              <a:rPr lang="en-GB" dirty="0" err="1"/>
              <a:t>Pronikající</a:t>
            </a:r>
            <a:r>
              <a:rPr lang="en-GB" dirty="0"/>
              <a:t> </a:t>
            </a:r>
            <a:r>
              <a:rPr lang="en-GB" dirty="0" err="1"/>
              <a:t>hrudní</a:t>
            </a:r>
            <a:r>
              <a:rPr lang="en-GB" dirty="0"/>
              <a:t> </a:t>
            </a:r>
            <a:r>
              <a:rPr lang="en-GB" dirty="0" err="1"/>
              <a:t>poranění</a:t>
            </a:r>
            <a:r>
              <a:rPr lang="en-GB" dirty="0"/>
              <a:t> 4. </a:t>
            </a:r>
            <a:r>
              <a:rPr lang="en-GB" dirty="0" err="1"/>
              <a:t>Pronikající</a:t>
            </a:r>
            <a:r>
              <a:rPr lang="en-GB" dirty="0"/>
              <a:t> </a:t>
            </a:r>
            <a:r>
              <a:rPr lang="en-GB" dirty="0" err="1"/>
              <a:t>břišní</a:t>
            </a:r>
            <a:r>
              <a:rPr lang="en-GB" dirty="0"/>
              <a:t> </a:t>
            </a:r>
            <a:r>
              <a:rPr lang="en-GB" dirty="0" err="1"/>
              <a:t>poranění</a:t>
            </a:r>
            <a:r>
              <a:rPr lang="en-GB" dirty="0"/>
              <a:t> 5. </a:t>
            </a:r>
            <a:r>
              <a:rPr lang="en-GB" dirty="0" err="1"/>
              <a:t>Nestabilní</a:t>
            </a:r>
            <a:r>
              <a:rPr lang="en-GB" dirty="0"/>
              <a:t> </a:t>
            </a:r>
            <a:r>
              <a:rPr lang="en-GB" dirty="0" err="1"/>
              <a:t>pánevní</a:t>
            </a:r>
            <a:r>
              <a:rPr lang="en-GB" dirty="0"/>
              <a:t> </a:t>
            </a:r>
            <a:r>
              <a:rPr lang="en-GB" dirty="0" err="1"/>
              <a:t>kruh</a:t>
            </a:r>
            <a:r>
              <a:rPr lang="en-GB" dirty="0"/>
              <a:t> 6. </a:t>
            </a:r>
            <a:r>
              <a:rPr lang="en-GB" dirty="0" err="1"/>
              <a:t>Zlomeniny</a:t>
            </a:r>
            <a:r>
              <a:rPr lang="en-GB" dirty="0"/>
              <a:t> ³ 2 </a:t>
            </a:r>
            <a:r>
              <a:rPr lang="en-GB" dirty="0" err="1"/>
              <a:t>dlouhých</a:t>
            </a:r>
            <a:r>
              <a:rPr lang="en-GB" dirty="0"/>
              <a:t> </a:t>
            </a:r>
            <a:r>
              <a:rPr lang="en-GB" dirty="0" err="1"/>
              <a:t>kostí</a:t>
            </a:r>
            <a:r>
              <a:rPr lang="en-GB" dirty="0"/>
              <a:t> (</a:t>
            </a:r>
            <a:r>
              <a:rPr lang="en-GB" dirty="0" err="1"/>
              <a:t>humerus</a:t>
            </a:r>
            <a:r>
              <a:rPr lang="en-GB" dirty="0"/>
              <a:t>, femur, </a:t>
            </a:r>
            <a:r>
              <a:rPr lang="en-GB" dirty="0" err="1"/>
              <a:t>tibie</a:t>
            </a:r>
            <a:r>
              <a:rPr lang="en-GB" dirty="0"/>
              <a:t>) </a:t>
            </a:r>
            <a:endParaRPr lang="sk-SK" dirty="0" smtClean="0"/>
          </a:p>
          <a:p>
            <a:pPr marL="0" indent="0">
              <a:buNone/>
            </a:pPr>
            <a:r>
              <a:rPr lang="en-GB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dirty="0" err="1"/>
              <a:t>Mechanizmus</a:t>
            </a:r>
            <a:r>
              <a:rPr lang="en-GB" dirty="0"/>
              <a:t> </a:t>
            </a:r>
            <a:r>
              <a:rPr lang="en-GB" dirty="0" err="1"/>
              <a:t>poranění</a:t>
            </a:r>
            <a:r>
              <a:rPr lang="en-GB" dirty="0"/>
              <a:t>: 1. </a:t>
            </a:r>
            <a:r>
              <a:rPr lang="en-GB" dirty="0" err="1"/>
              <a:t>Pád</a:t>
            </a:r>
            <a:r>
              <a:rPr lang="en-GB" dirty="0"/>
              <a:t> z </a:t>
            </a:r>
            <a:r>
              <a:rPr lang="en-GB" dirty="0" err="1"/>
              <a:t>výše</a:t>
            </a:r>
            <a:r>
              <a:rPr lang="en-GB" dirty="0"/>
              <a:t> &gt; 6 m 2. </a:t>
            </a:r>
            <a:r>
              <a:rPr lang="en-GB" dirty="0" err="1"/>
              <a:t>Přejetí</a:t>
            </a:r>
            <a:r>
              <a:rPr lang="en-GB" dirty="0"/>
              <a:t> </a:t>
            </a:r>
            <a:r>
              <a:rPr lang="en-GB" dirty="0" err="1"/>
              <a:t>vozidlem</a:t>
            </a:r>
            <a:r>
              <a:rPr lang="en-GB" dirty="0"/>
              <a:t> 3. </a:t>
            </a:r>
            <a:r>
              <a:rPr lang="en-GB" dirty="0" err="1"/>
              <a:t>Sražení</a:t>
            </a:r>
            <a:r>
              <a:rPr lang="en-GB" dirty="0"/>
              <a:t> </a:t>
            </a:r>
            <a:r>
              <a:rPr lang="en-GB" dirty="0" err="1"/>
              <a:t>vozidlem</a:t>
            </a:r>
            <a:r>
              <a:rPr lang="en-GB" dirty="0"/>
              <a:t> </a:t>
            </a:r>
            <a:r>
              <a:rPr lang="en-GB" dirty="0" err="1"/>
              <a:t>rychlostí</a:t>
            </a:r>
            <a:r>
              <a:rPr lang="en-GB" dirty="0"/>
              <a:t> &gt; 35 km/h 4. </a:t>
            </a:r>
            <a:r>
              <a:rPr lang="en-GB" dirty="0" err="1"/>
              <a:t>Katapultáž</a:t>
            </a:r>
            <a:r>
              <a:rPr lang="en-GB" dirty="0"/>
              <a:t> z </a:t>
            </a:r>
            <a:r>
              <a:rPr lang="en-GB" dirty="0" err="1"/>
              <a:t>vozidla</a:t>
            </a:r>
            <a:r>
              <a:rPr lang="en-GB" dirty="0"/>
              <a:t> 5. </a:t>
            </a:r>
            <a:r>
              <a:rPr lang="en-GB" dirty="0" err="1"/>
              <a:t>Zaklínění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vozidle</a:t>
            </a:r>
            <a:r>
              <a:rPr lang="en-GB" dirty="0"/>
              <a:t> 6. </a:t>
            </a:r>
            <a:r>
              <a:rPr lang="en-GB" dirty="0" err="1"/>
              <a:t>Smrt</a:t>
            </a:r>
            <a:r>
              <a:rPr lang="en-GB" dirty="0"/>
              <a:t> </a:t>
            </a:r>
            <a:r>
              <a:rPr lang="en-GB" dirty="0" err="1"/>
              <a:t>spolujezdce</a:t>
            </a:r>
            <a:r>
              <a:rPr lang="en-GB" dirty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en-GB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dirty="0" err="1"/>
              <a:t>Pomocná</a:t>
            </a:r>
            <a:r>
              <a:rPr lang="en-GB" dirty="0"/>
              <a:t> </a:t>
            </a:r>
            <a:r>
              <a:rPr lang="en-GB" dirty="0" err="1"/>
              <a:t>kritéria</a:t>
            </a:r>
            <a:r>
              <a:rPr lang="en-GB" dirty="0"/>
              <a:t>: 1. </a:t>
            </a:r>
            <a:r>
              <a:rPr lang="en-GB" dirty="0" err="1"/>
              <a:t>Věk</a:t>
            </a:r>
            <a:r>
              <a:rPr lang="en-GB" dirty="0"/>
              <a:t> &lt; 6 let 2. </a:t>
            </a:r>
            <a:r>
              <a:rPr lang="en-GB" dirty="0" err="1"/>
              <a:t>Věk</a:t>
            </a:r>
            <a:r>
              <a:rPr lang="en-GB" dirty="0"/>
              <a:t> &gt; 60 let 3. </a:t>
            </a:r>
            <a:r>
              <a:rPr lang="en-GB" dirty="0" err="1"/>
              <a:t>Komorbidita</a:t>
            </a:r>
            <a:r>
              <a:rPr lang="en-GB" dirty="0"/>
              <a:t> </a:t>
            </a:r>
            <a:r>
              <a:rPr lang="en-GB" dirty="0" err="1"/>
              <a:t>kardiopulmonální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219200"/>
          </a:xfrm>
        </p:spPr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Triáž pozitivita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38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benstein\Desktop\injury-severity-s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552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217368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systém skórování závažnosti traumatu – úzká korelace s mortalitou, morbiditou a s délkou pobytu v nemocnici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</a:rPr>
              <a:t>ISS – injury severity score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1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Primary survey- zásady A,B,C,D,E</a:t>
            </a:r>
          </a:p>
          <a:p>
            <a:pPr marL="0" indent="0">
              <a:buNone/>
            </a:pPr>
            <a:r>
              <a:rPr lang="sk-SK" dirty="0" smtClean="0"/>
              <a:t>Secondary survey – vyšetření od hlavy k patě</a:t>
            </a:r>
          </a:p>
          <a:p>
            <a:pPr marL="0" indent="0">
              <a:buNone/>
            </a:pPr>
            <a:r>
              <a:rPr lang="sk-SK" dirty="0" smtClean="0"/>
              <a:t>Tertiary survery-  dovyšetření po stabilizaci pacienta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chemeClr val="bg1"/>
                </a:solidFill>
              </a:rPr>
              <a:t>ATLS-advanced trauma life-support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8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ubenstein\Desktop\abe lemons funny quotes basket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3649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65" y="-387424"/>
            <a:ext cx="8229600" cy="1219200"/>
          </a:xfrm>
        </p:spPr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PAUZA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7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524000"/>
            <a:ext cx="9036496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Vyšetření kolene pomocí: </a:t>
            </a:r>
            <a:r>
              <a:rPr lang="sk-SK" dirty="0" smtClean="0"/>
              <a:t>pozice kolene, palpace, rozsah pohybu, inspekce, manipulace, aspiratio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V anamneze se ptáme na: </a:t>
            </a:r>
            <a:r>
              <a:rPr lang="sk-SK" dirty="0" smtClean="0"/>
              <a:t>Čas a mechanizmus úrazu, pocit prasknutí, luxace, zvukový fenomén, předchozí poranění kolena stejné či opačné strany, čas naplnění kolene od úrazu,operace...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Hodnotíme zároveň celkový stav pacienta: </a:t>
            </a:r>
            <a:r>
              <a:rPr lang="sk-SK" dirty="0" smtClean="0"/>
              <a:t>věk, těl. hmotnost,koníčky, aktivita,...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KOLENO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66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Specifikem odběru anamnézy a vyšetření u chirurgického/trauma pacienta je rychlost, stručnost, dúkladnost, rozhodnost a schopnost improvizace.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Odlišnosti ve vyšetření u lehce poraněného, těžce poraněného, nebo u pacienta v bezvědomí. 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Zhodnocení stavu - evaluace pacienta</a:t>
            </a:r>
          </a:p>
          <a:p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yloučení nebo potvrzení život ohrožujícího stavu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Udržování bdělosti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Nejhorší možný scénář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sk-SK" sz="3600" b="1" u="sng" dirty="0" smtClean="0">
                <a:solidFill>
                  <a:schemeClr val="bg1"/>
                </a:solidFill>
              </a:rPr>
              <a:t> Specifika vyšetření traumatického pacienta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4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Poranění meniskú: horizontální rotace v koleni při zatížené, parciálně flektované končetině</a:t>
            </a:r>
          </a:p>
          <a:p>
            <a:pPr marL="0" indent="0">
              <a:buNone/>
            </a:pPr>
            <a:r>
              <a:rPr lang="sk-SK" dirty="0" smtClean="0"/>
              <a:t>Poranění kollat. </a:t>
            </a:r>
            <a:r>
              <a:rPr lang="sk-SK" dirty="0"/>
              <a:t>v</a:t>
            </a:r>
            <a:r>
              <a:rPr lang="sk-SK" dirty="0" smtClean="0"/>
              <a:t>azú: při púsobení síly ze stran</a:t>
            </a:r>
          </a:p>
          <a:p>
            <a:pPr marL="0" indent="0">
              <a:buNone/>
            </a:pPr>
            <a:r>
              <a:rPr lang="sk-SK" dirty="0" smtClean="0"/>
              <a:t>Poranění skřížených vazú: </a:t>
            </a:r>
          </a:p>
          <a:p>
            <a:pPr marL="0" indent="0">
              <a:buNone/>
            </a:pPr>
            <a:r>
              <a:rPr lang="sk-SK" b="1" dirty="0" smtClean="0"/>
              <a:t>LCA</a:t>
            </a:r>
            <a:r>
              <a:rPr lang="sk-SK" dirty="0" smtClean="0"/>
              <a:t> – při zatíženém koleni, rotace kolene a femuru v opačném směru (decelerace se změnou směru)</a:t>
            </a:r>
          </a:p>
          <a:p>
            <a:pPr marL="0" indent="0">
              <a:buNone/>
            </a:pPr>
            <a:r>
              <a:rPr lang="sk-SK" b="1" dirty="0" smtClean="0"/>
              <a:t>LCP</a:t>
            </a:r>
            <a:r>
              <a:rPr lang="sk-SK" dirty="0" smtClean="0"/>
              <a:t> – pád na flektované koleno, hyper-rotace kolene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Mechanizmus úrazu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9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Alespoň zběžně vyšetřujeme taky „zdravé“ koleno</a:t>
            </a:r>
          </a:p>
          <a:p>
            <a:pPr marL="0" indent="0">
              <a:buNone/>
            </a:pPr>
            <a:r>
              <a:rPr lang="sk-SK" b="1" u="sng" dirty="0" smtClean="0">
                <a:solidFill>
                  <a:schemeClr val="bg1"/>
                </a:solidFill>
              </a:rPr>
              <a:t>Aspectio: </a:t>
            </a:r>
            <a:r>
              <a:rPr lang="sk-SK" dirty="0" smtClean="0"/>
              <a:t> defigurace, antalgická pozice, barva, hematom, objem, postavení v ose, postavení patelly (luxace?),sledování hybnosti, chúze</a:t>
            </a:r>
          </a:p>
          <a:p>
            <a:pPr marL="0" indent="0">
              <a:buNone/>
            </a:pPr>
            <a:r>
              <a:rPr lang="sk-SK" b="1" u="sng" dirty="0" smtClean="0">
                <a:solidFill>
                  <a:schemeClr val="bg1"/>
                </a:solidFill>
              </a:rPr>
              <a:t>Palpatio: </a:t>
            </a:r>
            <a:r>
              <a:rPr lang="sk-SK" dirty="0" smtClean="0"/>
              <a:t>palpace bolesti, teploty, drásotú, vrzotú, „clicku“, pohybu, palpace náplně</a:t>
            </a:r>
          </a:p>
          <a:p>
            <a:pPr marL="0" indent="0">
              <a:buNone/>
            </a:pPr>
            <a:r>
              <a:rPr lang="sk-SK" b="1" u="sng" dirty="0" smtClean="0">
                <a:solidFill>
                  <a:schemeClr val="bg1"/>
                </a:solidFill>
              </a:rPr>
              <a:t>Manipulatio: </a:t>
            </a:r>
            <a:r>
              <a:rPr lang="sk-SK" dirty="0" smtClean="0"/>
              <a:t>vyšetření hybnosti pomocí testú f.kolene</a:t>
            </a:r>
          </a:p>
          <a:p>
            <a:pPr marL="0" indent="0">
              <a:buNone/>
            </a:pPr>
            <a:r>
              <a:rPr lang="sk-SK" b="1" u="sng" dirty="0" smtClean="0">
                <a:solidFill>
                  <a:schemeClr val="bg1"/>
                </a:solidFill>
              </a:rPr>
              <a:t>Aspiratio: </a:t>
            </a:r>
            <a:r>
              <a:rPr lang="sk-SK" dirty="0" smtClean="0"/>
              <a:t>při zmnožené náplni kolene, diagnostická/terapeutická punkce</a:t>
            </a:r>
            <a:endParaRPr lang="sk-SK" b="1" u="sng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72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Palpačné vyšetření  - palpačně hmatný defekt patelly, drásoty, vrzoty kolene – příznak hoblíku,ballotement patelly, milking</a:t>
            </a:r>
          </a:p>
          <a:p>
            <a:pPr marL="0" indent="0">
              <a:buNone/>
            </a:pPr>
            <a:r>
              <a:rPr lang="sk-SK" dirty="0" smtClean="0"/>
              <a:t>Při podezření na nedislokovanou frakturu patelly – neflektujeme koleno!!!</a:t>
            </a:r>
          </a:p>
          <a:p>
            <a:pPr marL="0" indent="0">
              <a:buNone/>
            </a:pPr>
            <a:r>
              <a:rPr lang="sk-SK" dirty="0" smtClean="0"/>
              <a:t>Aspekce – sledujeme uložení patelly v rámci kolenního kloubu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Patella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Fraktura patelly</a:t>
            </a:r>
            <a:endParaRPr lang="en-GB" dirty="0"/>
          </a:p>
        </p:txBody>
      </p:sp>
      <p:pic>
        <p:nvPicPr>
          <p:cNvPr id="6146" name="Picture 2" descr="C:\Users\Kubenstei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71662"/>
            <a:ext cx="4674754" cy="350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06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Patelární dislokace</a:t>
            </a:r>
            <a:endParaRPr lang="en-GB" dirty="0"/>
          </a:p>
        </p:txBody>
      </p:sp>
      <p:pic>
        <p:nvPicPr>
          <p:cNvPr id="5122" name="Picture 2" descr="C:\Users\Kubenstein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8240"/>
            <a:ext cx="509595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3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Lachmann</a:t>
            </a:r>
            <a:r>
              <a:rPr lang="sk-SK" dirty="0" smtClean="0"/>
              <a:t>-nejspolehlivější test – koleno v 20-30° poloze (odemčené koleno), manuálně vybavujeme posun tibie oproti femuru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Pivo-shift test- </a:t>
            </a:r>
            <a:r>
              <a:rPr lang="sk-SK" dirty="0" smtClean="0"/>
              <a:t>koleno v extenzi, tlak na patu, vnitřní rotace bérce, valgózní tlak na koleno – subluxace tibie</a:t>
            </a:r>
            <a:endParaRPr lang="sk-S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Anterior drawer test- </a:t>
            </a:r>
            <a:r>
              <a:rPr lang="sk-SK" dirty="0" smtClean="0"/>
              <a:t>koleno v 90° flexi, lékař sedící pacientovi na noze, prsty na hamstringy, palce kolem lig. </a:t>
            </a:r>
            <a:r>
              <a:rPr lang="sk-SK" dirty="0"/>
              <a:t>p</a:t>
            </a:r>
            <a:r>
              <a:rPr lang="sk-SK" dirty="0" smtClean="0"/>
              <a:t>atellae, tah směrem k lékaři – laxita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smtClean="0">
                <a:solidFill>
                  <a:schemeClr val="bg1"/>
                </a:solidFill>
              </a:rPr>
              <a:t>LCA-ligamentum collaterale anterior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9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ubenstein\Desktop\Anterior-Cruciate-Ligament-Injury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008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95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ubenstei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392488" cy="30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5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ubenstein\Desktop\jisakos-2018-March-3-2-89-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94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Diagnosticko – terapetická metoda – sledujeme barvu obsahu, přítomnost tukových kapek,....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Aspirace: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Kubenstein\Desktop\A432766_1_En_10_Fig2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02" y="3140968"/>
            <a:ext cx="31146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3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Co je to anamnéza?</a:t>
            </a:r>
          </a:p>
          <a:p>
            <a:r>
              <a:rPr lang="sk-SK" dirty="0" smtClean="0"/>
              <a:t>z řeckého </a:t>
            </a:r>
            <a:r>
              <a:rPr lang="en-GB" dirty="0" err="1" smtClean="0"/>
              <a:t>ἀνά</a:t>
            </a:r>
            <a:r>
              <a:rPr lang="en-GB" dirty="0"/>
              <a:t>, </a:t>
            </a:r>
            <a:r>
              <a:rPr lang="en-GB" i="1" dirty="0" err="1"/>
              <a:t>aná</a:t>
            </a:r>
            <a:r>
              <a:rPr lang="en-GB" dirty="0"/>
              <a:t>, </a:t>
            </a:r>
            <a:r>
              <a:rPr lang="en-GB" dirty="0" smtClean="0"/>
              <a:t>″</a:t>
            </a:r>
            <a:r>
              <a:rPr lang="sk-SK" dirty="0" smtClean="0"/>
              <a:t>otevřený</a:t>
            </a:r>
            <a:r>
              <a:rPr lang="en-GB" dirty="0" smtClean="0"/>
              <a:t>″, </a:t>
            </a:r>
            <a:r>
              <a:rPr lang="sk-SK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μνήσις</a:t>
            </a:r>
            <a:r>
              <a:rPr lang="en-GB" dirty="0"/>
              <a:t>, </a:t>
            </a:r>
            <a:r>
              <a:rPr lang="en-GB" i="1" dirty="0" err="1"/>
              <a:t>mnesis</a:t>
            </a:r>
            <a:r>
              <a:rPr lang="en-GB" dirty="0"/>
              <a:t>, </a:t>
            </a:r>
            <a:r>
              <a:rPr lang="sk-SK" dirty="0" smtClean="0"/>
              <a:t>„paměť“ – volně přeloženo jako </a:t>
            </a:r>
            <a:r>
              <a:rPr lang="sk-SK" b="1" u="sng" dirty="0" smtClean="0"/>
              <a:t>„rozpomínání“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 smtClean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Anamnéza je soubor informací o pacientově zdravotním stavu.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sz="2000" b="1" dirty="0" smtClean="0">
                <a:solidFill>
                  <a:schemeClr val="bg1"/>
                </a:solidFill>
              </a:rPr>
              <a:t>Rozdělení: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přímá</a:t>
            </a: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nepřímá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05800" cy="1008112"/>
          </a:xfrm>
        </p:spPr>
        <p:txBody>
          <a:bodyPr/>
          <a:lstStyle/>
          <a:p>
            <a:r>
              <a:rPr lang="sk-SK" u="sng" dirty="0" smtClean="0">
                <a:solidFill>
                  <a:schemeClr val="bg1"/>
                </a:solidFill>
              </a:rPr>
              <a:t>Anamnéza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Posterior drawer test – </a:t>
            </a:r>
            <a:r>
              <a:rPr lang="sk-SK" dirty="0" smtClean="0"/>
              <a:t>zadní zásuvka</a:t>
            </a:r>
          </a:p>
          <a:p>
            <a:pPr marL="0" indent="0">
              <a:buNone/>
            </a:pPr>
            <a:r>
              <a:rPr lang="sk-SK" dirty="0" smtClean="0"/>
              <a:t>- výnimočné poranění</a:t>
            </a: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19200"/>
          </a:xfrm>
        </p:spPr>
        <p:txBody>
          <a:bodyPr>
            <a:normAutofit fontScale="90000"/>
          </a:bodyPr>
          <a:lstStyle/>
          <a:p>
            <a:r>
              <a:rPr lang="sk-SK" b="1" u="sng" dirty="0" smtClean="0">
                <a:solidFill>
                  <a:schemeClr val="bg1"/>
                </a:solidFill>
              </a:rPr>
              <a:t>LCP – ligamentum collaterale posterior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Kubenstein\Desktop\32381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49" y="2708920"/>
            <a:ext cx="56166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benstein\Desktop\Valgus-Stress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5894"/>
            <a:ext cx="7200000" cy="5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43264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Varus – valgus test – </a:t>
            </a:r>
            <a:r>
              <a:rPr lang="sk-SK" dirty="0" smtClean="0">
                <a:solidFill>
                  <a:schemeClr val="bg1"/>
                </a:solidFill>
              </a:rPr>
              <a:t>při extenzi v koleni „páčíme“ koleno do stran – při laxitě v extenzi je v.s. </a:t>
            </a:r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sk-SK" dirty="0" smtClean="0">
                <a:solidFill>
                  <a:schemeClr val="bg1"/>
                </a:solidFill>
              </a:rPr>
              <a:t>oranění i LCA/LCP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-při laxite v lehké semiflexi – jde o izolované poranění kollat. vazu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2192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Ligg. collateralia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Smyslem testú na poranění meniskú je dostat menisky mezi artikulační plochy tibie a femuru – pacient si stěžuje na bolesti kolene, dle poraněné strany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McMurray test - </a:t>
            </a:r>
            <a:r>
              <a:rPr lang="sk-SK" dirty="0" smtClean="0"/>
              <a:t>prsty na kloubní štěrbině, koleno v hyperflexi, přidáme extra/intra-rotaci,a extendujeme – bolestivost nebo „click“ značí poškození menisku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Steinmann I – </a:t>
            </a:r>
            <a:r>
              <a:rPr lang="sk-SK" dirty="0" smtClean="0"/>
              <a:t>flexe v koleni, poté extra či intra- rotace – 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Steinmann II – </a:t>
            </a:r>
            <a:r>
              <a:rPr lang="sk-SK" dirty="0" smtClean="0"/>
              <a:t>posun bolestivého bodu při flexi dorzálně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Extenční test (příznak) - </a:t>
            </a:r>
            <a:r>
              <a:rPr lang="sk-SK" dirty="0" smtClean="0"/>
              <a:t>na flektovaném koleni palpujeme přední úsek kloubní štěrbiny, poté extendujeme- při bolesti pozitivita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Childress test – </a:t>
            </a:r>
            <a:r>
              <a:rPr lang="sk-SK" dirty="0" smtClean="0"/>
              <a:t>bolestivost štěrbiny při kleknutí (plus chúzi)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Appley test – </a:t>
            </a:r>
            <a:r>
              <a:rPr lang="sk-SK" dirty="0" smtClean="0"/>
              <a:t>p/ri lehu na břiše tlačíme na plantu, a extrarotujeme/intrarotujeme kolenní kloub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219200"/>
          </a:xfrm>
        </p:spPr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</a:rPr>
              <a:t>Meniscus medialis et lateralis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94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Kubenstein\Desktop\m_1407857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7228101" cy="37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0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ubenstein\Desktop\mos5701.ryu.fi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8724" cy="38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62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ubenstein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236417" cy="39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79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ubenstein\Desktop\mos5701.ryu.fi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829199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47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 smtClean="0"/>
              <a:t>Zvětšení objemu kolene – krátce po úraze značí v.s. hemarthros (hodiny/den)</a:t>
            </a:r>
            <a:endParaRPr lang="sk-SK" sz="2400" dirty="0"/>
          </a:p>
          <a:p>
            <a:pPr>
              <a:buFontTx/>
              <a:buChar char="-"/>
            </a:pPr>
            <a:r>
              <a:rPr lang="sk-SK" sz="2400" dirty="0" smtClean="0"/>
              <a:t>po víc jak dni ( synoviální výpotek)</a:t>
            </a:r>
          </a:p>
          <a:p>
            <a:pPr marL="0" indent="0">
              <a:buNone/>
            </a:pPr>
            <a:r>
              <a:rPr lang="sk-SK" sz="2400" dirty="0" smtClean="0"/>
              <a:t>Hemarthros je indikací k akutní ASKP </a:t>
            </a:r>
            <a:r>
              <a:rPr lang="sk-SK" sz="2400" dirty="0" smtClean="0"/>
              <a:t>!!!</a:t>
            </a:r>
          </a:p>
          <a:p>
            <a:pPr marL="0" indent="0">
              <a:buNone/>
            </a:pPr>
            <a:r>
              <a:rPr lang="sk-SK" sz="2400" dirty="0" smtClean="0"/>
              <a:t>Při absenci hemarthros či mechanického bloku, a při výrazné algozitě – odložené vyšetření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Při RTG kolenních kloubú – vždy RTG obou kolen ke srovnání</a:t>
            </a:r>
          </a:p>
          <a:p>
            <a:pPr marL="0" indent="0">
              <a:buNone/>
            </a:pPr>
            <a:r>
              <a:rPr lang="sk-SK" sz="2400" dirty="0" smtClean="0"/>
              <a:t>CT kolene standardně neděláme – při suspekci na intraartik. zlomeninu ano</a:t>
            </a:r>
          </a:p>
          <a:p>
            <a:pPr marL="0" indent="0">
              <a:buNone/>
            </a:pPr>
            <a:r>
              <a:rPr lang="sk-SK" sz="2400" dirty="0" smtClean="0"/>
              <a:t>MRI při nejasném nálezu</a:t>
            </a:r>
          </a:p>
          <a:p>
            <a:pPr marL="0" indent="0">
              <a:buNone/>
            </a:pPr>
            <a:r>
              <a:rPr lang="sk-SK" sz="2400" dirty="0" smtClean="0"/>
              <a:t>Při absenci hemarthros, mechanického bloku či nemožnosti chúze – ASKP odloženě/vúbec při zlepšení nálezu</a:t>
            </a:r>
          </a:p>
          <a:p>
            <a:pPr marL="0" indent="0">
              <a:buNone/>
            </a:pPr>
            <a:r>
              <a:rPr lang="sk-SK" sz="2400" dirty="0" smtClean="0"/>
              <a:t>UZ vyšetření kolene – prosím ne </a:t>
            </a:r>
            <a:r>
              <a:rPr lang="sk-SK" sz="2400" dirty="0" smtClean="0">
                <a:sym typeface="Wingdings" pitchFamily="2" charset="2"/>
              </a:rPr>
              <a:t> fakt ne...NE!!!!!!!</a:t>
            </a:r>
          </a:p>
          <a:p>
            <a:pPr marL="0" indent="0">
              <a:buNone/>
            </a:pPr>
            <a:r>
              <a:rPr lang="sk-SK" sz="2400" dirty="0" smtClean="0">
                <a:sym typeface="Wingdings" pitchFamily="2" charset="2"/>
              </a:rPr>
              <a:t>Vždy skontrolovat popliteální fossu – Bakerova cysta,ganglion, aneurysma</a:t>
            </a:r>
            <a:endParaRPr lang="sk-SK" sz="2400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59432"/>
            <a:ext cx="8229600" cy="1219200"/>
          </a:xfrm>
        </p:spPr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</a:rPr>
              <a:t>Shrnutí –tip and trick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18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PAUZIČKA ;)</a:t>
            </a:r>
            <a:endParaRPr lang="en-GB" dirty="0"/>
          </a:p>
        </p:txBody>
      </p:sp>
      <p:pic>
        <p:nvPicPr>
          <p:cNvPr id="9218" name="Picture 2" descr="C:\Users\Kubenstein\Desktop\52279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3285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2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4732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Poranění kotníku jsou jedny z nejčastějších poranění vúbec – postihuje všechny skupiny obyvatel (děti, staré lidi, sportovce, ženy, muže, kuřáky, ateisty či věřící)</a:t>
            </a:r>
          </a:p>
          <a:p>
            <a:pPr marL="0" indent="0">
              <a:buNone/>
            </a:pPr>
            <a:r>
              <a:rPr lang="sk-SK" dirty="0" smtClean="0"/>
              <a:t>Múže se jednat o poranění: měkkých struktur, vazú, či fraktury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49" y="-459432"/>
            <a:ext cx="8229600" cy="1219200"/>
          </a:xfrm>
        </p:spPr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</a:rPr>
              <a:t>KOTNÍK</a:t>
            </a:r>
            <a:endParaRPr lang="en-GB" b="1" i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Kubenstein\Desktop\03_Talus_Disp_Neck_4a_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47" y="2852936"/>
            <a:ext cx="514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524000"/>
            <a:ext cx="925252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Strukturovaný odběr anamnézy -         rizika opomenutí dúležité informace o pacientovy. 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4000" b="1" dirty="0" smtClean="0">
                <a:solidFill>
                  <a:schemeClr val="bg1"/>
                </a:solidFill>
              </a:rPr>
              <a:t>Strukturované vyšetření-taky přítel </a:t>
            </a:r>
            <a:r>
              <a:rPr lang="sk-SK" sz="40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r>
              <a:rPr lang="sk-SK" sz="40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sk-SK" sz="4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sym typeface="Wingdings" pitchFamily="2" charset="2"/>
              </a:rPr>
              <a:t>-</a:t>
            </a:r>
            <a:r>
              <a:rPr lang="sk-SK" sz="2400" dirty="0" smtClean="0">
                <a:solidFill>
                  <a:schemeClr val="bg1"/>
                </a:solidFill>
                <a:sym typeface="Wingdings" pitchFamily="2" charset="2"/>
              </a:rPr>
              <a:t>taky tak</a:t>
            </a:r>
          </a:p>
          <a:p>
            <a:pPr marL="0" indent="0">
              <a:buNone/>
            </a:pPr>
            <a:endParaRPr lang="sk-SK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  <a:sym typeface="Wingdings" pitchFamily="2" charset="2"/>
              </a:rPr>
              <a:t>****Ve všeobecnosti, skladba vyšetření zústává stejná, mění se                  jenom okolnosti a forma vyšetření – pacient na ambulanci, v sanitním voze, na urgentním příjmu, lehké poranění, těžké poranění, pacient v bezvědomí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bg1"/>
                </a:solidFill>
              </a:rPr>
              <a:t>Strukturovaná anamnéza – přítel </a:t>
            </a:r>
            <a:r>
              <a:rPr lang="sk-SK" sz="40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60032" y="141277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ubenstein\Desktop\no-inversion-2-with-text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33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52096"/>
            <a:ext cx="8507288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Distorze (podvrtnutí) hlezenního kloubu</a:t>
            </a:r>
          </a:p>
          <a:p>
            <a:pPr marL="0" indent="0">
              <a:buNone/>
            </a:pPr>
            <a:r>
              <a:rPr lang="sk-SK" dirty="0" smtClean="0"/>
              <a:t>Na rozdíl od luxace nezpúsobuje nestabilitu v art.TC</a:t>
            </a:r>
          </a:p>
          <a:p>
            <a:pPr marL="0" indent="0">
              <a:buNone/>
            </a:pPr>
            <a:r>
              <a:rPr lang="sk-SK" dirty="0" smtClean="0"/>
              <a:t>Poraněny jsou měkké tkáně a vazy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252520" cy="1219200"/>
          </a:xfrm>
        </p:spPr>
        <p:txBody>
          <a:bodyPr>
            <a:normAutofit fontScale="90000"/>
          </a:bodyPr>
          <a:lstStyle/>
          <a:p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Distorze art. </a:t>
            </a:r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alocruralis – distorze hlezna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ubenstein\Desktop\380px-Inversion-Ever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2" y="2780928"/>
            <a:ext cx="3619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ubenstein\Desktop\9a382d4a218ede9d01154dd2eed733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000"/>
            <a:ext cx="4320000" cy="39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06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I.stupeň: natažení vazú kloubu – funkce kloubu není významněji narušena</a:t>
            </a:r>
          </a:p>
          <a:p>
            <a:r>
              <a:rPr lang="sk-SK" dirty="0" smtClean="0"/>
              <a:t>II.stupeň: částečné narušení vazú, zhoršení funkce kloubu</a:t>
            </a:r>
          </a:p>
          <a:p>
            <a:r>
              <a:rPr lang="sk-SK" dirty="0" smtClean="0"/>
              <a:t>III. stupeň: úplné přerušení vazú – poškozena funkce kloubu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Stupně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634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ubenstein\Desktop\grades-of-sp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48612" cy="57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79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Nejčastěji se jedná o poranění zevních vazú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ubenstein\Desktop\entorse-foulure-cheville-foulé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3255"/>
            <a:ext cx="65436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2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524000"/>
            <a:ext cx="857929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-úrazový mechanizmus, opakované poranění (anamnéza)</a:t>
            </a:r>
          </a:p>
          <a:p>
            <a:pPr marL="0" indent="0">
              <a:buNone/>
            </a:pPr>
            <a:r>
              <a:rPr lang="sk-SK" dirty="0" smtClean="0"/>
              <a:t>-inspekce</a:t>
            </a:r>
          </a:p>
          <a:p>
            <a:pPr marL="0" indent="0">
              <a:buNone/>
            </a:pPr>
            <a:r>
              <a:rPr lang="sk-SK" dirty="0" smtClean="0"/>
              <a:t>-palpace</a:t>
            </a:r>
          </a:p>
          <a:p>
            <a:pPr marL="0" indent="0">
              <a:buNone/>
            </a:pPr>
            <a:r>
              <a:rPr lang="sk-SK" dirty="0" smtClean="0"/>
              <a:t>-hybnost </a:t>
            </a:r>
          </a:p>
          <a:p>
            <a:pPr>
              <a:buFontTx/>
              <a:buChar char="-"/>
            </a:pPr>
            <a:r>
              <a:rPr lang="sk-SK" dirty="0" smtClean="0"/>
              <a:t>RTG (supinace,pronace, AP posun talu)</a:t>
            </a:r>
          </a:p>
          <a:p>
            <a:pPr>
              <a:buFontTx/>
              <a:buChar char="-"/>
            </a:pPr>
            <a:r>
              <a:rPr lang="sk-SK" dirty="0" smtClean="0"/>
              <a:t>!!! </a:t>
            </a:r>
            <a:r>
              <a:rPr lang="sk-SK" dirty="0"/>
              <a:t>v</a:t>
            </a:r>
            <a:r>
              <a:rPr lang="sk-SK" dirty="0" smtClean="0"/>
              <a:t>ždy srovnat s kontralaterální stranou !!!</a:t>
            </a:r>
          </a:p>
          <a:p>
            <a:pPr>
              <a:buFontTx/>
              <a:buChar char="-"/>
            </a:pPr>
            <a:r>
              <a:rPr lang="sk-SK" dirty="0" smtClean="0"/>
              <a:t>zevní/vnitřní kotník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Vyšetření: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594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ubenstein\Desktop\inversion-injury33-with-text-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3504"/>
            <a:ext cx="73501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Ligamenta: zevní kotník: lig. fib-tal. Ant. (FTA, PTFA,CFA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vnitřní kotník: lig.Deltoideum</a:t>
            </a: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05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RTG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Kubenstein\Desktop\a00150f07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040560" cy="51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54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</a:rPr>
              <a:t>Squeeze test (Hopkins test): </a:t>
            </a:r>
            <a:r>
              <a:rPr lang="sk-SK" dirty="0" smtClean="0"/>
              <a:t>zmáčknutí fibuly proti tibii uprostřed bérce – bolest v oblasti  syndesmózy značí v.s. poranění tibio-fibul. </a:t>
            </a:r>
            <a:r>
              <a:rPr lang="sk-SK" dirty="0"/>
              <a:t>s</a:t>
            </a:r>
            <a:r>
              <a:rPr lang="sk-SK" dirty="0" smtClean="0"/>
              <a:t>yndesmózy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</a:rPr>
              <a:t>Přední zásuvka</a:t>
            </a:r>
            <a:r>
              <a:rPr lang="sk-SK" b="1" dirty="0" smtClean="0"/>
              <a:t>: </a:t>
            </a:r>
            <a:r>
              <a:rPr lang="sk-SK" dirty="0" smtClean="0"/>
              <a:t>testuje integritu předního talofibulárního vazu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</a:rPr>
              <a:t>Talar tilt test: </a:t>
            </a:r>
            <a:r>
              <a:rPr lang="sk-SK" dirty="0" smtClean="0"/>
              <a:t>test integrity kalkaneofibulárního ligamenta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´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Testování: 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814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ubenstein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6412"/>
            <a:ext cx="40977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ubenstein\Desktop\5-Figure5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579949" cy="57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9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Začíná vstupem pacienta do ambulance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Příležitost získat pacientovu dúvěru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Zapomeňte na předchozího pacienta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Projděte si alespoň zběžně dokumentaci pacienta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Představte se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Vysvětlete pacientovi postup vyšetření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Dejte pacientovi dostatek prostoru na vyjádření</a:t>
            </a: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Začátek  vyšetření: 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83" y="83671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u="sng" dirty="0" smtClean="0"/>
              <a:t>Luxace, fraktury, poranění rotátorové manžety</a:t>
            </a:r>
            <a:endParaRPr lang="en-GB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2192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RAMENO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Kubenstein\Desktop\Shoulder-Dis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938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61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556792"/>
            <a:ext cx="95770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Anatomie </a:t>
            </a:r>
            <a:r>
              <a:rPr lang="sk-SK" sz="2400" dirty="0" smtClean="0"/>
              <a:t>: nejpohyblivější kloub – malá jamka, velká hlavice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Statické a dynamické stabilizátory: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-statické: </a:t>
            </a:r>
            <a:r>
              <a:rPr lang="sk-SK" sz="2400" dirty="0" smtClean="0"/>
              <a:t>labrum, pouzdro, lig. Transversum, lig. coracohumerale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-dynamické: </a:t>
            </a:r>
            <a:r>
              <a:rPr lang="sk-SK" sz="2400" dirty="0" smtClean="0"/>
              <a:t>m.deltoideus, rotátorová manžeta, tendon m.bicip.brach.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Diagnóza: anamnéza, aspekce, palpace, RTG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Luxace ramenního kloubu: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7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ubenstein\Desktop\hipp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4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Hippokrates</a:t>
            </a:r>
            <a:r>
              <a:rPr lang="sk-SK" dirty="0" smtClean="0"/>
              <a:t> – tah v podélné ose – do axily vložíme patu, nebo taháme ručníkem, končetina v mírné extrarotaci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Artl - </a:t>
            </a:r>
            <a:r>
              <a:rPr lang="sk-SK" dirty="0" smtClean="0"/>
              <a:t>rameno přes operadlo židle, končetinu taháme v dlouhé ose, z extrarotace převádíme do intrarotace, addukujeme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87424"/>
            <a:ext cx="8229600" cy="12192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Techniky redukce: 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13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- nejdřív odeslat pacienta na RTG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kontrola periferie, hybnosti, cirkulace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- kontrolní RTG po repozici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a</a:t>
            </a:r>
            <a:r>
              <a:rPr lang="sk-SK" dirty="0" smtClean="0">
                <a:solidFill>
                  <a:schemeClr val="bg1"/>
                </a:solidFill>
              </a:rPr>
              <a:t>nalgetizace pacienta „per hubam“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- vždy zjistit stáří luxace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o</a:t>
            </a:r>
            <a:r>
              <a:rPr lang="sk-SK" dirty="0" smtClean="0">
                <a:solidFill>
                  <a:schemeClr val="bg1"/>
                </a:solidFill>
              </a:rPr>
              <a:t>patrná a správná repozice – malé riziko iatrogenníhpo poškození (Bankart, Hill-Sachs léze)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Tipy: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4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Spoločný úpon šlach čtyr svalú ramene –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sk-SK" dirty="0" smtClean="0">
                <a:solidFill>
                  <a:schemeClr val="bg1"/>
                </a:solidFill>
              </a:rPr>
              <a:t>řední porce - </a:t>
            </a:r>
            <a:r>
              <a:rPr lang="sk-SK" dirty="0" smtClean="0"/>
              <a:t>m.subscapularis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kraniální porce – </a:t>
            </a:r>
            <a:r>
              <a:rPr lang="sk-SK" dirty="0" smtClean="0"/>
              <a:t>m.supraspinatus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z</a:t>
            </a:r>
            <a:r>
              <a:rPr lang="sk-SK" dirty="0" smtClean="0">
                <a:solidFill>
                  <a:schemeClr val="bg1"/>
                </a:solidFill>
              </a:rPr>
              <a:t>adní porce - </a:t>
            </a:r>
            <a:r>
              <a:rPr lang="sk-SK" dirty="0" smtClean="0"/>
              <a:t>m.infraspinatus, m. teres minor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40% dospělé populace nad 60 let má rozsáhlé trhliny RM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Rotátorová manžeta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416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ubenstein\Desktop\04132018vldmusculoskeletalrotatorcu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51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říznaky: bolest, otok, slabost, deficit hybnosti,asymetrie, hematom, atrofie, bolest v SA oblasti</a:t>
            </a:r>
          </a:p>
          <a:p>
            <a:r>
              <a:rPr lang="sk-SK" dirty="0" smtClean="0"/>
              <a:t>Akutní trauma: obvykle bolest ventro-laterálně, absence aktivní hybnosti (abdukce)</a:t>
            </a:r>
          </a:p>
          <a:p>
            <a:endParaRPr lang="sk-SK" dirty="0"/>
          </a:p>
          <a:p>
            <a:r>
              <a:rPr lang="sk-SK" dirty="0" smtClean="0"/>
              <a:t>Při velké bolestivosti – vyšetření lze po negat. RTG odložit, realizovat později</a:t>
            </a:r>
          </a:p>
          <a:p>
            <a:r>
              <a:rPr lang="sk-SK" dirty="0" smtClean="0"/>
              <a:t>Porovnat s kontralat. stranou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Vyšetření: 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988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6165304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M.supraspinatus - </a:t>
            </a:r>
            <a:r>
              <a:rPr lang="sk-SK" u="sng" dirty="0" smtClean="0"/>
              <a:t>empty can test </a:t>
            </a:r>
            <a:r>
              <a:rPr lang="sk-SK" dirty="0" smtClean="0"/>
              <a:t>– </a:t>
            </a:r>
          </a:p>
          <a:p>
            <a:pPr marL="0" indent="0">
              <a:buNone/>
            </a:pPr>
            <a:r>
              <a:rPr lang="sk-SK" dirty="0" smtClean="0"/>
              <a:t>-bolestivost při elevaci proti lékaři</a:t>
            </a:r>
          </a:p>
          <a:p>
            <a:pPr marL="0" indent="0">
              <a:buNone/>
            </a:pPr>
            <a:r>
              <a:rPr lang="sk-SK" u="sng" dirty="0" smtClean="0"/>
              <a:t>-drop arm test – </a:t>
            </a:r>
            <a:r>
              <a:rPr lang="sk-SK" dirty="0" smtClean="0"/>
              <a:t>elevace ramene nad 90°- po uvolnění opory, rameno padá bez kontroly</a:t>
            </a: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M.subscapularis - </a:t>
            </a:r>
            <a:r>
              <a:rPr lang="sk-SK" u="sng" dirty="0" smtClean="0"/>
              <a:t>lift-off test – </a:t>
            </a:r>
            <a:r>
              <a:rPr lang="sk-SK" dirty="0" smtClean="0"/>
              <a:t>končetinu za zády, přiloženou dorzem ruky v bederní oblasti nelze </a:t>
            </a:r>
          </a:p>
          <a:p>
            <a:pPr marL="0" indent="0">
              <a:buNone/>
            </a:pPr>
            <a:r>
              <a:rPr lang="sk-SK" dirty="0" smtClean="0"/>
              <a:t>odtáhnout-deficit intrarotace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229600" cy="12192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Testy: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Kubenstein\Desktop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-273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ubenstein\Desktop\codmans13664840781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320480" cy="22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Kubenstein\Desktop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4109982"/>
            <a:ext cx="2016224" cy="2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06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856984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M. </a:t>
            </a:r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sk-SK" dirty="0" smtClean="0">
                <a:solidFill>
                  <a:schemeClr val="bg1"/>
                </a:solidFill>
              </a:rPr>
              <a:t>nfraspinatus/m.teres minor- </a:t>
            </a:r>
            <a:r>
              <a:rPr lang="sk-SK" dirty="0" smtClean="0"/>
              <a:t>rameno při tělě, loket flektován v 90°, lékař tlačí proti extrarotaci – emituje bolest při defektu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338" name="Picture 2" descr="C:\Users\Kubenstein\Desktop\NearBleakAegeancat-sma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3285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668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59432"/>
            <a:ext cx="8229600" cy="12192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HRUDNÍK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 descr="C:\Users\Kubenstein\Desktop\chest drain- de indentif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3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Všeobecná postupnost: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</a:rPr>
              <a:t>Nynější onemocnění (obtíže)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</a:rPr>
              <a:t>Osobní anamnéza (operace, úrazy)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</a:rPr>
              <a:t>Farmaceutická anamnéza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</a:rPr>
              <a:t>Alergie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</a:rPr>
              <a:t>Očkování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</a:rPr>
              <a:t>Abúzy</a:t>
            </a: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Anamnéza: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0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ubenstein\Desktop\img-02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66875"/>
            <a:ext cx="6115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87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" y="-23138"/>
            <a:ext cx="8229600" cy="1219200"/>
          </a:xfrm>
        </p:spPr>
        <p:txBody>
          <a:bodyPr/>
          <a:lstStyle/>
          <a:p>
            <a:r>
              <a:rPr lang="sk-SK" dirty="0" smtClean="0"/>
              <a:t>Fraktury žeber</a:t>
            </a:r>
            <a:endParaRPr lang="en-GB" dirty="0"/>
          </a:p>
        </p:txBody>
      </p:sp>
      <p:pic>
        <p:nvPicPr>
          <p:cNvPr id="16386" name="Picture 2" descr="C:\Users\Kubenstein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689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54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124744"/>
            <a:ext cx="9361040" cy="49712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 smtClean="0"/>
              <a:t>dle velikosti–totální, parciální (apikální,restrosternální, plášťový)</a:t>
            </a:r>
          </a:p>
          <a:p>
            <a:pPr>
              <a:buFontTx/>
              <a:buChar char="-"/>
            </a:pPr>
            <a:r>
              <a:rPr lang="sk-SK" sz="2400" dirty="0" smtClean="0"/>
              <a:t>- při 50% všech tupých poranění hrudníku</a:t>
            </a:r>
          </a:p>
          <a:p>
            <a:pPr>
              <a:buFontTx/>
              <a:buChar char="-"/>
            </a:pPr>
            <a:r>
              <a:rPr lang="sk-SK" sz="2400" dirty="0" smtClean="0"/>
              <a:t>otevřený, zavřený, tenzní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229600" cy="1219200"/>
          </a:xfrm>
        </p:spPr>
        <p:txBody>
          <a:bodyPr/>
          <a:lstStyle/>
          <a:p>
            <a:r>
              <a:rPr lang="sk-SK" u="sng" dirty="0" smtClean="0"/>
              <a:t>PNO – pneumothorax </a:t>
            </a:r>
            <a:endParaRPr lang="en-GB" u="sng" dirty="0"/>
          </a:p>
        </p:txBody>
      </p:sp>
      <p:pic>
        <p:nvPicPr>
          <p:cNvPr id="17410" name="Picture 2" descr="C:\Users\Kubenstein\Desktop\pneumothorax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607695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93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-anamnéza, klinický nález, poslechově vymizení dýchacích fenoménú unilat., vymizení/snížení dechových exkurzí, hypersonorní poklep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Tenzní PNO : deviace trachey,    náplně krčních žil, cyanóza, dechová insuficience, hypotenze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RTG múže být luxusem který není k dispozici !!!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chemeClr val="bg1"/>
                </a:solidFill>
              </a:rPr>
              <a:t>Diagnostika: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860032" y="3356992"/>
            <a:ext cx="216024" cy="36004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703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Fraktury 3 a víc žeber</a:t>
            </a:r>
          </a:p>
          <a:p>
            <a:pPr marL="0" indent="0">
              <a:buNone/>
            </a:pPr>
            <a:r>
              <a:rPr lang="sk-SK" dirty="0" smtClean="0"/>
              <a:t>Hemothorax</a:t>
            </a:r>
          </a:p>
          <a:p>
            <a:pPr marL="0" indent="0">
              <a:buNone/>
            </a:pPr>
            <a:r>
              <a:rPr lang="sk-SK" dirty="0" smtClean="0"/>
              <a:t>Ventilační insuficience</a:t>
            </a:r>
          </a:p>
          <a:p>
            <a:pPr marL="0" indent="0">
              <a:buNone/>
            </a:pPr>
            <a:r>
              <a:rPr lang="sk-SK" dirty="0" smtClean="0"/>
              <a:t>Vedl. dech. Fenomény</a:t>
            </a:r>
          </a:p>
          <a:p>
            <a:pPr marL="0" indent="0">
              <a:buNone/>
            </a:pPr>
            <a:r>
              <a:rPr lang="sk-SK" dirty="0" smtClean="0"/>
              <a:t>Kontrolní RTG – hodnocení dynamiky</a:t>
            </a:r>
          </a:p>
          <a:p>
            <a:pPr marL="0" indent="0">
              <a:buNone/>
            </a:pPr>
            <a:r>
              <a:rPr lang="sk-SK" dirty="0" smtClean="0"/>
              <a:t>Nezapomenout vyšetřit hladinu TROPONÍNU, EKG!!!</a:t>
            </a:r>
          </a:p>
          <a:p>
            <a:pPr marL="0" indent="0">
              <a:buNone/>
            </a:pPr>
            <a:r>
              <a:rPr lang="sk-SK" dirty="0" smtClean="0"/>
              <a:t>Kaudální žebra, zejména vlevo !!!</a:t>
            </a:r>
          </a:p>
          <a:p>
            <a:pPr marL="0" indent="0">
              <a:buNone/>
            </a:pPr>
            <a:r>
              <a:rPr lang="sk-SK" dirty="0" smtClean="0"/>
              <a:t>Vždy hospitalizovat pacienty s blok. </a:t>
            </a:r>
            <a:r>
              <a:rPr lang="sk-SK" dirty="0"/>
              <a:t>f</a:t>
            </a:r>
            <a:r>
              <a:rPr lang="sk-SK" dirty="0" smtClean="0"/>
              <a:t>rakturou žeber</a:t>
            </a:r>
          </a:p>
          <a:p>
            <a:pPr marL="0" indent="0">
              <a:buNone/>
            </a:pPr>
            <a:r>
              <a:rPr lang="sk-SK" dirty="0" smtClean="0"/>
              <a:t>Dechová rehabilitace</a:t>
            </a:r>
          </a:p>
          <a:p>
            <a:pPr marL="0" indent="0">
              <a:buNone/>
            </a:pPr>
            <a:r>
              <a:rPr lang="sk-SK" dirty="0" smtClean="0"/>
              <a:t>Režimová opatření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chemeClr val="bg1"/>
                </a:solidFill>
              </a:rPr>
              <a:t>CAVE !!!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100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ubenstein\Desktop\IMG_20180528_073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6790" y="-297304"/>
            <a:ext cx="594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789" y="-492050"/>
            <a:ext cx="8229600" cy="12192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Proximální femur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9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507288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fraktury časté, s medicínsky, sociálně i ekonomicky značným impaktem </a:t>
            </a:r>
          </a:p>
          <a:p>
            <a:pPr>
              <a:buFontTx/>
              <a:buChar char="-"/>
            </a:pPr>
            <a:r>
              <a:rPr lang="sk-SK" dirty="0" smtClean="0"/>
              <a:t>80% pacientú je starších 70 let</a:t>
            </a:r>
          </a:p>
          <a:p>
            <a:pPr>
              <a:buFontTx/>
              <a:buChar char="-"/>
            </a:pPr>
            <a:r>
              <a:rPr lang="sk-SK" dirty="0"/>
              <a:t>u</a:t>
            </a:r>
            <a:r>
              <a:rPr lang="sk-SK" dirty="0" smtClean="0"/>
              <a:t> mladých jedincú obvykle vysoko-energetické trauma</a:t>
            </a:r>
          </a:p>
          <a:p>
            <a:pPr>
              <a:buFontTx/>
              <a:buChar char="-"/>
            </a:pPr>
            <a:r>
              <a:rPr lang="sk-SK" dirty="0"/>
              <a:t>r</a:t>
            </a:r>
            <a:r>
              <a:rPr lang="sk-SK" dirty="0" smtClean="0"/>
              <a:t>izikové faktory, prevence</a:t>
            </a:r>
          </a:p>
          <a:p>
            <a:pPr>
              <a:buFontTx/>
              <a:buChar char="-"/>
            </a:pPr>
            <a:r>
              <a:rPr lang="sk-SK" dirty="0" smtClean="0"/>
              <a:t>- komplikace poranění – pneumonia hypostatica, thrombolembolia, infectus urogenitalis, decubitus, necrosis aseptica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chemeClr val="bg1"/>
                </a:solidFill>
              </a:rPr>
              <a:t>Fraktury proximálního femuru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904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ubenstein\Desktop\cca26d28b8ad5ddd7f317865b9a9d2_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6552728" cy="46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69269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Fraktury proxim. femuru: 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fr. hlavice femuru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-fr. krčku femuru – intra/extra-kapsulární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-459432"/>
            <a:ext cx="8229600" cy="1219200"/>
          </a:xfrm>
        </p:spPr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89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Kubenstein\Desktop\xr_subcap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187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ubenstein\Desktop\Displaced-Right-Femoral-Neck-Fra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36" y="3013018"/>
            <a:ext cx="4659043" cy="38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Kubenstein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9953"/>
            <a:ext cx="3703607" cy="27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Kubenstein\Desktop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5" y="3958622"/>
            <a:ext cx="38955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763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Anamnéza, aspekce, palpace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fr. hlavice femuru – </a:t>
            </a:r>
            <a:r>
              <a:rPr lang="sk-SK" dirty="0" smtClean="0"/>
              <a:t>antalgické postavení, extrarotace, zkrácení pouze při luxaci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</a:rPr>
              <a:t>- fr. krčku femuru- </a:t>
            </a:r>
            <a:r>
              <a:rPr lang="sk-SK" dirty="0" smtClean="0"/>
              <a:t>zkrácená, extrarotace končetiny</a:t>
            </a:r>
          </a:p>
          <a:p>
            <a:pPr>
              <a:buFontTx/>
              <a:buChar char="-"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Doplnění: </a:t>
            </a:r>
            <a:r>
              <a:rPr lang="sk-SK" dirty="0" smtClean="0"/>
              <a:t>Odběry, RTG, při pochybnostech či komplexitě poranění doplnění CT, RTG S+P při příjmu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CAVE: Neopomenout příčinu pádu pacienta/pacientky!!!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Vyšetření: 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12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u="sng" dirty="0" smtClean="0"/>
              <a:t>Nynější onemocnění: </a:t>
            </a:r>
          </a:p>
          <a:p>
            <a:pPr marL="0" indent="0">
              <a:buNone/>
            </a:pPr>
            <a:r>
              <a:rPr lang="sk-SK" dirty="0" smtClean="0"/>
              <a:t>Co se pacientovi stalo?</a:t>
            </a:r>
          </a:p>
          <a:p>
            <a:pPr marL="0" indent="0">
              <a:buNone/>
            </a:pPr>
            <a:r>
              <a:rPr lang="sk-SK" dirty="0"/>
              <a:t>K</a:t>
            </a:r>
            <a:r>
              <a:rPr lang="sk-SK" dirty="0" smtClean="0"/>
              <a:t>dy se mu to stalo? </a:t>
            </a:r>
          </a:p>
          <a:p>
            <a:pPr marL="0" indent="0">
              <a:buNone/>
            </a:pPr>
            <a:r>
              <a:rPr lang="sk-SK" dirty="0"/>
              <a:t>Pamatuje si úraz? </a:t>
            </a:r>
          </a:p>
          <a:p>
            <a:pPr marL="0" indent="0">
              <a:buNone/>
            </a:pPr>
            <a:r>
              <a:rPr lang="sk-SK" dirty="0" smtClean="0"/>
              <a:t>Jaká je dynamika obtíží od úrazu?</a:t>
            </a:r>
          </a:p>
          <a:p>
            <a:pPr marL="0" indent="0">
              <a:buNone/>
            </a:pPr>
            <a:r>
              <a:rPr lang="sk-SK" dirty="0"/>
              <a:t>J</a:t>
            </a:r>
            <a:r>
              <a:rPr lang="sk-SK" dirty="0" smtClean="0"/>
              <a:t>akým mechanizmem?</a:t>
            </a:r>
          </a:p>
          <a:p>
            <a:pPr marL="0" indent="0">
              <a:buNone/>
            </a:pPr>
            <a:r>
              <a:rPr lang="sk-SK" dirty="0" smtClean="0"/>
              <a:t>Co jiné ho jěště trápí?</a:t>
            </a:r>
          </a:p>
          <a:p>
            <a:pPr marL="0" indent="0">
              <a:buNone/>
            </a:pPr>
            <a:r>
              <a:rPr lang="sk-SK" dirty="0" smtClean="0"/>
              <a:t>Konzumoval nějaký alkohol, drogy?</a:t>
            </a:r>
          </a:p>
          <a:p>
            <a:pPr marL="0" indent="0">
              <a:buNone/>
            </a:pPr>
            <a:r>
              <a:rPr lang="sk-SK" dirty="0" smtClean="0"/>
              <a:t>Zažil už podobný úraz v minulosti?</a:t>
            </a:r>
          </a:p>
          <a:p>
            <a:pPr marL="0" indent="0">
              <a:buNone/>
            </a:pPr>
            <a:r>
              <a:rPr lang="sk-SK" dirty="0" smtClean="0"/>
              <a:t>.....</a:t>
            </a:r>
          </a:p>
          <a:p>
            <a:pPr marL="0" indent="0">
              <a:buNone/>
            </a:pPr>
            <a:r>
              <a:rPr lang="sk-SK" dirty="0" smtClean="0"/>
              <a:t>.....</a:t>
            </a: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Anamnéza: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8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Vyšetření, diagnostika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Páteř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Kubenstein\Desktop\25eaa10f218dbefeb2f2760fe0937f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608512" cy="50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902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Definice: </a:t>
            </a:r>
            <a:r>
              <a:rPr lang="sk-SK" dirty="0" smtClean="0"/>
              <a:t>Do 10 minut trvající, přechodná ztráta vědomí, retrográdní a antergrádní amnezie, bez ložiskového neurol. deficitu.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říznaky</a:t>
            </a:r>
          </a:p>
          <a:p>
            <a:pPr>
              <a:buFontTx/>
              <a:buChar char="-"/>
            </a:pPr>
            <a:r>
              <a:rPr lang="sk-SK" dirty="0"/>
              <a:t>d</a:t>
            </a:r>
            <a:r>
              <a:rPr lang="sk-SK" dirty="0" smtClean="0"/>
              <a:t>iagnostika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ostup při vyšetření </a:t>
            </a:r>
          </a:p>
          <a:p>
            <a:pPr>
              <a:buFontTx/>
              <a:buChar char="-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V podstatě se jedná o difuzní axon. </a:t>
            </a:r>
            <a:r>
              <a:rPr lang="sk-SK" dirty="0"/>
              <a:t>p</a:t>
            </a:r>
            <a:r>
              <a:rPr lang="sk-SK" dirty="0" smtClean="0"/>
              <a:t>oškození mozkové tkáně lehkého stupně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chemeClr val="bg1"/>
                </a:solidFill>
              </a:rPr>
              <a:t>Komoce mozková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59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219200"/>
          </a:xfrm>
        </p:spPr>
        <p:txBody>
          <a:bodyPr/>
          <a:lstStyle/>
          <a:p>
            <a:r>
              <a:rPr lang="sk-SK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„PRAKTIKUM“   </a:t>
            </a:r>
            <a:r>
              <a:rPr lang="sk-SK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GB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Kubenstein\Desktop\76775_128364067323150_19151577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324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u="sng" dirty="0" smtClean="0"/>
              <a:t>Osobní anamnéza:</a:t>
            </a:r>
          </a:p>
          <a:p>
            <a:pPr marL="0" indent="0">
              <a:buNone/>
            </a:pPr>
            <a:r>
              <a:rPr lang="sk-SK" dirty="0" smtClean="0"/>
              <a:t>S čím se pacient léčí? Na co je sledován?</a:t>
            </a:r>
          </a:p>
          <a:p>
            <a:pPr marL="0" indent="0">
              <a:buNone/>
            </a:pPr>
            <a:r>
              <a:rPr lang="sk-SK" dirty="0" smtClean="0"/>
              <a:t>Trpí nějakým infekčním onemocněním?</a:t>
            </a:r>
          </a:p>
          <a:p>
            <a:pPr marL="0" indent="0">
              <a:buNone/>
            </a:pPr>
            <a:r>
              <a:rPr lang="sk-SK" dirty="0" smtClean="0"/>
              <a:t>Jaké úrazy prodělal v minulosti?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Zažil současné trauma již v minulosti?</a:t>
            </a:r>
          </a:p>
          <a:p>
            <a:pPr marL="0" indent="0">
              <a:buNone/>
            </a:pPr>
            <a:r>
              <a:rPr lang="sk-SK" dirty="0" smtClean="0"/>
              <a:t>Po čem má pacient (na břiše, končetinách, hlavě) jizvy?</a:t>
            </a:r>
          </a:p>
          <a:p>
            <a:pPr marL="0" indent="0">
              <a:buNone/>
            </a:pPr>
            <a:r>
              <a:rPr lang="sk-SK" dirty="0" smtClean="0"/>
              <a:t>Podrobil se pacient v minulosti operaci? Čeho?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Anamnéza: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5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u="sng" dirty="0" smtClean="0"/>
              <a:t>Farmaceutická  anamnéza (medikace):</a:t>
            </a:r>
          </a:p>
          <a:p>
            <a:pPr marL="0" indent="0">
              <a:buNone/>
            </a:pPr>
            <a:r>
              <a:rPr lang="sk-SK" dirty="0" smtClean="0"/>
              <a:t>Jaké léky užívá pacient? </a:t>
            </a:r>
          </a:p>
          <a:p>
            <a:pPr marL="0" indent="0">
              <a:buNone/>
            </a:pPr>
            <a:r>
              <a:rPr lang="sk-SK" dirty="0" smtClean="0"/>
              <a:t>Dávkování, gramáž?</a:t>
            </a:r>
          </a:p>
          <a:p>
            <a:pPr marL="0" indent="0">
              <a:buNone/>
            </a:pPr>
            <a:r>
              <a:rPr lang="sk-SK" dirty="0" smtClean="0"/>
              <a:t>Je na antikoagulační léčbě? „Ředí krev“?</a:t>
            </a:r>
          </a:p>
          <a:p>
            <a:pPr marL="0" indent="0">
              <a:buNone/>
            </a:pPr>
            <a:r>
              <a:rPr lang="sk-SK" dirty="0" smtClean="0"/>
              <a:t>Kdo kromě pacienta zná jeho medikaci?</a:t>
            </a:r>
          </a:p>
          <a:p>
            <a:pPr marL="0" indent="0">
              <a:buNone/>
            </a:pPr>
            <a:r>
              <a:rPr lang="sk-SK" dirty="0" smtClean="0"/>
              <a:t>Má léky sebou?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Anamnéza: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1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663</TotalTime>
  <Words>2148</Words>
  <Application>Microsoft Office PowerPoint</Application>
  <PresentationFormat>On-screen Show (4:3)</PresentationFormat>
  <Paragraphs>318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Paper</vt:lpstr>
      <vt:lpstr>Anamnéza a vyšetření u úrazů</vt:lpstr>
      <vt:lpstr> Specifika vyšetření traumatického pacienta</vt:lpstr>
      <vt:lpstr>Anamnéza</vt:lpstr>
      <vt:lpstr>Strukturovaná anamnéza – přítel </vt:lpstr>
      <vt:lpstr>Začátek  vyšetření: </vt:lpstr>
      <vt:lpstr>Anamnéza:</vt:lpstr>
      <vt:lpstr>Anamnéza:</vt:lpstr>
      <vt:lpstr>Anamnéza:</vt:lpstr>
      <vt:lpstr>Anamnéza:</vt:lpstr>
      <vt:lpstr>Alergie:</vt:lpstr>
      <vt:lpstr>Očkování:</vt:lpstr>
      <vt:lpstr>Vyšetření úrazového pacienta</vt:lpstr>
      <vt:lpstr>Vyšetření pacienta po úraze: </vt:lpstr>
      <vt:lpstr>POLYTRAUMA:</vt:lpstr>
      <vt:lpstr>Triáž pozitivita</vt:lpstr>
      <vt:lpstr>ISS – injury severity score</vt:lpstr>
      <vt:lpstr>ATLS-advanced trauma life-support</vt:lpstr>
      <vt:lpstr>PAUZA</vt:lpstr>
      <vt:lpstr>KOLENO</vt:lpstr>
      <vt:lpstr>Mechanizmus úrazu</vt:lpstr>
      <vt:lpstr>Vyšetření:</vt:lpstr>
      <vt:lpstr>Patella</vt:lpstr>
      <vt:lpstr>Fraktura patelly</vt:lpstr>
      <vt:lpstr>Patelární dislokace</vt:lpstr>
      <vt:lpstr>LCA-ligamentum collaterale anterior</vt:lpstr>
      <vt:lpstr>PowerPoint Presentation</vt:lpstr>
      <vt:lpstr>PowerPoint Presentation</vt:lpstr>
      <vt:lpstr>PowerPoint Presentation</vt:lpstr>
      <vt:lpstr>Aspirace:</vt:lpstr>
      <vt:lpstr>LCP – ligamentum collaterale posterior</vt:lpstr>
      <vt:lpstr>Ligg. collateralia</vt:lpstr>
      <vt:lpstr>Meniscus medialis et lateralis</vt:lpstr>
      <vt:lpstr>PowerPoint Presentation</vt:lpstr>
      <vt:lpstr>PowerPoint Presentation</vt:lpstr>
      <vt:lpstr>PowerPoint Presentation</vt:lpstr>
      <vt:lpstr>PowerPoint Presentation</vt:lpstr>
      <vt:lpstr>Shrnutí –tip and trick</vt:lpstr>
      <vt:lpstr>PAUZIČKA ;)</vt:lpstr>
      <vt:lpstr>KOTNÍK</vt:lpstr>
      <vt:lpstr>PowerPoint Presentation</vt:lpstr>
      <vt:lpstr>Distorze art. talocruralis – distorze hlezna</vt:lpstr>
      <vt:lpstr>Stupně</vt:lpstr>
      <vt:lpstr>PowerPoint Presentation</vt:lpstr>
      <vt:lpstr>PowerPoint Presentation</vt:lpstr>
      <vt:lpstr>Vyšetření:</vt:lpstr>
      <vt:lpstr>PowerPoint Presentation</vt:lpstr>
      <vt:lpstr>RTG</vt:lpstr>
      <vt:lpstr>´Testování: </vt:lpstr>
      <vt:lpstr>PowerPoint Presentation</vt:lpstr>
      <vt:lpstr>RAMENO</vt:lpstr>
      <vt:lpstr>Luxace ramenního kloubu:</vt:lpstr>
      <vt:lpstr>Techniky redukce: </vt:lpstr>
      <vt:lpstr>Tipy: </vt:lpstr>
      <vt:lpstr>Rotátorová manžeta</vt:lpstr>
      <vt:lpstr>PowerPoint Presentation</vt:lpstr>
      <vt:lpstr>Vyšetření: </vt:lpstr>
      <vt:lpstr>Testy:</vt:lpstr>
      <vt:lpstr>PowerPoint Presentation</vt:lpstr>
      <vt:lpstr>HRUDNÍK</vt:lpstr>
      <vt:lpstr>PowerPoint Presentation</vt:lpstr>
      <vt:lpstr>Fraktury žeber</vt:lpstr>
      <vt:lpstr>PNO – pneumothorax </vt:lpstr>
      <vt:lpstr>Diagnostika:</vt:lpstr>
      <vt:lpstr>CAVE !!!</vt:lpstr>
      <vt:lpstr>Proximální femur</vt:lpstr>
      <vt:lpstr>Fraktury proximálního femuru</vt:lpstr>
      <vt:lpstr>Dělení:</vt:lpstr>
      <vt:lpstr>PowerPoint Presentation</vt:lpstr>
      <vt:lpstr>Vyšetření: </vt:lpstr>
      <vt:lpstr>Páteř</vt:lpstr>
      <vt:lpstr>Komoce mozková</vt:lpstr>
      <vt:lpstr>„PRAKTIKUM“ 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Kubenstein</dc:creator>
  <cp:lastModifiedBy>Kubenstein</cp:lastModifiedBy>
  <cp:revision>58</cp:revision>
  <dcterms:created xsi:type="dcterms:W3CDTF">2018-10-30T17:48:43Z</dcterms:created>
  <dcterms:modified xsi:type="dcterms:W3CDTF">2018-11-19T18:58:14Z</dcterms:modified>
</cp:coreProperties>
</file>