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81"/>
  </p:notesMasterIdLst>
  <p:handoutMasterIdLst>
    <p:handoutMasterId r:id="rId82"/>
  </p:handoutMasterIdLst>
  <p:sldIdLst>
    <p:sldId id="258" r:id="rId2"/>
    <p:sldId id="312" r:id="rId3"/>
    <p:sldId id="280" r:id="rId4"/>
    <p:sldId id="306" r:id="rId5"/>
    <p:sldId id="295" r:id="rId6"/>
    <p:sldId id="298" r:id="rId7"/>
    <p:sldId id="299" r:id="rId8"/>
    <p:sldId id="278" r:id="rId9"/>
    <p:sldId id="307" r:id="rId10"/>
    <p:sldId id="276" r:id="rId11"/>
    <p:sldId id="305" r:id="rId12"/>
    <p:sldId id="300" r:id="rId13"/>
    <p:sldId id="314" r:id="rId14"/>
    <p:sldId id="292" r:id="rId15"/>
    <p:sldId id="302" r:id="rId16"/>
    <p:sldId id="303" r:id="rId17"/>
    <p:sldId id="267" r:id="rId18"/>
    <p:sldId id="275" r:id="rId19"/>
    <p:sldId id="283" r:id="rId20"/>
    <p:sldId id="309" r:id="rId21"/>
    <p:sldId id="294" r:id="rId22"/>
    <p:sldId id="315" r:id="rId23"/>
    <p:sldId id="310" r:id="rId24"/>
    <p:sldId id="313" r:id="rId25"/>
    <p:sldId id="316" r:id="rId26"/>
    <p:sldId id="318" r:id="rId27"/>
    <p:sldId id="455" r:id="rId28"/>
    <p:sldId id="409" r:id="rId29"/>
    <p:sldId id="417" r:id="rId30"/>
    <p:sldId id="456" r:id="rId31"/>
    <p:sldId id="442" r:id="rId32"/>
    <p:sldId id="464" r:id="rId33"/>
    <p:sldId id="466" r:id="rId34"/>
    <p:sldId id="416" r:id="rId35"/>
    <p:sldId id="259" r:id="rId36"/>
    <p:sldId id="467" r:id="rId37"/>
    <p:sldId id="308" r:id="rId38"/>
    <p:sldId id="341" r:id="rId39"/>
    <p:sldId id="452" r:id="rId40"/>
    <p:sldId id="418" r:id="rId41"/>
    <p:sldId id="436" r:id="rId42"/>
    <p:sldId id="385" r:id="rId43"/>
    <p:sldId id="410" r:id="rId44"/>
    <p:sldId id="268" r:id="rId45"/>
    <p:sldId id="271" r:id="rId46"/>
    <p:sldId id="483" r:id="rId47"/>
    <p:sldId id="270" r:id="rId48"/>
    <p:sldId id="435" r:id="rId49"/>
    <p:sldId id="281" r:id="rId50"/>
    <p:sldId id="282" r:id="rId51"/>
    <p:sldId id="470" r:id="rId52"/>
    <p:sldId id="284" r:id="rId53"/>
    <p:sldId id="286" r:id="rId54"/>
    <p:sldId id="287" r:id="rId55"/>
    <p:sldId id="285" r:id="rId56"/>
    <p:sldId id="273" r:id="rId57"/>
    <p:sldId id="479" r:id="rId58"/>
    <p:sldId id="480" r:id="rId59"/>
    <p:sldId id="265" r:id="rId60"/>
    <p:sldId id="481" r:id="rId61"/>
    <p:sldId id="323" r:id="rId62"/>
    <p:sldId id="332" r:id="rId63"/>
    <p:sldId id="317" r:id="rId64"/>
    <p:sldId id="330" r:id="rId65"/>
    <p:sldId id="482" r:id="rId66"/>
    <p:sldId id="350" r:id="rId67"/>
    <p:sldId id="319" r:id="rId68"/>
    <p:sldId id="322" r:id="rId69"/>
    <p:sldId id="320" r:id="rId70"/>
    <p:sldId id="321" r:id="rId71"/>
    <p:sldId id="334" r:id="rId72"/>
    <p:sldId id="340" r:id="rId73"/>
    <p:sldId id="336" r:id="rId74"/>
    <p:sldId id="339" r:id="rId75"/>
    <p:sldId id="333" r:id="rId76"/>
    <p:sldId id="343" r:id="rId77"/>
    <p:sldId id="344" r:id="rId78"/>
    <p:sldId id="347" r:id="rId79"/>
    <p:sldId id="279" r:id="rId8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385C850-8359-4F40-9B43-4F7B09EB0884}">
          <p14:sldIdLst/>
        </p14:section>
        <p14:section name="Výchozí oddíl" id="{664E3D83-04BA-4950-AE6B-9E2B65D05C6B}">
          <p14:sldIdLst>
            <p14:sldId id="258"/>
            <p14:sldId id="312"/>
            <p14:sldId id="280"/>
            <p14:sldId id="306"/>
            <p14:sldId id="295"/>
            <p14:sldId id="298"/>
            <p14:sldId id="299"/>
            <p14:sldId id="278"/>
            <p14:sldId id="307"/>
            <p14:sldId id="276"/>
            <p14:sldId id="305"/>
            <p14:sldId id="300"/>
            <p14:sldId id="314"/>
            <p14:sldId id="292"/>
            <p14:sldId id="302"/>
            <p14:sldId id="303"/>
            <p14:sldId id="267"/>
            <p14:sldId id="275"/>
            <p14:sldId id="283"/>
            <p14:sldId id="309"/>
            <p14:sldId id="294"/>
            <p14:sldId id="315"/>
            <p14:sldId id="310"/>
            <p14:sldId id="313"/>
            <p14:sldId id="316"/>
            <p14:sldId id="318"/>
            <p14:sldId id="455"/>
            <p14:sldId id="409"/>
            <p14:sldId id="417"/>
            <p14:sldId id="456"/>
            <p14:sldId id="442"/>
            <p14:sldId id="464"/>
            <p14:sldId id="466"/>
            <p14:sldId id="416"/>
            <p14:sldId id="259"/>
            <p14:sldId id="467"/>
            <p14:sldId id="308"/>
            <p14:sldId id="341"/>
            <p14:sldId id="452"/>
            <p14:sldId id="418"/>
            <p14:sldId id="436"/>
            <p14:sldId id="385"/>
            <p14:sldId id="410"/>
            <p14:sldId id="268"/>
            <p14:sldId id="271"/>
            <p14:sldId id="483"/>
            <p14:sldId id="270"/>
            <p14:sldId id="435"/>
            <p14:sldId id="281"/>
            <p14:sldId id="282"/>
            <p14:sldId id="470"/>
            <p14:sldId id="284"/>
            <p14:sldId id="286"/>
            <p14:sldId id="287"/>
            <p14:sldId id="285"/>
            <p14:sldId id="273"/>
            <p14:sldId id="479"/>
            <p14:sldId id="480"/>
            <p14:sldId id="265"/>
            <p14:sldId id="481"/>
            <p14:sldId id="323"/>
            <p14:sldId id="332"/>
            <p14:sldId id="317"/>
            <p14:sldId id="330"/>
            <p14:sldId id="482"/>
            <p14:sldId id="350"/>
            <p14:sldId id="319"/>
            <p14:sldId id="322"/>
            <p14:sldId id="320"/>
            <p14:sldId id="321"/>
            <p14:sldId id="334"/>
            <p14:sldId id="340"/>
            <p14:sldId id="336"/>
            <p14:sldId id="339"/>
            <p14:sldId id="333"/>
            <p14:sldId id="343"/>
            <p14:sldId id="344"/>
            <p14:sldId id="347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5768" autoAdjust="0"/>
  </p:normalViewPr>
  <p:slideViewPr>
    <p:cSldViewPr snapToGrid="0">
      <p:cViewPr varScale="1">
        <p:scale>
          <a:sx n="85" d="100"/>
          <a:sy n="85" d="100"/>
        </p:scale>
        <p:origin x="667" y="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9D82991-4961-484F-9A08-224DA2FC631E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361AA15-7B13-4C29-B70F-CA5A44DDFE58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5362E8-DD8C-4BA1-BFCB-70A018896063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B93DB77-163E-44FE-B20A-A1DE63EFA38B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4AA82-AFAF-45A8-B64C-ECEBF5D9AC8C}" type="slidenum">
              <a:rPr lang="cs-CZ" altLang="cs-CZ" smtClean="0"/>
              <a:pPr>
                <a:defRPr/>
              </a:pPr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443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435D1-04D0-4BD9-9C97-5A9D3CDF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08C698-3EA8-489D-973F-3132F7A4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A59D44-734C-4067-80AE-E6EBC9F9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42BBC4-38F3-4FD9-9DB6-E55B332C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45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z/url?sa=i&amp;rct=j&amp;q=&amp;source=images&amp;cd=&amp;cad=rja&amp;docid=PX7c-LTQrXT5IM&amp;tbnid=7pF6qf0MLLtEjM:&amp;ved=0CAUQjRw&amp;url=http://blog.palmpartners.com/hepatitis-c-and-drug-abuse/&amp;ei=t6fJUY3sBcGhtAbn1oHICw&amp;bvm=bv.48293060,d.Yms&amp;psig=AFQjCNG0kR_hV4JHsUKUNaRt-GAZkjWidQ&amp;ust=137225656260192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es/en-revista-annals-hepatology-16-articulo-magnitude-genotype-hepatitis-delta-virus-S1665268122001120" TargetMode="External"/><Relationship Id="rId2" Type="http://schemas.openxmlformats.org/officeDocument/2006/relationships/hyperlink" Target="https://www.wjgnet.com/1007-9327/full/v25/i32/WJG-25-4580-g002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medium.com/@Nutrisphere/where-the-heck-did-hiv-come-from-b00ca900064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-of-hepatology.eu/article/S0168-8278(05)00726-9/fulltext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sccapuk.org.uk/page/Dermacentor+reticulatus/57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lymediseaseaction.org.uk/about-lyme/rash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infektologie.cz/DPLB18.htm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ockovacicentrum.cz/cz/jak-spravne-odstranit-z-kuze-prisate-klist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1484314"/>
            <a:ext cx="8559706" cy="194468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dirty="0">
                <a:latin typeface="+mn-lt"/>
              </a:rPr>
              <a:t>Virové hepatitidy a HIV</a:t>
            </a:r>
            <a:br>
              <a:rPr lang="cs-CZ" altLang="cs-CZ" dirty="0">
                <a:latin typeface="+mn-lt"/>
              </a:rPr>
            </a:br>
            <a:r>
              <a:rPr lang="cs-CZ" altLang="cs-CZ" dirty="0">
                <a:latin typeface="+mn-lt"/>
              </a:rPr>
              <a:t>Vektorové nákazy</a:t>
            </a:r>
            <a:br>
              <a:rPr lang="cs-CZ" altLang="cs-CZ" dirty="0">
                <a:solidFill>
                  <a:schemeClr val="accent2"/>
                </a:solidFill>
                <a:latin typeface="Arial Black" pitchFamily="34" charset="0"/>
              </a:rPr>
            </a:br>
            <a:endParaRPr lang="cs-CZ" altLang="cs-CZ" sz="4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8502" y="3577702"/>
            <a:ext cx="11361600" cy="1246076"/>
          </a:xfrm>
        </p:spPr>
        <p:txBody>
          <a:bodyPr>
            <a:normAutofit fontScale="92500" lnSpcReduction="10000"/>
          </a:bodyPr>
          <a:lstStyle/>
          <a:p>
            <a:pPr algn="ctr" eaLnBrk="1" hangingPunct="1"/>
            <a:r>
              <a:rPr lang="cs-CZ" altLang="cs-CZ" sz="2800" dirty="0"/>
              <a:t>Eva Pernicová</a:t>
            </a:r>
          </a:p>
          <a:p>
            <a:pPr algn="ctr" eaLnBrk="1" hangingPunct="1"/>
            <a:r>
              <a:rPr lang="cs-CZ" altLang="cs-CZ" sz="2800" dirty="0"/>
              <a:t>ÚVZ LF MU, podzim 2024</a:t>
            </a:r>
          </a:p>
          <a:p>
            <a:pPr algn="ctr" eaLnBrk="1" hangingPunct="1"/>
            <a:r>
              <a:rPr lang="cs-CZ" altLang="cs-CZ" sz="2800" dirty="0"/>
              <a:t>NUT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22136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/>
              <a:t>Očkování proti virové hepatitidě B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4059" y="1500327"/>
            <a:ext cx="9823882" cy="488970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dirty="0"/>
              <a:t>Aktivní imunizace: rekombinantní vakcína </a:t>
            </a:r>
            <a:r>
              <a:rPr lang="cs-CZ" altLang="cs-CZ" dirty="0" err="1"/>
              <a:t>Engerix</a:t>
            </a:r>
            <a:r>
              <a:rPr lang="cs-CZ" altLang="cs-CZ" dirty="0"/>
              <a:t> (resp. kombinovaná s hepatitidou A = </a:t>
            </a:r>
            <a:r>
              <a:rPr lang="cs-CZ" altLang="cs-CZ" dirty="0" err="1"/>
              <a:t>Twinrix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dirty="0" err="1"/>
              <a:t>Třídávkové</a:t>
            </a:r>
            <a:r>
              <a:rPr lang="cs-CZ" altLang="cs-CZ" dirty="0"/>
              <a:t> schéma:  0 – 1 měsíc – 6 měsíců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r>
              <a:rPr lang="cs-CZ" altLang="cs-CZ" dirty="0"/>
              <a:t>Povinné očkování v ČR zahájeno v r. 2001 (dvanáctiletých dětí)</a:t>
            </a:r>
          </a:p>
          <a:p>
            <a:pPr>
              <a:buNone/>
            </a:pPr>
            <a:r>
              <a:rPr lang="cs-CZ" altLang="cs-CZ" dirty="0"/>
              <a:t>V současnosti: součást „</a:t>
            </a:r>
            <a:r>
              <a:rPr lang="cs-CZ" altLang="cs-CZ" dirty="0" err="1"/>
              <a:t>hexavakcíny</a:t>
            </a:r>
            <a:r>
              <a:rPr lang="cs-CZ" altLang="cs-CZ" dirty="0"/>
              <a:t>“ - kojenci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dirty="0"/>
              <a:t>    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dirty="0"/>
              <a:t>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E404A-6F7B-4EBC-B21F-C6FE278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648"/>
          </a:xfrm>
        </p:spPr>
        <p:txBody>
          <a:bodyPr/>
          <a:lstStyle/>
          <a:p>
            <a:pPr algn="ctr"/>
            <a:r>
              <a:rPr lang="cs-CZ" sz="3600" dirty="0" err="1"/>
              <a:t>HBsAg</a:t>
            </a:r>
            <a:r>
              <a:rPr lang="cs-CZ" sz="3600" dirty="0"/>
              <a:t>+ zjištěná v těhotenství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C8536-A6B8-4D34-A7D4-F38EAF73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6"/>
            <a:ext cx="10515600" cy="4561227"/>
          </a:xfrm>
        </p:spPr>
        <p:txBody>
          <a:bodyPr/>
          <a:lstStyle/>
          <a:p>
            <a:r>
              <a:rPr lang="cs-CZ" dirty="0"/>
              <a:t>Automatický screening hepatitidy B v I. trimestru gravidity</a:t>
            </a:r>
          </a:p>
          <a:p>
            <a:endParaRPr lang="cs-CZ" dirty="0"/>
          </a:p>
          <a:p>
            <a:r>
              <a:rPr lang="cs-CZ" dirty="0"/>
              <a:t>Při vysoké virové náloži se v těhotenství podává profylakticky např. </a:t>
            </a:r>
            <a:r>
              <a:rPr lang="cs-CZ" dirty="0" err="1"/>
              <a:t>tenofovir</a:t>
            </a:r>
            <a:endParaRPr lang="cs-CZ" dirty="0"/>
          </a:p>
          <a:p>
            <a:endParaRPr lang="cs-CZ" dirty="0"/>
          </a:p>
          <a:p>
            <a:r>
              <a:rPr lang="cs-CZ" dirty="0"/>
              <a:t>Porod „klasicky“, kojení je možné</a:t>
            </a:r>
          </a:p>
          <a:p>
            <a:r>
              <a:rPr lang="cs-CZ" dirty="0"/>
              <a:t>Do 12 hodin po porodu se novorozenci </a:t>
            </a:r>
            <a:r>
              <a:rPr lang="cs-CZ" dirty="0" err="1"/>
              <a:t>HBsAg</a:t>
            </a:r>
            <a:r>
              <a:rPr lang="cs-CZ" dirty="0"/>
              <a:t>+ ženy podává </a:t>
            </a:r>
            <a:r>
              <a:rPr lang="cs-CZ" b="1" dirty="0"/>
              <a:t>aktivní imunizace</a:t>
            </a:r>
            <a:r>
              <a:rPr lang="cs-CZ" dirty="0"/>
              <a:t> (očkování) </a:t>
            </a:r>
            <a:r>
              <a:rPr lang="cs-CZ" b="1" dirty="0"/>
              <a:t>a pasivní imunizace</a:t>
            </a:r>
            <a:r>
              <a:rPr lang="cs-CZ" dirty="0"/>
              <a:t> (v ČR „</a:t>
            </a:r>
            <a:r>
              <a:rPr lang="cs-CZ" dirty="0" err="1"/>
              <a:t>Pasteurised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Antihepatitis</a:t>
            </a:r>
            <a:r>
              <a:rPr lang="cs-CZ" dirty="0"/>
              <a:t> B </a:t>
            </a:r>
            <a:r>
              <a:rPr lang="cs-CZ" dirty="0" err="1"/>
              <a:t>Immunoglobulin</a:t>
            </a:r>
            <a:r>
              <a:rPr lang="cs-CZ" dirty="0"/>
              <a:t> </a:t>
            </a:r>
            <a:r>
              <a:rPr lang="cs-CZ" dirty="0" err="1"/>
              <a:t>Grifols</a:t>
            </a:r>
            <a:r>
              <a:rPr lang="cs-CZ" dirty="0"/>
              <a:t> 200 IU/ml“, </a:t>
            </a:r>
            <a:r>
              <a:rPr lang="cs-CZ" dirty="0" err="1"/>
              <a:t>i.m</a:t>
            </a:r>
            <a:r>
              <a:rPr lang="cs-CZ" dirty="0"/>
              <a:t>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440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263" y="624570"/>
            <a:ext cx="8771396" cy="529528"/>
          </a:xfrm>
        </p:spPr>
        <p:txBody>
          <a:bodyPr rtlCol="0" anchor="ctr">
            <a:normAutofit/>
          </a:bodyPr>
          <a:lstStyle/>
          <a:p>
            <a:pPr algn="ctr" defTabSz="883762">
              <a:defRPr/>
            </a:pPr>
            <a:r>
              <a:rPr lang="cs-CZ" altLang="cs-CZ" sz="4300" dirty="0"/>
              <a:t>Virová hepatitida C (RNA virus)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754602" y="1438183"/>
            <a:ext cx="10626571" cy="5042515"/>
          </a:xfrm>
        </p:spPr>
        <p:txBody>
          <a:bodyPr rtlCol="0">
            <a:normAutofit/>
          </a:bodyPr>
          <a:lstStyle/>
          <a:p>
            <a:pPr defTabSz="883762">
              <a:lnSpc>
                <a:spcPts val="3400"/>
              </a:lnSpc>
              <a:defRPr/>
            </a:pPr>
            <a:r>
              <a:rPr lang="cs-CZ" altLang="cs-CZ" sz="2800" dirty="0"/>
              <a:t>1989: objev viru („non A, non B hepatitis“)</a:t>
            </a:r>
          </a:p>
          <a:p>
            <a:pPr defTabSz="883762">
              <a:lnSpc>
                <a:spcPts val="3400"/>
              </a:lnSpc>
              <a:defRPr/>
            </a:pPr>
            <a:r>
              <a:rPr lang="cs-CZ" altLang="cs-CZ" dirty="0"/>
              <a:t>virus 10x méně nakažlivý než HBV</a:t>
            </a:r>
          </a:p>
          <a:p>
            <a:pPr defTabSz="883762">
              <a:lnSpc>
                <a:spcPts val="3400"/>
              </a:lnSpc>
              <a:defRPr/>
            </a:pPr>
            <a:r>
              <a:rPr lang="cs-CZ" altLang="cs-CZ" dirty="0"/>
              <a:t>vysoká frekvence mutací</a:t>
            </a:r>
          </a:p>
          <a:p>
            <a:pPr defTabSz="883762">
              <a:lnSpc>
                <a:spcPts val="3400"/>
              </a:lnSpc>
              <a:defRPr/>
            </a:pPr>
            <a:r>
              <a:rPr lang="cs-CZ" altLang="cs-CZ" dirty="0"/>
              <a:t>6 genotypů a mnoho subtypů</a:t>
            </a:r>
          </a:p>
          <a:p>
            <a:pPr defTabSz="883762">
              <a:lnSpc>
                <a:spcPts val="3400"/>
              </a:lnSpc>
              <a:defRPr/>
            </a:pPr>
            <a:endParaRPr lang="cs-CZ" altLang="cs-CZ" sz="2800" dirty="0"/>
          </a:p>
          <a:p>
            <a:pPr marL="216000" indent="-216000" defTabSz="883762">
              <a:lnSpc>
                <a:spcPts val="3400"/>
              </a:lnSpc>
              <a:defRPr/>
            </a:pPr>
            <a:r>
              <a:rPr lang="cs-CZ" altLang="cs-CZ" dirty="0"/>
              <a:t>Inkubační doba: 14 – 180 dní</a:t>
            </a:r>
          </a:p>
          <a:p>
            <a:pPr defTabSz="883762">
              <a:lnSpc>
                <a:spcPts val="3400"/>
              </a:lnSpc>
              <a:defRPr/>
            </a:pPr>
            <a:r>
              <a:rPr lang="cs-CZ" altLang="cs-CZ" dirty="0"/>
              <a:t>většina </a:t>
            </a:r>
            <a:r>
              <a:rPr lang="cs-CZ" altLang="cs-CZ" b="1" dirty="0"/>
              <a:t>akutních nákaz je asymptomatických</a:t>
            </a:r>
          </a:p>
          <a:p>
            <a:pPr defTabSz="883762">
              <a:lnSpc>
                <a:spcPts val="3400"/>
              </a:lnSpc>
              <a:defRPr/>
            </a:pPr>
            <a:r>
              <a:rPr lang="cs-CZ" altLang="cs-CZ" dirty="0"/>
              <a:t>Celosvětově infikováno 2,5 % populace (dle WHO a CDC: 58 milionů)</a:t>
            </a:r>
          </a:p>
          <a:p>
            <a:pPr defTabSz="883762">
              <a:lnSpc>
                <a:spcPts val="3200"/>
              </a:lnSpc>
              <a:defRPr/>
            </a:pPr>
            <a:endParaRPr lang="cs-CZ" altLang="cs-CZ" dirty="0"/>
          </a:p>
          <a:p>
            <a:pPr marL="72000" indent="0" defTabSz="883762">
              <a:lnSpc>
                <a:spcPts val="3200"/>
              </a:lnSpc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3907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286F77-22F7-E144-EF5A-BB8E09E59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105EFC-AFA9-31AD-1956-3CF92A135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5FA5EB-9DDB-CCBA-4035-E029EE7A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1627"/>
            <a:ext cx="10753200" cy="451576"/>
          </a:xfrm>
        </p:spPr>
        <p:txBody>
          <a:bodyPr/>
          <a:lstStyle/>
          <a:p>
            <a:pPr algn="ctr"/>
            <a:r>
              <a:rPr lang="cs-CZ" sz="3800" dirty="0"/>
              <a:t>Nobelova cena 2020 – objev viru hepatitidy C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1767333-420F-343C-ADBD-0C0A64A49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100" dirty="0"/>
              <a:t>Zdroj obr. https://www.timesnownews.com/health/article/nobel-prize-in-physiology-or-medicine-2020-jointly-awarded-to-harvey-j-alter-michael-houghton-charles-m-rice/662548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43B7C3-E5AE-C3F2-9DB9-B95B84041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000" y="1026000"/>
            <a:ext cx="5920296" cy="44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3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208214" y="122238"/>
            <a:ext cx="7559675" cy="1295400"/>
          </a:xfrm>
        </p:spPr>
        <p:txBody>
          <a:bodyPr anchor="ctr"/>
          <a:lstStyle/>
          <a:p>
            <a:pPr algn="ctr"/>
            <a:r>
              <a:rPr lang="cs-CZ" altLang="sk-SK" dirty="0"/>
              <a:t>Výskyt hepatitidy C ve světě</a:t>
            </a:r>
            <a:endParaRPr lang="sk-SK" altLang="sk-SK" dirty="0"/>
          </a:p>
        </p:txBody>
      </p:sp>
      <p:sp>
        <p:nvSpPr>
          <p:cNvPr id="1024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233996" y="6356350"/>
            <a:ext cx="6919404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altLang="en-US" sz="1100" dirty="0">
                <a:latin typeface="+mn-lt"/>
              </a:rPr>
              <a:t>Zdroj: https://www.cdc.gov/hepatitis/global/index.htm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2960097A-D54C-4A0A-BEF4-FDDBD28D4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211" y="1186432"/>
            <a:ext cx="9089577" cy="48160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7263" y="624569"/>
            <a:ext cx="8771396" cy="76034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008080"/>
                </a:solidFill>
              </a:rPr>
              <a:t>  </a:t>
            </a:r>
            <a:r>
              <a:rPr lang="cs-CZ" altLang="cs-CZ" sz="4300" dirty="0"/>
              <a:t>Virová hepatitida C</a:t>
            </a:r>
            <a:br>
              <a:rPr lang="cs-CZ" altLang="cs-CZ" sz="4300" dirty="0">
                <a:solidFill>
                  <a:srgbClr val="008080"/>
                </a:solidFill>
              </a:rPr>
            </a:br>
            <a:r>
              <a:rPr lang="cs-CZ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666" y="1384917"/>
            <a:ext cx="10333607" cy="4526027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cs-CZ" dirty="0"/>
              <a:t>Cesty přenosu:</a:t>
            </a:r>
          </a:p>
          <a:p>
            <a:pPr lvl="1" eaLnBrk="1" hangingPunct="1">
              <a:defRPr/>
            </a:pPr>
            <a:r>
              <a:rPr lang="cs-CZ" sz="2800" b="1" dirty="0"/>
              <a:t>nitrožilní aplikace drog, </a:t>
            </a:r>
            <a:r>
              <a:rPr lang="cs-CZ" sz="2800" dirty="0"/>
              <a:t>krví a krevními produkty</a:t>
            </a:r>
          </a:p>
          <a:p>
            <a:pPr lvl="1" eaLnBrk="1" hangingPunct="1">
              <a:defRPr/>
            </a:pPr>
            <a:r>
              <a:rPr lang="cs-CZ" sz="2800" dirty="0"/>
              <a:t>sexuálním stykem (vzácněji)</a:t>
            </a:r>
          </a:p>
          <a:p>
            <a:pPr lvl="1" eaLnBrk="1" hangingPunct="1">
              <a:defRPr/>
            </a:pPr>
            <a:r>
              <a:rPr lang="cs-CZ" sz="2800" dirty="0"/>
              <a:t>z matky na dítě během těhotenství a porodu (vzácněji)</a:t>
            </a:r>
          </a:p>
          <a:p>
            <a:pPr lvl="1" eaLnBrk="1" hangingPunct="1">
              <a:defRPr/>
            </a:pPr>
            <a:endParaRPr lang="cs-CZ" sz="2800" dirty="0"/>
          </a:p>
          <a:p>
            <a:pPr eaLnBrk="1" hangingPunct="1">
              <a:defRPr/>
            </a:pPr>
            <a:r>
              <a:rPr lang="cs-CZ" dirty="0"/>
              <a:t>Nejohroženější skupinou osob - injekční uživatelé drog </a:t>
            </a:r>
          </a:p>
          <a:p>
            <a:pPr eaLnBrk="1" hangingPunct="1">
              <a:defRPr/>
            </a:pPr>
            <a:r>
              <a:rPr lang="cs-CZ" dirty="0"/>
              <a:t>Onemocnění je většinou diagnostikováno až v chronickém stádiu 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363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8385" y="6125591"/>
            <a:ext cx="8241486" cy="417251"/>
          </a:xfrm>
        </p:spPr>
        <p:txBody>
          <a:bodyPr rtlCol="0">
            <a:normAutofit/>
          </a:bodyPr>
          <a:lstStyle/>
          <a:p>
            <a:pPr marL="220941" indent="-220941" defTabSz="883762">
              <a:spcBef>
                <a:spcPts val="967"/>
              </a:spcBef>
              <a:buNone/>
              <a:defRPr/>
            </a:pPr>
            <a:r>
              <a:rPr lang="cs-CZ" sz="1100" dirty="0"/>
              <a:t>Zdroj: https://commons.wikimedia.org/wiki/File:Sources_of_Infection_for_Persons_with_Hepatitis_C_(CDC)_US.png</a:t>
            </a:r>
          </a:p>
        </p:txBody>
      </p:sp>
      <p:pic>
        <p:nvPicPr>
          <p:cNvPr id="33795" name="Picture 2" descr="http://blog.palmpartners.com/wp-content/uploads/2012/12/Sources_of_Infection_for_Persons_with_Hepatitis_C_CDC_U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1" y="474955"/>
            <a:ext cx="7389230" cy="56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779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pPr algn="ctr" eaLnBrk="1" hangingPunct="1"/>
            <a:r>
              <a:rPr lang="cs-CZ" altLang="cs-CZ" sz="4300" dirty="0"/>
              <a:t>Virová hepatitida C</a:t>
            </a:r>
            <a:endParaRPr lang="cs-CZ" altLang="cs-CZ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5837"/>
            <a:ext cx="10515600" cy="4641126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altLang="cs-CZ" b="1" dirty="0"/>
              <a:t>Léčba*: 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cs-CZ" altLang="cs-CZ" dirty="0"/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altLang="cs-CZ" sz="2800" dirty="0"/>
              <a:t>finančně velmi náročná, vysoce efektivní (až 99 %)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altLang="cs-CZ" sz="2800" dirty="0"/>
              <a:t>opakovaná nákaza je možná </a:t>
            </a:r>
          </a:p>
          <a:p>
            <a:pPr marL="324000" lvl="1" indent="0" eaLnBrk="1" hangingPunct="1">
              <a:buNone/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sz="1200" dirty="0"/>
              <a:t>*Pro zájemce: https://infektologie.cz/Standardy/dphcv19p.pdf</a:t>
            </a:r>
            <a:endParaRPr lang="cs-CZ" altLang="cs-CZ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1011"/>
            <a:ext cx="10515600" cy="895504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/>
              <a:t>Virová hepatitida D (RNA částice)</a:t>
            </a:r>
            <a:endParaRPr lang="cs-CZ" altLang="cs-CZ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418" y="2011556"/>
            <a:ext cx="10515600" cy="484644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cs-CZ" altLang="cs-CZ" dirty="0"/>
              <a:t>původce je defektní (nekompletní) virus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dirty="0"/>
              <a:t>k replikaci využívá </a:t>
            </a:r>
            <a:r>
              <a:rPr lang="cs-CZ" altLang="cs-CZ" dirty="0" err="1"/>
              <a:t>HBsAg</a:t>
            </a:r>
            <a:r>
              <a:rPr lang="cs-CZ" altLang="cs-CZ" dirty="0"/>
              <a:t> viru hepatitidy B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dirty="0"/>
              <a:t>Inkubační doba: 40 – 180 dní u </a:t>
            </a:r>
            <a:r>
              <a:rPr lang="cs-CZ" altLang="cs-CZ" dirty="0" err="1"/>
              <a:t>koinfekce</a:t>
            </a:r>
            <a:endParaRPr lang="cs-CZ" altLang="cs-CZ" dirty="0"/>
          </a:p>
          <a:p>
            <a:pPr eaLnBrk="1" hangingPunct="1">
              <a:lnSpc>
                <a:spcPct val="110000"/>
              </a:lnSpc>
            </a:pPr>
            <a:r>
              <a:rPr lang="cs-CZ" altLang="cs-CZ" dirty="0"/>
              <a:t>uplatňuje se výhradně ve formě </a:t>
            </a:r>
            <a:r>
              <a:rPr lang="cs-CZ" altLang="cs-CZ" b="1" dirty="0"/>
              <a:t>duální infekce </a:t>
            </a:r>
            <a:r>
              <a:rPr lang="cs-CZ" altLang="cs-CZ" dirty="0"/>
              <a:t>s virem hepatitidy B</a:t>
            </a:r>
          </a:p>
          <a:p>
            <a:pPr marL="1371600" lvl="2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err="1"/>
              <a:t>koinfekce</a:t>
            </a:r>
            <a:r>
              <a:rPr lang="cs-CZ" altLang="cs-CZ" sz="2800" dirty="0"/>
              <a:t> </a:t>
            </a:r>
          </a:p>
          <a:p>
            <a:pPr marL="1371600" lvl="2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/>
              <a:t>superinfekce (závažnější, vyšší riziko jaterní cirhózy), manifestace za 2 – 8 týdnů po nákaze</a:t>
            </a:r>
          </a:p>
          <a:p>
            <a:pPr marL="0" indent="0">
              <a:buNone/>
            </a:pPr>
            <a:r>
              <a:rPr lang="cs-CZ" altLang="cs-CZ" sz="1100" dirty="0"/>
              <a:t>Zdroj obrázku: </a:t>
            </a:r>
            <a:r>
              <a:rPr lang="cs-CZ" altLang="cs-CZ" sz="1100" dirty="0">
                <a:latin typeface="+mj-lt"/>
                <a:hlinkClick r:id="rId2"/>
              </a:rPr>
              <a:t>https://www.wjgnet.com/1007-9327/full/v25/i32/WJG-25-4580-g002.htm</a:t>
            </a:r>
            <a:r>
              <a:rPr lang="cs-CZ" altLang="cs-CZ" sz="1100" dirty="0">
                <a:latin typeface="+mj-lt"/>
              </a:rPr>
              <a:t>, *</a:t>
            </a:r>
            <a:r>
              <a:rPr lang="en-US" sz="1100" dirty="0">
                <a:solidFill>
                  <a:srgbClr val="737373"/>
                </a:solidFill>
                <a:effectLst/>
                <a:latin typeface="+mj-lt"/>
              </a:rPr>
              <a:t> DOI: </a:t>
            </a:r>
            <a:r>
              <a:rPr lang="en-US" sz="1100" u="none" strike="noStrike" dirty="0">
                <a:solidFill>
                  <a:srgbClr val="737373"/>
                </a:solidFill>
                <a:effectLst/>
                <a:latin typeface="+mj-lt"/>
                <a:hlinkClick r:id="rId3"/>
              </a:rPr>
              <a:t>10.1016/j.aohep.2022.100770</a:t>
            </a:r>
            <a:endParaRPr lang="cs-CZ" altLang="cs-CZ" sz="1100" dirty="0">
              <a:latin typeface="+mj-lt"/>
            </a:endParaRPr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6F88EFA-0AED-4438-89CD-388D75E0D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8" t="2679" r="615" b="2595"/>
          <a:stretch/>
        </p:blipFill>
        <p:spPr>
          <a:xfrm>
            <a:off x="8093081" y="893542"/>
            <a:ext cx="3615564" cy="23920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38891" y="255907"/>
            <a:ext cx="10515600" cy="691318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/>
              <a:t>Virová hepatitida E (RNA virus)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8412" y="1202314"/>
            <a:ext cx="9756559" cy="470846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dirty="0"/>
              <a:t>Akutní hepatitida, vzácněji přechází i do chronicity</a:t>
            </a:r>
          </a:p>
          <a:p>
            <a:pPr eaLnBrk="1" hangingPunct="1">
              <a:defRPr/>
            </a:pPr>
            <a:r>
              <a:rPr lang="cs-CZ" altLang="cs-CZ" dirty="0"/>
              <a:t>Může mít i </a:t>
            </a:r>
            <a:r>
              <a:rPr lang="cs-CZ" altLang="cs-CZ" dirty="0" err="1"/>
              <a:t>mimostřevní</a:t>
            </a:r>
            <a:r>
              <a:rPr lang="cs-CZ" altLang="cs-CZ" dirty="0"/>
              <a:t> projevy (neurologické aj.*)</a:t>
            </a:r>
          </a:p>
          <a:p>
            <a:pPr eaLnBrk="1" hangingPunct="1">
              <a:defRPr/>
            </a:pPr>
            <a:r>
              <a:rPr lang="cs-CZ" altLang="cs-CZ" dirty="0"/>
              <a:t>Inkubační doba: 15 – 60 dní</a:t>
            </a:r>
          </a:p>
          <a:p>
            <a:pPr marL="0" indent="0" eaLnBrk="1" hangingPunct="1">
              <a:buNone/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dirty="0"/>
              <a:t>Většinou mírný průběh, </a:t>
            </a:r>
            <a:r>
              <a:rPr lang="cs-CZ" altLang="cs-CZ" b="1" dirty="0"/>
              <a:t>pozor u těhotných žen </a:t>
            </a:r>
            <a:r>
              <a:rPr lang="cs-CZ" altLang="cs-CZ" dirty="0"/>
              <a:t>– úmrtnost až 25 % (jaterní selhání); úmrtí plodu</a:t>
            </a:r>
          </a:p>
          <a:p>
            <a:pPr marL="0" indent="0" eaLnBrk="1" hangingPunct="1">
              <a:buNone/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sz="1200" dirty="0"/>
              <a:t>*Zdroj: https://www.ncbi.nlm.nih.gov/pmc/articles/PMC6940480/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40FC2-902B-4CCE-B1EE-EFD3D8D7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590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+mn-lt"/>
              </a:rPr>
              <a:t>Výskyt hepatitid v ČR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508EF-F59A-4EB9-88B2-27E6A4389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Zdroj: https://szu.cz/wp-content/uploads/2024/10/Tabulka_leden-zari_2024.pdf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E131508-3E84-31E0-B4E2-2C9C5BE0E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120551"/>
              </p:ext>
            </p:extLst>
          </p:nvPr>
        </p:nvGraphicFramePr>
        <p:xfrm>
          <a:off x="1251798" y="1303492"/>
          <a:ext cx="8924447" cy="3028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237">
                  <a:extLst>
                    <a:ext uri="{9D8B030D-6E8A-4147-A177-3AD203B41FA5}">
                      <a16:colId xmlns:a16="http://schemas.microsoft.com/office/drawing/2014/main" val="2788012211"/>
                    </a:ext>
                  </a:extLst>
                </a:gridCol>
                <a:gridCol w="1579842">
                  <a:extLst>
                    <a:ext uri="{9D8B030D-6E8A-4147-A177-3AD203B41FA5}">
                      <a16:colId xmlns:a16="http://schemas.microsoft.com/office/drawing/2014/main" val="3482639461"/>
                    </a:ext>
                  </a:extLst>
                </a:gridCol>
                <a:gridCol w="1579842">
                  <a:extLst>
                    <a:ext uri="{9D8B030D-6E8A-4147-A177-3AD203B41FA5}">
                      <a16:colId xmlns:a16="http://schemas.microsoft.com/office/drawing/2014/main" val="2757767202"/>
                    </a:ext>
                  </a:extLst>
                </a:gridCol>
                <a:gridCol w="1579842">
                  <a:extLst>
                    <a:ext uri="{9D8B030D-6E8A-4147-A177-3AD203B41FA5}">
                      <a16:colId xmlns:a16="http://schemas.microsoft.com/office/drawing/2014/main" val="4141092777"/>
                    </a:ext>
                  </a:extLst>
                </a:gridCol>
                <a:gridCol w="1579842">
                  <a:extLst>
                    <a:ext uri="{9D8B030D-6E8A-4147-A177-3AD203B41FA5}">
                      <a16:colId xmlns:a16="http://schemas.microsoft.com/office/drawing/2014/main" val="1364872155"/>
                    </a:ext>
                  </a:extLst>
                </a:gridCol>
                <a:gridCol w="1579842">
                  <a:extLst>
                    <a:ext uri="{9D8B030D-6E8A-4147-A177-3AD203B41FA5}">
                      <a16:colId xmlns:a16="http://schemas.microsoft.com/office/drawing/2014/main" val="791892592"/>
                    </a:ext>
                  </a:extLst>
                </a:gridCol>
              </a:tblGrid>
              <a:tr h="71024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VHB </a:t>
                      </a:r>
                      <a:r>
                        <a:rPr lang="cs-CZ" dirty="0" err="1"/>
                        <a:t>ak</a:t>
                      </a:r>
                      <a:r>
                        <a:rPr lang="cs-CZ" dirty="0"/>
                        <a:t> + </a:t>
                      </a:r>
                      <a:r>
                        <a:rPr lang="cs-CZ" dirty="0" err="1"/>
                        <a:t>chron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731771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r>
                        <a:rPr lang="cs-CZ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27 + 142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11348"/>
                  </a:ext>
                </a:extLst>
              </a:tr>
              <a:tr h="443805">
                <a:tc>
                  <a:txBody>
                    <a:bodyPr/>
                    <a:lstStyle/>
                    <a:p>
                      <a:r>
                        <a:rPr lang="cs-CZ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 + 127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225882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48 + 243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310666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r>
                        <a:rPr lang="cs-CZ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37 + 378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75858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r>
                        <a:rPr lang="cs-CZ" dirty="0"/>
                        <a:t>k 3.10.</a:t>
                      </a:r>
                    </a:p>
                    <a:p>
                      <a:r>
                        <a:rPr lang="cs-CZ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342!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 + 337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343249"/>
                  </a:ext>
                </a:extLst>
              </a:tr>
            </a:tbl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07143847-FE3C-4935-BD18-A44AAF7CD8E4}"/>
              </a:ext>
            </a:extLst>
          </p:cNvPr>
          <p:cNvSpPr/>
          <p:nvPr/>
        </p:nvSpPr>
        <p:spPr>
          <a:xfrm>
            <a:off x="8534966" y="1840229"/>
            <a:ext cx="689716" cy="240999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72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82AFC-5E2E-4B65-A5F0-7D0E3603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27"/>
          </a:xfrm>
        </p:spPr>
        <p:txBody>
          <a:bodyPr/>
          <a:lstStyle/>
          <a:p>
            <a:pPr algn="ctr"/>
            <a:r>
              <a:rPr lang="cs-CZ" dirty="0"/>
              <a:t>Virus hepatitidy 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397568-1C3F-4D93-BC9A-0DB4482D9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774"/>
            <a:ext cx="10515600" cy="485419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Genotyp 1 a 2: epidemický výskyt, </a:t>
            </a:r>
            <a:r>
              <a:rPr lang="cs-CZ" altLang="cs-CZ" dirty="0" err="1"/>
              <a:t>antroponóza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Genotyp 3 a 4: prasata a vysoká zvěř – zoonóza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Přenos fekálně-orální resp. alimentární (kontaminace masa – vepřové, zvěřina)</a:t>
            </a:r>
          </a:p>
          <a:p>
            <a:pPr eaLnBrk="1" hangingPunct="1">
              <a:defRPr/>
            </a:pPr>
            <a:r>
              <a:rPr lang="cs-CZ" altLang="cs-CZ" dirty="0"/>
              <a:t>Vysoký výskyt a snadné šíření v oblastech se špatnou hygienou</a:t>
            </a:r>
          </a:p>
          <a:p>
            <a:pPr eaLnBrk="1" hangingPunct="1">
              <a:defRPr/>
            </a:pPr>
            <a:r>
              <a:rPr lang="cs-CZ" altLang="cs-CZ" dirty="0"/>
              <a:t>Povinná izolace na infekčním oddělení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0990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165"/>
          </a:xfrm>
        </p:spPr>
        <p:txBody>
          <a:bodyPr/>
          <a:lstStyle/>
          <a:p>
            <a:pPr algn="ctr"/>
            <a:r>
              <a:rPr lang="cs-CZ" altLang="sk-SK" dirty="0"/>
              <a:t>Výskyt hepatitidy E ve světě</a:t>
            </a:r>
            <a:endParaRPr lang="sk-SK" altLang="sk-SK" dirty="0"/>
          </a:p>
        </p:txBody>
      </p:sp>
      <p:sp>
        <p:nvSpPr>
          <p:cNvPr id="2150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136342" y="6356350"/>
            <a:ext cx="7017058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altLang="en-US" sz="1100" dirty="0">
                <a:latin typeface="+mn-lt"/>
              </a:rPr>
              <a:t>Zdroj: https://www.ncbi.nlm.nih.gov/pmc/articles/PMC6232563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43C42D-4041-4081-8467-E22E4355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64" y="1538703"/>
            <a:ext cx="8684670" cy="44892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E735FA-424A-2626-21E5-93CCA88AC4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11BD52-7C09-7654-4790-E933A31BE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0BDA1A-04C4-ACF2-B5F8-2160C0ED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44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Prevence virové hepatitidy 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A5C417-850E-044F-7533-EE97B8F6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1100" dirty="0"/>
              <a:t>Zdroj: https://www.medicalnewstoday.com/articles/324204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895D99-7ADD-765E-3555-96C0F62FFA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6" t="12026" r="3579" b="2353"/>
          <a:stretch/>
        </p:blipFill>
        <p:spPr>
          <a:xfrm>
            <a:off x="3107408" y="1026000"/>
            <a:ext cx="5867916" cy="50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26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F2C82E6-8E0D-4F52-8EE4-38E5D4A8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2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Genotypy viru hepatitidy 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70FF93-6005-41F8-AE51-9B438634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1200" dirty="0"/>
          </a:p>
          <a:p>
            <a:pPr marL="0" indent="0">
              <a:buNone/>
            </a:pPr>
            <a:r>
              <a:rPr lang="cs-CZ" sz="1200" dirty="0"/>
              <a:t>Zdroj: https://www.researchgate.net/figure/</a:t>
            </a:r>
            <a:r>
              <a:rPr lang="cs-CZ" sz="1100" dirty="0"/>
              <a:t>Geographical-distribution-of-hepatitis-E-virus-genotypes_fig1_281683274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9A9254-8BD5-46D9-98D9-996A79ED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33" y="1123950"/>
            <a:ext cx="8507675" cy="48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3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E18FC-1034-433D-AF92-F9063238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+mn-lt"/>
              </a:rPr>
              <a:t>Tabulka - shrnutí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6C3AD9D2-ABE4-43CB-94BF-F585DF048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454675"/>
              </p:ext>
            </p:extLst>
          </p:nvPr>
        </p:nvGraphicFramePr>
        <p:xfrm>
          <a:off x="554478" y="1690688"/>
          <a:ext cx="11284085" cy="4239595"/>
        </p:xfrm>
        <a:graphic>
          <a:graphicData uri="http://schemas.openxmlformats.org/drawingml/2006/table">
            <a:tbl>
              <a:tblPr firstRow="1" firstCol="1" bandRow="1"/>
              <a:tblGrid>
                <a:gridCol w="1283810">
                  <a:extLst>
                    <a:ext uri="{9D8B030D-6E8A-4147-A177-3AD203B41FA5}">
                      <a16:colId xmlns:a16="http://schemas.microsoft.com/office/drawing/2014/main" val="226116371"/>
                    </a:ext>
                  </a:extLst>
                </a:gridCol>
                <a:gridCol w="1004885">
                  <a:extLst>
                    <a:ext uri="{9D8B030D-6E8A-4147-A177-3AD203B41FA5}">
                      <a16:colId xmlns:a16="http://schemas.microsoft.com/office/drawing/2014/main" val="630636743"/>
                    </a:ext>
                  </a:extLst>
                </a:gridCol>
                <a:gridCol w="1784385">
                  <a:extLst>
                    <a:ext uri="{9D8B030D-6E8A-4147-A177-3AD203B41FA5}">
                      <a16:colId xmlns:a16="http://schemas.microsoft.com/office/drawing/2014/main" val="3386739978"/>
                    </a:ext>
                  </a:extLst>
                </a:gridCol>
                <a:gridCol w="1829211">
                  <a:extLst>
                    <a:ext uri="{9D8B030D-6E8A-4147-A177-3AD203B41FA5}">
                      <a16:colId xmlns:a16="http://schemas.microsoft.com/office/drawing/2014/main" val="1260011789"/>
                    </a:ext>
                  </a:extLst>
                </a:gridCol>
                <a:gridCol w="1695975">
                  <a:extLst>
                    <a:ext uri="{9D8B030D-6E8A-4147-A177-3AD203B41FA5}">
                      <a16:colId xmlns:a16="http://schemas.microsoft.com/office/drawing/2014/main" val="861892094"/>
                    </a:ext>
                  </a:extLst>
                </a:gridCol>
                <a:gridCol w="1956222">
                  <a:extLst>
                    <a:ext uri="{9D8B030D-6E8A-4147-A177-3AD203B41FA5}">
                      <a16:colId xmlns:a16="http://schemas.microsoft.com/office/drawing/2014/main" val="414150860"/>
                    </a:ext>
                  </a:extLst>
                </a:gridCol>
                <a:gridCol w="1729597">
                  <a:extLst>
                    <a:ext uri="{9D8B030D-6E8A-4147-A177-3AD203B41FA5}">
                      <a16:colId xmlns:a16="http://schemas.microsoft.com/office/drawing/2014/main" val="3049440223"/>
                    </a:ext>
                  </a:extLst>
                </a:gridCol>
              </a:tblGrid>
              <a:tr h="1152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Vir. hepatitis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DNA/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RNA virus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Inkub</a:t>
                      </a: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doba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Antroponóza/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zoonóza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Přenos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Možný přechod do chronicity?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Prevence očkováním?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570579"/>
                  </a:ext>
                </a:extLst>
              </a:tr>
              <a:tr h="331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až 50 dní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antroponóza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Alimentární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768351"/>
                  </a:ext>
                </a:extLst>
              </a:tr>
              <a:tr h="595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až 150 dní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antroponóza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parenterální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81022"/>
                  </a:ext>
                </a:extLst>
              </a:tr>
              <a:tr h="595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až 180 dní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antroponóza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parenterální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0472"/>
                  </a:ext>
                </a:extLst>
              </a:tr>
              <a:tr h="1565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až 60 dní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antroponóza</a:t>
                      </a: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(genotyp 1 a 2)/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zoonóza (genotyp 3 a 4)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alimentární (parenterální krevními deriváty…)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 (vzácně)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 (jen v Číně)/NE (pro nás nedostupné)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57684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C0D4333-BE8A-42A7-BD70-1C13431D6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1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856A7E-A718-A42E-0EEC-6DAF73DC2A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7A1CFE-097C-F198-2F7B-D4A02CAE39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E45E0A-ECF3-F34D-604E-541671B3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18202"/>
            <a:ext cx="10753200" cy="451576"/>
          </a:xfrm>
        </p:spPr>
        <p:txBody>
          <a:bodyPr/>
          <a:lstStyle/>
          <a:p>
            <a:pPr algn="ctr"/>
            <a:r>
              <a:rPr lang="cs-CZ" dirty="0" err="1"/>
              <a:t>Take-home</a:t>
            </a:r>
            <a:r>
              <a:rPr lang="cs-CZ" dirty="0"/>
              <a:t> </a:t>
            </a:r>
            <a:r>
              <a:rPr lang="cs-CZ" dirty="0" err="1"/>
              <a:t>messages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576A77-31A2-1FBE-35F6-F350CE4D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840967"/>
            <a:ext cx="10753201" cy="5513033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/>
              <a:t>VHA: přenos přes zažívací trakt, zdrojem je člověk; </a:t>
            </a:r>
            <a:r>
              <a:rPr lang="cs-CZ" b="1" dirty="0"/>
              <a:t>existuje očkování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VHB: vysoce infekční, přenos krví, sexuálně, z matky na dítě; </a:t>
            </a:r>
            <a:r>
              <a:rPr lang="cs-CZ" b="1" dirty="0"/>
              <a:t>existuje očkování </a:t>
            </a:r>
            <a:r>
              <a:rPr lang="cs-CZ" dirty="0"/>
              <a:t>i léčba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VHC: přenos především mezi intravenózními narkomany; chronická infekce často vede k jaterní cirhóze či jaternímu karcinomu; neexistuje očkování, léčba ano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VHD: přenos jako VHB, vyskytuje se pouze současně při infekci VHB, v ČR vzácná; očkování proti VHB brání i před touto infekcí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VHE: přenos přes zažívací trakt (stolice člověka resp. maso zvířat – dle genotypu), nebezpečná v graviditě, </a:t>
            </a:r>
            <a:r>
              <a:rPr lang="cs-CZ" b="1" dirty="0"/>
              <a:t>rostoucí incidence</a:t>
            </a:r>
            <a:r>
              <a:rPr lang="cs-CZ" dirty="0"/>
              <a:t>! Očkování zatím pro nás nedostupné.</a:t>
            </a:r>
          </a:p>
        </p:txBody>
      </p:sp>
    </p:spTree>
    <p:extLst>
      <p:ext uri="{BB962C8B-B14F-4D97-AF65-F5344CB8AC3E}">
        <p14:creationId xmlns:p14="http://schemas.microsoft.com/office/powerpoint/2010/main" val="339416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73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/>
              <a:t>HIV, trocha historie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71851"/>
            <a:ext cx="10515600" cy="558405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3200" dirty="0"/>
              <a:t>1981 San Francisko, New York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3200" dirty="0"/>
              <a:t>- mladí pacienti s neobvyklými diagnózami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Kaposiho</a:t>
            </a:r>
            <a:r>
              <a:rPr lang="cs-CZ" altLang="cs-CZ" sz="3200" dirty="0"/>
              <a:t> sarkom (nádor kůže)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pneumocystová</a:t>
            </a:r>
            <a:r>
              <a:rPr lang="cs-CZ" altLang="cs-CZ" sz="3200" dirty="0"/>
              <a:t> pneumonie (parazitární zápal plic)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/>
              <a:t>těžké poruchy imunity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wasting</a:t>
            </a:r>
            <a:r>
              <a:rPr lang="cs-CZ" altLang="cs-CZ" sz="3200" dirty="0"/>
              <a:t> syndrom (patologické hubnutí)</a:t>
            </a:r>
          </a:p>
          <a:p>
            <a:pPr eaLnBrk="1" hangingPunct="1">
              <a:lnSpc>
                <a:spcPct val="110000"/>
              </a:lnSpc>
            </a:pPr>
            <a:endParaRPr lang="cs-CZ" altLang="cs-CZ" sz="3200" dirty="0"/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1982: „gay-</a:t>
            </a:r>
            <a:r>
              <a:rPr lang="cs-CZ" altLang="cs-CZ" sz="3200" dirty="0" err="1"/>
              <a:t>related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immune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deficiency</a:t>
            </a:r>
            <a:r>
              <a:rPr lang="cs-CZ" altLang="cs-CZ" sz="3200" dirty="0"/>
              <a:t>“, později „AIDS“ (</a:t>
            </a:r>
            <a:r>
              <a:rPr lang="cs-CZ" altLang="cs-CZ" sz="3200" dirty="0">
                <a:solidFill>
                  <a:srgbClr val="FF0000"/>
                </a:solidFill>
              </a:rPr>
              <a:t>A</a:t>
            </a:r>
            <a:r>
              <a:rPr lang="cs-CZ" altLang="cs-CZ" sz="3200" dirty="0"/>
              <a:t>CQUIRED </a:t>
            </a:r>
            <a:r>
              <a:rPr lang="cs-CZ" altLang="cs-CZ" sz="3200" dirty="0">
                <a:solidFill>
                  <a:srgbClr val="FF0000"/>
                </a:solidFill>
              </a:rPr>
              <a:t>I</a:t>
            </a:r>
            <a:r>
              <a:rPr lang="cs-CZ" altLang="cs-CZ" sz="3200" dirty="0"/>
              <a:t>MMUNO</a:t>
            </a:r>
            <a:r>
              <a:rPr lang="cs-CZ" altLang="cs-CZ" sz="3200" dirty="0">
                <a:solidFill>
                  <a:srgbClr val="FF0000"/>
                </a:solidFill>
              </a:rPr>
              <a:t>D</a:t>
            </a:r>
            <a:r>
              <a:rPr lang="cs-CZ" altLang="cs-CZ" sz="3200" dirty="0"/>
              <a:t>EFICIENCY </a:t>
            </a:r>
            <a:r>
              <a:rPr lang="cs-CZ" altLang="cs-CZ" sz="3200" dirty="0">
                <a:solidFill>
                  <a:srgbClr val="FF0000"/>
                </a:solidFill>
              </a:rPr>
              <a:t>S</a:t>
            </a:r>
            <a:r>
              <a:rPr lang="cs-CZ" altLang="cs-CZ" sz="3200" dirty="0"/>
              <a:t>YNDROM, syndrom získaného selhání imunity)</a:t>
            </a:r>
          </a:p>
          <a:p>
            <a:pPr marL="0">
              <a:lnSpc>
                <a:spcPct val="110000"/>
              </a:lnSpc>
              <a:buNone/>
            </a:pPr>
            <a:endParaRPr lang="cs-CZ" altLang="cs-CZ" sz="3200" dirty="0"/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1986 HIV, „</a:t>
            </a:r>
            <a:r>
              <a:rPr lang="cs-CZ" altLang="cs-CZ" sz="3200" dirty="0" err="1"/>
              <a:t>human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immunodeficiency</a:t>
            </a:r>
            <a:r>
              <a:rPr lang="cs-CZ" altLang="cs-CZ" sz="3200" dirty="0"/>
              <a:t> virus“</a:t>
            </a:r>
          </a:p>
          <a:p>
            <a:pPr marL="571500" lvl="1" indent="-342900">
              <a:lnSpc>
                <a:spcPct val="110000"/>
              </a:lnSpc>
            </a:pPr>
            <a:endParaRPr lang="cs-CZ" altLang="cs-CZ" sz="3200" dirty="0"/>
          </a:p>
          <a:p>
            <a:pPr eaLnBrk="1" hangingPunct="1"/>
            <a:endParaRPr lang="cs-CZ" altLang="cs-CZ" sz="3200" dirty="0"/>
          </a:p>
          <a:p>
            <a:pPr lvl="1" eaLnBrk="1" hangingPunct="1">
              <a:buFontTx/>
              <a:buNone/>
            </a:pPr>
            <a:endParaRPr lang="cs-CZ" altLang="cs-CZ" b="1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E3CFD3-9C86-4C01-8D10-8C703656E8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B2723A-0F5D-CC14-E271-4D83D797C3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B6CC7B-15BB-8789-687D-79288E25F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6382"/>
            <a:ext cx="10753200" cy="451576"/>
          </a:xfrm>
        </p:spPr>
        <p:txBody>
          <a:bodyPr/>
          <a:lstStyle/>
          <a:p>
            <a:pPr algn="ctr"/>
            <a:r>
              <a:rPr lang="cs-CZ" altLang="cs-CZ" sz="3200" dirty="0">
                <a:latin typeface="+mn-lt"/>
              </a:rPr>
              <a:t>HIV-1,2 (</a:t>
            </a:r>
            <a:r>
              <a:rPr lang="cs-CZ" altLang="cs-CZ" sz="3200" dirty="0" err="1">
                <a:latin typeface="+mn-lt"/>
              </a:rPr>
              <a:t>Human</a:t>
            </a:r>
            <a:r>
              <a:rPr lang="cs-CZ" altLang="cs-CZ" sz="3200" dirty="0">
                <a:latin typeface="+mn-lt"/>
              </a:rPr>
              <a:t> </a:t>
            </a:r>
            <a:r>
              <a:rPr lang="cs-CZ" altLang="cs-CZ" sz="3200" dirty="0" err="1">
                <a:latin typeface="+mn-lt"/>
              </a:rPr>
              <a:t>Immunodeficiency</a:t>
            </a:r>
            <a:r>
              <a:rPr lang="cs-CZ" altLang="cs-CZ" sz="3200" dirty="0">
                <a:latin typeface="+mn-lt"/>
              </a:rPr>
              <a:t> Virus, 1986)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AE94D9-1848-E881-07C1-AB19B0D6D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78384"/>
            <a:ext cx="9364279" cy="5201616"/>
          </a:xfrm>
        </p:spPr>
        <p:txBody>
          <a:bodyPr/>
          <a:lstStyle/>
          <a:p>
            <a:pPr algn="l" eaLnBrk="1" hangingPunct="1"/>
            <a:r>
              <a:rPr lang="cs-CZ" altLang="cs-CZ" sz="2800" dirty="0"/>
              <a:t>Pravděpodobný původ HIV-1: </a:t>
            </a:r>
          </a:p>
          <a:p>
            <a:pPr algn="l" eaLnBrk="1" hangingPunct="1"/>
            <a:r>
              <a:rPr lang="cs-CZ" altLang="cs-CZ" sz="2800" dirty="0"/>
              <a:t>šimpanzí retrovirus SIV, který překonal mezidruhovou bariéru šimpanz              člověk</a:t>
            </a:r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marL="72000" indent="0" algn="l" eaLnBrk="1" hangingPunct="1">
              <a:lnSpc>
                <a:spcPct val="100000"/>
              </a:lnSpc>
              <a:buNone/>
            </a:pPr>
            <a:r>
              <a:rPr lang="cs-CZ" altLang="cs-CZ" sz="1100" dirty="0"/>
              <a:t>Zdroje obr.: </a:t>
            </a:r>
            <a:r>
              <a:rPr lang="cs-CZ" altLang="cs-CZ" sz="1100" dirty="0">
                <a:hlinkClick r:id="rId2"/>
              </a:rPr>
              <a:t>https://medium.com/@Nutrisphere/where-the-heck-did-hiv-come-from-b00ca900064c</a:t>
            </a:r>
            <a:r>
              <a:rPr lang="cs-CZ" altLang="cs-CZ" sz="1100" dirty="0"/>
              <a:t>, https://cs.wikipedia.org/wiki/Mangabej_kou%C5%99ov%C3%BD#/media/Soubor:Cercocebus_atys_lunulatus_Barcelona_zoo.jpg</a:t>
            </a:r>
          </a:p>
          <a:p>
            <a:pPr marL="72000" indent="0">
              <a:buNone/>
            </a:pP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26E1E2-7E7F-8794-C4FD-641878AF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3196073"/>
            <a:ext cx="10269031" cy="2511501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E950E361-5328-3110-A791-DEDEA51CDCC2}"/>
              </a:ext>
            </a:extLst>
          </p:cNvPr>
          <p:cNvSpPr/>
          <p:nvPr/>
        </p:nvSpPr>
        <p:spPr>
          <a:xfrm>
            <a:off x="3730089" y="2330815"/>
            <a:ext cx="949911" cy="239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553BF6-2C63-8E10-2132-3176B0EC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6" b="15797"/>
          <a:stretch/>
        </p:blipFill>
        <p:spPr>
          <a:xfrm>
            <a:off x="9896652" y="1150426"/>
            <a:ext cx="1622742" cy="18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ED0E8-76EA-4C65-80A9-4E38AEFE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9400"/>
            <a:ext cx="10515600" cy="842238"/>
          </a:xfrm>
        </p:spPr>
        <p:txBody>
          <a:bodyPr/>
          <a:lstStyle/>
          <a:p>
            <a:pPr algn="ctr"/>
            <a:r>
              <a:rPr lang="cs-CZ" sz="3600" dirty="0"/>
              <a:t>Nobelova cena za fyziologii a medicínu 2008 – objev viru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AF8CE-605F-4BD5-8011-F483FF1FA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936598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dirty="0"/>
              <a:t>Zdroj: https://thefutureofthings.com/upload/items_icons/2008-Nobel-Prize-in-Physiol_large.jpg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FD721B-41B4-442D-A7D0-4924694A3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78" b="6553"/>
          <a:stretch/>
        </p:blipFill>
        <p:spPr>
          <a:xfrm>
            <a:off x="2710648" y="1826579"/>
            <a:ext cx="6704804" cy="37397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67BFBC8-2F02-4F29-950A-90F455486504}"/>
              </a:ext>
            </a:extLst>
          </p:cNvPr>
          <p:cNvSpPr/>
          <p:nvPr/>
        </p:nvSpPr>
        <p:spPr>
          <a:xfrm>
            <a:off x="4962617" y="1376039"/>
            <a:ext cx="4518735" cy="435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571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71F28-25CF-4BB5-97CE-8A36BC6D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213"/>
            <a:ext cx="10515600" cy="3273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latin typeface="+mn-lt"/>
              </a:rPr>
              <a:t>Životní cyklus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C7815-450D-47B7-89D6-33CE565A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6386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Zdroj: https://clinicalinfo.hiv.gov/en/glossary/life-cycle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EBFE8E-F8B8-4115-BF7A-FF5EE846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60" y="675585"/>
            <a:ext cx="6742155" cy="5705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033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/>
              <a:t>Virová hepatitida A, VHA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38183"/>
            <a:ext cx="10515600" cy="4738780"/>
          </a:xfrm>
        </p:spPr>
        <p:txBody>
          <a:bodyPr/>
          <a:lstStyle/>
          <a:p>
            <a:pPr eaLnBrk="1" hangingPunct="1"/>
            <a:r>
              <a:rPr lang="cs-CZ" altLang="cs-CZ" dirty="0"/>
              <a:t>Virus hepatitidy A (HAV), RNA virus, vysoce nakažlivý</a:t>
            </a:r>
          </a:p>
          <a:p>
            <a:pPr eaLnBrk="1" hangingPunct="1"/>
            <a:r>
              <a:rPr lang="cs-CZ" altLang="cs-CZ" dirty="0"/>
              <a:t>Formy </a:t>
            </a:r>
            <a:r>
              <a:rPr lang="cs-CZ" altLang="cs-CZ" b="1" dirty="0"/>
              <a:t>asymptomatické hlavně u dětí</a:t>
            </a:r>
          </a:p>
          <a:p>
            <a:pPr eaLnBrk="1" hangingPunct="1"/>
            <a:r>
              <a:rPr lang="cs-CZ" altLang="cs-CZ" dirty="0"/>
              <a:t>Obecně je nákaza nejčastější u dětí (zejména v rozvojových zemích)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b="1" dirty="0"/>
              <a:t>Ikterický průběh hlavně u dospělých</a:t>
            </a:r>
            <a:r>
              <a:rPr lang="cs-CZ" altLang="cs-CZ" dirty="0"/>
              <a:t>, nepřechází do chronicity</a:t>
            </a:r>
          </a:p>
          <a:p>
            <a:pPr eaLnBrk="1" hangingPunct="1"/>
            <a:r>
              <a:rPr lang="cs-CZ" altLang="cs-CZ" dirty="0"/>
              <a:t>Inkubační doba: 15 – 50 dní</a:t>
            </a:r>
          </a:p>
          <a:p>
            <a:pPr eaLnBrk="1" hangingPunct="1"/>
            <a:r>
              <a:rPr lang="cs-CZ" altLang="cs-CZ" dirty="0"/>
              <a:t>Infekčnost: 1 – 3 týdny před klinickou manifestací a asi 14 dní v akutním stadiu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026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dirty="0">
                <a:latin typeface="+mn-lt"/>
              </a:rPr>
              <a:t>Srovnání nakažlivosti virů při vystavení infikované krvi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>
                <a:solidFill>
                  <a:srgbClr val="FF0000"/>
                </a:solidFill>
              </a:rPr>
              <a:t>virus hepatitidy B                10 %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virus hepatitidy C                  1 %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HIV                               0,1 - 0,5 %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marL="0" indent="0" eaLnBrk="1" hangingPunct="1">
              <a:buNone/>
            </a:pPr>
            <a:r>
              <a:rPr lang="cs-CZ" altLang="cs-CZ" sz="1200" dirty="0"/>
              <a:t>Zdroj: </a:t>
            </a:r>
            <a:r>
              <a:rPr lang="cs-CZ" alt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https://www.journal-of-hepatology.eu/article/S0168-8278(05)00726-9/fulltext</a:t>
            </a:r>
            <a:r>
              <a:rPr lang="cs-CZ" altLang="cs-CZ" sz="1200" dirty="0"/>
              <a:t>, https://www.aids.gov.hk/pdf/g190htm/10.htm#1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0296"/>
          </a:xfrm>
        </p:spPr>
        <p:txBody>
          <a:bodyPr>
            <a:normAutofit/>
          </a:bodyPr>
          <a:lstStyle/>
          <a:p>
            <a:pPr algn="ctr"/>
            <a:r>
              <a:rPr lang="cs-CZ" altLang="sk-SK" dirty="0"/>
              <a:t>Globální epidemie HIV</a:t>
            </a:r>
            <a:endParaRPr lang="cs-CZ" altLang="cs-CZ" dirty="0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14416" y="6362069"/>
            <a:ext cx="77787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dirty="0">
                <a:latin typeface="+mn-lt"/>
              </a:rPr>
              <a:t>Zdroj: https://www.who.int/data/gho/data/themes/hiv-aids</a:t>
            </a:r>
            <a:endParaRPr lang="ru-RU" altLang="cs-CZ" sz="9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D82970-BD77-CF0B-6ED9-A6CCB9BA6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2" t="24770" r="14556" b="7124"/>
          <a:stretch/>
        </p:blipFill>
        <p:spPr>
          <a:xfrm>
            <a:off x="1226916" y="1096693"/>
            <a:ext cx="9738168" cy="515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86809"/>
            <a:ext cx="10515600" cy="276492"/>
          </a:xfrm>
        </p:spPr>
        <p:txBody>
          <a:bodyPr>
            <a:normAutofit fontScale="90000"/>
          </a:bodyPr>
          <a:lstStyle/>
          <a:p>
            <a:pPr algn="ctr"/>
            <a:endParaRPr lang="sk-SK" altLang="sk-SK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556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FBB67D-5FF8-0CB9-9D7E-6D82B0241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459" y="167357"/>
            <a:ext cx="8878069" cy="65232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29119-7CD0-4F86-8498-BCE95B14C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1BE919-3B08-475B-8798-4248E9FC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026" y="6357512"/>
            <a:ext cx="10972800" cy="500488"/>
          </a:xfrm>
        </p:spPr>
        <p:txBody>
          <a:bodyPr>
            <a:normAutofit/>
          </a:bodyPr>
          <a:lstStyle/>
          <a:p>
            <a:r>
              <a:rPr lang="cs-CZ" sz="1100" dirty="0"/>
              <a:t>Zdroj: https://szu.cz/wp-content/uploads/2024/02/HIV-AIDS-v-CR-grafy-k-predbeznym-udajum-za-rok-2023-zpracovanym-NRL-pro-HIV-AIDS-SZU.pdf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E580F2-FB18-5B81-007B-8AB78AC46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0" t="16371" r="32880" b="7298"/>
          <a:stretch/>
        </p:blipFill>
        <p:spPr>
          <a:xfrm>
            <a:off x="3194612" y="282981"/>
            <a:ext cx="5034988" cy="58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9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F6ECE-0AD2-45D0-91F5-6C497356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348"/>
            <a:ext cx="10515600" cy="50488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HIV přenos: subsaharská Afrika vs. zbytek světa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574DF-2454-4493-A57E-146C9630D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8037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Zdroj: https://www.unaids.org/sites/default/files/media_asset/JC3032_AIDS_Data_book_2021_En.pdf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80063D-F1B7-2DDC-B8B8-F8CEF6CFA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3" t="57087" r="30342" b="5324"/>
          <a:stretch/>
        </p:blipFill>
        <p:spPr>
          <a:xfrm>
            <a:off x="947751" y="883614"/>
            <a:ext cx="10296497" cy="50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2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22137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Průběh infekce HIV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5837"/>
            <a:ext cx="10515600" cy="4641126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nákaza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akutní stádium = </a:t>
            </a:r>
            <a:r>
              <a:rPr lang="cs-CZ" altLang="cs-CZ" sz="3200" dirty="0" err="1"/>
              <a:t>primoinfekce</a:t>
            </a:r>
            <a:r>
              <a:rPr lang="cs-CZ" altLang="cs-CZ" sz="3200" dirty="0"/>
              <a:t> (inkubační doba 2 až 6 týdnů)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období latence – snižování imunity bez příznaků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onemocnění AIDS (poslední stádium)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285227"/>
            <a:ext cx="10515600" cy="5581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dirty="0">
                <a:latin typeface="+mn-lt"/>
              </a:rPr>
              <a:t>Zdroj nákazy HIV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09710"/>
            <a:ext cx="10515600" cy="5463063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dirty="0"/>
              <a:t>bezpříznakový nosič HIV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dirty="0"/>
              <a:t>nemocný ve všech klinických stádiích – </a:t>
            </a:r>
            <a:r>
              <a:rPr lang="cs-CZ" altLang="cs-CZ" sz="2600" b="1" dirty="0"/>
              <a:t>pokud není léčen!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600" dirty="0"/>
              <a:t>Míra rizika nákazy závisí </a:t>
            </a:r>
            <a:r>
              <a:rPr lang="cs-CZ" altLang="cs-CZ" sz="2600" b="1" dirty="0"/>
              <a:t>na aktuální koncentraci viru (tzv. virová nálož) </a:t>
            </a:r>
            <a:r>
              <a:rPr lang="cs-CZ" altLang="cs-CZ" sz="2600" dirty="0"/>
              <a:t>v tělesných tekutinách zdroje a na způsobu přenosu viru na vnímavou osobu.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altLang="cs-CZ" sz="2600" dirty="0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600" dirty="0"/>
              <a:t>Virus v tělních tekutinách: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krev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sperma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poševní sekret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mateřské mléko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600" dirty="0"/>
              <a:t>v ostatních (</a:t>
            </a:r>
            <a:r>
              <a:rPr lang="cs-CZ" altLang="cs-CZ" sz="2600" u="sng" dirty="0"/>
              <a:t>sliny</a:t>
            </a:r>
            <a:r>
              <a:rPr lang="cs-CZ" altLang="cs-CZ" sz="2600" dirty="0"/>
              <a:t>, moč, slzy, lymfa) – velmi malé množství viru, pro přenos nevýznamné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+mn-lt"/>
              </a:rPr>
              <a:t>                  Přenos HIV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822" y="1333409"/>
            <a:ext cx="10242177" cy="488082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pohlavním stykem</a:t>
            </a:r>
          </a:p>
          <a:p>
            <a:pPr eaLnBrk="1" hangingPunct="1">
              <a:lnSpc>
                <a:spcPct val="100000"/>
              </a:lnSpc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krví</a:t>
            </a:r>
          </a:p>
          <a:p>
            <a:pPr lvl="1" eaLnBrk="1" hangingPunct="1"/>
            <a:r>
              <a:rPr lang="cs-CZ" altLang="cs-CZ" sz="2800" dirty="0"/>
              <a:t>sdílení stříkaček, roztoků a pomůcek k </a:t>
            </a:r>
            <a:r>
              <a:rPr lang="cs-CZ" altLang="cs-CZ" sz="2800" dirty="0" err="1"/>
              <a:t>i.v</a:t>
            </a:r>
            <a:r>
              <a:rPr lang="cs-CZ" altLang="cs-CZ" sz="2800" dirty="0"/>
              <a:t>. aplikaci drog</a:t>
            </a:r>
          </a:p>
          <a:p>
            <a:pPr lvl="1" eaLnBrk="1" hangingPunct="1"/>
            <a:r>
              <a:rPr lang="cs-CZ" altLang="cs-CZ" sz="2800" dirty="0"/>
              <a:t>sdílení žiletek apod. hygienických potřeb </a:t>
            </a:r>
          </a:p>
          <a:p>
            <a:pPr lvl="1" eaLnBrk="1" hangingPunct="1"/>
            <a:r>
              <a:rPr lang="cs-CZ" altLang="cs-CZ" sz="2800" dirty="0"/>
              <a:t>nesprávná manipulace s materiálem kontaminovaným krví HIV+</a:t>
            </a:r>
          </a:p>
          <a:p>
            <a:pPr lvl="1" eaLnBrk="1" hangingPunct="1"/>
            <a:r>
              <a:rPr lang="cs-CZ" altLang="cs-CZ" sz="2800" dirty="0"/>
              <a:t>v nemocničních zařízeních…</a:t>
            </a:r>
          </a:p>
          <a:p>
            <a:pPr lvl="1" eaLnBrk="1" hangingPunct="1"/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z HIV+ matky na dítě</a:t>
            </a:r>
          </a:p>
          <a:p>
            <a:pPr lvl="1" eaLnBrk="1" hangingPunct="1"/>
            <a:r>
              <a:rPr lang="cs-CZ" altLang="cs-CZ" sz="2800" dirty="0"/>
              <a:t>v těhotenství (</a:t>
            </a:r>
            <a:r>
              <a:rPr lang="cs-CZ" altLang="cs-CZ" sz="2800" dirty="0" err="1"/>
              <a:t>transplacentárně</a:t>
            </a:r>
            <a:r>
              <a:rPr lang="cs-CZ" altLang="cs-CZ" sz="2800" dirty="0"/>
              <a:t>), při porodu, mateřským mlékem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4223389-ABF2-19C1-6FAA-4B3119C1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424" y="231002"/>
            <a:ext cx="4852376" cy="240462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29173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/>
              <a:t>HIV se </a:t>
            </a:r>
            <a:r>
              <a:rPr lang="cs-CZ" altLang="cs-CZ" b="1" dirty="0"/>
              <a:t>nepřenáší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177" y="1189607"/>
            <a:ext cx="9721048" cy="5303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dirty="0"/>
              <a:t>polibkem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běžným společenským kontaktem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použitím hygienických zařízení (WC, sprch)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krev sajícím hmyzem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prostřednictvím potravin a nádobí 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altLang="cs-CZ" dirty="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dirty="0"/>
              <a:t>virus neproniká neporušenou kůží a v zaschlých tělesných tekutinách je brzy inaktivován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b="1" dirty="0"/>
              <a:t>                                                                                  </a:t>
            </a:r>
          </a:p>
          <a:p>
            <a:pPr marL="0" indent="0">
              <a:buNone/>
              <a:defRPr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37A58A-BF5F-425D-B611-E8505027C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747" y="4609696"/>
            <a:ext cx="1831759" cy="1883176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8400C1A2-CEDF-493F-AAF6-FDE36EE10A90}"/>
              </a:ext>
            </a:extLst>
          </p:cNvPr>
          <p:cNvCxnSpPr>
            <a:cxnSpLocks/>
          </p:cNvCxnSpPr>
          <p:nvPr/>
        </p:nvCxnSpPr>
        <p:spPr>
          <a:xfrm>
            <a:off x="8200746" y="4573110"/>
            <a:ext cx="1831759" cy="1841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5DD1EB81-C7B3-41BE-A82E-B1127CC470FA}"/>
              </a:ext>
            </a:extLst>
          </p:cNvPr>
          <p:cNvCxnSpPr>
            <a:cxnSpLocks/>
          </p:cNvCxnSpPr>
          <p:nvPr/>
        </p:nvCxnSpPr>
        <p:spPr>
          <a:xfrm flipV="1">
            <a:off x="8133424" y="4665702"/>
            <a:ext cx="1831759" cy="18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Vyhledávání HIV pozitivních osob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38183"/>
            <a:ext cx="10515600" cy="4738780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dirty="0"/>
              <a:t>vyšetření protilátek anti-HIV-1, anti-HIV-2</a:t>
            </a:r>
          </a:p>
          <a:p>
            <a:r>
              <a:rPr lang="cs-CZ" altLang="cs-CZ" dirty="0"/>
              <a:t> vyšetření antigenu p24 HIV-1 (ELISA)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20000"/>
              </a:lnSpc>
            </a:pPr>
            <a:r>
              <a:rPr lang="cs-CZ" altLang="cs-CZ" sz="2800" dirty="0"/>
              <a:t>dárci krve, plazmy a kostní dřeně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800" dirty="0"/>
              <a:t>dárci spermatu, dárkyně oocytů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800" dirty="0"/>
              <a:t>dárci orgánů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800" dirty="0"/>
              <a:t>osoby ve výkonu trestu</a:t>
            </a:r>
          </a:p>
          <a:p>
            <a:pPr>
              <a:lnSpc>
                <a:spcPct val="120000"/>
              </a:lnSpc>
            </a:pPr>
            <a:r>
              <a:rPr lang="cs-CZ" altLang="cs-CZ" sz="2800" dirty="0"/>
              <a:t>gravidní ženy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39C6C-CEB4-4CA5-9090-0368E3EC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590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Virus hepatitidy 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9B0D0-CBC5-4BAE-B522-00142B537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2874"/>
            <a:ext cx="10515600" cy="4729903"/>
          </a:xfrm>
        </p:spPr>
        <p:txBody>
          <a:bodyPr/>
          <a:lstStyle/>
          <a:p>
            <a:r>
              <a:rPr lang="cs-CZ" altLang="cs-CZ" dirty="0"/>
              <a:t>Virus je odolný vůči zevnímu prostředí (na površích přežívá týdny, v mrazu i roky; ničí ho teplota 85°C po 1 minutě)</a:t>
            </a:r>
          </a:p>
          <a:p>
            <a:endParaRPr lang="cs-CZ" altLang="cs-CZ" dirty="0"/>
          </a:p>
          <a:p>
            <a:r>
              <a:rPr lang="cs-CZ" altLang="cs-CZ" dirty="0"/>
              <a:t>Přenos: fekálně-orální a alimentární, zdrojem je </a:t>
            </a:r>
            <a:r>
              <a:rPr lang="cs-CZ" altLang="cs-CZ" b="1" dirty="0"/>
              <a:t>člověk </a:t>
            </a:r>
          </a:p>
          <a:p>
            <a:pPr eaLnBrk="1" hangingPunct="1"/>
            <a:r>
              <a:rPr lang="cs-CZ" altLang="cs-CZ" dirty="0"/>
              <a:t>Léčba: dietní opatření, </a:t>
            </a:r>
            <a:r>
              <a:rPr lang="cs-CZ" altLang="cs-CZ" dirty="0" err="1"/>
              <a:t>hepatoprotektiva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Povinná izolace na infekčním oddělení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Prevence: očkování </a:t>
            </a:r>
            <a:r>
              <a:rPr lang="cs-CZ" altLang="cs-CZ" dirty="0"/>
              <a:t>(dostupné vakcíny – od 1 roku věku)</a:t>
            </a:r>
          </a:p>
          <a:p>
            <a:pPr eaLnBrk="1" hangingPunct="1"/>
            <a:r>
              <a:rPr lang="cs-CZ" altLang="cs-CZ" dirty="0" err="1"/>
              <a:t>Postexpoziční</a:t>
            </a:r>
            <a:r>
              <a:rPr lang="cs-CZ" altLang="cs-CZ" dirty="0"/>
              <a:t> profylaxe vakcinací možná (aktivní, pasivní)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1201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D6C7DE-97C9-4836-BD98-BD4AE218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8669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n-lt"/>
              </a:rPr>
              <a:t>Strategie 95-95-95 (UNAIDS, mezinárodní organizace při OSN)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4BC793-2C90-4820-8E7F-B18F2D0F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879"/>
            <a:ext cx="10515600" cy="4814995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r>
              <a:rPr lang="cs-CZ" sz="1300" dirty="0"/>
              <a:t>Zdroj: https://www.togetheractnow.org/about.html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2D177A-CA76-E5F0-56D1-90C9119C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54" y="1788078"/>
            <a:ext cx="6634133" cy="41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0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93EAC-5AEA-45A3-A8C0-723E2AD8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91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Moderní léčba – HAART (</a:t>
            </a:r>
            <a:r>
              <a:rPr lang="cs-CZ" b="1" dirty="0" err="1"/>
              <a:t>highly-active</a:t>
            </a:r>
            <a:r>
              <a:rPr lang="cs-CZ" b="1" dirty="0"/>
              <a:t> </a:t>
            </a:r>
            <a:r>
              <a:rPr lang="cs-CZ" b="1" dirty="0" err="1"/>
              <a:t>antiretroviral</a:t>
            </a:r>
            <a:r>
              <a:rPr lang="cs-CZ" b="1" dirty="0"/>
              <a:t> </a:t>
            </a:r>
            <a:r>
              <a:rPr lang="cs-CZ" b="1" dirty="0" err="1"/>
              <a:t>therapy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9043A-3011-4DE6-BFD4-1CF038A70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nasazení léčby </a:t>
            </a:r>
            <a:r>
              <a:rPr lang="cs-CZ" b="1" dirty="0"/>
              <a:t>okamžitě </a:t>
            </a:r>
            <a:r>
              <a:rPr lang="cs-CZ" dirty="0"/>
              <a:t>při stanovení diagnózy - POVINNĚ</a:t>
            </a:r>
          </a:p>
          <a:p>
            <a:pPr>
              <a:lnSpc>
                <a:spcPct val="100000"/>
              </a:lnSpc>
            </a:pPr>
            <a:r>
              <a:rPr lang="cs-CZ" dirty="0"/>
              <a:t>cíl: potlačení množení viru pod detekovatelnou hodnotu virové nálože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snaha o </a:t>
            </a:r>
            <a:r>
              <a:rPr lang="cs-CZ" b="1" dirty="0"/>
              <a:t>snížení infekčnosti jedince</a:t>
            </a:r>
          </a:p>
          <a:p>
            <a:pPr>
              <a:lnSpc>
                <a:spcPct val="100000"/>
              </a:lnSpc>
            </a:pPr>
            <a:r>
              <a:rPr lang="cs-CZ" b="1" dirty="0"/>
              <a:t>ochrana imunitního systému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114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>
            <a:normAutofit/>
          </a:bodyPr>
          <a:lstStyle/>
          <a:p>
            <a:pPr algn="ctr"/>
            <a:r>
              <a:rPr lang="cs-CZ" altLang="sk-SK" dirty="0">
                <a:latin typeface="+mn-lt"/>
              </a:rPr>
              <a:t>Prevence přenosu HIV</a:t>
            </a:r>
            <a:endParaRPr lang="sk-SK" alt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9911" y="1597981"/>
            <a:ext cx="9880846" cy="44884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dirty="0"/>
              <a:t>bezpečnější sex („</a:t>
            </a:r>
            <a:r>
              <a:rPr lang="cs-CZ" dirty="0" err="1"/>
              <a:t>safer</a:t>
            </a:r>
            <a:r>
              <a:rPr lang="cs-CZ" dirty="0"/>
              <a:t> sex“)</a:t>
            </a:r>
          </a:p>
          <a:p>
            <a:pPr>
              <a:lnSpc>
                <a:spcPct val="100000"/>
              </a:lnSpc>
              <a:defRPr/>
            </a:pPr>
            <a:r>
              <a:rPr lang="cs-CZ" dirty="0" err="1"/>
              <a:t>harm</a:t>
            </a:r>
            <a:r>
              <a:rPr lang="cs-CZ" dirty="0"/>
              <a:t> </a:t>
            </a:r>
            <a:r>
              <a:rPr lang="cs-CZ" dirty="0" err="1"/>
              <a:t>reduction</a:t>
            </a:r>
            <a:r>
              <a:rPr lang="cs-CZ" dirty="0"/>
              <a:t> u </a:t>
            </a:r>
            <a:r>
              <a:rPr lang="cs-CZ" dirty="0" err="1"/>
              <a:t>i.v</a:t>
            </a:r>
            <a:r>
              <a:rPr lang="cs-CZ" dirty="0"/>
              <a:t>. uživatelů drog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vyloučit riziko přenosu krví a biologickým materiálem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vyloučit přenos transfuzí krve a krevními deriváty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screeningové testování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dirty="0"/>
              <a:t>/pro zájemce: https://www.hiv-prevence.cz/</a:t>
            </a:r>
          </a:p>
          <a:p>
            <a:pPr>
              <a:lnSpc>
                <a:spcPct val="100000"/>
              </a:lnSpc>
              <a:defRPr/>
            </a:pP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dirty="0"/>
              <a:t>Protilátky nemají virus-neutralizační efekt, neexistuje očkování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F1160-EB28-4772-9A34-1678AEBA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346"/>
          </a:xfrm>
        </p:spPr>
        <p:txBody>
          <a:bodyPr/>
          <a:lstStyle/>
          <a:p>
            <a:pPr algn="ctr"/>
            <a:r>
              <a:rPr lang="cs-CZ" dirty="0" err="1">
                <a:latin typeface="+mn-lt"/>
              </a:rPr>
              <a:t>Postexpoziční</a:t>
            </a:r>
            <a:r>
              <a:rPr lang="cs-CZ" dirty="0">
                <a:latin typeface="+mn-lt"/>
              </a:rPr>
              <a:t> profylaxe HIV, PEP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8911E-6D10-4950-AEE9-4D6BB021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8004"/>
            <a:ext cx="10806953" cy="51324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500" b="0" i="0" dirty="0">
                <a:solidFill>
                  <a:srgbClr val="000000"/>
                </a:solidFill>
                <a:effectLst/>
              </a:rPr>
              <a:t>„Kontaminované poranění zdravotníků a podobné expozice HIV infikované krvi jsou </a:t>
            </a:r>
            <a:r>
              <a:rPr lang="cs-CZ" sz="2500" b="1" i="0" dirty="0">
                <a:solidFill>
                  <a:srgbClr val="000000"/>
                </a:solidFill>
                <a:effectLst/>
              </a:rPr>
              <a:t>za jistých okolností </a:t>
            </a:r>
            <a:r>
              <a:rPr lang="cs-CZ" sz="2500" b="0" i="0" dirty="0">
                <a:solidFill>
                  <a:srgbClr val="000000"/>
                </a:solidFill>
                <a:effectLst/>
              </a:rPr>
              <a:t>důvodem k </a:t>
            </a:r>
            <a:r>
              <a:rPr lang="cs-CZ" sz="2500" b="0" i="0" dirty="0" err="1">
                <a:solidFill>
                  <a:srgbClr val="000000"/>
                </a:solidFill>
                <a:effectLst/>
              </a:rPr>
              <a:t>PeP</a:t>
            </a:r>
            <a:r>
              <a:rPr lang="cs-CZ" sz="2500" b="0" i="0" dirty="0">
                <a:solidFill>
                  <a:srgbClr val="000000"/>
                </a:solidFill>
                <a:effectLst/>
              </a:rPr>
              <a:t>…“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00000"/>
                </a:solidFill>
                <a:effectLst/>
              </a:rPr>
              <a:t>u vysoce rizikového poranění od zdrojové osoby HIV+ nebo podezřelé z infekce (jakmile je tato osoba potvrzena jako HIV-negativní, není PEP dále indikována a lze ji bezpečně ukončit)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00000"/>
                </a:solidFill>
                <a:effectLst/>
              </a:rPr>
              <a:t>u méně rizikového poranění od zdrojové osoby HIV+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500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0000"/>
                </a:solidFill>
              </a:rPr>
              <a:t>Zahájení co nejdříve (ideálně do 24-36 hodin, max. 72 h.), 28 dní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1300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cs-CZ" sz="13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300" dirty="0">
                <a:solidFill>
                  <a:srgbClr val="000000"/>
                </a:solidFill>
              </a:rPr>
              <a:t>Pro zájemce: </a:t>
            </a:r>
            <a:r>
              <a:rPr lang="cs-CZ" sz="1300" dirty="0">
                <a:latin typeface="+mj-lt"/>
                <a:cs typeface="Calibri" panose="020F0502020204030204" pitchFamily="34" charset="0"/>
              </a:rPr>
              <a:t>https://infektologie.cz/DPHIV19.htm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76440D-7C3B-CD77-AE19-2CDEB51B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391" y="4892590"/>
            <a:ext cx="1559785" cy="18348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7E3494-912F-EA7F-713C-8F0A1380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4950846"/>
            <a:ext cx="1227356" cy="17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28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A6379C-1600-F499-D59F-C4E904F591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531686"/>
            <a:ext cx="10971304" cy="709588"/>
          </a:xfrm>
        </p:spPr>
        <p:txBody>
          <a:bodyPr/>
          <a:lstStyle/>
          <a:p>
            <a:pPr lvl="0" algn="ctr"/>
            <a:r>
              <a:rPr lang="cs-CZ" sz="3870" dirty="0"/>
              <a:t>Vektorové nákazy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659FBA-D0A4-990D-6727-CA83EADDE7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6126" y="1377696"/>
            <a:ext cx="10398558" cy="4239030"/>
          </a:xfrm>
        </p:spPr>
        <p:txBody>
          <a:bodyPr/>
          <a:lstStyle/>
          <a:p>
            <a:pPr lvl="0">
              <a:lnSpc>
                <a:spcPts val="4000"/>
              </a:lnSpc>
            </a:pPr>
            <a:r>
              <a:rPr lang="cs-CZ" sz="2903" dirty="0">
                <a:latin typeface="+mj-lt"/>
              </a:rPr>
              <a:t>Co je to vektor? Je to přenašeč infekčních onemocnění (členovci)</a:t>
            </a:r>
          </a:p>
          <a:p>
            <a:pPr lvl="0">
              <a:lnSpc>
                <a:spcPts val="4000"/>
              </a:lnSpc>
            </a:pPr>
            <a:r>
              <a:rPr lang="cs-CZ" sz="2903" dirty="0">
                <a:latin typeface="+mj-lt"/>
              </a:rPr>
              <a:t>WHO: </a:t>
            </a:r>
          </a:p>
          <a:p>
            <a:pPr marL="414703" indent="-414703">
              <a:lnSpc>
                <a:spcPts val="4000"/>
              </a:lnSpc>
              <a:buChar char="-"/>
            </a:pPr>
            <a:r>
              <a:rPr lang="cs-CZ" sz="2903" dirty="0">
                <a:latin typeface="+mj-lt"/>
              </a:rPr>
              <a:t>vektorové nákazy tvoří asi 17 % infekčních nemocí a každý rok jsou příčinou více než 700 000 úmrtí. Jedná o onemocnění způsobné </a:t>
            </a:r>
            <a:r>
              <a:rPr lang="cs-CZ" sz="2903" b="1" dirty="0">
                <a:latin typeface="+mj-lt"/>
              </a:rPr>
              <a:t>parazity, bakteriemi i viry.</a:t>
            </a:r>
          </a:p>
          <a:p>
            <a:pPr marL="414703" indent="-414703">
              <a:lnSpc>
                <a:spcPts val="4000"/>
              </a:lnSpc>
              <a:buChar char="-"/>
            </a:pPr>
            <a:r>
              <a:rPr lang="cs-CZ" sz="2903" dirty="0">
                <a:latin typeface="+mj-lt"/>
              </a:rPr>
              <a:t>malárií každý rok onemocní více než 200 mil. lidí, okolo 400 000 lidí zemře (hl. děti)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62C53-8C41-A60E-7294-EB894F3049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823007"/>
          </a:xfrm>
        </p:spPr>
        <p:txBody>
          <a:bodyPr/>
          <a:lstStyle/>
          <a:p>
            <a:pPr lvl="0" algn="ctr"/>
            <a:r>
              <a:rPr lang="cs-CZ" sz="3600" dirty="0"/>
              <a:t>Epidemiologicky nejvýznamnější vektory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44AE8-BBCD-0CA0-7102-370F9BBA371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5208" y="1604401"/>
            <a:ext cx="11305849" cy="5059240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100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Zdroj: https://www.isglobal.org/en/video/-/asset_publisher/fXC2c747BWmd/content/sospechosos-habituales-6-vectores-minusculos-que-representan-una-amenaza-mayuscula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208FB8-957F-D0DA-E2AD-D5726A0FD8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6" t="7948" r="2901" b="14992"/>
          <a:stretch>
            <a:fillRect/>
          </a:stretch>
        </p:blipFill>
        <p:spPr>
          <a:xfrm>
            <a:off x="387299" y="1013395"/>
            <a:ext cx="11416211" cy="46503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A93C7C-04F2-5E91-115E-755F1CFAF4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8B5652-7CF1-968C-7DFD-C0EBC3041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58277F-17DA-C4A9-5ED4-BD92F2AB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78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Vektorové nákazy - příklady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19BEAE-4402-09A2-AAA2-F39C2A99336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353671"/>
            <a:ext cx="5219998" cy="4487832"/>
          </a:xfrm>
        </p:spPr>
        <p:txBody>
          <a:bodyPr/>
          <a:lstStyle/>
          <a:p>
            <a:pPr marL="72000" indent="0" algn="ctr">
              <a:buNone/>
            </a:pPr>
            <a:r>
              <a:rPr lang="cs-CZ" dirty="0"/>
              <a:t>Svět</a:t>
            </a:r>
          </a:p>
          <a:p>
            <a:pPr>
              <a:buFontTx/>
              <a:buChar char="-"/>
            </a:pPr>
            <a:r>
              <a:rPr lang="cs-CZ" dirty="0"/>
              <a:t>malárie</a:t>
            </a:r>
          </a:p>
          <a:p>
            <a:pPr>
              <a:buFontTx/>
              <a:buChar char="-"/>
            </a:pPr>
            <a:r>
              <a:rPr lang="cs-CZ" dirty="0"/>
              <a:t>leishmanióza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horečka dengue</a:t>
            </a:r>
          </a:p>
          <a:p>
            <a:pPr>
              <a:buFontTx/>
              <a:buChar char="-"/>
            </a:pPr>
            <a:r>
              <a:rPr lang="cs-CZ" dirty="0"/>
              <a:t>žlutá zimnice</a:t>
            </a:r>
          </a:p>
          <a:p>
            <a:pPr>
              <a:buFontTx/>
              <a:buChar char="-"/>
            </a:pPr>
            <a:r>
              <a:rPr lang="cs-CZ" dirty="0"/>
              <a:t>horečka zika</a:t>
            </a:r>
          </a:p>
          <a:p>
            <a:pPr>
              <a:buFontTx/>
              <a:buChar char="-"/>
            </a:pPr>
            <a:r>
              <a:rPr lang="cs-CZ" dirty="0"/>
              <a:t>japonská encefalitida</a:t>
            </a:r>
          </a:p>
          <a:p>
            <a:pPr>
              <a:buFontTx/>
              <a:buChar char="-"/>
            </a:pPr>
            <a:r>
              <a:rPr lang="cs-CZ" dirty="0" err="1"/>
              <a:t>západonilská</a:t>
            </a:r>
            <a:r>
              <a:rPr lang="cs-CZ" dirty="0"/>
              <a:t> horečka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A7C713-A07A-9DD8-6DA5-2DDA8DB8024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30001" y="1409322"/>
            <a:ext cx="5219998" cy="4625430"/>
          </a:xfrm>
        </p:spPr>
        <p:txBody>
          <a:bodyPr/>
          <a:lstStyle/>
          <a:p>
            <a:pPr marL="72000" indent="0" algn="ctr">
              <a:buNone/>
            </a:pPr>
            <a:r>
              <a:rPr lang="cs-CZ" dirty="0"/>
              <a:t>Česká republika (nejen)</a:t>
            </a:r>
          </a:p>
          <a:p>
            <a:pPr>
              <a:buFontTx/>
              <a:buChar char="-"/>
            </a:pPr>
            <a:r>
              <a:rPr lang="cs-CZ" dirty="0" err="1"/>
              <a:t>borrelióza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klíšťová encefalitida</a:t>
            </a:r>
          </a:p>
          <a:p>
            <a:pPr marL="7200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tularémie</a:t>
            </a:r>
          </a:p>
          <a:p>
            <a:pPr>
              <a:buFontTx/>
              <a:buChar char="-"/>
            </a:pPr>
            <a:r>
              <a:rPr lang="cs-CZ" dirty="0"/>
              <a:t>nemoc z kočičího škrábnutí</a:t>
            </a:r>
          </a:p>
          <a:p>
            <a:pPr>
              <a:buFontTx/>
              <a:buChar char="-"/>
            </a:pPr>
            <a:r>
              <a:rPr lang="cs-CZ" dirty="0" err="1"/>
              <a:t>anaplasmóza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008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3E5BA-DC7F-A852-82B2-59B27DE201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502" y="0"/>
            <a:ext cx="10650991" cy="193886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cs-CZ" sz="1900" dirty="0"/>
              <a:t>Přehled vektorových nákaz (WHO)</a:t>
            </a:r>
          </a:p>
        </p:txBody>
      </p:sp>
      <p:graphicFrame>
        <p:nvGraphicFramePr>
          <p:cNvPr id="3" name="Zástupný obsah 3">
            <a:extLst>
              <a:ext uri="{FF2B5EF4-FFF2-40B4-BE49-F238E27FC236}">
                <a16:creationId xmlns:a16="http://schemas.microsoft.com/office/drawing/2014/main" id="{B98035EA-1FF8-09B8-A8F8-CA8C43D1C7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468" y="329695"/>
          <a:ext cx="10643372" cy="644396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68548">
                  <a:extLst>
                    <a:ext uri="{9D8B030D-6E8A-4147-A177-3AD203B41FA5}">
                      <a16:colId xmlns:a16="http://schemas.microsoft.com/office/drawing/2014/main" val="2949575549"/>
                    </a:ext>
                  </a:extLst>
                </a:gridCol>
                <a:gridCol w="1228351">
                  <a:extLst>
                    <a:ext uri="{9D8B030D-6E8A-4147-A177-3AD203B41FA5}">
                      <a16:colId xmlns:a16="http://schemas.microsoft.com/office/drawing/2014/main" val="1994751707"/>
                    </a:ext>
                  </a:extLst>
                </a:gridCol>
                <a:gridCol w="4043905">
                  <a:extLst>
                    <a:ext uri="{9D8B030D-6E8A-4147-A177-3AD203B41FA5}">
                      <a16:colId xmlns:a16="http://schemas.microsoft.com/office/drawing/2014/main" val="2422474365"/>
                    </a:ext>
                  </a:extLst>
                </a:gridCol>
                <a:gridCol w="4102568">
                  <a:extLst>
                    <a:ext uri="{9D8B030D-6E8A-4147-A177-3AD203B41FA5}">
                      <a16:colId xmlns:a16="http://schemas.microsoft.com/office/drawing/2014/main" val="3678113540"/>
                    </a:ext>
                  </a:extLst>
                </a:gridCol>
              </a:tblGrid>
              <a:tr h="199648">
                <a:tc gridSpan="2">
                  <a:txBody>
                    <a:bodyPr/>
                    <a:lstStyle/>
                    <a:p>
                      <a:pPr lvl="0">
                        <a:lnSpc>
                          <a:spcPts val="156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600" u="sng" dirty="0"/>
                        <a:t>Vektor</a:t>
                      </a:r>
                      <a:endParaRPr lang="cs-CZ" sz="16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56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600" dirty="0"/>
                        <a:t>Nemoc</a:t>
                      </a:r>
                      <a:endParaRPr lang="cs-CZ" sz="16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56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600" dirty="0"/>
                        <a:t>Druh patogenu</a:t>
                      </a:r>
                      <a:endParaRPr lang="cs-CZ" sz="16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1814053557"/>
                  </a:ext>
                </a:extLst>
              </a:tr>
              <a:tr h="1347624">
                <a:tc rowSpan="3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Komár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Aedes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Chikungunya</a:t>
                      </a:r>
                      <a:endParaRPr lang="cs-CZ" sz="1500" dirty="0"/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Dengue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Lymfatická filarióza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Horečka Rift </a:t>
                      </a:r>
                      <a:r>
                        <a:rPr lang="cs-CZ" sz="1500" dirty="0" err="1"/>
                        <a:t>Valley</a:t>
                      </a:r>
                      <a:endParaRPr lang="cs-CZ" sz="1500" dirty="0"/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Žlutá zimnice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Horečka Zika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/>
                        <a:t>Virus</a:t>
                      </a:r>
                      <a:r>
                        <a:rPr lang="cs-CZ" sz="1500" dirty="0"/>
                        <a:t> 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/>
                        <a:t>Virus</a:t>
                      </a:r>
                      <a:r>
                        <a:rPr lang="cs-CZ" sz="1500" dirty="0"/>
                        <a:t> 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/>
                        <a:t>Parazit</a:t>
                      </a:r>
                      <a:r>
                        <a:rPr lang="cs-CZ" sz="1500" dirty="0"/>
                        <a:t> (vlasovec)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/>
                        <a:t>Virus</a:t>
                      </a:r>
                      <a:endParaRPr lang="cs-CZ" sz="1500" dirty="0"/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/>
                        <a:t>Virus</a:t>
                      </a:r>
                      <a:endParaRPr lang="cs-CZ" sz="1500" dirty="0"/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/>
                        <a:t>Virus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1368973198"/>
                  </a:ext>
                </a:extLst>
              </a:tr>
              <a:tr h="4492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Anopheles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Lymfatická filarióza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Malárie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Parazit (vlasovec)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Parazit (</a:t>
                      </a:r>
                      <a:r>
                        <a:rPr lang="cs-CZ" sz="1500" i="1"/>
                        <a:t>Plasmodium</a:t>
                      </a:r>
                      <a:r>
                        <a:rPr lang="cs-CZ" sz="1500"/>
                        <a:t> sp.)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3999008082"/>
                  </a:ext>
                </a:extLst>
              </a:tr>
              <a:tr h="6738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Culex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Japonská encefalitida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Lymfatická filarióza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Západonilská horečka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Virus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Parazit (vlasovec)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Virus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1827855868"/>
                  </a:ext>
                </a:extLst>
              </a:tr>
              <a:tr h="224604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Vodní plži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Schistosomiáza (bilharzióza)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Parazit (</a:t>
                      </a:r>
                      <a:r>
                        <a:rPr lang="cs-CZ" sz="1500" i="1" dirty="0" err="1"/>
                        <a:t>Schistosoma</a:t>
                      </a:r>
                      <a:r>
                        <a:rPr lang="cs-CZ" sz="1500" dirty="0"/>
                        <a:t> </a:t>
                      </a:r>
                      <a:r>
                        <a:rPr lang="cs-CZ" sz="1500" dirty="0" err="1"/>
                        <a:t>sp</a:t>
                      </a:r>
                      <a:r>
                        <a:rPr lang="cs-CZ" sz="1500" dirty="0"/>
                        <a:t>.)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2592560625"/>
                  </a:ext>
                </a:extLst>
              </a:tr>
              <a:tr h="224604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Muchnička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Onchocerkóza (říční slepota)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Parazit (</a:t>
                      </a:r>
                      <a:r>
                        <a:rPr lang="cs-CZ" sz="1500" i="1" dirty="0" err="1"/>
                        <a:t>Onchocerca</a:t>
                      </a:r>
                      <a:r>
                        <a:rPr lang="cs-CZ" sz="1500" dirty="0"/>
                        <a:t> </a:t>
                      </a:r>
                      <a:r>
                        <a:rPr lang="cs-CZ" sz="1500" dirty="0" err="1"/>
                        <a:t>sp</a:t>
                      </a:r>
                      <a:r>
                        <a:rPr lang="cs-CZ" sz="1500" dirty="0"/>
                        <a:t>.)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499807300"/>
                  </a:ext>
                </a:extLst>
              </a:tr>
              <a:tr h="449208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Blecha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Mor (přes krysy)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Tungóza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Bakterie (</a:t>
                      </a:r>
                      <a:r>
                        <a:rPr lang="cs-CZ" sz="1500" i="1" dirty="0" err="1"/>
                        <a:t>Yersinia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i="1" dirty="0" err="1"/>
                        <a:t>pestis</a:t>
                      </a:r>
                      <a:r>
                        <a:rPr lang="cs-CZ" sz="1500" dirty="0"/>
                        <a:t>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Ektoparazit (</a:t>
                      </a:r>
                      <a:r>
                        <a:rPr lang="cs-CZ" sz="1500" i="1" dirty="0"/>
                        <a:t>Tunga </a:t>
                      </a:r>
                      <a:r>
                        <a:rPr lang="cs-CZ" sz="1500" i="1" dirty="0" err="1"/>
                        <a:t>penetrans</a:t>
                      </a:r>
                      <a:r>
                        <a:rPr lang="cs-CZ" sz="1500" dirty="0"/>
                        <a:t>, písečná blecha)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1665843011"/>
                  </a:ext>
                </a:extLst>
              </a:tr>
              <a:tr h="449208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Veš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Skvrnitý tyfus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Návratná horečka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Bakterie (</a:t>
                      </a:r>
                      <a:r>
                        <a:rPr lang="cs-CZ" sz="1500" i="1"/>
                        <a:t>Rickettsia prowazekii</a:t>
                      </a:r>
                      <a:r>
                        <a:rPr lang="cs-CZ" sz="1500"/>
                        <a:t>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Bakterie (</a:t>
                      </a:r>
                      <a:r>
                        <a:rPr lang="cs-CZ" sz="1500" i="1"/>
                        <a:t>Borrelia recurrentis</a:t>
                      </a:r>
                      <a:r>
                        <a:rPr lang="cs-CZ" sz="1500"/>
                        <a:t>)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1989962581"/>
                  </a:ext>
                </a:extLst>
              </a:tr>
              <a:tr h="449208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Písečné mouchy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Leishmanióza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Horečka papatači (</a:t>
                      </a:r>
                      <a:r>
                        <a:rPr lang="cs-CZ" sz="1500" dirty="0" err="1"/>
                        <a:t>Sandly</a:t>
                      </a:r>
                      <a:r>
                        <a:rPr lang="cs-CZ" sz="1500" dirty="0"/>
                        <a:t> </a:t>
                      </a:r>
                      <a:r>
                        <a:rPr lang="cs-CZ" sz="1500" dirty="0" err="1"/>
                        <a:t>fever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Parazit (</a:t>
                      </a:r>
                      <a:r>
                        <a:rPr lang="cs-CZ" sz="1500" i="1" dirty="0" err="1"/>
                        <a:t>Leischmania</a:t>
                      </a:r>
                      <a:r>
                        <a:rPr lang="cs-CZ" sz="1500" dirty="0"/>
                        <a:t> </a:t>
                      </a:r>
                      <a:r>
                        <a:rPr lang="cs-CZ" sz="1500" dirty="0" err="1"/>
                        <a:t>sp</a:t>
                      </a:r>
                      <a:r>
                        <a:rPr lang="cs-CZ" sz="1500" dirty="0"/>
                        <a:t>.)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Virus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2827030841"/>
                  </a:ext>
                </a:extLst>
              </a:tr>
              <a:tr h="1347624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Klíšťata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Lymeská</a:t>
                      </a:r>
                      <a:r>
                        <a:rPr lang="cs-CZ" sz="1500" dirty="0"/>
                        <a:t> </a:t>
                      </a:r>
                      <a:r>
                        <a:rPr lang="cs-CZ" sz="1500" dirty="0" err="1"/>
                        <a:t>borrelióza</a:t>
                      </a:r>
                      <a:endParaRPr lang="cs-CZ" sz="1500" dirty="0"/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Návratná horečka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Rickettsiózy</a:t>
                      </a:r>
                      <a:endParaRPr lang="cs-CZ" sz="1500" dirty="0"/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Q-horečka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Klíšťová encefalitida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Tularémie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Bakterie (</a:t>
                      </a:r>
                      <a:r>
                        <a:rPr lang="cs-CZ" sz="1500" i="1" dirty="0" err="1"/>
                        <a:t>Borrelia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i="1" dirty="0" err="1"/>
                        <a:t>burgdorferi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dirty="0"/>
                        <a:t>s. lato)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Bakterie (</a:t>
                      </a:r>
                      <a:r>
                        <a:rPr lang="cs-CZ" sz="1500" i="1" dirty="0" err="1"/>
                        <a:t>Borrelia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i="1" dirty="0" err="1"/>
                        <a:t>recurrentis</a:t>
                      </a:r>
                      <a:r>
                        <a:rPr lang="cs-CZ" sz="1500" dirty="0"/>
                        <a:t>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Bakterie (</a:t>
                      </a:r>
                      <a:r>
                        <a:rPr lang="cs-CZ" sz="1500" i="1" dirty="0" err="1"/>
                        <a:t>Rickettsia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i="1" dirty="0" err="1"/>
                        <a:t>prowazekii</a:t>
                      </a:r>
                      <a:r>
                        <a:rPr lang="cs-CZ" sz="1500" i="1" dirty="0"/>
                        <a:t>, R. rickettsii</a:t>
                      </a:r>
                      <a:r>
                        <a:rPr lang="cs-CZ" sz="1500" dirty="0"/>
                        <a:t>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Bakterie (</a:t>
                      </a:r>
                      <a:r>
                        <a:rPr lang="cs-CZ" sz="1500" i="1" dirty="0" err="1"/>
                        <a:t>Coxiella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i="1" dirty="0" err="1"/>
                        <a:t>burneti</a:t>
                      </a:r>
                      <a:r>
                        <a:rPr lang="cs-CZ" sz="1500" dirty="0"/>
                        <a:t>)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Virus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Bakterie (</a:t>
                      </a:r>
                      <a:r>
                        <a:rPr lang="cs-CZ" sz="1500" i="1" dirty="0" err="1"/>
                        <a:t>Francisella</a:t>
                      </a:r>
                      <a:r>
                        <a:rPr lang="cs-CZ" sz="1500" i="1" dirty="0"/>
                        <a:t> </a:t>
                      </a:r>
                      <a:r>
                        <a:rPr lang="cs-CZ" sz="1500" i="1" dirty="0" err="1"/>
                        <a:t>tularensis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869700087"/>
                  </a:ext>
                </a:extLst>
              </a:tr>
              <a:tr h="244830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/>
                        <a:t>Brouci (ploštice Triatoma)</a:t>
                      </a:r>
                      <a:endParaRPr lang="cs-CZ" sz="15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 err="1"/>
                        <a:t>Chagasova</a:t>
                      </a:r>
                      <a:r>
                        <a:rPr lang="cs-CZ" sz="1500" dirty="0"/>
                        <a:t> nemoc (Americká </a:t>
                      </a:r>
                      <a:r>
                        <a:rPr lang="cs-CZ" sz="1500" dirty="0" err="1"/>
                        <a:t>trypanosomóza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Parazit (</a:t>
                      </a:r>
                      <a:r>
                        <a:rPr lang="cs-CZ" sz="1500" i="1" dirty="0"/>
                        <a:t>Trypanosoma </a:t>
                      </a:r>
                      <a:r>
                        <a:rPr lang="cs-CZ" sz="1500" i="1" dirty="0" err="1"/>
                        <a:t>crusi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1453495877"/>
                  </a:ext>
                </a:extLst>
              </a:tr>
              <a:tr h="280936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Moucha tse-tse (</a:t>
                      </a:r>
                      <a:r>
                        <a:rPr lang="cs-CZ" sz="1500" dirty="0" err="1"/>
                        <a:t>Glossina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Spavá nemoc (Africká </a:t>
                      </a:r>
                      <a:r>
                        <a:rPr lang="cs-CZ" sz="1500" dirty="0" err="1"/>
                        <a:t>trypanosomóza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500" dirty="0"/>
                        <a:t>Parazit (</a:t>
                      </a:r>
                      <a:r>
                        <a:rPr lang="cs-CZ" sz="1500" i="1" dirty="0" err="1"/>
                        <a:t>Tryp</a:t>
                      </a:r>
                      <a:r>
                        <a:rPr lang="cs-CZ" sz="1500" i="1" dirty="0"/>
                        <a:t>. </a:t>
                      </a:r>
                      <a:r>
                        <a:rPr lang="cs-CZ" sz="1500" i="1" dirty="0" err="1"/>
                        <a:t>rhodesiense</a:t>
                      </a:r>
                      <a:r>
                        <a:rPr lang="cs-CZ" sz="1500" i="1" dirty="0"/>
                        <a:t>/</a:t>
                      </a:r>
                      <a:r>
                        <a:rPr lang="cs-CZ" sz="1500" i="1" dirty="0" err="1"/>
                        <a:t>brucei</a:t>
                      </a:r>
                      <a:r>
                        <a:rPr lang="cs-CZ" sz="1500" i="1" dirty="0"/>
                        <a:t>/</a:t>
                      </a:r>
                      <a:r>
                        <a:rPr lang="cs-CZ" sz="1500" i="1" dirty="0" err="1"/>
                        <a:t>gambiense</a:t>
                      </a:r>
                      <a:r>
                        <a:rPr lang="cs-CZ" sz="1500" dirty="0"/>
                        <a:t>)</a:t>
                      </a:r>
                      <a:endParaRPr lang="cs-CZ" sz="1500" dirty="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39568" marR="39568" marT="0" marB="0"/>
                </a:tc>
                <a:extLst>
                  <a:ext uri="{0D108BD9-81ED-4DB2-BD59-A6C34878D82A}">
                    <a16:rowId xmlns:a16="http://schemas.microsoft.com/office/drawing/2014/main" val="5104165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78D3AB-0F42-A45F-1B10-6D6813455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658C21-D82F-7386-A7DC-5E30DFB77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6C71E7-2A0C-E47F-8923-B58C56DC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049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Nemoci přenosné komáry - svět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088E2D-3152-C9FB-FC7D-03A7B24816D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28473" y="1080066"/>
            <a:ext cx="6386092" cy="4139998"/>
          </a:xfrm>
        </p:spPr>
        <p:txBody>
          <a:bodyPr/>
          <a:lstStyle/>
          <a:p>
            <a:pPr marL="72000" indent="0">
              <a:lnSpc>
                <a:spcPts val="3100"/>
              </a:lnSpc>
              <a:buNone/>
            </a:pPr>
            <a:r>
              <a:rPr lang="cs-CZ" dirty="0"/>
              <a:t>Malárie: </a:t>
            </a:r>
            <a:r>
              <a:rPr lang="cs-CZ" i="1" dirty="0" err="1"/>
              <a:t>Anopheles</a:t>
            </a:r>
            <a:r>
              <a:rPr lang="cs-CZ" i="1" dirty="0"/>
              <a:t> </a:t>
            </a:r>
            <a:r>
              <a:rPr lang="cs-CZ" dirty="0"/>
              <a:t>(ČR 2023: 42, do 9/24: 28)</a:t>
            </a:r>
            <a:endParaRPr lang="cs-CZ" i="1" dirty="0"/>
          </a:p>
          <a:p>
            <a:pPr marL="72000" indent="0">
              <a:lnSpc>
                <a:spcPts val="3100"/>
              </a:lnSpc>
              <a:buNone/>
            </a:pPr>
            <a:endParaRPr lang="cs-CZ" dirty="0"/>
          </a:p>
          <a:p>
            <a:pPr marL="72000" indent="0">
              <a:lnSpc>
                <a:spcPts val="3100"/>
              </a:lnSpc>
              <a:buNone/>
            </a:pPr>
            <a:r>
              <a:rPr lang="cs-CZ" dirty="0"/>
              <a:t>Horečka Zika: hl. </a:t>
            </a:r>
            <a:r>
              <a:rPr lang="cs-CZ" i="1" dirty="0" err="1"/>
              <a:t>Aedes</a:t>
            </a:r>
            <a:r>
              <a:rPr lang="cs-CZ" i="1" dirty="0"/>
              <a:t> </a:t>
            </a:r>
            <a:r>
              <a:rPr lang="cs-CZ" i="1" dirty="0" err="1"/>
              <a:t>aegypti</a:t>
            </a:r>
            <a:r>
              <a:rPr lang="cs-CZ" i="1" dirty="0"/>
              <a:t> </a:t>
            </a:r>
            <a:r>
              <a:rPr lang="cs-CZ" dirty="0"/>
              <a:t>(ČR 2023: 5, do 9/24: 2)</a:t>
            </a:r>
          </a:p>
          <a:p>
            <a:pPr marL="72000" indent="0">
              <a:lnSpc>
                <a:spcPts val="3100"/>
              </a:lnSpc>
              <a:buNone/>
            </a:pPr>
            <a:endParaRPr lang="cs-CZ" dirty="0"/>
          </a:p>
          <a:p>
            <a:pPr marL="72000" indent="0">
              <a:lnSpc>
                <a:spcPts val="3100"/>
              </a:lnSpc>
              <a:buNone/>
            </a:pPr>
            <a:r>
              <a:rPr lang="cs-CZ" dirty="0"/>
              <a:t>Žlutá zimnice: hl. </a:t>
            </a:r>
            <a:r>
              <a:rPr lang="cs-CZ" i="1" dirty="0" err="1"/>
              <a:t>Aedes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</a:t>
            </a:r>
          </a:p>
          <a:p>
            <a:pPr marL="72000" indent="0">
              <a:lnSpc>
                <a:spcPts val="3100"/>
              </a:lnSpc>
              <a:buNone/>
            </a:pPr>
            <a:endParaRPr lang="cs-CZ" dirty="0"/>
          </a:p>
          <a:p>
            <a:pPr marL="72000" indent="0">
              <a:lnSpc>
                <a:spcPts val="3100"/>
              </a:lnSpc>
              <a:buNone/>
            </a:pPr>
            <a:r>
              <a:rPr lang="cs-CZ" dirty="0" err="1"/>
              <a:t>Západonilská</a:t>
            </a:r>
            <a:r>
              <a:rPr lang="cs-CZ" dirty="0"/>
              <a:t> horečka: hl. </a:t>
            </a:r>
            <a:r>
              <a:rPr lang="cs-CZ" i="1" dirty="0" err="1"/>
              <a:t>Culex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 </a:t>
            </a:r>
            <a:r>
              <a:rPr lang="cs-CZ" dirty="0"/>
              <a:t>(i </a:t>
            </a:r>
            <a:r>
              <a:rPr lang="cs-CZ" i="1" dirty="0" err="1"/>
              <a:t>Aedes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dirty="0"/>
              <a:t>.) (ČR 2023: 2, do 9/24: 3)</a:t>
            </a:r>
          </a:p>
          <a:p>
            <a:pPr marL="72000" indent="0">
              <a:lnSpc>
                <a:spcPts val="3100"/>
              </a:lnSpc>
              <a:buNone/>
            </a:pPr>
            <a:endParaRPr lang="cs-CZ" dirty="0"/>
          </a:p>
          <a:p>
            <a:pPr marL="72000" indent="0">
              <a:lnSpc>
                <a:spcPts val="3100"/>
              </a:lnSpc>
              <a:buNone/>
            </a:pPr>
            <a:r>
              <a:rPr lang="cs-CZ" dirty="0"/>
              <a:t>Horečka dengue: </a:t>
            </a:r>
            <a:r>
              <a:rPr lang="cs-CZ" i="1" dirty="0"/>
              <a:t>hl. </a:t>
            </a:r>
            <a:r>
              <a:rPr lang="cs-CZ" i="1" dirty="0" err="1"/>
              <a:t>Aedes</a:t>
            </a:r>
            <a:r>
              <a:rPr lang="cs-CZ" i="1" dirty="0"/>
              <a:t> </a:t>
            </a:r>
            <a:r>
              <a:rPr lang="cs-CZ" i="1" dirty="0" err="1"/>
              <a:t>aegypti</a:t>
            </a:r>
            <a:r>
              <a:rPr lang="cs-CZ" i="1" dirty="0"/>
              <a:t> </a:t>
            </a:r>
            <a:r>
              <a:rPr lang="cs-CZ" dirty="0"/>
              <a:t>(ČR 2023: 79, do 9/24: 94!)</a:t>
            </a:r>
          </a:p>
          <a:p>
            <a:pPr marL="72000" indent="0">
              <a:buNone/>
            </a:pPr>
            <a:endParaRPr lang="cs-CZ" i="1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E763A007-EDB4-9293-78E3-B4F1895E6805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802458" y="1374891"/>
            <a:ext cx="5219998" cy="413999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72000" indent="0">
              <a:buNone/>
            </a:pPr>
            <a:r>
              <a:rPr lang="cs-CZ" dirty="0"/>
              <a:t>         Čeleď: </a:t>
            </a:r>
            <a:r>
              <a:rPr lang="cs-CZ" i="1" dirty="0" err="1"/>
              <a:t>Flaviviridae</a:t>
            </a:r>
            <a:endParaRPr lang="cs-CZ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4875A9-918A-1926-58A7-7D9C091D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57" y="1016497"/>
            <a:ext cx="1903541" cy="2581073"/>
          </a:xfrm>
          <a:prstGeom prst="rect">
            <a:avLst/>
          </a:prstGeom>
        </p:spPr>
      </p:pic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26A24910-BEB7-F38A-1B26-2AB297CA516F}"/>
              </a:ext>
            </a:extLst>
          </p:cNvPr>
          <p:cNvSpPr/>
          <p:nvPr/>
        </p:nvSpPr>
        <p:spPr bwMode="auto">
          <a:xfrm>
            <a:off x="6714565" y="2307033"/>
            <a:ext cx="846338" cy="3400148"/>
          </a:xfrm>
          <a:prstGeom prst="rightBrace">
            <a:avLst>
              <a:gd name="adj1" fmla="val 42948"/>
              <a:gd name="adj2" fmla="val 49478"/>
            </a:avLst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22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9DD5C-DBF0-1FCC-3196-E1AF55A2F8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728487"/>
          </a:xfrm>
        </p:spPr>
        <p:txBody>
          <a:bodyPr/>
          <a:lstStyle/>
          <a:p>
            <a:pPr lvl="0" algn="ctr"/>
            <a:r>
              <a:rPr lang="cs-CZ" sz="3870" dirty="0" err="1"/>
              <a:t>Plasmodium</a:t>
            </a:r>
            <a:r>
              <a:rPr lang="cs-CZ" sz="3870" dirty="0"/>
              <a:t> (zimnička), původce malárie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E0DA3-E451-F154-E01B-89491CFA2B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338525"/>
            <a:ext cx="10971304" cy="4536943"/>
          </a:xfrm>
        </p:spPr>
        <p:txBody>
          <a:bodyPr/>
          <a:lstStyle/>
          <a:p>
            <a:pPr marL="552938" indent="-552938">
              <a:lnSpc>
                <a:spcPct val="100000"/>
              </a:lnSpc>
              <a:buFont typeface="Arial" pitchFamily="34"/>
              <a:buChar char="•"/>
            </a:pPr>
            <a:r>
              <a:rPr lang="cs-CZ" sz="3265" dirty="0"/>
              <a:t>Jednobuněčný parazit, složitý vývojový cyklus (definitivní hostitel: komáři)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3265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3265" dirty="0"/>
              <a:t>Pro člověka patogenní: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65" b="1" i="1" dirty="0" err="1"/>
              <a:t>Plasmodium</a:t>
            </a:r>
            <a:r>
              <a:rPr lang="cs-CZ" sz="3265" b="1" i="1" dirty="0"/>
              <a:t> </a:t>
            </a:r>
            <a:r>
              <a:rPr lang="cs-CZ" sz="3265" b="1" i="1" dirty="0" err="1"/>
              <a:t>falciparum</a:t>
            </a:r>
            <a:r>
              <a:rPr lang="cs-CZ" sz="3265" b="1" i="1" dirty="0"/>
              <a:t> </a:t>
            </a:r>
            <a:r>
              <a:rPr lang="cs-CZ" sz="3265" b="1" dirty="0"/>
              <a:t>– tropická malárie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65" i="1" dirty="0" err="1"/>
              <a:t>Plasmodium</a:t>
            </a:r>
            <a:r>
              <a:rPr lang="cs-CZ" sz="3265" i="1" dirty="0"/>
              <a:t> </a:t>
            </a:r>
            <a:r>
              <a:rPr lang="cs-CZ" sz="3265" i="1" dirty="0" err="1"/>
              <a:t>vivax</a:t>
            </a:r>
            <a:r>
              <a:rPr lang="cs-CZ" sz="3265" i="1" dirty="0"/>
              <a:t> </a:t>
            </a:r>
            <a:r>
              <a:rPr lang="cs-CZ" sz="3265" dirty="0"/>
              <a:t>– terciána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65" i="1" dirty="0" err="1"/>
              <a:t>Plasmodium</a:t>
            </a:r>
            <a:r>
              <a:rPr lang="cs-CZ" sz="3265" i="1" dirty="0"/>
              <a:t> </a:t>
            </a:r>
            <a:r>
              <a:rPr lang="cs-CZ" sz="3265" i="1" dirty="0" err="1"/>
              <a:t>ovale</a:t>
            </a:r>
            <a:r>
              <a:rPr lang="cs-CZ" sz="3265" i="1" dirty="0"/>
              <a:t> </a:t>
            </a:r>
            <a:r>
              <a:rPr lang="cs-CZ" sz="3265" dirty="0"/>
              <a:t>– terciána </a:t>
            </a:r>
            <a:r>
              <a:rPr lang="cs-CZ" sz="3265" dirty="0" err="1"/>
              <a:t>ovale</a:t>
            </a:r>
            <a:endParaRPr lang="cs-CZ" sz="3265" dirty="0"/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65" i="1" dirty="0" err="1"/>
              <a:t>Plasmodium</a:t>
            </a:r>
            <a:r>
              <a:rPr lang="cs-CZ" sz="3265" i="1" dirty="0"/>
              <a:t> </a:t>
            </a:r>
            <a:r>
              <a:rPr lang="cs-CZ" sz="3265" i="1" dirty="0" err="1"/>
              <a:t>malariae</a:t>
            </a:r>
            <a:r>
              <a:rPr lang="cs-CZ" sz="3265" i="1" dirty="0"/>
              <a:t> </a:t>
            </a:r>
            <a:r>
              <a:rPr lang="cs-CZ" sz="3265" dirty="0"/>
              <a:t>- kvartána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65" i="1" dirty="0" err="1"/>
              <a:t>Plasmodium</a:t>
            </a:r>
            <a:r>
              <a:rPr lang="cs-CZ" sz="3265" i="1" dirty="0"/>
              <a:t> </a:t>
            </a:r>
            <a:r>
              <a:rPr lang="cs-CZ" sz="3265" i="1" dirty="0" err="1"/>
              <a:t>knowlesi</a:t>
            </a:r>
            <a:r>
              <a:rPr lang="cs-CZ" sz="3265" i="1" dirty="0"/>
              <a:t> </a:t>
            </a:r>
            <a:r>
              <a:rPr lang="cs-CZ" sz="3265" dirty="0"/>
              <a:t>– </a:t>
            </a:r>
            <a:r>
              <a:rPr lang="cs-CZ" sz="3265" dirty="0" err="1"/>
              <a:t>quotidiána</a:t>
            </a:r>
            <a:endParaRPr lang="cs-CZ" sz="3265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26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 anchor="ctr"/>
          <a:lstStyle/>
          <a:p>
            <a:pPr algn="ctr"/>
            <a:r>
              <a:rPr lang="cs-CZ" altLang="sk-SK" dirty="0"/>
              <a:t>Výskyt hepatitidy A ve světě</a:t>
            </a:r>
            <a:endParaRPr lang="sk-SK" altLang="sk-SK" dirty="0"/>
          </a:p>
        </p:txBody>
      </p:sp>
      <p:sp>
        <p:nvSpPr>
          <p:cNvPr id="512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118585" y="6187736"/>
            <a:ext cx="8424909" cy="533739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altLang="en-US" sz="1100" dirty="0">
                <a:latin typeface="+mn-lt"/>
              </a:rPr>
              <a:t>Zdroj: https://f6publishing.blob.core.windows.net/030d4365-bf6a-42fa-8872-21f77b606578/WJCC-6-589-g001.jpg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3CB989-857E-42B2-83B2-8546EA758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11" y="1242862"/>
            <a:ext cx="9085879" cy="508973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07F88-84BB-6628-9DE3-1CEEED4A37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9"/>
            <a:ext cx="10971304" cy="586713"/>
          </a:xfrm>
        </p:spPr>
        <p:txBody>
          <a:bodyPr/>
          <a:lstStyle/>
          <a:p>
            <a:pPr lvl="0" algn="ctr"/>
            <a:r>
              <a:rPr lang="cs-CZ" sz="4354" i="1" dirty="0" err="1"/>
              <a:t>Plasmodium</a:t>
            </a:r>
            <a:r>
              <a:rPr lang="cs-CZ" sz="4354" i="1" dirty="0"/>
              <a:t> </a:t>
            </a:r>
            <a:r>
              <a:rPr lang="cs-CZ" sz="4354" i="1" dirty="0" err="1"/>
              <a:t>falciparum</a:t>
            </a:r>
            <a:endParaRPr lang="cs-CZ" sz="4354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F59458-9C9D-A80C-DAC3-0F92C4A4FB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9071" y="1120109"/>
            <a:ext cx="10622838" cy="4988460"/>
          </a:xfrm>
        </p:spPr>
        <p:txBody>
          <a:bodyPr/>
          <a:lstStyle/>
          <a:p>
            <a:pPr marL="552938" indent="-552938">
              <a:lnSpc>
                <a:spcPts val="3500"/>
              </a:lnSpc>
              <a:buFont typeface="Arial" pitchFamily="34"/>
              <a:buChar char="•"/>
            </a:pPr>
            <a:r>
              <a:rPr lang="cs-CZ" sz="2700" dirty="0"/>
              <a:t>Přenos: samice komára </a:t>
            </a:r>
            <a:r>
              <a:rPr lang="cs-CZ" sz="2700" i="1" dirty="0" err="1"/>
              <a:t>Anopheles</a:t>
            </a:r>
            <a:r>
              <a:rPr lang="cs-CZ" sz="2700" dirty="0"/>
              <a:t>, zdroj: člověk (mezihostitel)</a:t>
            </a:r>
          </a:p>
          <a:p>
            <a:pPr marL="552938" indent="-552938">
              <a:lnSpc>
                <a:spcPts val="3500"/>
              </a:lnSpc>
              <a:buFont typeface="Arial" pitchFamily="34"/>
              <a:buChar char="•"/>
            </a:pPr>
            <a:r>
              <a:rPr lang="cs-CZ" sz="2700" dirty="0"/>
              <a:t>Inkubační doba: 8 – 30 dní (doba do pomnožení v </a:t>
            </a:r>
            <a:r>
              <a:rPr lang="cs-CZ" sz="2700" dirty="0" err="1"/>
              <a:t>erytocytech</a:t>
            </a:r>
            <a:r>
              <a:rPr lang="cs-CZ" sz="2700" dirty="0"/>
              <a:t>)</a:t>
            </a:r>
            <a:endParaRPr lang="cs-CZ" sz="2700" i="1" dirty="0"/>
          </a:p>
          <a:p>
            <a:pPr marL="552938" indent="-552938">
              <a:lnSpc>
                <a:spcPts val="3500"/>
              </a:lnSpc>
              <a:buFont typeface="Arial" pitchFamily="34"/>
              <a:buChar char="•"/>
            </a:pPr>
            <a:r>
              <a:rPr lang="cs-CZ" sz="2700" dirty="0"/>
              <a:t>Výskyt: subsaharská </a:t>
            </a:r>
            <a:r>
              <a:rPr lang="cs-CZ" sz="2700" b="1" dirty="0"/>
              <a:t>Afrika</a:t>
            </a:r>
            <a:r>
              <a:rPr lang="cs-CZ" sz="2700" dirty="0"/>
              <a:t>, Tichomoří, JV Asie, méně Amazonie</a:t>
            </a:r>
          </a:p>
          <a:p>
            <a:pPr marL="552938" indent="-552938">
              <a:lnSpc>
                <a:spcPts val="3500"/>
              </a:lnSpc>
              <a:buFont typeface="Arial" pitchFamily="34"/>
              <a:buChar char="•"/>
            </a:pPr>
            <a:r>
              <a:rPr lang="cs-CZ" sz="2700" dirty="0"/>
              <a:t>Složitý cyklus: fáze jaterní a </a:t>
            </a:r>
            <a:r>
              <a:rPr lang="cs-CZ" sz="2700" dirty="0" err="1"/>
              <a:t>erytrocytární</a:t>
            </a:r>
            <a:endParaRPr lang="cs-CZ" sz="2700" dirty="0"/>
          </a:p>
          <a:p>
            <a:pPr marL="552938" indent="-552938">
              <a:lnSpc>
                <a:spcPts val="3500"/>
              </a:lnSpc>
              <a:buFont typeface="Arial" pitchFamily="34"/>
              <a:buChar char="•"/>
            </a:pPr>
            <a:endParaRPr lang="cs-CZ" sz="2700" dirty="0"/>
          </a:p>
          <a:p>
            <a:pPr marL="552938" indent="-552938">
              <a:lnSpc>
                <a:spcPts val="3500"/>
              </a:lnSpc>
              <a:buFont typeface="Arial" pitchFamily="34"/>
              <a:buChar char="•"/>
            </a:pPr>
            <a:r>
              <a:rPr lang="cs-CZ" sz="2700" dirty="0"/>
              <a:t>Klinické projevy: horečka s třesavkou (nepravidelně), bolesti hlavy, svalů, kloubů, vyčerpanost + projevy podle postiženého orgánu (ikterus, zvracení, kašel, křeče, porucha vědomí…) až smrt (selhání ledvin, plic, jater, DIC).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B95659-E349-DEF4-B34E-B18AC9204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9"/>
            <a:ext cx="10971304" cy="775753"/>
          </a:xfrm>
        </p:spPr>
        <p:txBody>
          <a:bodyPr/>
          <a:lstStyle/>
          <a:p>
            <a:pPr lvl="0" algn="ctr"/>
            <a:r>
              <a:rPr lang="cs-CZ" sz="3870" dirty="0"/>
              <a:t>Životní cyklus </a:t>
            </a:r>
            <a:r>
              <a:rPr lang="cs-CZ" sz="3870" i="1" dirty="0" err="1"/>
              <a:t>Pl</a:t>
            </a:r>
            <a:r>
              <a:rPr lang="cs-CZ" sz="3870" i="1" dirty="0"/>
              <a:t>. </a:t>
            </a:r>
            <a:r>
              <a:rPr lang="cs-CZ" sz="3870" i="1" dirty="0" err="1"/>
              <a:t>falciparum</a:t>
            </a:r>
            <a:r>
              <a:rPr lang="cs-CZ" sz="3870" dirty="0"/>
              <a:t>, fáze hepatická a </a:t>
            </a:r>
            <a:r>
              <a:rPr lang="cs-CZ" sz="3870" dirty="0" err="1"/>
              <a:t>erytrocytární</a:t>
            </a:r>
            <a:endParaRPr lang="cs-CZ" sz="387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1E6D1-04CA-B4B1-D75B-53A41DB304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4980181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Zdroj: https://www.cell.com/trends/parasitology/fulltext/S1471-4922(18)30248-4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81B52FA-9542-A548-6643-802DCEA5FF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9" r="3081"/>
          <a:stretch>
            <a:fillRect/>
          </a:stretch>
        </p:blipFill>
        <p:spPr>
          <a:xfrm>
            <a:off x="2268427" y="1315976"/>
            <a:ext cx="6994274" cy="49801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D8C99-C4C7-D10A-B33D-6717E2AC2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454384"/>
          </a:xfrm>
        </p:spPr>
        <p:txBody>
          <a:bodyPr/>
          <a:lstStyle/>
          <a:p>
            <a:pPr lvl="0" algn="ctr"/>
            <a:r>
              <a:rPr lang="cs-CZ" sz="3800" dirty="0"/>
              <a:t>Epidemiologie malárie (WHO </a:t>
            </a:r>
            <a:r>
              <a:rPr lang="cs-CZ" sz="3800" dirty="0" err="1"/>
              <a:t>Malaria</a:t>
            </a:r>
            <a:r>
              <a:rPr lang="cs-CZ" sz="3800" dirty="0"/>
              <a:t> Report)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26009B-4748-793D-E7B2-E1D5841775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85222" y="962908"/>
            <a:ext cx="10420366" cy="5362478"/>
          </a:xfrm>
        </p:spPr>
        <p:txBody>
          <a:bodyPr/>
          <a:lstStyle/>
          <a:p>
            <a:pPr marL="0">
              <a:lnSpc>
                <a:spcPts val="3300"/>
              </a:lnSpc>
              <a:buFont typeface="Wingdings" panose="05000000000000000000" pitchFamily="2" charset="2"/>
              <a:buChar char="§"/>
            </a:pPr>
            <a:r>
              <a:rPr lang="cs-CZ" sz="2700" dirty="0">
                <a:latin typeface="+mj-lt"/>
              </a:rPr>
              <a:t>v roce 2022 je odhadován počet případů malárie na </a:t>
            </a:r>
            <a:r>
              <a:rPr lang="cs-CZ" sz="2700" b="1" dirty="0">
                <a:latin typeface="+mj-lt"/>
              </a:rPr>
              <a:t>249 milionů </a:t>
            </a:r>
            <a:r>
              <a:rPr lang="cs-CZ" sz="2700" dirty="0">
                <a:latin typeface="+mj-lt"/>
              </a:rPr>
              <a:t>z celkem 85 endemických zemí (vzestup oproti r. 2019 s 245 miliony případů); </a:t>
            </a:r>
            <a:r>
              <a:rPr lang="cs-CZ" sz="2700" b="1" dirty="0">
                <a:latin typeface="+mj-lt"/>
              </a:rPr>
              <a:t>94 % v Africe</a:t>
            </a:r>
          </a:p>
          <a:p>
            <a:pPr marL="0">
              <a:lnSpc>
                <a:spcPts val="2900"/>
              </a:lnSpc>
              <a:buFont typeface="Wingdings" panose="05000000000000000000" pitchFamily="2" charset="2"/>
              <a:buChar char="§"/>
            </a:pPr>
            <a:endParaRPr lang="cs-CZ" sz="1000" b="1" dirty="0">
              <a:latin typeface="+mj-lt"/>
            </a:endParaRPr>
          </a:p>
          <a:p>
            <a:pPr marL="0">
              <a:lnSpc>
                <a:spcPts val="2900"/>
              </a:lnSpc>
              <a:buFont typeface="Wingdings" panose="05000000000000000000" pitchFamily="2" charset="2"/>
              <a:buChar char="§"/>
            </a:pPr>
            <a:endParaRPr lang="cs-CZ" sz="2700" b="1" dirty="0">
              <a:latin typeface="+mj-lt"/>
            </a:endParaRPr>
          </a:p>
          <a:p>
            <a:pPr marL="0">
              <a:lnSpc>
                <a:spcPts val="2900"/>
              </a:lnSpc>
              <a:buFont typeface="Wingdings" panose="05000000000000000000" pitchFamily="2" charset="2"/>
              <a:buChar char="§"/>
            </a:pPr>
            <a:endParaRPr lang="cs-CZ" sz="2700" b="1" dirty="0">
              <a:latin typeface="+mj-lt"/>
            </a:endParaRPr>
          </a:p>
          <a:p>
            <a:pPr marL="0" indent="0">
              <a:lnSpc>
                <a:spcPts val="2900"/>
              </a:lnSpc>
              <a:buNone/>
            </a:pPr>
            <a:endParaRPr lang="cs-CZ" sz="1050" dirty="0">
              <a:latin typeface="+mj-lt"/>
            </a:endParaRPr>
          </a:p>
          <a:p>
            <a:pPr marL="0">
              <a:lnSpc>
                <a:spcPts val="2900"/>
              </a:lnSpc>
              <a:buFont typeface="Wingdings" panose="05000000000000000000" pitchFamily="2" charset="2"/>
              <a:buChar char="§"/>
            </a:pPr>
            <a:endParaRPr lang="cs-CZ" sz="2700" dirty="0">
              <a:latin typeface="+mj-lt"/>
            </a:endParaRPr>
          </a:p>
          <a:p>
            <a:pPr marL="0">
              <a:lnSpc>
                <a:spcPts val="3400"/>
              </a:lnSpc>
              <a:buFont typeface="Wingdings" panose="05000000000000000000" pitchFamily="2" charset="2"/>
              <a:buChar char="§"/>
            </a:pPr>
            <a:r>
              <a:rPr lang="cs-CZ" sz="2700" dirty="0"/>
              <a:t>mezi lety 2000 až 2019 došlo k poklesu úmrtnosti na malárii (z 897 000 v r. 2000 na 568 000 v r. 2019), </a:t>
            </a:r>
            <a:r>
              <a:rPr lang="cs-CZ" sz="2700" b="1" dirty="0"/>
              <a:t>v roce 2022 k 608 000 úmrtí!</a:t>
            </a:r>
            <a:endParaRPr lang="cs-CZ" sz="2700" dirty="0"/>
          </a:p>
          <a:p>
            <a:pPr marL="0" indent="0">
              <a:lnSpc>
                <a:spcPts val="3400"/>
              </a:lnSpc>
              <a:buNone/>
            </a:pPr>
            <a:r>
              <a:rPr lang="cs-CZ" sz="2700" b="1" dirty="0"/>
              <a:t>- 75 % úmrtí bylo u dětí do 5 let</a:t>
            </a:r>
          </a:p>
          <a:p>
            <a:pPr marL="0" indent="0">
              <a:lnSpc>
                <a:spcPts val="3400"/>
              </a:lnSpc>
              <a:buNone/>
            </a:pPr>
            <a:r>
              <a:rPr lang="cs-CZ" sz="2700" b="1" dirty="0"/>
              <a:t>-</a:t>
            </a:r>
            <a:r>
              <a:rPr lang="cs-CZ" sz="2700" dirty="0"/>
              <a:t> k </a:t>
            </a:r>
            <a:r>
              <a:rPr lang="cs-CZ" sz="2700" b="1" dirty="0"/>
              <a:t>96 % všech úmrtí</a:t>
            </a:r>
            <a:r>
              <a:rPr lang="cs-CZ" sz="2700" dirty="0"/>
              <a:t> na malárií dochází v 29 zemích světa (nejvíce </a:t>
            </a:r>
            <a:r>
              <a:rPr lang="cs-CZ" sz="2700" b="1" dirty="0"/>
              <a:t>Nigérie – 31 %, DR Kongo – 12 %, Niger, Tanzanie)</a:t>
            </a:r>
            <a:endParaRPr lang="cs-CZ" sz="2700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75F847-739F-0555-A7D8-7A3FC0D3F3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39" t="15324" r="22757" b="15333"/>
          <a:stretch/>
        </p:blipFill>
        <p:spPr>
          <a:xfrm>
            <a:off x="5525083" y="2565600"/>
            <a:ext cx="1140643" cy="148943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F60E2-02B6-9E96-B62E-4C0BB62B2D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i="1" dirty="0" err="1"/>
              <a:t>Plasmodium</a:t>
            </a:r>
            <a:r>
              <a:rPr lang="cs-CZ" i="1" dirty="0"/>
              <a:t> </a:t>
            </a:r>
            <a:r>
              <a:rPr lang="cs-CZ" i="1" dirty="0" err="1"/>
              <a:t>vivax</a:t>
            </a:r>
            <a:r>
              <a:rPr lang="cs-CZ" dirty="0"/>
              <a:t>, </a:t>
            </a:r>
            <a:r>
              <a:rPr lang="cs-CZ" i="1" dirty="0" err="1"/>
              <a:t>Pl</a:t>
            </a:r>
            <a:r>
              <a:rPr lang="cs-CZ" i="1" dirty="0"/>
              <a:t>. </a:t>
            </a:r>
            <a:r>
              <a:rPr lang="cs-CZ" i="1" dirty="0" err="1"/>
              <a:t>ovale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1470A2-0C06-AB12-342C-1001C7C46B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5049785"/>
          </a:xfrm>
        </p:spPr>
        <p:txBody>
          <a:bodyPr/>
          <a:lstStyle/>
          <a:p>
            <a:pPr marL="552938" indent="-552938">
              <a:lnSpc>
                <a:spcPct val="100000"/>
              </a:lnSpc>
              <a:buChar char="-"/>
            </a:pPr>
            <a:r>
              <a:rPr lang="cs-CZ" sz="3200" dirty="0"/>
              <a:t>„terciána“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00" dirty="0"/>
              <a:t>přenos: samice komára </a:t>
            </a:r>
            <a:r>
              <a:rPr lang="cs-CZ" sz="3200" i="1" dirty="0" err="1"/>
              <a:t>Anopheles</a:t>
            </a:r>
            <a:r>
              <a:rPr lang="cs-CZ" sz="3200" dirty="0"/>
              <a:t> (definitivní hostitel), zdroj a mezihostitel: člověk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00" dirty="0" err="1"/>
              <a:t>inkub</a:t>
            </a:r>
            <a:r>
              <a:rPr lang="cs-CZ" sz="3200" dirty="0"/>
              <a:t>. doba: 8 – 28 dní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00" dirty="0"/>
              <a:t>Výskyt  </a:t>
            </a:r>
            <a:r>
              <a:rPr lang="cs-CZ" sz="3200" i="1" dirty="0" err="1"/>
              <a:t>Pl</a:t>
            </a:r>
            <a:r>
              <a:rPr lang="cs-CZ" sz="3200" i="1" dirty="0"/>
              <a:t>. </a:t>
            </a:r>
            <a:r>
              <a:rPr lang="cs-CZ" sz="3200" i="1" dirty="0" err="1"/>
              <a:t>vivax</a:t>
            </a:r>
            <a:r>
              <a:rPr lang="cs-CZ" sz="3200" dirty="0"/>
              <a:t>: hl. Asie a Latinská Amerika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3200" dirty="0"/>
              <a:t>                 </a:t>
            </a:r>
            <a:r>
              <a:rPr lang="cs-CZ" sz="3200" i="1" dirty="0" err="1"/>
              <a:t>Pl</a:t>
            </a:r>
            <a:r>
              <a:rPr lang="cs-CZ" sz="3200" i="1" dirty="0"/>
              <a:t>. </a:t>
            </a:r>
            <a:r>
              <a:rPr lang="cs-CZ" sz="3200" i="1" dirty="0" err="1"/>
              <a:t>ovale</a:t>
            </a:r>
            <a:r>
              <a:rPr lang="cs-CZ" sz="3200" dirty="0"/>
              <a:t>: subsaharská Afrika, Asie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200" dirty="0"/>
              <a:t>většinou benigní průběh, ale riziko relapsů! (</a:t>
            </a:r>
            <a:r>
              <a:rPr lang="cs-CZ" sz="3200" dirty="0" err="1"/>
              <a:t>hypnozoity</a:t>
            </a:r>
            <a:r>
              <a:rPr lang="cs-CZ" sz="3200" dirty="0"/>
              <a:t> v játrech – „spící“ paraziti se jednou probudí…)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F14E4-2109-BB2E-700E-97C4415A0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567803"/>
          </a:xfrm>
        </p:spPr>
        <p:txBody>
          <a:bodyPr/>
          <a:lstStyle/>
          <a:p>
            <a:pPr lvl="0" algn="ctr"/>
            <a:r>
              <a:rPr lang="cs-CZ" sz="3400" dirty="0"/>
              <a:t>Prevence malárie (CDC), individuální úroveň</a:t>
            </a:r>
            <a:br>
              <a:rPr lang="cs-CZ" sz="3400" dirty="0"/>
            </a:br>
            <a:r>
              <a:rPr lang="cs-CZ" sz="3400" dirty="0"/>
              <a:t>„nenechat se poštípat“ </a:t>
            </a:r>
            <a:r>
              <a:rPr lang="cs-CZ" sz="3400" dirty="0">
                <a:sym typeface="Wingdings" panose="05000000000000000000" pitchFamily="2" charset="2"/>
              </a:rPr>
              <a:t></a:t>
            </a:r>
            <a:endParaRPr lang="cs-CZ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D5FB86-A21B-D5D9-BCB6-310CAABAC4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408240"/>
            <a:ext cx="10971304" cy="5708990"/>
          </a:xfrm>
        </p:spPr>
        <p:txBody>
          <a:bodyPr/>
          <a:lstStyle/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r>
              <a:rPr lang="cs-CZ" sz="3144" dirty="0">
                <a:latin typeface="+mj-lt"/>
              </a:rPr>
              <a:t>sítě v oknech, repelentem impregnované moskytiéry, repelenty na kůži a oděv (DEET, </a:t>
            </a:r>
            <a:r>
              <a:rPr lang="cs-CZ" sz="3144" dirty="0" err="1">
                <a:latin typeface="+mj-lt"/>
              </a:rPr>
              <a:t>permethrin</a:t>
            </a:r>
            <a:r>
              <a:rPr lang="cs-CZ" sz="3144" dirty="0">
                <a:latin typeface="+mj-lt"/>
              </a:rPr>
              <a:t>)</a:t>
            </a: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r>
              <a:rPr lang="cs-CZ" sz="3144" dirty="0">
                <a:latin typeface="+mj-lt"/>
              </a:rPr>
              <a:t>užívání antimalarik</a:t>
            </a: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endParaRPr lang="cs-CZ" sz="3144" dirty="0">
              <a:latin typeface="+mj-lt"/>
            </a:endParaRP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endParaRPr lang="cs-CZ" sz="3144" dirty="0">
              <a:latin typeface="+mj-lt"/>
            </a:endParaRP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endParaRPr lang="cs-CZ" sz="3144" dirty="0">
              <a:latin typeface="+mj-lt"/>
            </a:endParaRP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endParaRPr lang="cs-CZ" sz="3144" dirty="0">
              <a:latin typeface="+mj-lt"/>
            </a:endParaRP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endParaRPr lang="cs-CZ" sz="3144" dirty="0">
              <a:latin typeface="+mj-lt"/>
            </a:endParaRPr>
          </a:p>
          <a:p>
            <a:pPr marL="552938" indent="-552938">
              <a:lnSpc>
                <a:spcPct val="90000"/>
              </a:lnSpc>
              <a:buFont typeface="Arial" pitchFamily="34"/>
              <a:buChar char="•"/>
            </a:pPr>
            <a:endParaRPr lang="cs-CZ" sz="3144" dirty="0">
              <a:latin typeface="+mj-lt"/>
            </a:endParaRPr>
          </a:p>
          <a:p>
            <a:pPr marL="552938" indent="-552938">
              <a:buFont typeface="Arial" pitchFamily="34"/>
              <a:buChar char="•"/>
            </a:pPr>
            <a:r>
              <a:rPr lang="cs-CZ" sz="3144" dirty="0">
                <a:latin typeface="+mj-lt"/>
              </a:rPr>
              <a:t>nošení světlého oblečení, dlouhých kalhot a rukávů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sz="3144" dirty="0">
                <a:latin typeface="+mj-lt"/>
              </a:rPr>
              <a:t>očkování u nás nedostupné</a:t>
            </a:r>
          </a:p>
          <a:p>
            <a:pPr marL="552938" indent="-552938">
              <a:buFont typeface="Arial" pitchFamily="34"/>
              <a:buChar char="•"/>
            </a:pPr>
            <a:endParaRPr lang="cs-CZ" sz="2000" dirty="0">
              <a:latin typeface="Calibri"/>
            </a:endParaRPr>
          </a:p>
          <a:p>
            <a:pPr marL="72000" lvl="0" indent="0">
              <a:lnSpc>
                <a:spcPct val="90000"/>
              </a:lnSpc>
              <a:buNone/>
            </a:pPr>
            <a:r>
              <a:rPr lang="cs-CZ" sz="1209" dirty="0">
                <a:latin typeface="+mj-lt"/>
              </a:rPr>
              <a:t>Zdroj obrázku: https://ng.usembassy.gov/u-s-distributes-3-3-million-insecticide-treated-bed-nets-to-prevent-malaria-in-akwa-ibom-state/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FFAC9E-D412-1F78-EE8A-4A375F961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341" y="2485561"/>
            <a:ext cx="4519383" cy="27116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C5109-6138-9328-E4FA-255833A05C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805" y="422258"/>
            <a:ext cx="10753200" cy="451576"/>
          </a:xfrm>
        </p:spPr>
        <p:txBody>
          <a:bodyPr/>
          <a:lstStyle/>
          <a:p>
            <a:pPr lvl="0" algn="ctr"/>
            <a:r>
              <a:rPr lang="cs-CZ" sz="3800" dirty="0"/>
              <a:t>Programy k redukci výskytu malárie (CDC):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AECE0B-11CB-D13A-34AA-C96CADEC47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4605553"/>
          </a:xfrm>
        </p:spPr>
        <p:txBody>
          <a:bodyPr/>
          <a:lstStyle/>
          <a:p>
            <a:pPr marL="552938" indent="-552938">
              <a:lnSpc>
                <a:spcPts val="4000"/>
              </a:lnSpc>
              <a:buFont typeface="Arial" pitchFamily="34"/>
              <a:buChar char="•"/>
            </a:pPr>
            <a:r>
              <a:rPr lang="cs-CZ" sz="3000" dirty="0"/>
              <a:t>hlášení případů, rychlá diagnostika a léčba</a:t>
            </a:r>
          </a:p>
          <a:p>
            <a:pPr marL="552938" indent="-552938">
              <a:lnSpc>
                <a:spcPts val="4000"/>
              </a:lnSpc>
              <a:buFont typeface="Arial" pitchFamily="34"/>
              <a:buChar char="•"/>
            </a:pPr>
            <a:r>
              <a:rPr lang="cs-CZ" sz="3000" dirty="0"/>
              <a:t>globálně - sítě v oknech, impregnace moskytiér</a:t>
            </a:r>
          </a:p>
          <a:p>
            <a:pPr marL="552938" indent="-552938">
              <a:lnSpc>
                <a:spcPts val="4000"/>
              </a:lnSpc>
              <a:buFont typeface="Arial" pitchFamily="34"/>
              <a:buChar char="•"/>
            </a:pPr>
            <a:r>
              <a:rPr lang="cs-CZ" sz="3000" dirty="0"/>
              <a:t>desinsekce vnitřních prostor</a:t>
            </a:r>
          </a:p>
          <a:p>
            <a:pPr marL="552938" indent="-552938">
              <a:lnSpc>
                <a:spcPts val="4000"/>
              </a:lnSpc>
              <a:buFont typeface="Arial" pitchFamily="34"/>
              <a:buChar char="•"/>
            </a:pPr>
            <a:r>
              <a:rPr lang="cs-CZ" sz="3000" dirty="0"/>
              <a:t>kontrola vektorů (likvidace larev a dospělých komárů)</a:t>
            </a:r>
          </a:p>
          <a:p>
            <a:pPr marL="552938" indent="-552938">
              <a:lnSpc>
                <a:spcPts val="4000"/>
              </a:lnSpc>
              <a:buFont typeface="Arial" pitchFamily="34"/>
              <a:buChar char="•"/>
            </a:pPr>
            <a:r>
              <a:rPr lang="cs-CZ" sz="3000" dirty="0"/>
              <a:t>masové podání antimalarik</a:t>
            </a:r>
          </a:p>
          <a:p>
            <a:pPr marL="552938" indent="-552938">
              <a:lnSpc>
                <a:spcPts val="4000"/>
              </a:lnSpc>
              <a:buFont typeface="Arial" pitchFamily="34"/>
              <a:buChar char="•"/>
            </a:pPr>
            <a:r>
              <a:rPr lang="cs-CZ" sz="3000" dirty="0"/>
              <a:t>vakcíny: 2021 </a:t>
            </a:r>
            <a:r>
              <a:rPr lang="cs-CZ" sz="3000" dirty="0" err="1"/>
              <a:t>Mosquirix</a:t>
            </a:r>
            <a:r>
              <a:rPr lang="cs-CZ" sz="3000" dirty="0"/>
              <a:t> (děti do 17 měsíců, 3 + 1; kombinace s </a:t>
            </a:r>
            <a:r>
              <a:rPr lang="cs-CZ" sz="3000" dirty="0" err="1"/>
              <a:t>hep</a:t>
            </a:r>
            <a:r>
              <a:rPr lang="cs-CZ" sz="3000" dirty="0"/>
              <a:t>. B; neregistrované v ČR), dalších min. deset vakcín ve stádiu klinických studií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05560-C992-77B0-5FC4-67CB8F7E2D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48" y="193520"/>
            <a:ext cx="10971304" cy="214853"/>
          </a:xfrm>
        </p:spPr>
        <p:txBody>
          <a:bodyPr/>
          <a:lstStyle/>
          <a:p>
            <a:pPr lvl="0" algn="ctr"/>
            <a:r>
              <a:rPr lang="cs-CZ" sz="3800" dirty="0"/>
              <a:t>Jaké nemoci mohou přenášet klíšťata?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BEE5D-FF07-E161-E193-28D29787C3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756157"/>
            <a:ext cx="11046628" cy="54837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err="1">
                <a:latin typeface="+mj-lt"/>
              </a:rPr>
              <a:t>Lymeská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borrelióza</a:t>
            </a:r>
            <a:r>
              <a:rPr lang="cs-CZ" sz="2400" dirty="0">
                <a:latin typeface="+mj-lt"/>
              </a:rPr>
              <a:t> (</a:t>
            </a:r>
            <a:r>
              <a:rPr lang="en-US" sz="2400" dirty="0">
                <a:latin typeface="+mj-lt"/>
              </a:rPr>
              <a:t>Lyme Disease</a:t>
            </a:r>
            <a:r>
              <a:rPr lang="cs-CZ" sz="2400" dirty="0">
                <a:latin typeface="+mj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latin typeface="+mj-lt"/>
              </a:rPr>
              <a:t>Ehrlichióza</a:t>
            </a:r>
            <a:r>
              <a:rPr lang="cs-CZ" sz="2400" dirty="0">
                <a:latin typeface="+mj-lt"/>
              </a:rPr>
              <a:t> (anaplazmóza)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+mj-lt"/>
              </a:rPr>
              <a:t>Klíšťová encefalitida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+mj-lt"/>
              </a:rPr>
              <a:t>Tularémie</a:t>
            </a:r>
          </a:p>
          <a:p>
            <a:pPr>
              <a:lnSpc>
                <a:spcPct val="100000"/>
              </a:lnSpc>
            </a:pPr>
            <a:endParaRPr lang="cs-CZ" sz="24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sz="2400" dirty="0">
                <a:latin typeface="+mj-lt"/>
              </a:rPr>
              <a:t>Q-horečka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latin typeface="+mj-lt"/>
              </a:rPr>
              <a:t>Rickettsiózy</a:t>
            </a:r>
            <a:r>
              <a:rPr lang="cs-CZ" sz="2400" dirty="0">
                <a:latin typeface="+mj-lt"/>
              </a:rPr>
              <a:t> (skrvnitý tyfus, Rocky </a:t>
            </a:r>
            <a:r>
              <a:rPr lang="cs-CZ" sz="2400" dirty="0" err="1">
                <a:latin typeface="+mj-lt"/>
              </a:rPr>
              <a:t>Mountain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spotted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Fever</a:t>
            </a:r>
            <a:r>
              <a:rPr lang="cs-CZ" sz="2400" dirty="0">
                <a:latin typeface="+mj-lt"/>
              </a:rPr>
              <a:t>, africká klíšťová horečka)</a:t>
            </a:r>
          </a:p>
          <a:p>
            <a:pPr>
              <a:lnSpc>
                <a:spcPct val="100000"/>
              </a:lnSpc>
            </a:pPr>
            <a:endParaRPr lang="cs-CZ" sz="24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sz="2400" dirty="0">
                <a:latin typeface="+mj-lt"/>
              </a:rPr>
              <a:t>Klíšťová návratná horečka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+mj-lt"/>
              </a:rPr>
              <a:t>Krymsko-konžská hemoragická horečka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latin typeface="+mj-lt"/>
              </a:rPr>
              <a:t>Powassan</a:t>
            </a:r>
            <a:r>
              <a:rPr lang="cs-CZ" sz="2400" dirty="0">
                <a:latin typeface="+mj-lt"/>
              </a:rPr>
              <a:t> Virus </a:t>
            </a:r>
            <a:r>
              <a:rPr lang="cs-CZ" sz="2400" dirty="0" err="1">
                <a:latin typeface="+mj-lt"/>
              </a:rPr>
              <a:t>Disease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Borrelia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miyamotoi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Disease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Borrelia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mayonii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Disease</a:t>
            </a:r>
            <a:endParaRPr lang="cs-CZ" sz="24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cs-CZ" sz="24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B</a:t>
            </a:r>
            <a:r>
              <a:rPr lang="cs-CZ" sz="2400" dirty="0" err="1">
                <a:latin typeface="+mj-lt"/>
              </a:rPr>
              <a:t>abezióza</a:t>
            </a:r>
            <a:r>
              <a:rPr lang="cs-CZ" sz="2400" dirty="0">
                <a:latin typeface="+mj-lt"/>
              </a:rPr>
              <a:t> (</a:t>
            </a:r>
            <a:r>
              <a:rPr lang="cs-CZ" sz="2400" dirty="0" err="1">
                <a:latin typeface="+mj-lt"/>
              </a:rPr>
              <a:t>babesia</a:t>
            </a:r>
            <a:r>
              <a:rPr lang="cs-CZ" sz="2400" dirty="0">
                <a:latin typeface="+mj-lt"/>
              </a:rPr>
              <a:t> - </a:t>
            </a:r>
            <a:r>
              <a:rPr lang="cs-CZ" sz="2400" dirty="0" err="1">
                <a:latin typeface="+mj-lt"/>
              </a:rPr>
              <a:t>klíštěnka</a:t>
            </a:r>
            <a:r>
              <a:rPr lang="cs-CZ" sz="2400" dirty="0">
                <a:latin typeface="+mj-lt"/>
              </a:rPr>
              <a:t>)</a:t>
            </a:r>
          </a:p>
          <a:p>
            <a:pPr>
              <a:lnSpc>
                <a:spcPct val="80000"/>
              </a:lnSpc>
            </a:pPr>
            <a:endParaRPr lang="cs-CZ" sz="1451" dirty="0">
              <a:latin typeface="+mj-lt"/>
            </a:endParaRPr>
          </a:p>
          <a:p>
            <a:pPr>
              <a:lnSpc>
                <a:spcPct val="80000"/>
              </a:lnSpc>
            </a:pPr>
            <a:endParaRPr lang="cs-CZ" sz="1451" dirty="0">
              <a:latin typeface="Calibri"/>
            </a:endParaRPr>
          </a:p>
          <a:p>
            <a:pPr marL="72000" indent="0">
              <a:lnSpc>
                <a:spcPct val="80000"/>
              </a:lnSpc>
              <a:buNone/>
            </a:pPr>
            <a:r>
              <a:rPr lang="cs-CZ" sz="1100" dirty="0"/>
              <a:t>Zdroj:  https://www.health.state.mn.us/diseases/tickborne/diseases.html</a:t>
            </a:r>
          </a:p>
          <a:p>
            <a:pPr lvl="0">
              <a:lnSpc>
                <a:spcPct val="60000"/>
              </a:lnSpc>
            </a:pPr>
            <a:endParaRPr lang="cs-CZ" sz="726" dirty="0"/>
          </a:p>
          <a:p>
            <a:pPr lvl="0">
              <a:lnSpc>
                <a:spcPct val="60000"/>
              </a:lnSpc>
            </a:pPr>
            <a:endParaRPr lang="cs-CZ" sz="726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ACB8D-36F8-F45A-AF81-726FC83C1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501650"/>
          </a:xfrm>
        </p:spPr>
        <p:txBody>
          <a:bodyPr/>
          <a:lstStyle/>
          <a:p>
            <a:pPr lvl="0" algn="ctr"/>
            <a:r>
              <a:rPr lang="cs-CZ" dirty="0"/>
              <a:t>Některé druhy klíšťat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03815-A6DA-BB1A-7EE2-5D44C95373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039228"/>
            <a:ext cx="10971304" cy="6082921"/>
          </a:xfrm>
        </p:spPr>
        <p:txBody>
          <a:bodyPr/>
          <a:lstStyle/>
          <a:p>
            <a:pPr marL="414703" indent="-414703">
              <a:lnSpc>
                <a:spcPct val="100000"/>
              </a:lnSpc>
              <a:buFont typeface="Arial" pitchFamily="34"/>
              <a:buChar char="•"/>
            </a:pPr>
            <a:r>
              <a:rPr lang="cs-CZ" sz="2661" b="1" dirty="0" err="1"/>
              <a:t>Ixodes</a:t>
            </a:r>
            <a:r>
              <a:rPr lang="cs-CZ" sz="2661" b="1" dirty="0"/>
              <a:t> </a:t>
            </a:r>
            <a:r>
              <a:rPr lang="cs-CZ" sz="2661" b="1" dirty="0" err="1"/>
              <a:t>ricinus</a:t>
            </a:r>
            <a:r>
              <a:rPr lang="cs-CZ" sz="2661" b="1" dirty="0"/>
              <a:t> </a:t>
            </a:r>
            <a:r>
              <a:rPr lang="cs-CZ" sz="2661" dirty="0"/>
              <a:t>(klíště obecné), I. </a:t>
            </a:r>
            <a:r>
              <a:rPr lang="cs-CZ" sz="2661" dirty="0" err="1"/>
              <a:t>persulcatus</a:t>
            </a:r>
            <a:r>
              <a:rPr lang="cs-CZ" sz="2661" dirty="0"/>
              <a:t>, I. </a:t>
            </a:r>
            <a:r>
              <a:rPr lang="cs-CZ" sz="2661" dirty="0" err="1"/>
              <a:t>scapularis</a:t>
            </a:r>
            <a:r>
              <a:rPr lang="cs-CZ" sz="2661" dirty="0"/>
              <a:t>: </a:t>
            </a:r>
            <a:r>
              <a:rPr lang="cs-CZ" sz="2661" dirty="0" err="1"/>
              <a:t>borrelióza</a:t>
            </a:r>
            <a:r>
              <a:rPr lang="cs-CZ" sz="2661" dirty="0"/>
              <a:t>, klíšť. </a:t>
            </a:r>
            <a:r>
              <a:rPr lang="cs-CZ" sz="2661" dirty="0" err="1"/>
              <a:t>meningoencefalitis</a:t>
            </a:r>
            <a:r>
              <a:rPr lang="cs-CZ" sz="2661" dirty="0"/>
              <a:t>, </a:t>
            </a:r>
            <a:r>
              <a:rPr lang="cs-CZ" sz="2661" dirty="0" err="1"/>
              <a:t>ehrlichióza</a:t>
            </a:r>
            <a:r>
              <a:rPr lang="cs-CZ" sz="2661" dirty="0"/>
              <a:t>, babezióza, Q-horečka - </a:t>
            </a:r>
            <a:r>
              <a:rPr lang="cs-CZ" sz="2661" dirty="0" err="1"/>
              <a:t>coxiella</a:t>
            </a:r>
            <a:r>
              <a:rPr lang="cs-CZ" sz="2661" dirty="0"/>
              <a:t> </a:t>
            </a:r>
            <a:r>
              <a:rPr lang="cs-CZ" sz="2661" dirty="0" err="1"/>
              <a:t>burneti</a:t>
            </a:r>
            <a:r>
              <a:rPr lang="cs-CZ" sz="2661" dirty="0"/>
              <a:t>, tularémie)</a:t>
            </a:r>
          </a:p>
          <a:p>
            <a:pPr marL="414703" indent="-414703">
              <a:lnSpc>
                <a:spcPct val="100000"/>
              </a:lnSpc>
              <a:buFont typeface="Arial" pitchFamily="34"/>
              <a:buChar char="•"/>
            </a:pPr>
            <a:r>
              <a:rPr lang="cs-CZ" sz="2661" b="1" dirty="0" err="1"/>
              <a:t>Dermacentor</a:t>
            </a:r>
            <a:r>
              <a:rPr lang="cs-CZ" sz="2661" b="1" dirty="0"/>
              <a:t> </a:t>
            </a:r>
            <a:r>
              <a:rPr lang="cs-CZ" sz="2661" b="1" dirty="0" err="1"/>
              <a:t>reticularis</a:t>
            </a:r>
            <a:r>
              <a:rPr lang="cs-CZ" sz="2661" b="1" dirty="0"/>
              <a:t> </a:t>
            </a:r>
            <a:r>
              <a:rPr lang="cs-CZ" sz="2661" dirty="0"/>
              <a:t>(piják lužní: tularémie)</a:t>
            </a:r>
          </a:p>
          <a:p>
            <a:pPr marL="414703" indent="-414703">
              <a:lnSpc>
                <a:spcPct val="100000"/>
              </a:lnSpc>
              <a:buFont typeface="Arial" pitchFamily="34"/>
              <a:buChar char="•"/>
            </a:pPr>
            <a:r>
              <a:rPr lang="cs-CZ" sz="2661" dirty="0" err="1"/>
              <a:t>Hyalomma</a:t>
            </a:r>
            <a:r>
              <a:rPr lang="cs-CZ" sz="2661" dirty="0"/>
              <a:t> </a:t>
            </a:r>
            <a:r>
              <a:rPr lang="cs-CZ" sz="2661" dirty="0" err="1"/>
              <a:t>marginatum</a:t>
            </a:r>
            <a:r>
              <a:rPr lang="cs-CZ" sz="2661" dirty="0"/>
              <a:t> (klíšť obroubený: </a:t>
            </a:r>
            <a:r>
              <a:rPr lang="cs-CZ" sz="2661" dirty="0" err="1"/>
              <a:t>rickettsiózy</a:t>
            </a:r>
            <a:r>
              <a:rPr lang="cs-CZ" sz="2661" dirty="0"/>
              <a:t>, krymsko-konžská hemoragická horečka)</a:t>
            </a:r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Zdroje obr. :https://www.esccapuk.org.uk/</a:t>
            </a:r>
            <a:r>
              <a:rPr lang="cs-CZ" sz="1100" dirty="0" err="1"/>
              <a:t>page</a:t>
            </a:r>
            <a:r>
              <a:rPr lang="cs-CZ" sz="1100" dirty="0"/>
              <a:t>/</a:t>
            </a:r>
            <a:r>
              <a:rPr lang="cs-CZ" sz="1100" dirty="0" err="1"/>
              <a:t>Ixodes+ricinus</a:t>
            </a:r>
            <a:r>
              <a:rPr lang="cs-CZ" sz="1100" dirty="0"/>
              <a:t>/69/,  </a:t>
            </a:r>
            <a:r>
              <a:rPr lang="cs-CZ" sz="1100" dirty="0">
                <a:hlinkClick r:id="rId2"/>
              </a:rPr>
              <a:t>https://www.esccapuk.org.uk/page/Dermacentor+reticulatus/57/</a:t>
            </a:r>
            <a:r>
              <a:rPr lang="cs-CZ" sz="1100" dirty="0"/>
              <a:t>, https://www.esccapuk.org.uk/page/Hyalomma+marginatum/63/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699312-EB2E-69BC-9C5F-65724E845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45" y="3563254"/>
            <a:ext cx="3007358" cy="22555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57DDA7-E5BB-F04B-5A87-CA7048CC1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560" y="3406493"/>
            <a:ext cx="3462023" cy="25965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FD9219-DB13-A05F-A4BC-F74C8BFC4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97" y="3657587"/>
            <a:ext cx="3007358" cy="225551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1DF7C-E2ED-4592-005F-ABC1E8389B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9"/>
            <a:ext cx="10971304" cy="681233"/>
          </a:xfrm>
        </p:spPr>
        <p:txBody>
          <a:bodyPr/>
          <a:lstStyle/>
          <a:p>
            <a:pPr lvl="0" algn="ctr"/>
            <a:r>
              <a:rPr lang="cs-CZ" sz="3386" dirty="0"/>
              <a:t>Klíště obecné, </a:t>
            </a:r>
            <a:r>
              <a:rPr lang="cs-CZ" sz="3386" dirty="0" err="1"/>
              <a:t>Ixodes</a:t>
            </a:r>
            <a:r>
              <a:rPr lang="cs-CZ" sz="3386" dirty="0"/>
              <a:t> </a:t>
            </a:r>
            <a:r>
              <a:rPr lang="cs-CZ" sz="3386" dirty="0" err="1"/>
              <a:t>ricinus</a:t>
            </a:r>
            <a:endParaRPr lang="cs-CZ" sz="3386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D10E7E-EC43-229A-2941-F124F16DEB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954652"/>
            <a:ext cx="10971304" cy="5614481"/>
          </a:xfrm>
        </p:spPr>
        <p:txBody>
          <a:bodyPr/>
          <a:lstStyle/>
          <a:p>
            <a:pPr marL="414703" indent="-414703">
              <a:lnSpc>
                <a:spcPct val="100000"/>
              </a:lnSpc>
              <a:buFont typeface="Arial" pitchFamily="34"/>
              <a:buChar char="•"/>
            </a:pPr>
            <a:r>
              <a:rPr lang="cs-CZ" sz="2298" dirty="0"/>
              <a:t>nepatří mezi „hmyz“, kmen: členovci, třída pavoukovci (</a:t>
            </a:r>
            <a:r>
              <a:rPr lang="cs-CZ" sz="2298" dirty="0" err="1"/>
              <a:t>Arachnida</a:t>
            </a:r>
            <a:r>
              <a:rPr lang="cs-CZ" sz="2298" dirty="0"/>
              <a:t>)</a:t>
            </a:r>
          </a:p>
          <a:p>
            <a:pPr marL="414703" indent="-414703">
              <a:lnSpc>
                <a:spcPct val="100000"/>
              </a:lnSpc>
              <a:buFont typeface="Arial" pitchFamily="34"/>
              <a:buChar char="•"/>
            </a:pPr>
            <a:r>
              <a:rPr lang="cs-CZ" sz="2298" dirty="0"/>
              <a:t>živ. cyklus (3 různí hostitelé) trvá 1 – 4 roky</a:t>
            </a:r>
          </a:p>
          <a:p>
            <a:pPr marL="414703" indent="-414703">
              <a:lnSpc>
                <a:spcPct val="100000"/>
              </a:lnSpc>
              <a:buFont typeface="Arial" pitchFamily="34"/>
              <a:buChar char="•"/>
            </a:pPr>
            <a:r>
              <a:rPr lang="cs-CZ" sz="2298" dirty="0"/>
              <a:t>hlavně vlhké lesy a louky, </a:t>
            </a:r>
            <a:r>
              <a:rPr lang="cs-CZ" sz="2298" dirty="0" err="1"/>
              <a:t>nadm</a:t>
            </a:r>
            <a:r>
              <a:rPr lang="cs-CZ" sz="2298" dirty="0"/>
              <a:t>. výška 800 m          1000 m</a:t>
            </a:r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marL="72000" lvl="0" indent="0">
              <a:lnSpc>
                <a:spcPct val="90000"/>
              </a:lnSpc>
              <a:buNone/>
            </a:pPr>
            <a:br>
              <a:rPr lang="cs-CZ" sz="3628" dirty="0"/>
            </a:b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90000"/>
              </a:lnSpc>
              <a:buNone/>
            </a:pPr>
            <a:r>
              <a:rPr lang="cs-CZ" sz="1100" dirty="0"/>
              <a:t>Zdroj: https://www.liverpool.ac.uk/infection-and-global-health/research/zoonotic-infections/tick-activity-project/uk-ticks/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97C37-5EDB-21AE-B68D-2C4EDDB0E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2" b="2090"/>
          <a:stretch>
            <a:fillRect/>
          </a:stretch>
        </p:blipFill>
        <p:spPr>
          <a:xfrm>
            <a:off x="2861463" y="2271799"/>
            <a:ext cx="7331171" cy="372950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Přímá spojnice se šipkou 5">
            <a:extLst>
              <a:ext uri="{FF2B5EF4-FFF2-40B4-BE49-F238E27FC236}">
                <a16:creationId xmlns:a16="http://schemas.microsoft.com/office/drawing/2014/main" id="{9D7A026D-CC83-64BE-E163-9F6BB58E5F56}"/>
              </a:ext>
            </a:extLst>
          </p:cNvPr>
          <p:cNvCxnSpPr/>
          <p:nvPr/>
        </p:nvCxnSpPr>
        <p:spPr>
          <a:xfrm>
            <a:off x="7095098" y="1842344"/>
            <a:ext cx="415888" cy="0"/>
          </a:xfrm>
          <a:prstGeom prst="straightConnector1">
            <a:avLst/>
          </a:prstGeom>
          <a:noFill/>
          <a:ln w="19046" cap="flat">
            <a:solidFill>
              <a:srgbClr val="FF0000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05CD9-A3F8-2329-A868-21482CCD84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48" y="442095"/>
            <a:ext cx="10971304" cy="737942"/>
          </a:xfrm>
        </p:spPr>
        <p:txBody>
          <a:bodyPr/>
          <a:lstStyle/>
          <a:p>
            <a:pPr lvl="0" algn="ctr"/>
            <a:r>
              <a:rPr lang="cs-CZ" sz="4354" dirty="0"/>
              <a:t>Nemoci přenášené klíšťaty v ČR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5D92FC-D92E-D21F-E8E9-A5E49B394BF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cs-CZ" sz="3628" b="1" dirty="0"/>
              <a:t>Klíšťová encefalitida</a:t>
            </a:r>
          </a:p>
          <a:p>
            <a:pPr lvl="0">
              <a:lnSpc>
                <a:spcPct val="100000"/>
              </a:lnSpc>
            </a:pPr>
            <a:r>
              <a:rPr lang="cs-CZ" sz="3628" b="1" dirty="0" err="1"/>
              <a:t>Borrelióza</a:t>
            </a:r>
            <a:endParaRPr lang="cs-CZ" sz="3628" b="1" dirty="0"/>
          </a:p>
          <a:p>
            <a:pPr lvl="0">
              <a:lnSpc>
                <a:spcPct val="100000"/>
              </a:lnSpc>
            </a:pPr>
            <a:r>
              <a:rPr lang="cs-CZ" sz="3628" dirty="0" err="1"/>
              <a:t>Ehrlichióza</a:t>
            </a:r>
            <a:endParaRPr lang="cs-CZ" sz="3628" dirty="0"/>
          </a:p>
          <a:p>
            <a:pPr lvl="0">
              <a:lnSpc>
                <a:spcPct val="100000"/>
              </a:lnSpc>
            </a:pPr>
            <a:r>
              <a:rPr lang="cs-CZ" sz="3628" dirty="0"/>
              <a:t>Tularémie</a:t>
            </a:r>
          </a:p>
          <a:p>
            <a:pPr lvl="0">
              <a:lnSpc>
                <a:spcPct val="100000"/>
              </a:lnSpc>
            </a:pPr>
            <a:r>
              <a:rPr lang="cs-CZ" sz="3628" dirty="0" err="1"/>
              <a:t>Bartonelóza</a:t>
            </a:r>
            <a:endParaRPr lang="cs-CZ" sz="3628" dirty="0"/>
          </a:p>
          <a:p>
            <a:pPr lvl="0">
              <a:lnSpc>
                <a:spcPct val="100000"/>
              </a:lnSpc>
            </a:pPr>
            <a:r>
              <a:rPr lang="cs-CZ" sz="3628" dirty="0"/>
              <a:t>(</a:t>
            </a:r>
            <a:r>
              <a:rPr lang="cs-CZ" sz="3628" dirty="0" err="1"/>
              <a:t>Babesióza</a:t>
            </a:r>
            <a:r>
              <a:rPr lang="cs-CZ" sz="3628" dirty="0"/>
              <a:t>)</a:t>
            </a:r>
          </a:p>
          <a:p>
            <a:pPr lvl="0">
              <a:lnSpc>
                <a:spcPct val="100000"/>
              </a:lnSpc>
            </a:pPr>
            <a:endParaRPr lang="cs-CZ" sz="3628" dirty="0"/>
          </a:p>
          <a:p>
            <a:pPr lvl="0">
              <a:lnSpc>
                <a:spcPct val="100000"/>
              </a:lnSpc>
            </a:pPr>
            <a:endParaRPr lang="cs-CZ" sz="3628" dirty="0"/>
          </a:p>
          <a:p>
            <a:pPr marL="72000" lvl="0" indent="0">
              <a:lnSpc>
                <a:spcPct val="100000"/>
              </a:lnSpc>
              <a:buNone/>
            </a:pPr>
            <a:r>
              <a:rPr lang="cs-CZ" sz="1100" dirty="0"/>
              <a:t>Zdroj obr.: https://www.kliste.cz/cz/vse-o-klistatech/clanek/vyskyt-nakazenych-klistat-v-krajich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8432C8-43F8-495B-CAF6-C50B8FD56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72" y="1492292"/>
            <a:ext cx="5822128" cy="40412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510" y="115502"/>
            <a:ext cx="8220980" cy="674702"/>
          </a:xfrm>
        </p:spPr>
        <p:txBody>
          <a:bodyPr rtlCol="0" anchor="ctr">
            <a:normAutofit/>
          </a:bodyPr>
          <a:lstStyle/>
          <a:p>
            <a:pPr algn="ctr" defTabSz="883762">
              <a:defRPr/>
            </a:pPr>
            <a:r>
              <a:rPr lang="cs-CZ" altLang="cs-CZ" sz="4300" dirty="0"/>
              <a:t>Virová hepatitida B (DNA virus)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86073" y="790204"/>
            <a:ext cx="9838959" cy="5211192"/>
          </a:xfrm>
        </p:spPr>
        <p:txBody>
          <a:bodyPr rtlCol="0">
            <a:noAutofit/>
          </a:bodyPr>
          <a:lstStyle/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sz="2600" dirty="0"/>
              <a:t>virus </a:t>
            </a:r>
            <a:r>
              <a:rPr lang="cs-CZ" altLang="cs-CZ" sz="2600" b="1" dirty="0"/>
              <a:t>vysoce nakažlivý </a:t>
            </a:r>
            <a:r>
              <a:rPr lang="cs-CZ" altLang="cs-CZ" sz="2600" dirty="0"/>
              <a:t>(100 x více než HIV), malá infekční dávka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sz="2600" dirty="0"/>
              <a:t>Odolný vůči prostředí (na površích vydrží týden, snáší mráz, ničí ho teplota 90 °C po 1 hodině)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sz="2600" dirty="0"/>
              <a:t>Inkubační doba: 50 – 180 dní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sz="2600" dirty="0"/>
              <a:t>chronický průběh ve světě: 400 miliónů osob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sz="2600" dirty="0"/>
              <a:t>chronický průběh onemocnění v ČR a v Evropě </a:t>
            </a:r>
            <a:r>
              <a:rPr lang="cs-CZ" altLang="cs-CZ" sz="2600" b="1" dirty="0"/>
              <a:t>méně častý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sz="2600" b="1" dirty="0"/>
              <a:t>povrchový antigen („australský antigen“) = </a:t>
            </a:r>
            <a:r>
              <a:rPr lang="cs-CZ" altLang="cs-CZ" sz="2600" b="1" dirty="0" err="1"/>
              <a:t>HBsAg</a:t>
            </a:r>
            <a:endParaRPr lang="cs-CZ" altLang="cs-CZ" sz="26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EC19D53-27E5-D199-25F4-E4F2A440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556"/>
          <a:stretch/>
        </p:blipFill>
        <p:spPr>
          <a:xfrm>
            <a:off x="6223157" y="4804880"/>
            <a:ext cx="2976880" cy="17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92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8F4DC-62CC-474E-FA52-43EE3701CA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662323"/>
          </a:xfrm>
        </p:spPr>
        <p:txBody>
          <a:bodyPr/>
          <a:lstStyle/>
          <a:p>
            <a:pPr lvl="0" algn="ctr"/>
            <a:r>
              <a:rPr lang="cs-CZ" sz="3870" dirty="0"/>
              <a:t>Klíšťová encefalitida (KE, KME, TBE)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D76C4E-2319-730D-6E3B-A1ED10FE2AF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6285" y="1123205"/>
            <a:ext cx="10971304" cy="5491596"/>
          </a:xfrm>
        </p:spPr>
        <p:txBody>
          <a:bodyPr/>
          <a:lstStyle/>
          <a:p>
            <a:pPr lvl="0">
              <a:lnSpc>
                <a:spcPts val="3800"/>
              </a:lnSpc>
            </a:pPr>
            <a:r>
              <a:rPr lang="cs-CZ" dirty="0"/>
              <a:t>Původce: RNA, virus klíšťové encefalitidy (</a:t>
            </a:r>
            <a:r>
              <a:rPr lang="cs-CZ" i="1" dirty="0" err="1"/>
              <a:t>Flaviviridae</a:t>
            </a:r>
            <a:r>
              <a:rPr lang="cs-CZ" dirty="0"/>
              <a:t>)</a:t>
            </a:r>
          </a:p>
          <a:p>
            <a:pPr lvl="0">
              <a:lnSpc>
                <a:spcPts val="3800"/>
              </a:lnSpc>
            </a:pPr>
            <a:r>
              <a:rPr lang="cs-CZ" dirty="0"/>
              <a:t>Inkubační doba: 3 – 30 dní</a:t>
            </a:r>
          </a:p>
          <a:p>
            <a:pPr lvl="0">
              <a:lnSpc>
                <a:spcPts val="3800"/>
              </a:lnSpc>
            </a:pPr>
            <a:r>
              <a:rPr lang="cs-CZ" dirty="0"/>
              <a:t>Přenos: </a:t>
            </a:r>
            <a:r>
              <a:rPr lang="cs-CZ" b="1" dirty="0"/>
              <a:t>klíště; nepasterizované mléko</a:t>
            </a:r>
            <a:r>
              <a:rPr lang="cs-CZ" dirty="0"/>
              <a:t> infikovaných zvířat! (sýry)</a:t>
            </a:r>
          </a:p>
          <a:p>
            <a:pPr lvl="0">
              <a:lnSpc>
                <a:spcPts val="3800"/>
              </a:lnSpc>
            </a:pPr>
            <a:r>
              <a:rPr lang="cs-CZ" dirty="0"/>
              <a:t>Klin. obraz: od </a:t>
            </a:r>
            <a:r>
              <a:rPr lang="cs-CZ" dirty="0" err="1"/>
              <a:t>inaparentního</a:t>
            </a:r>
            <a:r>
              <a:rPr lang="cs-CZ" dirty="0"/>
              <a:t> průběhu přes těžkou mozkovou formu</a:t>
            </a:r>
          </a:p>
          <a:p>
            <a:pPr lvl="0">
              <a:lnSpc>
                <a:spcPts val="3800"/>
              </a:lnSpc>
            </a:pPr>
            <a:r>
              <a:rPr lang="cs-CZ" dirty="0"/>
              <a:t>Typický dvoufázový průběh: </a:t>
            </a:r>
          </a:p>
          <a:p>
            <a:pPr lvl="0">
              <a:lnSpc>
                <a:spcPts val="3800"/>
              </a:lnSpc>
            </a:pPr>
            <a:r>
              <a:rPr lang="cs-CZ" dirty="0"/>
              <a:t>první fáze – „chřipka“: horečka, bolest hlavy, svalů, kloubů, únava</a:t>
            </a:r>
          </a:p>
          <a:p>
            <a:pPr lvl="0">
              <a:lnSpc>
                <a:spcPts val="3800"/>
              </a:lnSpc>
            </a:pPr>
            <a:r>
              <a:rPr lang="cs-CZ" dirty="0"/>
              <a:t>druhá fáze – horečka, bolest hlavy, projevy postižení mozkových blan či mozku (světloplachost, třes, zvracení, obrny…)</a:t>
            </a:r>
          </a:p>
          <a:p>
            <a:pPr marL="72000" lvl="0" indent="0">
              <a:lnSpc>
                <a:spcPts val="3800"/>
              </a:lnSpc>
              <a:buNone/>
            </a:pPr>
            <a:endParaRPr lang="cs-CZ" dirty="0"/>
          </a:p>
          <a:p>
            <a:pPr marL="72000" lvl="0" indent="0">
              <a:lnSpc>
                <a:spcPts val="3800"/>
              </a:lnSpc>
              <a:buNone/>
            </a:pPr>
            <a:r>
              <a:rPr lang="cs-CZ" dirty="0"/>
              <a:t>Nejtěžší formy – poškození prodloužené míchy (poruchy polykání, dýchání…)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D4C89-CE16-2045-47C5-BE28DD690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454384"/>
          </a:xfrm>
        </p:spPr>
        <p:txBody>
          <a:bodyPr/>
          <a:lstStyle/>
          <a:p>
            <a:pPr lvl="0" algn="ctr"/>
            <a:r>
              <a:rPr lang="cs-CZ" dirty="0"/>
              <a:t>KE, </a:t>
            </a:r>
            <a:r>
              <a:rPr lang="cs-CZ" dirty="0" err="1"/>
              <a:t>promoření</a:t>
            </a:r>
            <a:r>
              <a:rPr lang="cs-CZ" dirty="0"/>
              <a:t> klíšťat (laboratorní vyšetření 2006 až 2022)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58D27-EB28-88DB-F487-1422114B03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5097051"/>
          </a:xfrm>
        </p:spPr>
        <p:txBody>
          <a:bodyPr/>
          <a:lstStyle/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marL="72000" lvl="0" indent="0">
              <a:buNone/>
            </a:pPr>
            <a:r>
              <a:rPr lang="cs-CZ" sz="1100" dirty="0"/>
              <a:t>Zdroj: https://www.kliste.cz/cz/vse-o-klistatech/clanek/mapy-vyskytu-infikovanych-klistat-v-cr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CB516A-5768-A52C-7398-C9672C2B2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80" y="1376643"/>
            <a:ext cx="7808292" cy="496962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4C159-8782-E267-9658-7F2EA8D536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53669"/>
            <a:ext cx="10753200" cy="451576"/>
          </a:xfrm>
        </p:spPr>
        <p:txBody>
          <a:bodyPr/>
          <a:lstStyle/>
          <a:p>
            <a:pPr lvl="0" algn="ctr"/>
            <a:r>
              <a:rPr lang="cs-CZ" dirty="0"/>
              <a:t>KE, léčba a 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E7F79-48B7-3FA2-95CD-CB396B11A6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cs-CZ" sz="3200" dirty="0"/>
              <a:t>Léčba: pouze symptomatická (terapie otoku mozku, umělá plicní ventilace), přísný klidový režim</a:t>
            </a:r>
          </a:p>
          <a:p>
            <a:pPr marL="72000" lvl="0" indent="0">
              <a:lnSpc>
                <a:spcPct val="100000"/>
              </a:lnSpc>
              <a:buNone/>
            </a:pPr>
            <a:endParaRPr lang="cs-CZ" sz="3200" dirty="0"/>
          </a:p>
          <a:p>
            <a:pPr lvl="0">
              <a:lnSpc>
                <a:spcPct val="100000"/>
              </a:lnSpc>
            </a:pPr>
            <a:r>
              <a:rPr lang="cs-CZ" sz="3200" dirty="0"/>
              <a:t>Prevence: </a:t>
            </a:r>
          </a:p>
          <a:p>
            <a:pPr lvl="0">
              <a:lnSpc>
                <a:spcPct val="100000"/>
              </a:lnSpc>
            </a:pPr>
            <a:r>
              <a:rPr lang="cs-CZ" sz="3200" dirty="0"/>
              <a:t>ochrana před klíšťaty (přenos slinami)</a:t>
            </a:r>
          </a:p>
          <a:p>
            <a:pPr lvl="0">
              <a:lnSpc>
                <a:spcPct val="100000"/>
              </a:lnSpc>
            </a:pPr>
            <a:r>
              <a:rPr lang="cs-CZ" sz="3200" b="1" dirty="0"/>
              <a:t>očkování</a:t>
            </a:r>
            <a:r>
              <a:rPr lang="cs-CZ" sz="3200" dirty="0"/>
              <a:t>: vakcíny FSME-</a:t>
            </a:r>
            <a:r>
              <a:rPr lang="cs-CZ" sz="3200" dirty="0" err="1"/>
              <a:t>Immun</a:t>
            </a:r>
            <a:r>
              <a:rPr lang="cs-CZ" sz="3200" dirty="0"/>
              <a:t>, </a:t>
            </a:r>
            <a:r>
              <a:rPr lang="cs-CZ" sz="3200" dirty="0" err="1"/>
              <a:t>Encepur</a:t>
            </a:r>
            <a:r>
              <a:rPr lang="cs-CZ" sz="3200" dirty="0"/>
              <a:t> (od 1 roku věku) – zdarma u pojištěnců nad 50 let!</a:t>
            </a:r>
          </a:p>
          <a:p>
            <a:pPr marL="72000" lvl="0" indent="0">
              <a:lnSpc>
                <a:spcPct val="100000"/>
              </a:lnSpc>
              <a:buNone/>
            </a:pPr>
            <a:endParaRPr lang="cs-CZ" dirty="0"/>
          </a:p>
          <a:p>
            <a:pPr lvl="0">
              <a:lnSpc>
                <a:spcPct val="90000"/>
              </a:lnSpc>
            </a:pP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B5131-460C-E854-5B63-4ADF43227A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sz="4354" dirty="0" err="1"/>
              <a:t>Lymeská</a:t>
            </a:r>
            <a:r>
              <a:rPr lang="cs-CZ" sz="4354" dirty="0"/>
              <a:t> </a:t>
            </a:r>
            <a:r>
              <a:rPr lang="cs-CZ" sz="4354" dirty="0" err="1"/>
              <a:t>borrelióza</a:t>
            </a:r>
            <a:endParaRPr lang="cs-CZ" sz="4354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4D5CA-693B-0C5E-55F0-BBE14A9AEE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2"/>
            <a:ext cx="10971304" cy="4681161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cs-CZ" sz="3628" dirty="0"/>
              <a:t>Typy </a:t>
            </a:r>
            <a:r>
              <a:rPr lang="cs-CZ" sz="3628" b="1" i="1" dirty="0" err="1"/>
              <a:t>Borrelia</a:t>
            </a:r>
            <a:r>
              <a:rPr lang="cs-CZ" sz="3628" b="1" i="1" dirty="0"/>
              <a:t> </a:t>
            </a:r>
            <a:r>
              <a:rPr lang="cs-CZ" sz="3628" b="1" i="1" dirty="0" err="1"/>
              <a:t>burgdorferi</a:t>
            </a:r>
            <a:r>
              <a:rPr lang="cs-CZ" sz="3628" b="1" i="1" dirty="0"/>
              <a:t> </a:t>
            </a:r>
            <a:r>
              <a:rPr lang="cs-CZ" sz="3628" dirty="0" err="1"/>
              <a:t>sensu</a:t>
            </a:r>
            <a:r>
              <a:rPr lang="cs-CZ" sz="3628" dirty="0"/>
              <a:t> lato: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628" i="1" dirty="0"/>
              <a:t>B. </a:t>
            </a:r>
            <a:r>
              <a:rPr lang="cs-CZ" sz="3628" i="1" dirty="0" err="1"/>
              <a:t>afzelii</a:t>
            </a:r>
            <a:r>
              <a:rPr lang="cs-CZ" sz="3628" dirty="0"/>
              <a:t>: hl. Evropa, Asie; kožní projevy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628" i="1" dirty="0"/>
              <a:t>B. </a:t>
            </a:r>
            <a:r>
              <a:rPr lang="cs-CZ" sz="3628" i="1" dirty="0" err="1"/>
              <a:t>garinii</a:t>
            </a:r>
            <a:r>
              <a:rPr lang="cs-CZ" sz="3628" dirty="0"/>
              <a:t>: hl. Evropa, Asie; neurolog. projevy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628" i="1" dirty="0"/>
              <a:t>B. </a:t>
            </a:r>
            <a:r>
              <a:rPr lang="cs-CZ" sz="3628" i="1" dirty="0" err="1"/>
              <a:t>burgdorferi</a:t>
            </a:r>
            <a:r>
              <a:rPr lang="cs-CZ" sz="3628" i="1" dirty="0"/>
              <a:t> </a:t>
            </a:r>
            <a:r>
              <a:rPr lang="cs-CZ" sz="3628" i="1" dirty="0" err="1"/>
              <a:t>sensu</a:t>
            </a:r>
            <a:r>
              <a:rPr lang="cs-CZ" sz="3628" i="1" dirty="0"/>
              <a:t> </a:t>
            </a:r>
            <a:r>
              <a:rPr lang="cs-CZ" sz="3628" i="1" dirty="0" err="1"/>
              <a:t>stricto</a:t>
            </a:r>
            <a:r>
              <a:rPr lang="cs-CZ" sz="3628" dirty="0"/>
              <a:t>: </a:t>
            </a:r>
            <a:r>
              <a:rPr lang="cs-CZ" sz="3628" dirty="0" err="1"/>
              <a:t>sev</a:t>
            </a:r>
            <a:r>
              <a:rPr lang="cs-CZ" sz="3628" dirty="0"/>
              <a:t>. Amerika, Evropa; kloubní projevy</a:t>
            </a:r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628" i="1" dirty="0"/>
              <a:t>B. </a:t>
            </a:r>
            <a:r>
              <a:rPr lang="cs-CZ" sz="3628" i="1" dirty="0" err="1"/>
              <a:t>valaisiana</a:t>
            </a:r>
            <a:endParaRPr lang="cs-CZ" sz="3628" i="1" dirty="0"/>
          </a:p>
          <a:p>
            <a:pPr marL="552938" indent="-552938">
              <a:lnSpc>
                <a:spcPct val="100000"/>
              </a:lnSpc>
              <a:buChar char="-"/>
            </a:pPr>
            <a:r>
              <a:rPr lang="cs-CZ" sz="3628" i="1" dirty="0"/>
              <a:t>B. </a:t>
            </a:r>
            <a:r>
              <a:rPr lang="cs-CZ" sz="3628" i="1" dirty="0" err="1"/>
              <a:t>lusitaniae</a:t>
            </a:r>
            <a:endParaRPr lang="cs-CZ" sz="3628" i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E70BC-B8A6-DF40-E325-D9D7D98266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535312"/>
          </a:xfrm>
        </p:spPr>
        <p:txBody>
          <a:bodyPr/>
          <a:lstStyle/>
          <a:p>
            <a:pPr lvl="0" algn="ctr"/>
            <a:r>
              <a:rPr lang="cs-CZ" dirty="0" err="1"/>
              <a:t>Lymeská</a:t>
            </a:r>
            <a:r>
              <a:rPr lang="cs-CZ" dirty="0"/>
              <a:t> </a:t>
            </a:r>
            <a:r>
              <a:rPr lang="cs-CZ" dirty="0" err="1"/>
              <a:t>borrelióza</a:t>
            </a:r>
            <a:r>
              <a:rPr lang="cs-CZ" dirty="0"/>
              <a:t>, výskyt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21BF24-2F58-0F60-F69A-75DA24D017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2"/>
            <a:ext cx="10971304" cy="5125405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Zdroj://bewareofthebugs.com/diseases/lyme-disease/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583171D-AB38-8BB8-E80E-E9968224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1" t="4625" r="2507" b="4009"/>
          <a:stretch>
            <a:fillRect/>
          </a:stretch>
        </p:blipFill>
        <p:spPr>
          <a:xfrm>
            <a:off x="1834871" y="943128"/>
            <a:ext cx="8522258" cy="51973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1E787-DE93-5F99-1533-A4DD0F0F21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633968"/>
          </a:xfrm>
        </p:spPr>
        <p:txBody>
          <a:bodyPr/>
          <a:lstStyle/>
          <a:p>
            <a:pPr lvl="0" algn="ctr"/>
            <a:r>
              <a:rPr lang="cs-CZ" sz="4354" dirty="0" err="1"/>
              <a:t>Lymeská</a:t>
            </a:r>
            <a:r>
              <a:rPr lang="cs-CZ" sz="4354" dirty="0"/>
              <a:t> </a:t>
            </a:r>
            <a:r>
              <a:rPr lang="cs-CZ" sz="4354" dirty="0" err="1"/>
              <a:t>borrelióza</a:t>
            </a:r>
            <a:endParaRPr lang="cs-CZ" sz="4354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B03C8-199A-6462-BAC8-A9ECE142D4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2" y="892621"/>
            <a:ext cx="9354379" cy="50727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903" dirty="0"/>
              <a:t>Vektor v ČR: </a:t>
            </a:r>
            <a:r>
              <a:rPr lang="cs-CZ" sz="2903" i="1" dirty="0" err="1"/>
              <a:t>Ixodes</a:t>
            </a:r>
            <a:r>
              <a:rPr lang="cs-CZ" sz="2903" i="1" dirty="0"/>
              <a:t> </a:t>
            </a:r>
            <a:r>
              <a:rPr lang="cs-CZ" sz="2903" i="1" dirty="0" err="1"/>
              <a:t>ricinus</a:t>
            </a:r>
            <a:r>
              <a:rPr lang="cs-CZ" sz="2903" i="1" dirty="0"/>
              <a:t>, </a:t>
            </a:r>
            <a:r>
              <a:rPr lang="cs-CZ" sz="2903" dirty="0"/>
              <a:t>inkubační doba: 3 – 30 dní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903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903" dirty="0"/>
              <a:t>Neléčená forma – 3 stadia:</a:t>
            </a:r>
          </a:p>
          <a:p>
            <a:pPr>
              <a:lnSpc>
                <a:spcPct val="100000"/>
              </a:lnSpc>
            </a:pPr>
            <a:r>
              <a:rPr lang="cs-CZ" sz="2700" b="1" dirty="0"/>
              <a:t>časné lokalizované</a:t>
            </a:r>
            <a:r>
              <a:rPr lang="cs-CZ" sz="2700" dirty="0"/>
              <a:t>: „flek“: </a:t>
            </a:r>
            <a:r>
              <a:rPr lang="cs-CZ" sz="2700" dirty="0" err="1"/>
              <a:t>erythema</a:t>
            </a:r>
            <a:r>
              <a:rPr lang="cs-CZ" sz="2700" dirty="0"/>
              <a:t> </a:t>
            </a:r>
            <a:r>
              <a:rPr lang="cs-CZ" sz="2700" dirty="0" err="1"/>
              <a:t>migrans</a:t>
            </a:r>
            <a:r>
              <a:rPr lang="cs-CZ" sz="2700" dirty="0"/>
              <a:t>, někdy teplota, bolesti hlavy, svalů, kloubů… Děti: </a:t>
            </a:r>
            <a:r>
              <a:rPr lang="cs-CZ" sz="2700" dirty="0" err="1"/>
              <a:t>borreliový</a:t>
            </a:r>
            <a:r>
              <a:rPr lang="cs-CZ" sz="2700" dirty="0"/>
              <a:t> </a:t>
            </a:r>
            <a:r>
              <a:rPr lang="cs-CZ" sz="2700" dirty="0" err="1"/>
              <a:t>lymfocytom</a:t>
            </a:r>
            <a:endParaRPr lang="cs-CZ" sz="2700" dirty="0"/>
          </a:p>
          <a:p>
            <a:pPr>
              <a:lnSpc>
                <a:spcPct val="100000"/>
              </a:lnSpc>
            </a:pPr>
            <a:r>
              <a:rPr lang="cs-CZ" sz="2700" dirty="0"/>
              <a:t>časné diseminované: </a:t>
            </a:r>
            <a:r>
              <a:rPr lang="cs-CZ" sz="2700" dirty="0" err="1"/>
              <a:t>erythema</a:t>
            </a:r>
            <a:r>
              <a:rPr lang="cs-CZ" sz="2700" dirty="0"/>
              <a:t> </a:t>
            </a:r>
            <a:r>
              <a:rPr lang="cs-CZ" sz="2700" dirty="0" err="1"/>
              <a:t>migrans</a:t>
            </a:r>
            <a:r>
              <a:rPr lang="cs-CZ" sz="2700" dirty="0"/>
              <a:t> </a:t>
            </a:r>
            <a:r>
              <a:rPr lang="cs-CZ" sz="2700" dirty="0" err="1"/>
              <a:t>mutliple</a:t>
            </a:r>
            <a:r>
              <a:rPr lang="cs-CZ" sz="2700" dirty="0"/>
              <a:t>, zánět mozkových blan, postižení srdce (arytmie), nervových kořenů (</a:t>
            </a:r>
            <a:r>
              <a:rPr lang="cs-CZ" sz="2700" dirty="0" err="1"/>
              <a:t>radikuloneuritida</a:t>
            </a:r>
            <a:r>
              <a:rPr lang="cs-CZ" sz="2700" dirty="0"/>
              <a:t>), migrující záněty kloubů…</a:t>
            </a:r>
          </a:p>
          <a:p>
            <a:pPr>
              <a:lnSpc>
                <a:spcPct val="100000"/>
              </a:lnSpc>
            </a:pPr>
            <a:r>
              <a:rPr lang="cs-CZ" sz="2700" dirty="0"/>
              <a:t>pozdní diseminované: zánět kloubů (koleno), pozdní </a:t>
            </a:r>
            <a:r>
              <a:rPr lang="cs-CZ" sz="2700" dirty="0" err="1"/>
              <a:t>neulog</a:t>
            </a:r>
            <a:r>
              <a:rPr lang="cs-CZ" sz="2700" dirty="0"/>
              <a:t>. potíže, kožní forma: </a:t>
            </a:r>
            <a:r>
              <a:rPr lang="cs-CZ" sz="2700" dirty="0" err="1"/>
              <a:t>acrodermatitis</a:t>
            </a:r>
            <a:r>
              <a:rPr lang="cs-CZ" sz="2700" dirty="0"/>
              <a:t> </a:t>
            </a:r>
            <a:r>
              <a:rPr lang="cs-CZ" sz="2700" dirty="0" err="1"/>
              <a:t>chronica</a:t>
            </a:r>
            <a:r>
              <a:rPr lang="cs-CZ" sz="2700" dirty="0"/>
              <a:t> </a:t>
            </a:r>
            <a:r>
              <a:rPr lang="cs-CZ" sz="2700" dirty="0" err="1"/>
              <a:t>atroficans</a:t>
            </a:r>
            <a:r>
              <a:rPr lang="cs-CZ" sz="2700" dirty="0"/>
              <a:t>, postižení srdce (kardiomyopatie)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907ADC-FC85-91EE-E91C-15FD08C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4" r="67907" b="23849"/>
          <a:stretch/>
        </p:blipFill>
        <p:spPr>
          <a:xfrm>
            <a:off x="9964131" y="395926"/>
            <a:ext cx="1611983" cy="522244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031045-8038-5EBD-A2D2-7C57D5E20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5D9127-EAB9-D289-7D32-A07B6C10E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38A781-CC9D-DF0F-7E39-441EADF7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3670"/>
            <a:ext cx="10753200" cy="451576"/>
          </a:xfrm>
        </p:spPr>
        <p:txBody>
          <a:bodyPr/>
          <a:lstStyle/>
          <a:p>
            <a:pPr algn="ctr"/>
            <a:r>
              <a:rPr lang="cs-CZ" dirty="0" err="1"/>
              <a:t>Erythema</a:t>
            </a:r>
            <a:r>
              <a:rPr lang="cs-CZ" dirty="0"/>
              <a:t> </a:t>
            </a:r>
            <a:r>
              <a:rPr lang="cs-CZ" dirty="0" err="1"/>
              <a:t>migrans</a:t>
            </a:r>
            <a:r>
              <a:rPr lang="cs-CZ" dirty="0"/>
              <a:t>, </a:t>
            </a:r>
            <a:r>
              <a:rPr lang="cs-CZ" dirty="0" err="1"/>
              <a:t>borreliový</a:t>
            </a:r>
            <a:r>
              <a:rPr lang="cs-CZ" dirty="0"/>
              <a:t> </a:t>
            </a:r>
            <a:r>
              <a:rPr lang="cs-CZ" dirty="0" err="1"/>
              <a:t>lymfocytom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BBA8F78-F0DA-2465-2A62-30DD3D307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1100" dirty="0"/>
              <a:t>Zdroj: </a:t>
            </a:r>
            <a:r>
              <a:rPr lang="cs-CZ" sz="1100" dirty="0">
                <a:hlinkClick r:id="rId2"/>
              </a:rPr>
              <a:t>https://www.lymediseaseaction.org.uk/about-lyme/</a:t>
            </a:r>
            <a:r>
              <a:rPr lang="cs-CZ" sz="1100" dirty="0" err="1">
                <a:hlinkClick r:id="rId2"/>
              </a:rPr>
              <a:t>rashes</a:t>
            </a:r>
            <a:r>
              <a:rPr lang="cs-CZ" sz="1100" dirty="0">
                <a:hlinkClick r:id="rId2"/>
              </a:rPr>
              <a:t>/</a:t>
            </a:r>
            <a:r>
              <a:rPr lang="cs-CZ" sz="1100" dirty="0"/>
              <a:t>, https://link.springer.com/article/10.2165/0128071-200809060-00002/figures/5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2B7CD7-7680-32AE-B9C1-6B8418B64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74" y="1242067"/>
            <a:ext cx="3923931" cy="39239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94F139-8165-9E85-7D2F-65AC58109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332" y="1364059"/>
            <a:ext cx="5348399" cy="35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42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FCBB8-1CAE-B2B4-6E7A-E84AEE0ACF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9"/>
            <a:ext cx="10971304" cy="737942"/>
          </a:xfrm>
        </p:spPr>
        <p:txBody>
          <a:bodyPr/>
          <a:lstStyle/>
          <a:p>
            <a:pPr lvl="0" algn="ctr"/>
            <a:r>
              <a:rPr lang="cs-CZ" sz="3870" dirty="0" err="1"/>
              <a:t>Lymeská</a:t>
            </a:r>
            <a:r>
              <a:rPr lang="cs-CZ" sz="3870" dirty="0"/>
              <a:t> </a:t>
            </a:r>
            <a:r>
              <a:rPr lang="cs-CZ" sz="3870" dirty="0" err="1"/>
              <a:t>borrelióza</a:t>
            </a:r>
            <a:endParaRPr lang="cs-CZ" sz="387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14369C-4D8E-E3FA-667E-D77F74D93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235778"/>
            <a:ext cx="10971304" cy="4520477"/>
          </a:xfrm>
        </p:spPr>
        <p:txBody>
          <a:bodyPr/>
          <a:lstStyle/>
          <a:p>
            <a:pPr marL="552938" indent="-552938">
              <a:lnSpc>
                <a:spcPct val="100000"/>
              </a:lnSpc>
              <a:buFont typeface="Arial" pitchFamily="34"/>
              <a:buChar char="•"/>
            </a:pPr>
            <a:r>
              <a:rPr lang="cs-CZ" sz="3628" dirty="0"/>
              <a:t>Léčba: antibiotická</a:t>
            </a:r>
          </a:p>
          <a:p>
            <a:pPr lvl="0">
              <a:lnSpc>
                <a:spcPct val="100000"/>
              </a:lnSpc>
            </a:pPr>
            <a:r>
              <a:rPr lang="cs-CZ" sz="2419" dirty="0" err="1"/>
              <a:t>Guidelines</a:t>
            </a:r>
            <a:r>
              <a:rPr lang="cs-CZ" sz="2419" dirty="0"/>
              <a:t>: </a:t>
            </a:r>
            <a:r>
              <a:rPr lang="cs-CZ" sz="2419" dirty="0">
                <a:hlinkClick r:id="rId2"/>
              </a:rPr>
              <a:t>https://infektologie.cz/DPLB18.htm</a:t>
            </a:r>
            <a:endParaRPr lang="cs-CZ" sz="2419" dirty="0"/>
          </a:p>
          <a:p>
            <a:pPr marL="72000" lvl="0" indent="0">
              <a:lnSpc>
                <a:spcPct val="100000"/>
              </a:lnSpc>
              <a:buNone/>
            </a:pPr>
            <a:endParaRPr lang="cs-CZ" sz="3628" dirty="0"/>
          </a:p>
          <a:p>
            <a:pPr marL="72000" lvl="0" indent="0">
              <a:lnSpc>
                <a:spcPct val="100000"/>
              </a:lnSpc>
              <a:buNone/>
            </a:pPr>
            <a:endParaRPr lang="cs-CZ" sz="3628" dirty="0"/>
          </a:p>
          <a:p>
            <a:pPr marL="72000" lvl="0" indent="0">
              <a:lnSpc>
                <a:spcPct val="100000"/>
              </a:lnSpc>
              <a:buNone/>
            </a:pPr>
            <a:r>
              <a:rPr lang="cs-CZ" sz="3628" dirty="0"/>
              <a:t>Prevence: vhodný oděv, repelenty, prohlížení těla a časné odstranění přisátého klíštěte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0A867-4D92-B7F8-5663-9584B9A0CA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7857" y="269310"/>
            <a:ext cx="10753200" cy="451576"/>
          </a:xfrm>
        </p:spPr>
        <p:txBody>
          <a:bodyPr/>
          <a:lstStyle/>
          <a:p>
            <a:pPr lvl="0" algn="ctr"/>
            <a:r>
              <a:rPr lang="cs-CZ" sz="3870" i="1" dirty="0" err="1"/>
              <a:t>Borrelia</a:t>
            </a:r>
            <a:r>
              <a:rPr lang="cs-CZ" sz="3870" i="1" dirty="0"/>
              <a:t> </a:t>
            </a:r>
            <a:r>
              <a:rPr lang="cs-CZ" sz="3870" i="1" dirty="0" err="1"/>
              <a:t>burgdorferi</a:t>
            </a:r>
            <a:r>
              <a:rPr lang="cs-CZ" sz="3870" dirty="0"/>
              <a:t>, </a:t>
            </a:r>
            <a:r>
              <a:rPr lang="cs-CZ" sz="3870" dirty="0" err="1"/>
              <a:t>promoření</a:t>
            </a:r>
            <a:r>
              <a:rPr lang="cs-CZ" sz="3870" dirty="0"/>
              <a:t> klíšťat (2006 - 2023)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B4793A-81F7-D0F2-D35E-E092F0E795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2"/>
            <a:ext cx="10971304" cy="5115950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marL="72000" lvl="0" indent="0">
              <a:lnSpc>
                <a:spcPct val="80000"/>
              </a:lnSpc>
              <a:buNone/>
            </a:pPr>
            <a:endParaRPr lang="cs-CZ" sz="3265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Zdroj: https://www.kliste.cz/cz/vse-o-klistatech/clanek/mapy-vyskytu-infikovanych-klistat-v-cr</a:t>
            </a: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630D37-3B9F-92A3-1745-37ED1310D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98" y="1236021"/>
            <a:ext cx="7861573" cy="500353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E1227-CEF5-B7B6-0A7E-FA76878CE8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9"/>
            <a:ext cx="10971304" cy="775753"/>
          </a:xfrm>
        </p:spPr>
        <p:txBody>
          <a:bodyPr/>
          <a:lstStyle/>
          <a:p>
            <a:pPr lvl="0" algn="ctr"/>
            <a:r>
              <a:rPr lang="cs-CZ" sz="4354" dirty="0" err="1"/>
              <a:t>Ehrlichióza</a:t>
            </a:r>
            <a:r>
              <a:rPr lang="cs-CZ" sz="4354" dirty="0"/>
              <a:t> (anaplazmóza)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3384D-E72C-35B2-CE69-BCFF85C913A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313819"/>
            <a:ext cx="10971304" cy="4943389"/>
          </a:xfrm>
        </p:spPr>
        <p:txBody>
          <a:bodyPr/>
          <a:lstStyle/>
          <a:p>
            <a:pPr lvl="0">
              <a:lnSpc>
                <a:spcPts val="4900"/>
              </a:lnSpc>
            </a:pPr>
            <a:r>
              <a:rPr lang="cs-CZ" sz="3000" dirty="0"/>
              <a:t>Původce: </a:t>
            </a:r>
            <a:r>
              <a:rPr lang="cs-CZ" sz="3000" i="1" dirty="0" err="1"/>
              <a:t>Anaplasma</a:t>
            </a:r>
            <a:r>
              <a:rPr lang="cs-CZ" sz="3000" dirty="0"/>
              <a:t>, </a:t>
            </a:r>
            <a:r>
              <a:rPr lang="cs-CZ" sz="3000" i="1" dirty="0" err="1"/>
              <a:t>Ehrlichia</a:t>
            </a:r>
            <a:r>
              <a:rPr lang="cs-CZ" sz="3000" dirty="0"/>
              <a:t>, </a:t>
            </a:r>
            <a:r>
              <a:rPr lang="cs-CZ" sz="3000" i="1" dirty="0" err="1"/>
              <a:t>Neorickettsia</a:t>
            </a:r>
            <a:endParaRPr lang="cs-CZ" sz="3000" i="1" dirty="0"/>
          </a:p>
          <a:p>
            <a:pPr lvl="0">
              <a:lnSpc>
                <a:spcPts val="4900"/>
              </a:lnSpc>
            </a:pPr>
            <a:r>
              <a:rPr lang="cs-CZ" sz="3000" i="1" dirty="0"/>
              <a:t>V ČR: </a:t>
            </a:r>
            <a:r>
              <a:rPr lang="cs-CZ" sz="3000" i="1" dirty="0" err="1"/>
              <a:t>Anaplasma</a:t>
            </a:r>
            <a:r>
              <a:rPr lang="cs-CZ" sz="3000" i="1" dirty="0"/>
              <a:t> </a:t>
            </a:r>
            <a:r>
              <a:rPr lang="cs-CZ" sz="3000" i="1" dirty="0" err="1"/>
              <a:t>phagocytophila</a:t>
            </a:r>
            <a:r>
              <a:rPr lang="cs-CZ" sz="3000" i="1" dirty="0"/>
              <a:t> – </a:t>
            </a:r>
            <a:r>
              <a:rPr lang="cs-CZ" sz="3000" dirty="0"/>
              <a:t>nemoc: „lidská </a:t>
            </a:r>
            <a:r>
              <a:rPr lang="cs-CZ" sz="3000" dirty="0" err="1"/>
              <a:t>granulocytání</a:t>
            </a:r>
            <a:r>
              <a:rPr lang="cs-CZ" sz="3000" dirty="0"/>
              <a:t> </a:t>
            </a:r>
            <a:r>
              <a:rPr lang="cs-CZ" sz="3000" dirty="0" err="1"/>
              <a:t>ehrlichióza</a:t>
            </a:r>
            <a:r>
              <a:rPr lang="cs-CZ" sz="3000" dirty="0"/>
              <a:t>/anaplazmóza“</a:t>
            </a:r>
          </a:p>
          <a:p>
            <a:pPr lvl="0">
              <a:lnSpc>
                <a:spcPts val="4900"/>
              </a:lnSpc>
            </a:pPr>
            <a:r>
              <a:rPr lang="cs-CZ" sz="3000" dirty="0"/>
              <a:t>Inkubační doba: 7 – 12 dní</a:t>
            </a:r>
          </a:p>
          <a:p>
            <a:pPr lvl="0">
              <a:lnSpc>
                <a:spcPts val="4900"/>
              </a:lnSpc>
            </a:pPr>
            <a:r>
              <a:rPr lang="cs-CZ" sz="3000" dirty="0"/>
              <a:t>Klinický obraz: horečka, únava, bolesti hlavy, svalů, kloubů (někdy vyrážka, zvracení; vzácně postižení plic, mozku, ledvin)</a:t>
            </a:r>
          </a:p>
          <a:p>
            <a:pPr lvl="0">
              <a:lnSpc>
                <a:spcPts val="4900"/>
              </a:lnSpc>
            </a:pPr>
            <a:r>
              <a:rPr lang="cs-CZ" sz="3000" dirty="0"/>
              <a:t>Léčba: antibiotika (doxycyklin)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1247" y="284085"/>
            <a:ext cx="8407411" cy="70133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4300" dirty="0">
                <a:solidFill>
                  <a:srgbClr val="009900"/>
                </a:solidFill>
              </a:rPr>
              <a:t>  </a:t>
            </a:r>
            <a:r>
              <a:rPr lang="cs-CZ" altLang="cs-CZ" sz="4300" dirty="0"/>
              <a:t>Virová hepatitida B</a:t>
            </a:r>
            <a:br>
              <a:rPr lang="cs-CZ" altLang="cs-CZ" sz="4300" dirty="0">
                <a:solidFill>
                  <a:srgbClr val="008080"/>
                </a:solidFill>
              </a:rPr>
            </a:br>
            <a:r>
              <a:rPr lang="cs-CZ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386" y="1173925"/>
            <a:ext cx="10173809" cy="5140170"/>
          </a:xfrm>
        </p:spPr>
        <p:txBody>
          <a:bodyPr rtlCol="0">
            <a:normAutofit/>
          </a:bodyPr>
          <a:lstStyle/>
          <a:p>
            <a:pPr marL="72000" indent="0">
              <a:buNone/>
              <a:defRPr/>
            </a:pPr>
            <a:r>
              <a:rPr lang="cs-CZ" dirty="0"/>
              <a:t>Cesty přenosu: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sz="2800" dirty="0"/>
              <a:t>pohlavním stykem 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sz="2800" dirty="0"/>
              <a:t>krví a krevními produkty (vč. aplikace injekčních drog)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sz="2800" dirty="0"/>
              <a:t>z matky na dítě během těhotenství, porodu, kojením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v Evropě absolutně převažuje přenos </a:t>
            </a:r>
            <a:r>
              <a:rPr lang="cs-CZ" b="1" dirty="0"/>
              <a:t>sexuální </a:t>
            </a:r>
          </a:p>
          <a:p>
            <a:pPr eaLnBrk="1" hangingPunct="1">
              <a:defRPr/>
            </a:pPr>
            <a:r>
              <a:rPr lang="cs-CZ" dirty="0"/>
              <a:t>v rozvojových zemích převažuje přenos sexuální a ve zdravotnických zařízeních</a:t>
            </a:r>
          </a:p>
        </p:txBody>
      </p:sp>
    </p:spTree>
    <p:extLst>
      <p:ext uri="{BB962C8B-B14F-4D97-AF65-F5344CB8AC3E}">
        <p14:creationId xmlns:p14="http://schemas.microsoft.com/office/powerpoint/2010/main" val="38195241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3DDFC-117A-6997-7750-51AECC4347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805" y="160706"/>
            <a:ext cx="10753200" cy="451576"/>
          </a:xfrm>
        </p:spPr>
        <p:txBody>
          <a:bodyPr/>
          <a:lstStyle/>
          <a:p>
            <a:pPr lvl="0" algn="ctr"/>
            <a:r>
              <a:rPr lang="cs-CZ" dirty="0" err="1"/>
              <a:t>Ehrlichie</a:t>
            </a:r>
            <a:r>
              <a:rPr lang="cs-CZ" dirty="0"/>
              <a:t>, </a:t>
            </a:r>
            <a:r>
              <a:rPr lang="cs-CZ" dirty="0" err="1"/>
              <a:t>promoření</a:t>
            </a:r>
            <a:r>
              <a:rPr lang="cs-CZ" dirty="0"/>
              <a:t> klíšťat v ČR (2006 – 2023)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95A6A2-AC2E-BEE3-2CD2-0B752498AB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4980181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lvl="0">
              <a:lnSpc>
                <a:spcPct val="80000"/>
              </a:lnSpc>
            </a:pPr>
            <a:endParaRPr lang="cs-CZ" sz="3628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endParaRPr lang="cs-CZ" sz="1330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Zdroj: https://www.kliste.cz/cz/vse-o-klistatech/clanek/mapy-vyskytu-infikovanych-klistat-v-cr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816129-F243-3207-4F9D-1AA63BDD9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2" y="1604401"/>
            <a:ext cx="7238592" cy="450943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72F76-D0FD-9374-EA41-E534BC45FC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48" y="57541"/>
            <a:ext cx="10971304" cy="416574"/>
          </a:xfrm>
        </p:spPr>
        <p:txBody>
          <a:bodyPr/>
          <a:lstStyle/>
          <a:p>
            <a:pPr lvl="0" algn="ctr"/>
            <a:r>
              <a:rPr lang="cs-CZ" sz="3500" dirty="0"/>
              <a:t>Tularémie, „zaječí nemoc“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E51494-85CE-2ABB-5F5A-5B5731AA09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956" y="842317"/>
            <a:ext cx="10802347" cy="64138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726"/>
              </a:spcBef>
            </a:pPr>
            <a:r>
              <a:rPr lang="cs-CZ" sz="2661" dirty="0"/>
              <a:t>Původce: G- </a:t>
            </a:r>
            <a:r>
              <a:rPr lang="cs-CZ" sz="2661" i="1" dirty="0" err="1"/>
              <a:t>Francisella</a:t>
            </a:r>
            <a:r>
              <a:rPr lang="cs-CZ" sz="2661" i="1" dirty="0"/>
              <a:t> </a:t>
            </a:r>
            <a:r>
              <a:rPr lang="cs-CZ" sz="2661" i="1" dirty="0" err="1"/>
              <a:t>tularensis</a:t>
            </a:r>
            <a:r>
              <a:rPr lang="cs-CZ" sz="2661" dirty="0"/>
              <a:t>, zoonóza (savci, ptáci, členovci…)</a:t>
            </a:r>
          </a:p>
          <a:p>
            <a:pPr>
              <a:lnSpc>
                <a:spcPct val="100000"/>
              </a:lnSpc>
              <a:spcBef>
                <a:spcPts val="726"/>
              </a:spcBef>
            </a:pPr>
            <a:r>
              <a:rPr lang="cs-CZ" sz="2661" dirty="0"/>
              <a:t>Výskyt: severní polokoule, i ČR</a:t>
            </a:r>
          </a:p>
          <a:p>
            <a:pPr>
              <a:lnSpc>
                <a:spcPct val="100000"/>
              </a:lnSpc>
              <a:spcBef>
                <a:spcPts val="726"/>
              </a:spcBef>
            </a:pPr>
            <a:r>
              <a:rPr lang="cs-CZ" sz="2661" dirty="0"/>
              <a:t>Přenos: </a:t>
            </a:r>
            <a:r>
              <a:rPr lang="cs-CZ" sz="2661" b="1" dirty="0"/>
              <a:t>klíště (</a:t>
            </a:r>
            <a:r>
              <a:rPr lang="cs-CZ" sz="2661" b="1" dirty="0" err="1"/>
              <a:t>Dermacentor</a:t>
            </a:r>
            <a:r>
              <a:rPr lang="cs-CZ" sz="2661" b="1" dirty="0"/>
              <a:t>), komár, ovád</a:t>
            </a:r>
            <a:r>
              <a:rPr lang="cs-CZ" sz="2661" dirty="0"/>
              <a:t>; alimentárně (přímo či kontaminací vody/potravy, nedostatečně tepelně upravené maso); inhalačně; přímý kontakt s tkání nemocného zvířete přes kůži/sliznice…</a:t>
            </a:r>
          </a:p>
          <a:p>
            <a:pPr>
              <a:lnSpc>
                <a:spcPct val="100000"/>
              </a:lnSpc>
              <a:spcBef>
                <a:spcPts val="726"/>
              </a:spcBef>
            </a:pPr>
            <a:r>
              <a:rPr lang="cs-CZ" sz="2661" dirty="0"/>
              <a:t>Inkubační doba: 2 – 20 dní</a:t>
            </a:r>
          </a:p>
          <a:p>
            <a:pPr>
              <a:lnSpc>
                <a:spcPct val="100000"/>
              </a:lnSpc>
              <a:spcBef>
                <a:spcPts val="726"/>
              </a:spcBef>
            </a:pPr>
            <a:r>
              <a:rPr lang="cs-CZ" sz="2661" dirty="0"/>
              <a:t>Klin. obraz: dle cesty přenosu…</a:t>
            </a:r>
          </a:p>
          <a:p>
            <a:pPr>
              <a:lnSpc>
                <a:spcPct val="100000"/>
              </a:lnSpc>
              <a:spcBef>
                <a:spcPts val="726"/>
              </a:spcBef>
            </a:pPr>
            <a:endParaRPr lang="cs-CZ" sz="2661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endParaRPr lang="cs-CZ" sz="1209" dirty="0"/>
          </a:p>
          <a:p>
            <a:pPr marL="72000" indent="0">
              <a:lnSpc>
                <a:spcPct val="90000"/>
              </a:lnSpc>
              <a:buNone/>
            </a:pPr>
            <a:r>
              <a:rPr lang="cs-CZ" sz="1100" dirty="0"/>
              <a:t>Zdroj obrázku: http://www.medtorrents.com/blog/tularemia_complicatii_diagnostic_si_tratament/2017-03-11-1320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4EA362-5027-AD08-D809-C55CC2D98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5" y="3028392"/>
            <a:ext cx="3499797" cy="33576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4426E-9325-22B3-B4A6-DE72AE2338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689" y="632597"/>
            <a:ext cx="3007443" cy="663543"/>
          </a:xfrm>
        </p:spPr>
        <p:txBody>
          <a:bodyPr/>
          <a:lstStyle/>
          <a:p>
            <a:pPr lvl="0" algn="l">
              <a:lnSpc>
                <a:spcPct val="100000"/>
              </a:lnSpc>
            </a:pPr>
            <a:r>
              <a:rPr lang="cs-CZ" sz="2500" dirty="0"/>
              <a:t>Cesty přenosu </a:t>
            </a:r>
            <a:br>
              <a:rPr lang="cs-CZ" sz="2500" dirty="0"/>
            </a:br>
            <a:r>
              <a:rPr lang="cs-CZ" sz="2500" i="1" dirty="0"/>
              <a:t>Fr. </a:t>
            </a:r>
            <a:r>
              <a:rPr lang="cs-CZ" sz="2500" i="1" dirty="0" err="1"/>
              <a:t>Tularensis</a:t>
            </a:r>
            <a:br>
              <a:rPr lang="cs-CZ" sz="2500" i="1" dirty="0"/>
            </a:br>
            <a:br>
              <a:rPr lang="cs-CZ" sz="2500" i="1" dirty="0"/>
            </a:br>
            <a:r>
              <a:rPr lang="cs-CZ" sz="2500" b="0" dirty="0">
                <a:solidFill>
                  <a:schemeClr val="tx1"/>
                </a:solidFill>
              </a:rPr>
              <a:t>Potenciální biologická zbraň!</a:t>
            </a:r>
            <a:br>
              <a:rPr lang="cs-CZ" sz="2500" b="0" dirty="0">
                <a:solidFill>
                  <a:schemeClr val="tx1"/>
                </a:solidFill>
              </a:rPr>
            </a:br>
            <a:br>
              <a:rPr lang="cs-CZ" sz="2500" b="0" dirty="0">
                <a:solidFill>
                  <a:schemeClr val="tx1"/>
                </a:solidFill>
              </a:rPr>
            </a:br>
            <a:endParaRPr lang="cs-CZ" sz="2500" b="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92506-DFC3-DB74-87BD-15C2427595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5253599"/>
          </a:xfrm>
        </p:spPr>
        <p:txBody>
          <a:bodyPr/>
          <a:lstStyle/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lvl="0">
              <a:lnSpc>
                <a:spcPct val="90000"/>
              </a:lnSpc>
            </a:pPr>
            <a:endParaRPr lang="cs-CZ" sz="3628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90000"/>
              </a:lnSpc>
              <a:buNone/>
            </a:pPr>
            <a:r>
              <a:rPr lang="cs-CZ" sz="1209" dirty="0"/>
              <a:t>Zdroj: https://leblogaa.blogspot.com/2019/10/importante-epidemie-de-tularemie-en.html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66E996-61B4-0AD5-BE01-179AE952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2" b="5141"/>
          <a:stretch>
            <a:fillRect/>
          </a:stretch>
        </p:blipFill>
        <p:spPr>
          <a:xfrm>
            <a:off x="3693430" y="126634"/>
            <a:ext cx="6890492" cy="62939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3B2557D-3633-6315-9177-C50AB5E9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5" y="3177319"/>
            <a:ext cx="1228165" cy="122816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ECDB8-9F9C-C1AD-5779-0DDF38E947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48" y="193519"/>
            <a:ext cx="10971304" cy="700133"/>
          </a:xfrm>
        </p:spPr>
        <p:txBody>
          <a:bodyPr/>
          <a:lstStyle/>
          <a:p>
            <a:pPr lvl="0" algn="ctr"/>
            <a:r>
              <a:rPr lang="cs-CZ" dirty="0"/>
              <a:t>Klinické formy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4A9EE-D466-4B64-4845-21E4A7D243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711" y="732181"/>
            <a:ext cx="10971304" cy="5393637"/>
          </a:xfrm>
        </p:spPr>
        <p:txBody>
          <a:bodyPr/>
          <a:lstStyle/>
          <a:p>
            <a:pPr marL="552938" indent="-552938">
              <a:buFont typeface="Arial" pitchFamily="34"/>
              <a:buChar char="•"/>
            </a:pPr>
            <a:r>
              <a:rPr lang="cs-CZ" dirty="0"/>
              <a:t>kožní a uzlinová (nejčastější; poranění, klíště…) – hnisavý vřed s lokálním zduřením uzlin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dirty="0"/>
              <a:t>oční (přes spojivku) – hnisavý zánět oka a zduření uzlin před uchem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dirty="0" err="1"/>
              <a:t>oroglandulární</a:t>
            </a:r>
            <a:r>
              <a:rPr lang="cs-CZ" dirty="0"/>
              <a:t> (potrava/voda) – zánět krčních mandlí a krční lymfadenopatie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dirty="0"/>
              <a:t>střevní (potrava/voda, překonání žaludeční bariéry) – bolesti břicha, průjem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dirty="0"/>
              <a:t>plicní (vdechnutím) – kašel až zápal plic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dirty="0"/>
              <a:t>kombinované (např. přes spojivku + inhalačně = vdechnutím)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dirty="0"/>
              <a:t>generalizovaná – prostup bakterie do krve, vyrážka, celotělová lymfadenopatie…</a:t>
            </a:r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024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E8CAC7-EA15-BE52-7AEC-69DD8B9A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448633"/>
            <a:ext cx="10971304" cy="350409"/>
          </a:xfrm>
        </p:spPr>
        <p:txBody>
          <a:bodyPr/>
          <a:lstStyle/>
          <a:p>
            <a:pPr lvl="0" algn="ctr"/>
            <a:r>
              <a:rPr lang="cs-CZ" dirty="0"/>
              <a:t>Prevence tularémie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B2F98-7118-E0E2-F8CD-EFA553FA3D3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398896"/>
            <a:ext cx="10971304" cy="483526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cs-CZ" sz="3300" dirty="0"/>
              <a:t>Prevence: ochrana před klíšťaty a hmyzem; vyhýbat se kontaktu s divoce žijícími zvířaty; dobrá tepelná úprava masa; ochranné pomůcky při manipulaci s mrtvými zvířaty (lovci apod.), ochranné pomůcky laboratorních pracovníků…</a:t>
            </a:r>
          </a:p>
          <a:p>
            <a:pPr lvl="0">
              <a:lnSpc>
                <a:spcPct val="100000"/>
              </a:lnSpc>
            </a:pPr>
            <a:endParaRPr lang="cs-CZ" sz="3300" dirty="0"/>
          </a:p>
          <a:p>
            <a:pPr lvl="0">
              <a:lnSpc>
                <a:spcPct val="100000"/>
              </a:lnSpc>
            </a:pPr>
            <a:r>
              <a:rPr lang="cs-CZ" sz="3300" dirty="0"/>
              <a:t>Vakcína zatím neexistuje</a:t>
            </a:r>
          </a:p>
          <a:p>
            <a:pPr marL="72000" lvl="0" indent="0">
              <a:lnSpc>
                <a:spcPct val="70000"/>
              </a:lnSpc>
              <a:buNone/>
            </a:pPr>
            <a:endParaRPr lang="cs-CZ" sz="3628" dirty="0"/>
          </a:p>
          <a:p>
            <a:pPr lvl="0">
              <a:lnSpc>
                <a:spcPct val="70000"/>
              </a:lnSpc>
            </a:pPr>
            <a:endParaRPr lang="cs-CZ" sz="3628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8CC58-C115-654F-B490-43615B8918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615226"/>
          </a:xfrm>
        </p:spPr>
        <p:txBody>
          <a:bodyPr/>
          <a:lstStyle/>
          <a:p>
            <a:pPr lvl="0" algn="ctr"/>
            <a:r>
              <a:rPr lang="cs-CZ" sz="3500" i="1" dirty="0" err="1"/>
              <a:t>Francisella</a:t>
            </a:r>
            <a:r>
              <a:rPr lang="cs-CZ" sz="3500" i="1" dirty="0"/>
              <a:t> </a:t>
            </a:r>
            <a:r>
              <a:rPr lang="cs-CZ" sz="3500" i="1" dirty="0" err="1"/>
              <a:t>tularensis</a:t>
            </a:r>
            <a:r>
              <a:rPr lang="cs-CZ" sz="3500" dirty="0"/>
              <a:t>, </a:t>
            </a:r>
            <a:r>
              <a:rPr lang="cs-CZ" sz="3500" dirty="0" err="1"/>
              <a:t>promoření</a:t>
            </a:r>
            <a:r>
              <a:rPr lang="cs-CZ" sz="3500" dirty="0"/>
              <a:t> klíšťat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90EAC8-429B-CD9C-6D7D-0E9EDC4000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5087596"/>
          </a:xfrm>
        </p:spPr>
        <p:txBody>
          <a:bodyPr/>
          <a:lstStyle/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marL="72000" lvl="0" indent="0">
              <a:buNone/>
            </a:pPr>
            <a:endParaRPr lang="cs-CZ" sz="1330" dirty="0"/>
          </a:p>
          <a:p>
            <a:pPr marL="72000" lvl="0" indent="0">
              <a:buNone/>
            </a:pPr>
            <a:endParaRPr lang="cs-CZ" sz="1330" dirty="0"/>
          </a:p>
          <a:p>
            <a:pPr marL="72000" lvl="0" indent="0">
              <a:buNone/>
            </a:pPr>
            <a:endParaRPr lang="cs-CZ" sz="1100" dirty="0"/>
          </a:p>
          <a:p>
            <a:pPr marL="72000" lvl="0" indent="0">
              <a:buNone/>
            </a:pPr>
            <a:r>
              <a:rPr lang="cs-CZ" sz="1100" dirty="0"/>
              <a:t>Zdroj: https://www.kliste.cz/cz/vse-o-klistatech/clanek/vyskyt-infikovanych-klistat-v-jednotlivych-letech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816802-6EFF-5150-DA3D-700E9015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36" y="766724"/>
            <a:ext cx="7058619" cy="487423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4C5C6-32D0-7CB6-DDB3-EEDF60CF09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805" y="453670"/>
            <a:ext cx="10753200" cy="451576"/>
          </a:xfrm>
        </p:spPr>
        <p:txBody>
          <a:bodyPr/>
          <a:lstStyle/>
          <a:p>
            <a:pPr lvl="0" algn="ctr"/>
            <a:r>
              <a:rPr lang="cs-CZ" sz="3600" dirty="0" err="1"/>
              <a:t>Bartonelóza</a:t>
            </a:r>
            <a:r>
              <a:rPr lang="cs-CZ" sz="3600" dirty="0"/>
              <a:t>, nemoc z kočičího škrábnutí (</a:t>
            </a:r>
            <a:r>
              <a:rPr lang="cs-CZ" sz="3600" dirty="0" err="1"/>
              <a:t>cat</a:t>
            </a:r>
            <a:r>
              <a:rPr lang="cs-CZ" sz="3600" dirty="0"/>
              <a:t> </a:t>
            </a:r>
            <a:r>
              <a:rPr lang="cs-CZ" sz="3600" dirty="0" err="1"/>
              <a:t>scratch</a:t>
            </a:r>
            <a:r>
              <a:rPr lang="cs-CZ" sz="3600" dirty="0"/>
              <a:t> </a:t>
            </a:r>
            <a:r>
              <a:rPr lang="cs-CZ" sz="3600" dirty="0" err="1"/>
              <a:t>disease</a:t>
            </a:r>
            <a:r>
              <a:rPr lang="cs-CZ" sz="36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3F932-36EA-E6CA-AC11-08BE85459B8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8805" y="1704514"/>
            <a:ext cx="10753200" cy="4500978"/>
          </a:xfrm>
        </p:spPr>
        <p:txBody>
          <a:bodyPr/>
          <a:lstStyle/>
          <a:p>
            <a:pPr lvl="0">
              <a:lnSpc>
                <a:spcPts val="4100"/>
              </a:lnSpc>
            </a:pPr>
            <a:r>
              <a:rPr lang="cs-CZ" sz="3100" dirty="0"/>
              <a:t>Původce: </a:t>
            </a:r>
            <a:r>
              <a:rPr lang="cs-CZ" sz="3100" i="1" dirty="0" err="1"/>
              <a:t>Bartonella</a:t>
            </a:r>
            <a:r>
              <a:rPr lang="cs-CZ" sz="3100" i="1" dirty="0"/>
              <a:t> </a:t>
            </a:r>
            <a:r>
              <a:rPr lang="cs-CZ" sz="3100" i="1" dirty="0" err="1"/>
              <a:t>henselae</a:t>
            </a:r>
            <a:endParaRPr lang="cs-CZ" sz="3100" i="1" dirty="0"/>
          </a:p>
          <a:p>
            <a:pPr lvl="0">
              <a:lnSpc>
                <a:spcPts val="4100"/>
              </a:lnSpc>
            </a:pPr>
            <a:r>
              <a:rPr lang="cs-CZ" sz="3100" dirty="0"/>
              <a:t>Výskyt: celosvětově, v ČR poměrně vzácná</a:t>
            </a:r>
          </a:p>
          <a:p>
            <a:pPr lvl="0">
              <a:lnSpc>
                <a:spcPts val="4100"/>
              </a:lnSpc>
            </a:pPr>
            <a:endParaRPr lang="cs-CZ" sz="3100" dirty="0"/>
          </a:p>
          <a:p>
            <a:pPr lvl="0">
              <a:lnSpc>
                <a:spcPts val="4100"/>
              </a:lnSpc>
            </a:pPr>
            <a:r>
              <a:rPr lang="cs-CZ" sz="3100" dirty="0"/>
              <a:t>Přenos: </a:t>
            </a:r>
            <a:r>
              <a:rPr lang="cs-CZ" sz="3100" b="1" dirty="0"/>
              <a:t>kočičí blecha, klíště (I. </a:t>
            </a:r>
            <a:r>
              <a:rPr lang="cs-CZ" sz="3100" b="1" dirty="0" err="1"/>
              <a:t>ricinus</a:t>
            </a:r>
            <a:r>
              <a:rPr lang="cs-CZ" sz="3100" b="1" dirty="0"/>
              <a:t>), </a:t>
            </a:r>
            <a:r>
              <a:rPr lang="cs-CZ" sz="3100" dirty="0"/>
              <a:t>škrábnutí či kousnutí od kočky (ev. jiného zvířete)</a:t>
            </a:r>
          </a:p>
          <a:p>
            <a:pPr lvl="0">
              <a:lnSpc>
                <a:spcPts val="4100"/>
              </a:lnSpc>
            </a:pPr>
            <a:r>
              <a:rPr lang="cs-CZ" sz="3100" dirty="0"/>
              <a:t>Inkubační doba: 1 – 3 týdny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10946-7F78-5AD9-9829-6707A86890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37907"/>
            <a:ext cx="10971304" cy="520549"/>
          </a:xfrm>
        </p:spPr>
        <p:txBody>
          <a:bodyPr/>
          <a:lstStyle/>
          <a:p>
            <a:pPr lvl="0" algn="ctr"/>
            <a:r>
              <a:rPr lang="cs-CZ" sz="3500" dirty="0" err="1"/>
              <a:t>Bartonelóza</a:t>
            </a:r>
            <a:r>
              <a:rPr lang="cs-CZ" sz="3500" dirty="0"/>
              <a:t>, klinický obraz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35F09-A765-5BD6-7285-D9C95B0066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973550"/>
            <a:ext cx="10971304" cy="5884450"/>
          </a:xfrm>
        </p:spPr>
        <p:txBody>
          <a:bodyPr/>
          <a:lstStyle/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552938" indent="-552938">
              <a:lnSpc>
                <a:spcPct val="80000"/>
              </a:lnSpc>
              <a:buFont typeface="Arial" pitchFamily="34"/>
              <a:buChar char="•"/>
            </a:pPr>
            <a:endParaRPr lang="cs-CZ" sz="3628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endParaRPr lang="cs-CZ" sz="1209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Zdroj: https://images.huffingtonpost.com/2017-02-02-1486050532-8643796-cat4.PNG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4095DD-813E-F8B5-6D49-72182E816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9"/>
          <a:stretch>
            <a:fillRect/>
          </a:stretch>
        </p:blipFill>
        <p:spPr>
          <a:xfrm>
            <a:off x="2179596" y="1061536"/>
            <a:ext cx="7098875" cy="44887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BE903-6461-BA1F-A843-3B6808146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50" y="561919"/>
            <a:ext cx="10971304" cy="778609"/>
          </a:xfrm>
        </p:spPr>
        <p:txBody>
          <a:bodyPr/>
          <a:lstStyle/>
          <a:p>
            <a:pPr lvl="0" algn="ctr"/>
            <a:r>
              <a:rPr lang="cs-CZ" sz="3500" dirty="0"/>
              <a:t>Některé hlášené vektorové nákazy v ČR, zdroj: SZÚ</a:t>
            </a:r>
          </a:p>
        </p:txBody>
      </p:sp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7F985F88-6B04-F503-0B58-0EB9F90C8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280626"/>
              </p:ext>
            </p:extLst>
          </p:nvPr>
        </p:nvGraphicFramePr>
        <p:xfrm>
          <a:off x="610350" y="1669003"/>
          <a:ext cx="10733457" cy="413410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01164">
                  <a:extLst>
                    <a:ext uri="{9D8B030D-6E8A-4147-A177-3AD203B41FA5}">
                      <a16:colId xmlns:a16="http://schemas.microsoft.com/office/drawing/2014/main" val="1183439976"/>
                    </a:ext>
                  </a:extLst>
                </a:gridCol>
                <a:gridCol w="1140061">
                  <a:extLst>
                    <a:ext uri="{9D8B030D-6E8A-4147-A177-3AD203B41FA5}">
                      <a16:colId xmlns:a16="http://schemas.microsoft.com/office/drawing/2014/main" val="1361860858"/>
                    </a:ext>
                  </a:extLst>
                </a:gridCol>
                <a:gridCol w="1203852">
                  <a:extLst>
                    <a:ext uri="{9D8B030D-6E8A-4147-A177-3AD203B41FA5}">
                      <a16:colId xmlns:a16="http://schemas.microsoft.com/office/drawing/2014/main" val="2804754186"/>
                    </a:ext>
                  </a:extLst>
                </a:gridCol>
                <a:gridCol w="1197676">
                  <a:extLst>
                    <a:ext uri="{9D8B030D-6E8A-4147-A177-3AD203B41FA5}">
                      <a16:colId xmlns:a16="http://schemas.microsoft.com/office/drawing/2014/main" val="3120984026"/>
                    </a:ext>
                  </a:extLst>
                </a:gridCol>
                <a:gridCol w="1197676">
                  <a:extLst>
                    <a:ext uri="{9D8B030D-6E8A-4147-A177-3AD203B41FA5}">
                      <a16:colId xmlns:a16="http://schemas.microsoft.com/office/drawing/2014/main" val="4131511573"/>
                    </a:ext>
                  </a:extLst>
                </a:gridCol>
                <a:gridCol w="1197676">
                  <a:extLst>
                    <a:ext uri="{9D8B030D-6E8A-4147-A177-3AD203B41FA5}">
                      <a16:colId xmlns:a16="http://schemas.microsoft.com/office/drawing/2014/main" val="2000418736"/>
                    </a:ext>
                  </a:extLst>
                </a:gridCol>
                <a:gridCol w="1197676">
                  <a:extLst>
                    <a:ext uri="{9D8B030D-6E8A-4147-A177-3AD203B41FA5}">
                      <a16:colId xmlns:a16="http://schemas.microsoft.com/office/drawing/2014/main" val="364606450"/>
                    </a:ext>
                  </a:extLst>
                </a:gridCol>
                <a:gridCol w="1197676">
                  <a:extLst>
                    <a:ext uri="{9D8B030D-6E8A-4147-A177-3AD203B41FA5}">
                      <a16:colId xmlns:a16="http://schemas.microsoft.com/office/drawing/2014/main" val="1636252851"/>
                    </a:ext>
                  </a:extLst>
                </a:gridCol>
              </a:tblGrid>
              <a:tr h="578670"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Nákaza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2018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2019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2020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2021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2022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2023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9/2024</a:t>
                      </a:r>
                    </a:p>
                  </a:txBody>
                  <a:tcPr marL="110588" marR="110588" marT="55294" marB="55294"/>
                </a:tc>
                <a:extLst>
                  <a:ext uri="{0D108BD9-81ED-4DB2-BD59-A6C34878D82A}">
                    <a16:rowId xmlns:a16="http://schemas.microsoft.com/office/drawing/2014/main" val="2550601125"/>
                  </a:ext>
                </a:extLst>
              </a:tr>
              <a:tr h="578670"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Tularémie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34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102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70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52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46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50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45</a:t>
                      </a:r>
                    </a:p>
                  </a:txBody>
                  <a:tcPr marL="110588" marR="110588" marT="55294" marB="55294"/>
                </a:tc>
                <a:extLst>
                  <a:ext uri="{0D108BD9-81ED-4DB2-BD59-A6C34878D82A}">
                    <a16:rowId xmlns:a16="http://schemas.microsoft.com/office/drawing/2014/main" val="3783952756"/>
                  </a:ext>
                </a:extLst>
              </a:tr>
              <a:tr h="578670"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Bartonelóza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23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58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31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33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26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49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25</a:t>
                      </a:r>
                    </a:p>
                  </a:txBody>
                  <a:tcPr marL="110588" marR="110588" marT="55294" marB="55294"/>
                </a:tc>
                <a:extLst>
                  <a:ext uri="{0D108BD9-81ED-4DB2-BD59-A6C34878D82A}">
                    <a16:rowId xmlns:a16="http://schemas.microsoft.com/office/drawing/2014/main" val="750007458"/>
                  </a:ext>
                </a:extLst>
              </a:tr>
              <a:tr h="578670"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Lymeská borrelióza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4724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4102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3710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2832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3518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3270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3086</a:t>
                      </a:r>
                    </a:p>
                  </a:txBody>
                  <a:tcPr marL="110588" marR="110588" marT="55294" marB="55294"/>
                </a:tc>
                <a:extLst>
                  <a:ext uri="{0D108BD9-81ED-4DB2-BD59-A6C34878D82A}">
                    <a16:rowId xmlns:a16="http://schemas.microsoft.com/office/drawing/2014/main" val="3764299338"/>
                  </a:ext>
                </a:extLst>
              </a:tr>
              <a:tr h="578670"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Anaplasmóza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3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/>
                        <a:t>11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3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6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5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2</a:t>
                      </a:r>
                    </a:p>
                  </a:txBody>
                  <a:tcPr marL="110588" marR="110588" marT="55294" marB="55294"/>
                </a:tc>
                <a:extLst>
                  <a:ext uri="{0D108BD9-81ED-4DB2-BD59-A6C34878D82A}">
                    <a16:rowId xmlns:a16="http://schemas.microsoft.com/office/drawing/2014/main" val="2000761867"/>
                  </a:ext>
                </a:extLst>
              </a:tr>
              <a:tr h="977313"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Klíšť. meningo-encefalitida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715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774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856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594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710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509</a:t>
                      </a:r>
                    </a:p>
                  </a:txBody>
                  <a:tcPr marL="110588" marR="110588" marT="55294" marB="55294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400" dirty="0"/>
                        <a:t>540</a:t>
                      </a:r>
                    </a:p>
                  </a:txBody>
                  <a:tcPr marL="110588" marR="110588" marT="55294" marB="55294"/>
                </a:tc>
                <a:extLst>
                  <a:ext uri="{0D108BD9-81ED-4DB2-BD59-A6C34878D82A}">
                    <a16:rowId xmlns:a16="http://schemas.microsoft.com/office/drawing/2014/main" val="26969306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D5362-9B80-8482-9AE5-8EFD1CFF9A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700133"/>
          </a:xfrm>
        </p:spPr>
        <p:txBody>
          <a:bodyPr/>
          <a:lstStyle/>
          <a:p>
            <a:pPr lvl="0" algn="ctr"/>
            <a:r>
              <a:rPr lang="cs-CZ" sz="4354" dirty="0"/>
              <a:t>Jak odstranit klíště?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D3075-B2AE-4EAD-7519-3D5D007C40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3588" y="973551"/>
            <a:ext cx="10704420" cy="5808989"/>
          </a:xfrm>
        </p:spPr>
        <p:txBody>
          <a:bodyPr/>
          <a:lstStyle/>
          <a:p>
            <a:pPr lvl="0" algn="l">
              <a:lnSpc>
                <a:spcPct val="100000"/>
              </a:lnSpc>
            </a:pPr>
            <a:r>
              <a:rPr lang="cs-CZ" sz="2419" dirty="0">
                <a:latin typeface="+mj-lt"/>
              </a:rPr>
              <a:t>K odstranění malého klíštěte (nymfy) – postačuje namydlený vatový tampon, kterým se zlehka přejíždí po povrchu klíštěte z jedné strany na druhou až se uvolní.</a:t>
            </a:r>
          </a:p>
          <a:p>
            <a:pPr lvl="0" algn="l">
              <a:lnSpc>
                <a:spcPct val="100000"/>
              </a:lnSpc>
            </a:pPr>
            <a:r>
              <a:rPr lang="cs-CZ" sz="2419" dirty="0">
                <a:latin typeface="+mj-lt"/>
              </a:rPr>
              <a:t>Větší klíště (samička, je nutné podebrat speciálním háčkem nebo pinzetou, které jsou k tomuto účelu komerčně dostupné a opatrně pomalým souvislým pohybem kolmo nahoru klíště vytáhnout.</a:t>
            </a:r>
          </a:p>
          <a:p>
            <a:pPr lvl="0" algn="l">
              <a:lnSpc>
                <a:spcPct val="100000"/>
              </a:lnSpc>
            </a:pPr>
            <a:endParaRPr lang="cs-CZ" sz="2419" dirty="0">
              <a:latin typeface="+mj-lt"/>
            </a:endParaRPr>
          </a:p>
          <a:p>
            <a:pPr lvl="0" algn="l">
              <a:lnSpc>
                <a:spcPct val="100000"/>
              </a:lnSpc>
            </a:pPr>
            <a:endParaRPr lang="cs-CZ" sz="2419" dirty="0">
              <a:latin typeface="+mj-lt"/>
            </a:endParaRPr>
          </a:p>
          <a:p>
            <a:pPr lvl="0" algn="l">
              <a:lnSpc>
                <a:spcPct val="100000"/>
              </a:lnSpc>
            </a:pPr>
            <a:endParaRPr lang="cs-CZ" sz="2419" dirty="0">
              <a:latin typeface="+mj-lt"/>
            </a:endParaRPr>
          </a:p>
          <a:p>
            <a:pPr lvl="0" algn="l">
              <a:lnSpc>
                <a:spcPct val="100000"/>
              </a:lnSpc>
            </a:pPr>
            <a:endParaRPr lang="cs-CZ" sz="2419" dirty="0">
              <a:latin typeface="+mj-lt"/>
            </a:endParaRPr>
          </a:p>
          <a:p>
            <a:pPr lvl="0" algn="l">
              <a:lnSpc>
                <a:spcPct val="100000"/>
              </a:lnSpc>
            </a:pPr>
            <a:r>
              <a:rPr lang="cs-CZ" sz="2419" dirty="0">
                <a:latin typeface="+mj-lt"/>
              </a:rPr>
              <a:t>V obou případech následně místo původního přisátí klíštěte </a:t>
            </a:r>
            <a:r>
              <a:rPr lang="cs-CZ" sz="2419" b="1" dirty="0">
                <a:latin typeface="+mj-lt"/>
              </a:rPr>
              <a:t>vydezinfikovat</a:t>
            </a:r>
            <a:r>
              <a:rPr lang="cs-CZ" sz="2419" dirty="0">
                <a:latin typeface="+mj-lt"/>
              </a:rPr>
              <a:t>.</a:t>
            </a:r>
          </a:p>
          <a:p>
            <a:pPr lvl="0" algn="l">
              <a:lnSpc>
                <a:spcPct val="100000"/>
              </a:lnSpc>
            </a:pPr>
            <a:r>
              <a:rPr lang="cs-CZ" sz="2419" dirty="0">
                <a:latin typeface="+mj-lt"/>
              </a:rPr>
              <a:t>Pokud se extrakce nepodaří a hlavička zůstane hlouběji v kůži, je lepší ji </a:t>
            </a:r>
            <a:r>
              <a:rPr lang="cs-CZ" sz="2419" b="1" dirty="0">
                <a:latin typeface="+mj-lt"/>
              </a:rPr>
              <a:t>ponechat na místě </a:t>
            </a:r>
            <a:r>
              <a:rPr lang="cs-CZ" sz="2419" dirty="0">
                <a:latin typeface="+mj-lt"/>
              </a:rPr>
              <a:t>než způsobit hlubokou ránu s rizikem následné infekce.</a:t>
            </a:r>
          </a:p>
          <a:p>
            <a:pPr marL="72000" lvl="0" indent="0">
              <a:lnSpc>
                <a:spcPct val="100000"/>
              </a:lnSpc>
              <a:buNone/>
            </a:pPr>
            <a:endParaRPr lang="cs-CZ" sz="1330" dirty="0">
              <a:latin typeface="+mj-lt"/>
            </a:endParaRPr>
          </a:p>
          <a:p>
            <a:pPr marL="72000" lvl="0" indent="0">
              <a:lnSpc>
                <a:spcPct val="100000"/>
              </a:lnSpc>
              <a:buNone/>
            </a:pPr>
            <a:r>
              <a:rPr lang="cs-CZ" sz="1100" dirty="0">
                <a:latin typeface="+mj-lt"/>
              </a:rPr>
              <a:t>Zdroje: </a:t>
            </a:r>
            <a:r>
              <a:rPr lang="cs-CZ" sz="1100" dirty="0">
                <a:latin typeface="+mj-lt"/>
                <a:hlinkClick r:id="rId2"/>
              </a:rPr>
              <a:t>https://www.ockovacicentrum.cz/</a:t>
            </a:r>
            <a:r>
              <a:rPr lang="cs-CZ" sz="1100" dirty="0" err="1">
                <a:latin typeface="+mj-lt"/>
                <a:hlinkClick r:id="rId2"/>
              </a:rPr>
              <a:t>cz</a:t>
            </a:r>
            <a:r>
              <a:rPr lang="cs-CZ" sz="1100" dirty="0">
                <a:latin typeface="+mj-lt"/>
                <a:hlinkClick r:id="rId2"/>
              </a:rPr>
              <a:t>/jak-</a:t>
            </a:r>
            <a:r>
              <a:rPr lang="cs-CZ" sz="1100" dirty="0" err="1">
                <a:latin typeface="+mj-lt"/>
                <a:hlinkClick r:id="rId2"/>
              </a:rPr>
              <a:t>spravne</a:t>
            </a:r>
            <a:r>
              <a:rPr lang="cs-CZ" sz="1100" dirty="0">
                <a:latin typeface="+mj-lt"/>
                <a:hlinkClick r:id="rId2"/>
              </a:rPr>
              <a:t>-odstranit-z-</a:t>
            </a:r>
            <a:r>
              <a:rPr lang="cs-CZ" sz="1100" dirty="0" err="1">
                <a:latin typeface="+mj-lt"/>
                <a:hlinkClick r:id="rId2"/>
              </a:rPr>
              <a:t>kuze</a:t>
            </a:r>
            <a:r>
              <a:rPr lang="cs-CZ" sz="1100" dirty="0">
                <a:latin typeface="+mj-lt"/>
                <a:hlinkClick r:id="rId2"/>
              </a:rPr>
              <a:t>-</a:t>
            </a:r>
            <a:r>
              <a:rPr lang="cs-CZ" sz="1100" dirty="0" err="1">
                <a:latin typeface="+mj-lt"/>
                <a:hlinkClick r:id="rId2"/>
              </a:rPr>
              <a:t>prisate-kliste</a:t>
            </a:r>
            <a:r>
              <a:rPr lang="cs-CZ" sz="1100" dirty="0">
                <a:latin typeface="+mj-lt"/>
              </a:rPr>
              <a:t>, https://www.vitalia.cz/clanky/co-delat-kdyz-pretrhnete-zakousle-kliste/</a:t>
            </a:r>
          </a:p>
          <a:p>
            <a:pPr lvl="0">
              <a:lnSpc>
                <a:spcPct val="80000"/>
              </a:lnSpc>
            </a:pPr>
            <a:endParaRPr lang="cs-CZ" sz="133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2F6D4B-6E4D-602E-D24B-43E5A422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47" y="2868375"/>
            <a:ext cx="3089168" cy="17396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F72F1-3394-4EF0-ABA6-642082C0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7"/>
            <a:ext cx="10515600" cy="46937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Hepatitis B prevalence, 2019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E3C4D3-0F04-44F8-9C81-0558DA3D9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Source: https://www.cdc.gov/hepatitis/global/index.htm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3E2625-3A29-D3EE-34A7-AA693A70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9" t="13722" r="11966" b="20000"/>
          <a:stretch/>
        </p:blipFill>
        <p:spPr>
          <a:xfrm>
            <a:off x="2050742" y="897907"/>
            <a:ext cx="7937882" cy="48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6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9B79B-A646-4D07-8529-DE7D516D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/>
          <a:lstStyle/>
          <a:p>
            <a:pPr algn="ctr"/>
            <a:r>
              <a:rPr lang="cs-CZ" dirty="0"/>
              <a:t>Hepatitida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67FDF-A9CA-434A-A5E6-B9E8B54E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124"/>
            <a:ext cx="10515600" cy="4516839"/>
          </a:xfrm>
        </p:spPr>
        <p:txBody>
          <a:bodyPr/>
          <a:lstStyle/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dostupná a efektivní léčba chronické hepatitidy* 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r>
              <a:rPr lang="cs-CZ" altLang="cs-CZ" dirty="0"/>
              <a:t>Prevence: 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screening (těhotné, dárci krve…)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osvěta (</a:t>
            </a:r>
            <a:r>
              <a:rPr lang="cs-CZ" altLang="cs-CZ" dirty="0" err="1"/>
              <a:t>i.v</a:t>
            </a:r>
            <a:r>
              <a:rPr lang="cs-CZ" altLang="cs-CZ" dirty="0"/>
              <a:t>. narkomani, sexuální výchova)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očkování: ročníky nar. 1989 a mladší narození v ČR by měli být očkovaní; zdravotníci a další pracovníci IZS</a:t>
            </a:r>
          </a:p>
          <a:p>
            <a:pPr marL="0" indent="0" defTabSz="883762">
              <a:spcBef>
                <a:spcPts val="967"/>
              </a:spcBef>
              <a:buNone/>
              <a:defRPr/>
            </a:pPr>
            <a:r>
              <a:rPr lang="cs-CZ" altLang="cs-CZ" sz="1100" dirty="0"/>
              <a:t>*Odkaz pro zájemce: https://infektologie.cz/DoporVHB17.htm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72923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404</TotalTime>
  <Words>4338</Words>
  <Application>Microsoft Office PowerPoint</Application>
  <PresentationFormat>Širokoúhlá obrazovka</PresentationFormat>
  <Paragraphs>940</Paragraphs>
  <Slides>79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6" baseType="lpstr">
      <vt:lpstr>Arial</vt:lpstr>
      <vt:lpstr>Arial Black</vt:lpstr>
      <vt:lpstr>Calibri</vt:lpstr>
      <vt:lpstr>Tahoma</vt:lpstr>
      <vt:lpstr>Times New Roman</vt:lpstr>
      <vt:lpstr>Wingdings</vt:lpstr>
      <vt:lpstr>Prezentace_MU_CZ</vt:lpstr>
      <vt:lpstr>Virové hepatitidy a HIV Vektorové nákazy </vt:lpstr>
      <vt:lpstr>Výskyt hepatitid v ČR </vt:lpstr>
      <vt:lpstr>Virová hepatitida A, VHA</vt:lpstr>
      <vt:lpstr>Virus hepatitidy A</vt:lpstr>
      <vt:lpstr>Výskyt hepatitidy A ve světě</vt:lpstr>
      <vt:lpstr>Virová hepatitida B (DNA virus)</vt:lpstr>
      <vt:lpstr>  Virová hepatitida B         </vt:lpstr>
      <vt:lpstr>Hepatitis B prevalence, 2019</vt:lpstr>
      <vt:lpstr>Hepatitida B</vt:lpstr>
      <vt:lpstr>Očkování proti virové hepatitidě B</vt:lpstr>
      <vt:lpstr>HBsAg+ zjištěná v těhotenství?</vt:lpstr>
      <vt:lpstr>Virová hepatitida C (RNA virus)</vt:lpstr>
      <vt:lpstr>Nobelova cena 2020 – objev viru hepatitidy C</vt:lpstr>
      <vt:lpstr>Výskyt hepatitidy C ve světě</vt:lpstr>
      <vt:lpstr>  Virová hepatitida C         </vt:lpstr>
      <vt:lpstr>Prezentace aplikace PowerPoint</vt:lpstr>
      <vt:lpstr>Virová hepatitida C</vt:lpstr>
      <vt:lpstr>Virová hepatitida D (RNA částice)</vt:lpstr>
      <vt:lpstr>Virová hepatitida E (RNA virus)</vt:lpstr>
      <vt:lpstr>Virus hepatitidy E</vt:lpstr>
      <vt:lpstr>Výskyt hepatitidy E ve světě</vt:lpstr>
      <vt:lpstr>Prevence virové hepatitidy E</vt:lpstr>
      <vt:lpstr>Genotypy viru hepatitidy E</vt:lpstr>
      <vt:lpstr>Tabulka - shrnutí</vt:lpstr>
      <vt:lpstr>Take-home messages </vt:lpstr>
      <vt:lpstr>HIV, trocha historie</vt:lpstr>
      <vt:lpstr>HIV-1,2 (Human Immunodeficiency Virus, 1986)</vt:lpstr>
      <vt:lpstr>Nobelova cena za fyziologii a medicínu 2008 – objev viru HIV</vt:lpstr>
      <vt:lpstr>Životní cyklus HIV</vt:lpstr>
      <vt:lpstr>Srovnání nakažlivosti virů při vystavení infikované krvi</vt:lpstr>
      <vt:lpstr>Globální epidemie HIV</vt:lpstr>
      <vt:lpstr>Prezentace aplikace PowerPoint</vt:lpstr>
      <vt:lpstr>Prezentace aplikace PowerPoint</vt:lpstr>
      <vt:lpstr>HIV přenos: subsaharská Afrika vs. zbytek světa</vt:lpstr>
      <vt:lpstr>Průběh infekce HIV</vt:lpstr>
      <vt:lpstr>Zdroj nákazy HIV</vt:lpstr>
      <vt:lpstr>                  Přenos HIV</vt:lpstr>
      <vt:lpstr>HIV se nepřenáší</vt:lpstr>
      <vt:lpstr>Vyhledávání HIV pozitivních osob</vt:lpstr>
      <vt:lpstr>Strategie 95-95-95 (UNAIDS, mezinárodní organizace při OSN)</vt:lpstr>
      <vt:lpstr>Moderní léčba – HAART (highly-active antiretroviral therapy)</vt:lpstr>
      <vt:lpstr>Prevence přenosu HIV</vt:lpstr>
      <vt:lpstr>Postexpoziční profylaxe HIV, PEP</vt:lpstr>
      <vt:lpstr>Vektorové nákazy</vt:lpstr>
      <vt:lpstr>Epidemiologicky nejvýznamnější vektory</vt:lpstr>
      <vt:lpstr>Vektorové nákazy - příklady</vt:lpstr>
      <vt:lpstr>Přehled vektorových nákaz (WHO)</vt:lpstr>
      <vt:lpstr>Nemoci přenosné komáry - svět</vt:lpstr>
      <vt:lpstr>Plasmodium (zimnička), původce malárie</vt:lpstr>
      <vt:lpstr>Plasmodium falciparum</vt:lpstr>
      <vt:lpstr>Životní cyklus Pl. falciparum, fáze hepatická a erytrocytární</vt:lpstr>
      <vt:lpstr>Epidemiologie malárie (WHO Malaria Report)</vt:lpstr>
      <vt:lpstr>Plasmodium vivax, Pl. ovale</vt:lpstr>
      <vt:lpstr>Prevence malárie (CDC), individuální úroveň „nenechat se poštípat“ </vt:lpstr>
      <vt:lpstr>Programy k redukci výskytu malárie (CDC):</vt:lpstr>
      <vt:lpstr>Jaké nemoci mohou přenášet klíšťata?</vt:lpstr>
      <vt:lpstr>Některé druhy klíšťat</vt:lpstr>
      <vt:lpstr>Klíště obecné, Ixodes ricinus</vt:lpstr>
      <vt:lpstr>Nemoci přenášené klíšťaty v ČR </vt:lpstr>
      <vt:lpstr>Klíšťová encefalitida (KE, KME, TBE)</vt:lpstr>
      <vt:lpstr>KE, promoření klíšťat (laboratorní vyšetření 2006 až 2022)</vt:lpstr>
      <vt:lpstr>KE, léčba a prevence</vt:lpstr>
      <vt:lpstr>Lymeská borrelióza</vt:lpstr>
      <vt:lpstr>Lymeská borrelióza, výskyt</vt:lpstr>
      <vt:lpstr>Lymeská borrelióza</vt:lpstr>
      <vt:lpstr>Erythema migrans, borreliový lymfocytom</vt:lpstr>
      <vt:lpstr>Lymeská borrelióza</vt:lpstr>
      <vt:lpstr>Borrelia burgdorferi, promoření klíšťat (2006 - 2023)</vt:lpstr>
      <vt:lpstr>Ehrlichióza (anaplazmóza)</vt:lpstr>
      <vt:lpstr>Ehrlichie, promoření klíšťat v ČR (2006 – 2023) </vt:lpstr>
      <vt:lpstr>Tularémie, „zaječí nemoc“</vt:lpstr>
      <vt:lpstr>Cesty přenosu  Fr. Tularensis  Potenciální biologická zbraň!  </vt:lpstr>
      <vt:lpstr>Klinické formy</vt:lpstr>
      <vt:lpstr>Prevence tularémie</vt:lpstr>
      <vt:lpstr>Francisella tularensis, promoření klíšťat v ČR</vt:lpstr>
      <vt:lpstr>Bartonelóza, nemoc z kočičího škrábnutí (cat scratch disease)</vt:lpstr>
      <vt:lpstr>Bartonelóza, klinický obraz</vt:lpstr>
      <vt:lpstr>Některé hlášené vektorové nákazy v ČR, zdroj: SZÚ</vt:lpstr>
      <vt:lpstr>Jak odstranit klíště?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xavik@post.cz</dc:creator>
  <cp:lastModifiedBy>Eva P</cp:lastModifiedBy>
  <cp:revision>65</cp:revision>
  <cp:lastPrinted>1601-01-01T00:00:00Z</cp:lastPrinted>
  <dcterms:created xsi:type="dcterms:W3CDTF">2022-01-31T19:21:31Z</dcterms:created>
  <dcterms:modified xsi:type="dcterms:W3CDTF">2024-11-08T20:06:40Z</dcterms:modified>
</cp:coreProperties>
</file>