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2121EE7-3ECE-4ECB-B6EA-6EA482F9EF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EDA616-9BB0-4287-9277-F445E72DA4A3}" type="slidenum">
              <a:rPr lang="en-GB" altLang="cs-CZ" sz="1200"/>
              <a:pPr/>
              <a:t>2</a:t>
            </a:fld>
            <a:endParaRPr lang="en-GB" altLang="cs-CZ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2B4B89-B4FD-439C-BD75-761F88915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5231B91-DE7E-487F-B05E-F78CDCF68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6AC546A-E590-4DC7-B4DE-5BBF055579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6CF316-59B7-419B-87D5-FEF7917C4219}" type="slidenum">
              <a:rPr lang="en-GB" altLang="cs-CZ" sz="1200"/>
              <a:pPr/>
              <a:t>11</a:t>
            </a:fld>
            <a:endParaRPr lang="en-GB" altLang="cs-CZ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9075294-B2E9-45BD-B407-BD9F8550D1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A074EDB-BC0E-4B19-A116-F67BC8A7D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EB4ED5F-C363-4578-A45B-CFF7B1A083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1A8DD3-3673-44ED-A14F-F4691D72B2EF}" type="slidenum">
              <a:rPr lang="en-GB" altLang="cs-CZ" sz="1200"/>
              <a:pPr/>
              <a:t>12</a:t>
            </a:fld>
            <a:endParaRPr lang="en-GB" altLang="cs-CZ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D8D66FF-A27B-4C22-B778-10D6CA69B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3E9ED56-8D83-4408-8D4F-5625E6052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43EB051-6896-49B3-B3F6-5225D5B8F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4E11CD-8487-4DE3-946F-BB9A66189640}" type="slidenum">
              <a:rPr lang="en-GB" altLang="cs-CZ" sz="1200"/>
              <a:pPr/>
              <a:t>13</a:t>
            </a:fld>
            <a:endParaRPr lang="en-GB" altLang="cs-CZ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CF32FD1-E151-4B14-871A-AA0E76D05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05A67D0-ADAB-4C40-9BCB-EF4DCE2AC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E03EE11-0028-4E57-A822-EB064BDD81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5403DC-4D45-40A1-AA1E-F9B7FEDB941C}" type="slidenum">
              <a:rPr lang="en-GB" altLang="cs-CZ" sz="1200"/>
              <a:pPr/>
              <a:t>14</a:t>
            </a:fld>
            <a:endParaRPr lang="en-GB" altLang="cs-CZ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2F02764-6050-4406-84E0-50D8C94B8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462FBC3-8FE5-4449-AA15-8A3ABF04E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8F5C630-BEA8-4F6A-9717-6184A9164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1931A8-65E9-4CB4-A107-FDB63DEDB2C3}" type="slidenum">
              <a:rPr lang="en-GB" altLang="cs-CZ" sz="1200"/>
              <a:pPr/>
              <a:t>15</a:t>
            </a:fld>
            <a:endParaRPr lang="en-GB" altLang="cs-CZ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CCA663E-36EA-4B73-86C5-BC9335384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E05231D-9BA4-435A-B398-9652DCA9A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1B0C3BE-A3DE-4436-8A32-3FC4DE8F30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A4B444-992C-46A6-B433-6D3E280814DE}" type="slidenum">
              <a:rPr lang="en-GB" altLang="cs-CZ" sz="1200"/>
              <a:pPr/>
              <a:t>16</a:t>
            </a:fld>
            <a:endParaRPr lang="en-GB" altLang="cs-CZ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4F697F4-0D30-4DBE-A9EC-BB26EFC0B1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C14F8EB-B1D7-4C4D-9E4F-52DBEEA8D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5D3D295-FD2E-404E-91FF-48B1BF0B71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992A1F-0B33-4EEA-88E2-5B3E9EB0DCCA}" type="slidenum">
              <a:rPr lang="en-GB" altLang="cs-CZ" sz="1200"/>
              <a:pPr/>
              <a:t>17</a:t>
            </a:fld>
            <a:endParaRPr lang="en-GB" altLang="cs-CZ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9A476E2-442C-4621-9ACE-2EF1B35AD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9E4B4D8-849E-4D13-A669-C7E34C5C9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03E58F3-DB54-4FDC-B685-5566217D13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C9F69A-6607-461D-B50E-D05480910AAC}" type="slidenum">
              <a:rPr lang="en-GB" altLang="cs-CZ" sz="1200"/>
              <a:pPr/>
              <a:t>18</a:t>
            </a:fld>
            <a:endParaRPr lang="en-GB" altLang="cs-CZ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3DFFF4D-8D53-4F2A-9F8E-73C550196D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2F3D41E0-51BC-4B4D-A25A-8702BFDB8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25F700A-1FCD-4EBB-94DE-5B4056260B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862A31-2E6A-4A66-85A1-DE3A7044B794}" type="slidenum">
              <a:rPr lang="en-GB" altLang="cs-CZ" sz="1200"/>
              <a:pPr/>
              <a:t>19</a:t>
            </a:fld>
            <a:endParaRPr lang="en-GB" altLang="cs-CZ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2FF6507-6D13-4428-8756-21CF7FF655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897CBC5-A24C-4271-9660-89D6B9704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30CDC961-47C2-4920-AE99-85B51C0750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6D44CD-2289-486A-81F3-22255320FBD9}" type="slidenum">
              <a:rPr lang="en-GB" altLang="cs-CZ" sz="1200"/>
              <a:pPr/>
              <a:t>20</a:t>
            </a:fld>
            <a:endParaRPr lang="en-GB" altLang="cs-CZ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AC50086-E6E5-4BF4-8336-D306D2E23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477FCB8-8244-4841-B32E-B66C27C3E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C3118A2-0247-4D8D-8984-96A26F1DE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CABB43-E8E4-471E-BBDF-9B396FC7F176}" type="slidenum">
              <a:rPr lang="en-GB" altLang="cs-CZ" sz="1200"/>
              <a:pPr/>
              <a:t>3</a:t>
            </a:fld>
            <a:endParaRPr lang="en-GB" altLang="cs-CZ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EB23266-6676-4B07-875A-FBC037875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D5CCDBF-20BE-4862-B3CE-6617888AA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16355BB-C2CA-49D9-9432-E3DA01A6FF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A19FF7-781A-45EE-A2EF-317D2D786308}" type="slidenum">
              <a:rPr lang="en-GB" altLang="cs-CZ" sz="1200"/>
              <a:pPr/>
              <a:t>21</a:t>
            </a:fld>
            <a:endParaRPr lang="en-GB" altLang="cs-CZ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ADDEA33-F044-499A-991E-2277471FD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0E3D4F2-B7E9-4473-AB98-3E7F0B270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97C18AA-8A0C-4A32-83F4-412DDDE81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CF25F5-92C0-4A05-B9C7-EC2CB67D6A7C}" type="slidenum">
              <a:rPr lang="en-GB" altLang="cs-CZ" sz="1200"/>
              <a:pPr/>
              <a:t>22</a:t>
            </a:fld>
            <a:endParaRPr lang="en-GB" altLang="cs-CZ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A193F13-55B5-4C4D-8019-4F1D61047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0A23DAD-A1D1-4104-BFD9-9178D8078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D1FF326-036B-4564-B025-B64E2EFB0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8A64AB-3EFD-4B9D-BC79-C54EC39C8461}" type="slidenum">
              <a:rPr lang="en-GB" altLang="cs-CZ" sz="1200"/>
              <a:pPr/>
              <a:t>23</a:t>
            </a:fld>
            <a:endParaRPr lang="en-GB" altLang="cs-CZ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659110E-ECD7-4B93-A7E3-C2D093C111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1D1B73D-9205-4E0D-BBEC-752917B3E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575B0766-4750-4B87-9BD8-82FBE6BBF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F76A2-AB10-4628-AB1E-D92D69E86AC9}" type="slidenum">
              <a:rPr lang="en-GB" altLang="cs-CZ" sz="1200"/>
              <a:pPr/>
              <a:t>24</a:t>
            </a:fld>
            <a:endParaRPr lang="en-GB" altLang="cs-CZ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E2E72CFF-FFBE-4240-BEB1-D2D0513EE3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15DECF1-34BD-481E-8331-E9133EF44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A7737A6-25EC-4697-B567-5CB4B4CA91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6B0CC3-5C64-48CA-90CC-B5022CAE22A8}" type="slidenum">
              <a:rPr lang="en-GB" altLang="cs-CZ" sz="1200"/>
              <a:pPr/>
              <a:t>25</a:t>
            </a:fld>
            <a:endParaRPr lang="en-GB" altLang="cs-CZ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B52F9144-686E-4307-933C-28852076D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5721CF0-9D02-4263-BAB9-4C2C14651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2F4047A9-AFE1-4CA1-9E5F-408D839DF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E0403A-C3FC-4104-BD5E-D27B2D3BA3AF}" type="slidenum">
              <a:rPr lang="en-GB" altLang="cs-CZ" sz="1200"/>
              <a:pPr/>
              <a:t>26</a:t>
            </a:fld>
            <a:endParaRPr lang="en-GB" altLang="cs-CZ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82B8143-8DB1-4988-B1CF-60BF51D74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17813B1-A39C-4372-95E5-4231D949A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7E9B09B-131C-4029-BEE2-DCBFB6B9D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EE46AC-B805-4D53-B66A-08F89652E734}" type="slidenum">
              <a:rPr lang="en-GB" altLang="cs-CZ" sz="1200"/>
              <a:pPr/>
              <a:t>27</a:t>
            </a:fld>
            <a:endParaRPr lang="en-GB" altLang="cs-CZ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4E197A1-A7A9-4B0B-A264-5B27EC1468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49E5D71-658F-4390-9F07-6105C8366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212E3D42-75BB-4EF7-925D-211C0AD114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E532BA-FFB8-480E-AD88-3AD03E3CE138}" type="slidenum">
              <a:rPr lang="en-GB" altLang="cs-CZ" sz="1200"/>
              <a:pPr/>
              <a:t>28</a:t>
            </a:fld>
            <a:endParaRPr lang="en-GB" altLang="cs-CZ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6D639A6-104D-47D2-8385-58190604B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06168D64-3CD0-4993-9D53-DDDCA63C2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BBE053F8-3464-4E69-86DF-74BA29DAAF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F635DF-120E-4D51-9A37-449E3873324A}" type="slidenum">
              <a:rPr lang="en-GB" altLang="cs-CZ" sz="1200"/>
              <a:pPr/>
              <a:t>29</a:t>
            </a:fld>
            <a:endParaRPr lang="en-GB" altLang="cs-CZ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AB5ABC4C-D64F-4E48-A941-DCF1DB7E3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BE2FF30-2581-40E4-8635-C37F42A9C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E864DFBF-6F3D-4F0E-9C75-4302D5736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C28417-B30A-4452-A518-76E1ED82BA60}" type="slidenum">
              <a:rPr lang="en-GB" altLang="cs-CZ" sz="1200"/>
              <a:pPr/>
              <a:t>30</a:t>
            </a:fld>
            <a:endParaRPr lang="en-GB" altLang="cs-CZ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7CDE262F-F633-45AF-A424-366D9E9076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C8E21438-D2B4-418A-98D1-592E31789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1134F44-5597-420F-804B-67AC7BF0C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DA5627-CA4E-428A-AE00-5F643D2A2330}" type="slidenum">
              <a:rPr lang="en-GB" altLang="cs-CZ" sz="1200"/>
              <a:pPr/>
              <a:t>4</a:t>
            </a:fld>
            <a:endParaRPr lang="en-GB" altLang="cs-CZ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19DE0AD-1CC4-440B-AE1B-C9DABF536C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0AE22C0-44B4-46E0-8F6C-5FB46E334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3D82B5A8-BC6E-4517-B1AA-346E145562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FDA79F-B33C-45E8-93CE-87D2BF3490F9}" type="slidenum">
              <a:rPr lang="en-GB" altLang="cs-CZ" sz="1200"/>
              <a:pPr/>
              <a:t>31</a:t>
            </a:fld>
            <a:endParaRPr lang="en-GB" altLang="cs-CZ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38D3AC3B-427A-421B-8F2D-5A13CB1B9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5B618355-A345-488F-85C4-AB523B5A7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D0A2052B-E06B-496A-9EF9-9C490B091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35DF87-28BF-4EFE-A1EB-2E40808CCA94}" type="slidenum">
              <a:rPr lang="en-GB" altLang="cs-CZ" sz="1200"/>
              <a:pPr/>
              <a:t>5</a:t>
            </a:fld>
            <a:endParaRPr lang="en-GB" altLang="cs-CZ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68D7B16-DFAF-43B8-8BD3-488A954D6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6635EE9-5259-46BB-A6B4-1CC9FAC10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49ADDB8-F47D-4AE3-BCC9-838A32563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1F5ABE-8FE1-4C92-B105-2B1D968228C5}" type="slidenum">
              <a:rPr lang="en-GB" altLang="cs-CZ" sz="1200"/>
              <a:pPr/>
              <a:t>6</a:t>
            </a:fld>
            <a:endParaRPr lang="en-GB" altLang="cs-CZ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4784F8A-2B1A-4DBB-93E7-E8D4A3806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E3CFD8F-9CCF-4A03-9756-2B1AF2558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421C2E1-D372-43E4-BAC3-AC3DB2B0E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264C71-508F-4946-AC03-93EA771C5CCE}" type="slidenum">
              <a:rPr lang="en-GB" altLang="cs-CZ" sz="1200"/>
              <a:pPr/>
              <a:t>7</a:t>
            </a:fld>
            <a:endParaRPr lang="en-GB" altLang="cs-CZ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13BB4E2-4D44-40E6-8C83-AB54054ED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79EA5BA-7A74-4A29-AD21-75DE773E3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5C4E4A3-10A2-4E82-B706-A0148CC637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4E2386-DA86-4A3A-BFBD-8FF6EA124C58}" type="slidenum">
              <a:rPr lang="en-GB" altLang="cs-CZ" sz="1200"/>
              <a:pPr/>
              <a:t>8</a:t>
            </a:fld>
            <a:endParaRPr lang="en-GB" altLang="cs-CZ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9ED88F7-416B-4014-B7C3-A27A2B8F1A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16C5DD3-5E59-41AE-983B-D7A5EACE9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5C2B75-2A5D-4D8C-A381-D857692D1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3D1BF2-64FA-4BFD-B6AD-5C7D2C94FBA9}" type="slidenum">
              <a:rPr lang="en-GB" altLang="cs-CZ" sz="1200"/>
              <a:pPr/>
              <a:t>9</a:t>
            </a:fld>
            <a:endParaRPr lang="en-GB" altLang="cs-CZ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0029256-F1E9-4B67-8C5A-F6D65011A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E308254-7049-405A-974C-883A53330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1F6FE45-8BA7-4A71-98EC-B32F1A2BE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CA53BC-607E-461C-9585-14BB73E14A20}" type="slidenum">
              <a:rPr lang="en-GB" altLang="cs-CZ" sz="1200"/>
              <a:pPr/>
              <a:t>10</a:t>
            </a:fld>
            <a:endParaRPr lang="en-GB" altLang="cs-CZ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D9BC9E5-31B8-4F5D-BA18-2970045F62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01D6B1B-8217-4C97-BD3F-BA65BFE50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DA3D88-C616-4CCB-925A-80E42212B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7D730-3101-4B99-AB5F-257167F0F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A1F16C-6591-4AE9-B2BB-0E00A63C9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DA5DC-9213-4997-967E-9AB45A5D22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3316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23141D-A568-42C6-B612-39BD56AA3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AC1219-D308-4929-994C-66C9B2E55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CA03C-E41E-46B4-A883-88C29456B7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27A2F-E55D-411C-93CC-70EBB3ED42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925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0C2E30-DBAA-4E13-9420-847528614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04D664-C933-4C29-B6DD-ADE16F64A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C11DAB-9875-46D6-B924-C10DA861E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0D3CF-232C-49DB-9586-F6C89F7F8C0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2609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9274EE2-6D53-467B-AFEB-9B28C6E77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FB91A4-B85D-48E9-A1FE-CFB0DDCC5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77913A-ED82-4827-82B2-63C17D7FC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D0F03-FA04-476D-B306-F8B781FBAB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237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BB1ED47-DA88-4FF0-B8C9-0D6610144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5F67A3-C839-464F-A004-98CB3A06EC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EB581BB-6ACE-4B8A-B158-40014543B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35D5E-F29F-48AA-A70D-2DAB2C8A80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8258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89265-3685-4E54-8E7A-0A2E7D670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9D99D-AC41-463E-AB4C-E1D122F09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9907-771D-4A7F-A7BA-DBF93AD38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158D6-D939-40B4-9760-791373D3F5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4470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5BB10C-F2CB-4F88-ACEC-93A831163B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FA871C-90DD-4A73-905E-AA9748BD6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511318-26EE-41ED-9225-92B7136B91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9060B-0586-4FC3-A49B-DD2256FC3F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8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hyperlink" Target="http://www.justinscientific.com/images/Cover3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ebschoolsolutions.com/patts/systems/spirometer.jpg" TargetMode="External"/><Relationship Id="rId7" Type="http://schemas.openxmlformats.org/officeDocument/2006/relationships/hyperlink" Target="http://www.hemcindia.com/gifs3/sphygmomanometer-mercurial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jpeg"/><Relationship Id="rId5" Type="http://schemas.openxmlformats.org/officeDocument/2006/relationships/hyperlink" Target="http://www.healthyheart.nhs.uk/images/ecg.jpg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www.miami-med.com/images/Genie_Genesis.jpg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hyperlink" Target="http://images.google.com.mt/imgres?imgurl=dsh.com.my/support/anaesthesia/anaethesia.jpg&amp;imgrefurl=http://dsh.com.my/support/anaesthesia/&amp;h=246&amp;w=203&amp;prev=/images%3Fq%3Danaethesia%2B%26svnum%3D10%26hl%3Den%26lr%3D%26ie%3DUTF-8%26oe%3DUTF-8" TargetMode="Externa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www.ascoindia.com/orthopaedic-implants-instruments/gifs/cortical-screw-4.5mm.jpg" TargetMode="External"/><Relationship Id="rId7" Type="http://schemas.openxmlformats.org/officeDocument/2006/relationships/hyperlink" Target="http://images.google.com.mt/imgres?imgurl=www.endolite.com/dr2.jpg&amp;imgrefurl=http://www.endolite.com/dr2.htm&amp;h=250&amp;w=352&amp;prev=/images%3Fq%3Dprosthetics%26start%3D20%26svnum%3D10%26hl%3Den%26lr%3D%26ie%3DUTF-8%26oe%3DUTF-8%26sa%3DN" TargetMode="External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jpeg"/><Relationship Id="rId11" Type="http://schemas.openxmlformats.org/officeDocument/2006/relationships/image" Target="../media/image45.jpeg"/><Relationship Id="rId5" Type="http://schemas.openxmlformats.org/officeDocument/2006/relationships/hyperlink" Target="http://www.georgesteinmetz.com/images/science/prosthetics.jpg" TargetMode="External"/><Relationship Id="rId10" Type="http://schemas.openxmlformats.org/officeDocument/2006/relationships/image" Target="../media/image44.jpeg"/><Relationship Id="rId4" Type="http://schemas.openxmlformats.org/officeDocument/2006/relationships/image" Target="../media/image41.jpeg"/><Relationship Id="rId9" Type="http://schemas.openxmlformats.org/officeDocument/2006/relationships/hyperlink" Target="http://www.morganimplants.com/images/multiple-posterior-graphic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hyperlink" Target="http://static.howstuffworks.com/gif/artificial-heart-abiocor-hand.jpg" TargetMode="External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cms.uwa.edu.au/clinical/images/ultrasound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google.com.mt/imgres?imgurl=www.geocities.com/~plomp/mabear/images/ultrasound.jpg&amp;imgrefurl=http://www.geocities.com/~plomp/mabear/colinpage.html&amp;h=257&amp;w=308&amp;prev=/images%3Fq%3Dultrasound%26svnum%3D10%26hl%3Den%26lr%3D%26ie%3DUTF-8%26oe%3DUTF-8%25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</a:t>
            </a:r>
            <a:r>
              <a:rPr lang="en-GB" altLang="cs-CZ" sz="1200" dirty="0"/>
              <a:t> Masaryk</a:t>
            </a:r>
            <a:r>
              <a:rPr lang="cs-CZ" altLang="cs-CZ" sz="1200" dirty="0"/>
              <a:t>ovy univerzity, </a:t>
            </a:r>
            <a:r>
              <a:rPr lang="en-GB" altLang="cs-CZ" sz="1200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b="1" dirty="0"/>
              <a:t>Lékařské přístroje</a:t>
            </a:r>
            <a:r>
              <a:rPr lang="en-GB" altLang="cs-CZ" b="1" dirty="0"/>
              <a:t>: </a:t>
            </a:r>
            <a:r>
              <a:rPr lang="cs-CZ" altLang="cs-CZ" b="1" dirty="0"/>
              <a:t>Úvod</a:t>
            </a:r>
            <a:endParaRPr lang="en-GB" altLang="cs-CZ" b="1" dirty="0"/>
          </a:p>
          <a:p>
            <a:endParaRPr lang="en-GB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3F9C1BA4-DAC8-4878-87B2-32BF3972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27" y="986112"/>
            <a:ext cx="2156695" cy="166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3">
            <a:extLst>
              <a:ext uri="{FF2B5EF4-FFF2-40B4-BE49-F238E27FC236}">
                <a16:creationId xmlns:a16="http://schemas.microsoft.com/office/drawing/2014/main" id="{88476D57-638F-4447-BE44-8FD2D9C070B8}"/>
              </a:ext>
            </a:extLst>
          </p:cNvPr>
          <p:cNvGrpSpPr>
            <a:grpSpLocks/>
          </p:cNvGrpSpPr>
          <p:nvPr/>
        </p:nvGrpSpPr>
        <p:grpSpPr bwMode="auto">
          <a:xfrm>
            <a:off x="6272652" y="3765386"/>
            <a:ext cx="5545137" cy="2736850"/>
            <a:chOff x="748" y="1253"/>
            <a:chExt cx="3937" cy="2010"/>
          </a:xfrm>
        </p:grpSpPr>
        <p:pic>
          <p:nvPicPr>
            <p:cNvPr id="10" name="Picture 5" descr="2102.jpg (4404 bytes)">
              <a:extLst>
                <a:ext uri="{FF2B5EF4-FFF2-40B4-BE49-F238E27FC236}">
                  <a16:creationId xmlns:a16="http://schemas.microsoft.com/office/drawing/2014/main" id="{740F24FB-8BC4-43E6-B54A-5DF548D8B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53"/>
              <a:ext cx="989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13A">
              <a:extLst>
                <a:ext uri="{FF2B5EF4-FFF2-40B4-BE49-F238E27FC236}">
                  <a16:creationId xmlns:a16="http://schemas.microsoft.com/office/drawing/2014/main" id="{A117ECB9-CD81-4FF4-BE45-BF3AF3371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251"/>
              <a:ext cx="113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nemsrd">
              <a:extLst>
                <a:ext uri="{FF2B5EF4-FFF2-40B4-BE49-F238E27FC236}">
                  <a16:creationId xmlns:a16="http://schemas.microsoft.com/office/drawing/2014/main" id="{6A882CB6-590C-40F5-B62A-4561C83D1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2387"/>
              <a:ext cx="1814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 descr="resist">
              <a:extLst>
                <a:ext uri="{FF2B5EF4-FFF2-40B4-BE49-F238E27FC236}">
                  <a16:creationId xmlns:a16="http://schemas.microsoft.com/office/drawing/2014/main" id="{133C0B3B-C243-4244-9DB7-114B40E63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253"/>
              <a:ext cx="1179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xray_anim">
              <a:extLst>
                <a:ext uri="{FF2B5EF4-FFF2-40B4-BE49-F238E27FC236}">
                  <a16:creationId xmlns:a16="http://schemas.microsoft.com/office/drawing/2014/main" id="{43DB4A38-C42A-4FEA-8CAB-EC0EA0130D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253"/>
              <a:ext cx="1829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>
            <a:extLst>
              <a:ext uri="{FF2B5EF4-FFF2-40B4-BE49-F238E27FC236}">
                <a16:creationId xmlns:a16="http://schemas.microsoft.com/office/drawing/2014/main" id="{BE31C35C-7553-4197-A45E-36A4FC4E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EB9214-AF76-4DD0-94B9-41ABD6B6842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2721CC0-16C2-49DE-A06C-23F78AC6D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671" y="207798"/>
            <a:ext cx="8820150" cy="6096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Lékařské laboratorní přístroje (</a:t>
            </a:r>
            <a:r>
              <a:rPr lang="cs-CZ" altLang="cs-CZ" sz="3600" b="1" i="1" dirty="0"/>
              <a:t>in vitro</a:t>
            </a:r>
            <a:r>
              <a:rPr lang="cs-CZ" altLang="cs-CZ" sz="3600" b="1" dirty="0"/>
              <a:t> diagnostika)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D53FAD5-4821-4E37-924C-E021C7CDA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948026"/>
            <a:ext cx="5111312" cy="4358181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Separační technika, centrifugy atd.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Elektroforéza, kapilární elektroforéza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000" dirty="0"/>
              <a:t>pH</a:t>
            </a:r>
            <a:r>
              <a:rPr lang="cs-CZ" altLang="cs-CZ" sz="2000" dirty="0"/>
              <a:t>-metry, iontově selektivní elektrody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Počítače částic a buněk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Spektrofotometry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 err="1"/>
              <a:t>Flow-cytometrie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Mikroskopie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Vysokotlaká kapalinová chromatografie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Přístroje pro klinickou biochemii, hematologii, imunologii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Scintilační počítače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Přístroje pro genetickou analýzu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……</a:t>
            </a:r>
            <a:endParaRPr lang="en-GB" altLang="cs-CZ" sz="2000" dirty="0"/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F633A979-127F-4EB0-8097-C2DF32F7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178" y="1202340"/>
            <a:ext cx="1905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>
            <a:extLst>
              <a:ext uri="{FF2B5EF4-FFF2-40B4-BE49-F238E27FC236}">
                <a16:creationId xmlns:a16="http://schemas.microsoft.com/office/drawing/2014/main" id="{AA3704AD-4ED5-4FCD-81B2-3B1AC3357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09" y="3326032"/>
            <a:ext cx="2762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>
            <a:extLst>
              <a:ext uri="{FF2B5EF4-FFF2-40B4-BE49-F238E27FC236}">
                <a16:creationId xmlns:a16="http://schemas.microsoft.com/office/drawing/2014/main" id="{A0D44E52-F832-4D8E-8B5C-661C85001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65" y="4465911"/>
            <a:ext cx="20002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>
            <a:extLst>
              <a:ext uri="{FF2B5EF4-FFF2-40B4-BE49-F238E27FC236}">
                <a16:creationId xmlns:a16="http://schemas.microsoft.com/office/drawing/2014/main" id="{BCBCE5C6-7AA1-45B4-8A0B-0EB0BBAA1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14" y="1055524"/>
            <a:ext cx="152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Cover3">
            <a:hlinkClick r:id="rId7"/>
            <a:extLst>
              <a:ext uri="{FF2B5EF4-FFF2-40B4-BE49-F238E27FC236}">
                <a16:creationId xmlns:a16="http://schemas.microsoft.com/office/drawing/2014/main" id="{F687D695-D174-4757-9FE2-401A57E75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97" y="2787540"/>
            <a:ext cx="15240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8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5">
            <a:extLst>
              <a:ext uri="{FF2B5EF4-FFF2-40B4-BE49-F238E27FC236}">
                <a16:creationId xmlns:a16="http://schemas.microsoft.com/office/drawing/2014/main" id="{483CAF04-80D8-4B43-9928-2DEA392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2FB136-B6F5-413B-8073-869CE9BA4E2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17DD5B1-3A34-41CC-A9CE-E1807BA71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1" y="1844676"/>
            <a:ext cx="8424863" cy="3313113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Teoretické pozadí</a:t>
            </a:r>
            <a:r>
              <a:rPr lang="en-GB" altLang="cs-CZ" dirty="0"/>
              <a:t>:</a:t>
            </a:r>
            <a:endParaRPr lang="cs-CZ" altLang="cs-CZ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GB" altLang="cs-CZ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Struktura biopolymerů, vlastnosti vody a elektrolytů, elektrické vlastnosti živé hmoty, galvanický článek, sedimentace částic, dozimetrie, absorpce světla</a:t>
            </a:r>
            <a:r>
              <a:rPr lang="en-GB" altLang="cs-CZ" dirty="0"/>
              <a:t>… </a:t>
            </a:r>
            <a:endParaRPr lang="en-GB" altLang="cs-CZ" dirty="0">
              <a:solidFill>
                <a:schemeClr val="accent2"/>
              </a:solidFill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EC326C3C-CF40-495D-8C60-F85826F15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095" y="365453"/>
            <a:ext cx="8893175" cy="914400"/>
          </a:xfrm>
          <a:noFill/>
        </p:spPr>
        <p:txBody>
          <a:bodyPr/>
          <a:lstStyle/>
          <a:p>
            <a:pPr algn="l" eaLnBrk="1" hangingPunct="1"/>
            <a:r>
              <a:rPr lang="cs-CZ" altLang="cs-CZ" sz="3600" b="1" dirty="0"/>
              <a:t>Lékařské laboratorní přístroje (</a:t>
            </a:r>
            <a:r>
              <a:rPr lang="cs-CZ" altLang="cs-CZ" sz="3600" b="1" i="1" dirty="0"/>
              <a:t>in vitro</a:t>
            </a:r>
            <a:r>
              <a:rPr lang="cs-CZ" altLang="cs-CZ" sz="3600" b="1" dirty="0"/>
              <a:t> diagnostika)</a:t>
            </a:r>
            <a:endParaRPr lang="en-GB" alt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29000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5">
            <a:extLst>
              <a:ext uri="{FF2B5EF4-FFF2-40B4-BE49-F238E27FC236}">
                <a16:creationId xmlns:a16="http://schemas.microsoft.com/office/drawing/2014/main" id="{4AA7D265-A301-4E68-B559-498C72E2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0DE650-28B0-4C03-8C73-6A6DB0DC9AF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F1C13EE-DFD1-451A-A23D-C4789DB32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8069" y="188913"/>
            <a:ext cx="9788306" cy="963612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sledování fyziologických projevů organismu (</a:t>
            </a:r>
            <a:r>
              <a:rPr lang="cs-CZ" altLang="cs-CZ" sz="3600" b="1" i="1" dirty="0"/>
              <a:t>in </a:t>
            </a:r>
            <a:r>
              <a:rPr lang="cs-CZ" altLang="cs-CZ" sz="3600" b="1" i="1" dirty="0" err="1"/>
              <a:t>vivo</a:t>
            </a:r>
            <a:r>
              <a:rPr lang="cs-CZ" altLang="cs-CZ" sz="3600" b="1" dirty="0"/>
              <a:t> diagnostika)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249CF48-A0B8-4101-8CE1-F3B85DCED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29799" y="1856445"/>
            <a:ext cx="8717180" cy="4039859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500" dirty="0"/>
              <a:t>Přístroje pro měření fyzikálních a chemických veličin </a:t>
            </a:r>
            <a:r>
              <a:rPr lang="cs-CZ" altLang="cs-CZ" sz="2500" i="1" dirty="0"/>
              <a:t>in </a:t>
            </a:r>
            <a:r>
              <a:rPr lang="cs-CZ" altLang="cs-CZ" sz="2500" i="1" dirty="0" err="1"/>
              <a:t>vivo</a:t>
            </a:r>
            <a:endParaRPr lang="cs-CZ" altLang="cs-CZ" sz="2500" i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teploměry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Měření parametrů kardiovaskulárního systému: monitory krevního tlaku, průtokoměry, dopplerovské ultrazvukové systémy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Přístroje pro elektrofyziologická měření: EKG, EEG, EMG ….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Audiologické a oftalmologické přístroje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Měření parametrů respiračního systému: spirometry, pulzní </a:t>
            </a:r>
            <a:r>
              <a:rPr lang="cs-CZ" altLang="cs-CZ" sz="2500" dirty="0" err="1"/>
              <a:t>oximetry</a:t>
            </a:r>
            <a:r>
              <a:rPr lang="cs-CZ" altLang="cs-CZ" sz="2500" dirty="0"/>
              <a:t>, impedanční pneumografy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Endoskopy</a:t>
            </a:r>
          </a:p>
        </p:txBody>
      </p:sp>
    </p:spTree>
    <p:extLst>
      <p:ext uri="{BB962C8B-B14F-4D97-AF65-F5344CB8AC3E}">
        <p14:creationId xmlns:p14="http://schemas.microsoft.com/office/powerpoint/2010/main" val="185706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3">
            <a:extLst>
              <a:ext uri="{FF2B5EF4-FFF2-40B4-BE49-F238E27FC236}">
                <a16:creationId xmlns:a16="http://schemas.microsoft.com/office/drawing/2014/main" id="{C09EE5A6-428F-49FE-8E51-458B205A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B167C-634F-43BF-93B3-1910171FA66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pic>
        <p:nvPicPr>
          <p:cNvPr id="33795" name="Picture 11" descr="spirometer">
            <a:hlinkClick r:id="rId3"/>
            <a:extLst>
              <a:ext uri="{FF2B5EF4-FFF2-40B4-BE49-F238E27FC236}">
                <a16:creationId xmlns:a16="http://schemas.microsoft.com/office/drawing/2014/main" id="{9D6FCC15-19F5-46A7-BD5A-CE428188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63" y="4585795"/>
            <a:ext cx="1839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13">
            <a:extLst>
              <a:ext uri="{FF2B5EF4-FFF2-40B4-BE49-F238E27FC236}">
                <a16:creationId xmlns:a16="http://schemas.microsoft.com/office/drawing/2014/main" id="{D39CC6ED-B018-4833-91E5-4FD71B295446}"/>
              </a:ext>
            </a:extLst>
          </p:cNvPr>
          <p:cNvGrpSpPr>
            <a:grpSpLocks/>
          </p:cNvGrpSpPr>
          <p:nvPr/>
        </p:nvGrpSpPr>
        <p:grpSpPr bwMode="auto">
          <a:xfrm>
            <a:off x="9460844" y="1380141"/>
            <a:ext cx="2438400" cy="2454275"/>
            <a:chOff x="2592" y="1968"/>
            <a:chExt cx="1536" cy="1546"/>
          </a:xfrm>
        </p:grpSpPr>
        <p:pic>
          <p:nvPicPr>
            <p:cNvPr id="33802" name="Picture 5" descr="ecg">
              <a:hlinkClick r:id="rId5"/>
              <a:extLst>
                <a:ext uri="{FF2B5EF4-FFF2-40B4-BE49-F238E27FC236}">
                  <a16:creationId xmlns:a16="http://schemas.microsoft.com/office/drawing/2014/main" id="{D45563A7-09A2-41ED-98D4-1D60C1C6F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968"/>
              <a:ext cx="1536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Text Box 12">
              <a:extLst>
                <a:ext uri="{FF2B5EF4-FFF2-40B4-BE49-F238E27FC236}">
                  <a16:creationId xmlns:a16="http://schemas.microsoft.com/office/drawing/2014/main" id="{698E815F-D196-4CFC-B5FD-C9AE3E81B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264"/>
              <a:ext cx="14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cs-CZ" sz="2000"/>
                <a:t>EKG</a:t>
              </a:r>
              <a:endParaRPr lang="en-GB" altLang="cs-CZ" sz="2400"/>
            </a:p>
          </p:txBody>
        </p:sp>
      </p:grpSp>
      <p:grpSp>
        <p:nvGrpSpPr>
          <p:cNvPr id="33797" name="Group 15">
            <a:extLst>
              <a:ext uri="{FF2B5EF4-FFF2-40B4-BE49-F238E27FC236}">
                <a16:creationId xmlns:a16="http://schemas.microsoft.com/office/drawing/2014/main" id="{BBD7C1D2-BAAF-44C3-9872-6D04F4EEDFBD}"/>
              </a:ext>
            </a:extLst>
          </p:cNvPr>
          <p:cNvGrpSpPr>
            <a:grpSpLocks/>
          </p:cNvGrpSpPr>
          <p:nvPr/>
        </p:nvGrpSpPr>
        <p:grpSpPr bwMode="auto">
          <a:xfrm>
            <a:off x="6276429" y="2070155"/>
            <a:ext cx="2278063" cy="3816350"/>
            <a:chOff x="4272" y="384"/>
            <a:chExt cx="1344" cy="2400"/>
          </a:xfrm>
        </p:grpSpPr>
        <p:pic>
          <p:nvPicPr>
            <p:cNvPr id="33800" name="Picture 7" descr="sphygmomanometer-mercurial">
              <a:hlinkClick r:id="rId7"/>
              <a:extLst>
                <a:ext uri="{FF2B5EF4-FFF2-40B4-BE49-F238E27FC236}">
                  <a16:creationId xmlns:a16="http://schemas.microsoft.com/office/drawing/2014/main" id="{1591C226-D076-407A-B05B-4765A19DC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84"/>
              <a:ext cx="113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1" name="Text Box 14">
              <a:extLst>
                <a:ext uri="{FF2B5EF4-FFF2-40B4-BE49-F238E27FC236}">
                  <a16:creationId xmlns:a16="http://schemas.microsoft.com/office/drawing/2014/main" id="{043E448D-C2D8-467D-A123-7B10B6582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401"/>
              <a:ext cx="134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700"/>
                <a:t>Tonometr pro měření tlaku krve</a:t>
              </a:r>
              <a:endParaRPr lang="en-GB" altLang="cs-CZ" sz="1700"/>
            </a:p>
          </p:txBody>
        </p:sp>
      </p:grpSp>
      <p:pic>
        <p:nvPicPr>
          <p:cNvPr id="33798" name="Picture 17">
            <a:extLst>
              <a:ext uri="{FF2B5EF4-FFF2-40B4-BE49-F238E27FC236}">
                <a16:creationId xmlns:a16="http://schemas.microsoft.com/office/drawing/2014/main" id="{3AFAB837-4759-42DD-8BFD-B436219B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31" y="2605636"/>
            <a:ext cx="38163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9" name="Text Box 18">
            <a:extLst>
              <a:ext uri="{FF2B5EF4-FFF2-40B4-BE49-F238E27FC236}">
                <a16:creationId xmlns:a16="http://schemas.microsoft.com/office/drawing/2014/main" id="{CC644F36-EFA8-43DE-8B80-2C85FA4F7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326" y="5745437"/>
            <a:ext cx="4608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Obrazovka víceúčelového klinického monitoru</a:t>
            </a:r>
            <a:endParaRPr lang="en-GB" altLang="cs-CZ" sz="18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B71044C-6D28-4147-994B-7B71FABF3EED}"/>
              </a:ext>
            </a:extLst>
          </p:cNvPr>
          <p:cNvSpPr txBox="1"/>
          <p:nvPr/>
        </p:nvSpPr>
        <p:spPr>
          <a:xfrm>
            <a:off x="630620" y="314236"/>
            <a:ext cx="88812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3600" b="1" dirty="0">
                <a:solidFill>
                  <a:schemeClr val="tx2"/>
                </a:solidFill>
              </a:rPr>
              <a:t>Přístroje pro sledování fyziologických projevů ……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5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5">
            <a:extLst>
              <a:ext uri="{FF2B5EF4-FFF2-40B4-BE49-F238E27FC236}">
                <a16:creationId xmlns:a16="http://schemas.microsoft.com/office/drawing/2014/main" id="{CF2C6D72-EF5F-44BA-A00C-FA42BAD3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E220BB-598D-45C0-A87D-3436A0A0184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270429D-235F-48EE-B94F-BA92F438A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193" y="304800"/>
            <a:ext cx="9639957" cy="1036638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sledování fyziologických projevů organismu (</a:t>
            </a:r>
            <a:r>
              <a:rPr lang="cs-CZ" altLang="cs-CZ" sz="3600" b="1" i="1" dirty="0"/>
              <a:t>in </a:t>
            </a:r>
            <a:r>
              <a:rPr lang="cs-CZ" altLang="cs-CZ" sz="3600" b="1" i="1" dirty="0" err="1"/>
              <a:t>vivo</a:t>
            </a:r>
            <a:r>
              <a:rPr lang="cs-CZ" altLang="cs-CZ" sz="3600" b="1" dirty="0"/>
              <a:t> diagnostika)</a:t>
            </a:r>
            <a:endParaRPr lang="en-GB" altLang="cs-CZ" sz="3600" b="1" dirty="0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A4721F5-8E60-495D-8125-42167A98C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0912" y="2130592"/>
            <a:ext cx="8496300" cy="3208664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Teoretické pozadí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GB" altLang="cs-CZ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Úvod do termodynamiky, základní zákony hydrodynamiky</a:t>
            </a:r>
            <a:r>
              <a:rPr lang="en-GB" altLang="cs-CZ" dirty="0"/>
              <a:t>, </a:t>
            </a:r>
            <a:r>
              <a:rPr lang="cs-CZ" altLang="cs-CZ" dirty="0"/>
              <a:t>vznik bioelektrických potenciálů</a:t>
            </a:r>
            <a:r>
              <a:rPr lang="en-GB" altLang="cs-CZ" dirty="0"/>
              <a:t>, </a:t>
            </a:r>
            <a:r>
              <a:rPr lang="cs-CZ" altLang="cs-CZ" dirty="0"/>
              <a:t>vlastnosti zvuku a světla</a:t>
            </a:r>
            <a:r>
              <a:rPr lang="en-GB" altLang="cs-CZ" dirty="0"/>
              <a:t>, </a:t>
            </a:r>
            <a:r>
              <a:rPr lang="cs-CZ" altLang="cs-CZ" dirty="0"/>
              <a:t>ucho a sluch</a:t>
            </a:r>
            <a:r>
              <a:rPr lang="en-GB" altLang="cs-CZ" dirty="0"/>
              <a:t>, </a:t>
            </a:r>
            <a:r>
              <a:rPr lang="cs-CZ" altLang="cs-CZ" dirty="0"/>
              <a:t>oko a zrak, mechanické vlastnosti živé hmoty</a:t>
            </a:r>
            <a:r>
              <a:rPr lang="en-GB" alt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9482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4">
            <a:extLst>
              <a:ext uri="{FF2B5EF4-FFF2-40B4-BE49-F238E27FC236}">
                <a16:creationId xmlns:a16="http://schemas.microsoft.com/office/drawing/2014/main" id="{75585CA9-24FC-4587-B484-9F9D8DCF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710699-D0E1-408F-A44A-65993F289F9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0CECA15-CBCB-46FC-B901-3626C6847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172" y="178403"/>
            <a:ext cx="6021387" cy="651915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Intenzivní péče v pediatrii</a:t>
            </a:r>
            <a:endParaRPr lang="en-GB" altLang="cs-CZ" sz="3600" b="1" dirty="0"/>
          </a:p>
        </p:txBody>
      </p:sp>
      <p:pic>
        <p:nvPicPr>
          <p:cNvPr id="35844" name="Picture 3" descr="paed inten care unit">
            <a:extLst>
              <a:ext uri="{FF2B5EF4-FFF2-40B4-BE49-F238E27FC236}">
                <a16:creationId xmlns:a16="http://schemas.microsoft.com/office/drawing/2014/main" id="{B83B0158-AC8B-4E87-98EB-0B864072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981074"/>
            <a:ext cx="7291239" cy="547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75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5">
            <a:extLst>
              <a:ext uri="{FF2B5EF4-FFF2-40B4-BE49-F238E27FC236}">
                <a16:creationId xmlns:a16="http://schemas.microsoft.com/office/drawing/2014/main" id="{DD4FF785-7B4F-4DF7-BB16-5BD4C7F8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5C7ECE-971D-4C3B-9CFB-86A72748424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EF6616D-0BCA-4F9E-9567-58A054C1A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2940269" cy="641131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Endoskopy</a:t>
            </a:r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A2FBDA0A-2038-44EB-AFD5-EA8C923A79F9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412876"/>
            <a:ext cx="4191000" cy="2506663"/>
          </a:xfrm>
        </p:spPr>
      </p:pic>
      <p:pic>
        <p:nvPicPr>
          <p:cNvPr id="37893" name="Picture 4">
            <a:extLst>
              <a:ext uri="{FF2B5EF4-FFF2-40B4-BE49-F238E27FC236}">
                <a16:creationId xmlns:a16="http://schemas.microsoft.com/office/drawing/2014/main" id="{4E2BBD10-864E-4C37-BBBF-1ED2CBA9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57" y="4178246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>
            <a:extLst>
              <a:ext uri="{FF2B5EF4-FFF2-40B4-BE49-F238E27FC236}">
                <a16:creationId xmlns:a16="http://schemas.microsoft.com/office/drawing/2014/main" id="{7D10BF53-6603-4B03-A10E-685E1FC14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58" y="4423542"/>
            <a:ext cx="238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 descr="schlinge">
            <a:extLst>
              <a:ext uri="{FF2B5EF4-FFF2-40B4-BE49-F238E27FC236}">
                <a16:creationId xmlns:a16="http://schemas.microsoft.com/office/drawing/2014/main" id="{C43C95C1-BAD3-4D88-BF0B-4930914E65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3963" y="1101507"/>
            <a:ext cx="2286000" cy="2790825"/>
          </a:xfrm>
          <a:noFill/>
        </p:spPr>
      </p:pic>
    </p:spTree>
    <p:extLst>
      <p:ext uri="{BB962C8B-B14F-4D97-AF65-F5344CB8AC3E}">
        <p14:creationId xmlns:p14="http://schemas.microsoft.com/office/powerpoint/2010/main" val="222641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číslo snímku 5">
            <a:extLst>
              <a:ext uri="{FF2B5EF4-FFF2-40B4-BE49-F238E27FC236}">
                <a16:creationId xmlns:a16="http://schemas.microsoft.com/office/drawing/2014/main" id="{F85D05DD-51C7-4C83-AEB3-6E098604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C7602F-6F1A-4088-964F-95AF797E003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19D45BE-B2F3-4B53-872D-415A59125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434" y="367862"/>
            <a:ext cx="7772400" cy="609600"/>
          </a:xfrm>
        </p:spPr>
        <p:txBody>
          <a:bodyPr/>
          <a:lstStyle/>
          <a:p>
            <a:pPr algn="l" eaLnBrk="1" hangingPunct="1"/>
            <a:r>
              <a:rPr lang="en-GB" altLang="cs-CZ" sz="3600" b="1" dirty="0"/>
              <a:t>POC (Point of Care) </a:t>
            </a:r>
            <a:r>
              <a:rPr lang="cs-CZ" altLang="cs-CZ" sz="3600" b="1" dirty="0"/>
              <a:t>přístroje</a:t>
            </a:r>
            <a:endParaRPr lang="en-GB" altLang="cs-CZ" sz="3600" b="1" dirty="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79AC5F4-5BED-4AF6-BB95-248BE8DF3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4621" y="1656748"/>
            <a:ext cx="9616966" cy="5111750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cs-CZ" altLang="cs-CZ" sz="2600" dirty="0"/>
              <a:t>Splňují požadavky klinických lékařů na rychlý přístup k informacím podporujícím rozhodování v péči o pacienty v kritickém stavu</a:t>
            </a:r>
            <a:endParaRPr lang="en-US" altLang="cs-CZ" sz="2600" dirty="0"/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cs-CZ" altLang="cs-CZ" sz="2600" dirty="0"/>
              <a:t>Pokroky v mikroelektronice a výrobě biosenzorů umožňují použití miniaturizované techniky přímo u lůžka pacienta</a:t>
            </a:r>
            <a:r>
              <a:rPr lang="en-US" altLang="cs-CZ" sz="26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cs-CZ" altLang="cs-CZ" sz="2600" dirty="0"/>
              <a:t>Příklady</a:t>
            </a:r>
            <a:r>
              <a:rPr lang="en-US" altLang="cs-CZ" sz="2600" dirty="0"/>
              <a:t>: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altLang="cs-CZ" sz="2600" dirty="0"/>
              <a:t>Provádění krevních testů u lůžka pacienta místo v centrální laboratoři</a:t>
            </a:r>
            <a:endParaRPr lang="en-US" altLang="cs-CZ" sz="2600" dirty="0"/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altLang="cs-CZ" sz="2600" dirty="0"/>
              <a:t>Přenosné až kapesní (hand-</a:t>
            </a:r>
            <a:r>
              <a:rPr lang="cs-CZ" altLang="cs-CZ" sz="2600" dirty="0" err="1"/>
              <a:t>held</a:t>
            </a:r>
            <a:r>
              <a:rPr lang="cs-CZ" altLang="cs-CZ" sz="2600" dirty="0"/>
              <a:t>) ultrazvukové zobrazovací přístroje</a:t>
            </a:r>
            <a:endParaRPr lang="en-US" altLang="cs-CZ" sz="2600" dirty="0"/>
          </a:p>
        </p:txBody>
      </p:sp>
    </p:spTree>
    <p:extLst>
      <p:ext uri="{BB962C8B-B14F-4D97-AF65-F5344CB8AC3E}">
        <p14:creationId xmlns:p14="http://schemas.microsoft.com/office/powerpoint/2010/main" val="741632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7">
            <a:extLst>
              <a:ext uri="{FF2B5EF4-FFF2-40B4-BE49-F238E27FC236}">
                <a16:creationId xmlns:a16="http://schemas.microsoft.com/office/drawing/2014/main" id="{51F3A468-E721-4A8A-87FB-6C2C89D2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501AEE-3426-4696-A215-E83EA62A8CD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sp>
        <p:nvSpPr>
          <p:cNvPr id="41987" name="Rectangle 10">
            <a:extLst>
              <a:ext uri="{FF2B5EF4-FFF2-40B4-BE49-F238E27FC236}">
                <a16:creationId xmlns:a16="http://schemas.microsoft.com/office/drawing/2014/main" id="{47098271-5973-4CDC-84A4-9E9264E2B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476" y="399393"/>
            <a:ext cx="5736021" cy="672662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radioterapii</a:t>
            </a:r>
            <a:endParaRPr lang="en-GB" altLang="cs-CZ" sz="3600" b="1" dirty="0"/>
          </a:p>
        </p:txBody>
      </p:sp>
      <p:sp>
        <p:nvSpPr>
          <p:cNvPr id="41988" name="Rectangle 11">
            <a:extLst>
              <a:ext uri="{FF2B5EF4-FFF2-40B4-BE49-F238E27FC236}">
                <a16:creationId xmlns:a16="http://schemas.microsoft.com/office/drawing/2014/main" id="{9DEDEE60-7748-4845-BF03-69AF44B5F9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75945" y="1856993"/>
            <a:ext cx="5339255" cy="4752975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Zdroje rentgenového záření a elektronových, resp. hadronových svazků (urychlovače, s možností měnit plynule tvar, směr a intenzitu svazku záření)</a:t>
            </a:r>
            <a:endParaRPr lang="en-US" altLang="cs-CZ" sz="22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Radioizotopové zdroje záření gama, např. s využitím</a:t>
            </a:r>
            <a:r>
              <a:rPr lang="en-US" altLang="cs-CZ" sz="2200" dirty="0"/>
              <a:t> Co-60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Systémy pro plánování radioterapie</a:t>
            </a:r>
            <a:r>
              <a:rPr lang="en-US" altLang="cs-CZ" sz="22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Simulátory</a:t>
            </a:r>
            <a:endParaRPr lang="en-US" altLang="cs-CZ" sz="22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Přístroje pro </a:t>
            </a:r>
            <a:r>
              <a:rPr lang="cs-CZ" altLang="cs-CZ" sz="2200" dirty="0" err="1"/>
              <a:t>brachyterapii</a:t>
            </a:r>
            <a:endParaRPr lang="en-US" altLang="cs-CZ" sz="22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Dosimetry</a:t>
            </a:r>
            <a:endParaRPr lang="en-US" altLang="cs-CZ" sz="2200" dirty="0"/>
          </a:p>
        </p:txBody>
      </p:sp>
      <p:grpSp>
        <p:nvGrpSpPr>
          <p:cNvPr id="41989" name="Group 16">
            <a:extLst>
              <a:ext uri="{FF2B5EF4-FFF2-40B4-BE49-F238E27FC236}">
                <a16:creationId xmlns:a16="http://schemas.microsoft.com/office/drawing/2014/main" id="{71A6E8EA-D5F6-4E7E-8553-E4579E43E4E7}"/>
              </a:ext>
            </a:extLst>
          </p:cNvPr>
          <p:cNvGrpSpPr>
            <a:grpSpLocks/>
          </p:cNvGrpSpPr>
          <p:nvPr/>
        </p:nvGrpSpPr>
        <p:grpSpPr bwMode="auto">
          <a:xfrm>
            <a:off x="8456887" y="547469"/>
            <a:ext cx="2189163" cy="2628900"/>
            <a:chOff x="3424" y="1044"/>
            <a:chExt cx="1379" cy="1656"/>
          </a:xfrm>
        </p:grpSpPr>
        <p:pic>
          <p:nvPicPr>
            <p:cNvPr id="41993" name="Picture 12">
              <a:extLst>
                <a:ext uri="{FF2B5EF4-FFF2-40B4-BE49-F238E27FC236}">
                  <a16:creationId xmlns:a16="http://schemas.microsoft.com/office/drawing/2014/main" id="{DB4065CB-C28E-4E30-9BEC-CD710CE16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1044"/>
              <a:ext cx="135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4" name="Text Box 14">
              <a:extLst>
                <a:ext uri="{FF2B5EF4-FFF2-40B4-BE49-F238E27FC236}">
                  <a16:creationId xmlns:a16="http://schemas.microsoft.com/office/drawing/2014/main" id="{65F9D511-CD8D-4336-8E44-E7F09FAA3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2296"/>
              <a:ext cx="13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cs-CZ" sz="1800"/>
                <a:t>Line</a:t>
              </a:r>
              <a:r>
                <a:rPr lang="cs-CZ" altLang="cs-CZ" sz="1800"/>
                <a:t>ární urychlovač</a:t>
              </a:r>
              <a:endParaRPr lang="en-GB" altLang="cs-CZ" sz="1800"/>
            </a:p>
          </p:txBody>
        </p:sp>
      </p:grpSp>
      <p:grpSp>
        <p:nvGrpSpPr>
          <p:cNvPr id="41990" name="Group 17">
            <a:extLst>
              <a:ext uri="{FF2B5EF4-FFF2-40B4-BE49-F238E27FC236}">
                <a16:creationId xmlns:a16="http://schemas.microsoft.com/office/drawing/2014/main" id="{3B7B49D4-E690-4ED5-8539-7BCA13B23B4F}"/>
              </a:ext>
            </a:extLst>
          </p:cNvPr>
          <p:cNvGrpSpPr>
            <a:grpSpLocks/>
          </p:cNvGrpSpPr>
          <p:nvPr/>
        </p:nvGrpSpPr>
        <p:grpSpPr bwMode="auto">
          <a:xfrm>
            <a:off x="7857249" y="3758379"/>
            <a:ext cx="3048000" cy="2527300"/>
            <a:chOff x="3198" y="2659"/>
            <a:chExt cx="1920" cy="1592"/>
          </a:xfrm>
        </p:grpSpPr>
        <p:pic>
          <p:nvPicPr>
            <p:cNvPr id="41991" name="Picture 13">
              <a:extLst>
                <a:ext uri="{FF2B5EF4-FFF2-40B4-BE49-F238E27FC236}">
                  <a16:creationId xmlns:a16="http://schemas.microsoft.com/office/drawing/2014/main" id="{8A19EBAE-EFFC-4430-BD83-08AC41D43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659"/>
              <a:ext cx="192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2" name="Text Box 15">
              <a:extLst>
                <a:ext uri="{FF2B5EF4-FFF2-40B4-BE49-F238E27FC236}">
                  <a16:creationId xmlns:a16="http://schemas.microsoft.com/office/drawing/2014/main" id="{A946DEFB-AD10-452E-8092-97FA53260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4020"/>
              <a:ext cx="18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Leksellův gama-nůž</a:t>
              </a:r>
              <a:endParaRPr lang="en-GB" alt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193545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>
            <a:extLst>
              <a:ext uri="{FF2B5EF4-FFF2-40B4-BE49-F238E27FC236}">
                <a16:creationId xmlns:a16="http://schemas.microsoft.com/office/drawing/2014/main" id="{ECECAE3A-A364-4ACB-BB51-67732D7C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6E904B-90C9-458F-8611-EE3BD24688C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305A46A-DEFC-4FDF-A03C-512BF5A59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9372" y="388883"/>
            <a:ext cx="5399690" cy="672662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radioterapii</a:t>
            </a:r>
            <a:endParaRPr lang="en-GB" altLang="cs-CZ" sz="3600" b="1" dirty="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AD91CBE-1373-4C80-A164-DEE939586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2" y="1700213"/>
            <a:ext cx="8102435" cy="2745663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dirty="0"/>
              <a:t>Teoretické pozadí</a:t>
            </a:r>
          </a:p>
          <a:p>
            <a:pPr marL="0" indent="0" eaLnBrk="1" hangingPunct="1">
              <a:buFontTx/>
              <a:buNone/>
            </a:pPr>
            <a:endParaRPr lang="en-GB" altLang="cs-CZ" dirty="0"/>
          </a:p>
          <a:p>
            <a:pPr marL="0" indent="0" eaLnBrk="1" hangingPunct="1">
              <a:buFontTx/>
              <a:buNone/>
            </a:pPr>
            <a:r>
              <a:rPr lang="cs-CZ" altLang="cs-CZ" dirty="0"/>
              <a:t>Ionizující záření</a:t>
            </a:r>
            <a:r>
              <a:rPr lang="en-GB" altLang="cs-CZ" dirty="0"/>
              <a:t> (</a:t>
            </a:r>
            <a:r>
              <a:rPr lang="cs-CZ" altLang="cs-CZ" dirty="0"/>
              <a:t>vznik, měření, interakce s látkou</a:t>
            </a:r>
            <a:r>
              <a:rPr lang="en-GB" altLang="cs-CZ" dirty="0"/>
              <a:t>), </a:t>
            </a:r>
            <a:r>
              <a:rPr lang="cs-CZ" altLang="cs-CZ" dirty="0"/>
              <a:t>vlastnosti atomového jádra, radioaktivita</a:t>
            </a:r>
            <a:r>
              <a:rPr lang="en-GB" altLang="cs-CZ" dirty="0"/>
              <a:t>, </a:t>
            </a:r>
            <a:r>
              <a:rPr lang="cs-CZ" altLang="cs-CZ" dirty="0"/>
              <a:t>biologické účinky ionizujícího záření</a:t>
            </a:r>
            <a:r>
              <a:rPr lang="en-GB" altLang="cs-CZ" dirty="0"/>
              <a:t>, </a:t>
            </a:r>
            <a:r>
              <a:rPr lang="cs-CZ" altLang="cs-CZ" dirty="0"/>
              <a:t>dozimetrie..</a:t>
            </a:r>
            <a:r>
              <a:rPr lang="en-GB" alt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653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>
            <a:extLst>
              <a:ext uri="{FF2B5EF4-FFF2-40B4-BE49-F238E27FC236}">
                <a16:creationId xmlns:a16="http://schemas.microsoft.com/office/drawing/2014/main" id="{7A6A0321-ECBB-4442-A928-0B7492E4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C4C25A-67E1-4D06-A369-D111CCCDC8F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9AD907B-C351-4B87-BE8C-D3C91AA92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304800"/>
            <a:ext cx="8569325" cy="914400"/>
          </a:xfrm>
        </p:spPr>
        <p:txBody>
          <a:bodyPr/>
          <a:lstStyle/>
          <a:p>
            <a:pPr algn="l" eaLnBrk="1" hangingPunct="1"/>
            <a:r>
              <a:rPr lang="cs-CZ" altLang="cs-CZ" b="1" dirty="0"/>
              <a:t>Lékařská biofyzika</a:t>
            </a:r>
            <a:endParaRPr lang="en-GB" altLang="cs-CZ" b="1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ABDFEA7-C106-4CFC-87AD-35D70A480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1144" y="1412876"/>
            <a:ext cx="9848193" cy="4392613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3000" i="1" dirty="0"/>
              <a:t>V lékařské biofyzice se zabýváme především fyzikálními principy biomedicínských metod a přístrojů a jejich interakcemi s lidským tělem, které je činí užitečnými ve zdravotní péči</a:t>
            </a:r>
            <a:r>
              <a:rPr lang="en-GB" altLang="cs-CZ" sz="3000" i="1" dirty="0"/>
              <a:t>, </a:t>
            </a:r>
            <a:r>
              <a:rPr lang="cs-CZ" altLang="cs-CZ" sz="3000" i="1" dirty="0"/>
              <a:t>včetně otázek bezpečnosti pacientů i uživatelů a kvality zdravotní péče</a:t>
            </a:r>
            <a:r>
              <a:rPr lang="en-GB" altLang="cs-CZ" sz="3000" i="1" dirty="0"/>
              <a:t>.</a:t>
            </a:r>
            <a:r>
              <a:rPr lang="en-GB" altLang="cs-CZ" sz="3000" dirty="0"/>
              <a:t> </a:t>
            </a:r>
            <a:endParaRPr lang="cs-CZ" altLang="cs-CZ" sz="3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3000" dirty="0"/>
              <a:t>Popis fyzikálních procesů probíhajících v živém organismu a účinků fyzikálních faktorů na živé organismy považujeme za důležité východisko v souvislosti s diagnostikou i terapií</a:t>
            </a:r>
            <a:r>
              <a:rPr lang="en-GB" altLang="cs-CZ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273508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6">
            <a:extLst>
              <a:ext uri="{FF2B5EF4-FFF2-40B4-BE49-F238E27FC236}">
                <a16:creationId xmlns:a16="http://schemas.microsoft.com/office/drawing/2014/main" id="{E6B6BFE1-3A64-4172-8F05-237DD174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2FDBE2-B047-488A-B4D5-4902AC9BA4D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79EA083-A319-47F6-9772-56943D343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517" y="304800"/>
            <a:ext cx="5857821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fyzikální terapii</a:t>
            </a:r>
            <a:endParaRPr lang="en-GB" altLang="cs-CZ" sz="3600" b="1" dirty="0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59E0068-52BF-47C3-BFD8-531EF55CBF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0295" y="1888525"/>
            <a:ext cx="3814762" cy="2357655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Elektroterapie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UV a IR terapie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Krátkovlnná diatermie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Ultrazvuková terapie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Laserová terapie…</a:t>
            </a:r>
          </a:p>
        </p:txBody>
      </p:sp>
      <p:grpSp>
        <p:nvGrpSpPr>
          <p:cNvPr id="46085" name="Group 4">
            <a:extLst>
              <a:ext uri="{FF2B5EF4-FFF2-40B4-BE49-F238E27FC236}">
                <a16:creationId xmlns:a16="http://schemas.microsoft.com/office/drawing/2014/main" id="{CC69F2EF-F0FC-4AD5-9057-4E69A811A7E8}"/>
              </a:ext>
            </a:extLst>
          </p:cNvPr>
          <p:cNvGrpSpPr>
            <a:grpSpLocks/>
          </p:cNvGrpSpPr>
          <p:nvPr/>
        </p:nvGrpSpPr>
        <p:grpSpPr bwMode="auto">
          <a:xfrm>
            <a:off x="2137323" y="4528974"/>
            <a:ext cx="4032250" cy="1811338"/>
            <a:chOff x="249" y="2432"/>
            <a:chExt cx="2540" cy="1141"/>
          </a:xfrm>
        </p:grpSpPr>
        <p:pic>
          <p:nvPicPr>
            <p:cNvPr id="46095" name="Picture 5" descr="Kinetic">
              <a:extLst>
                <a:ext uri="{FF2B5EF4-FFF2-40B4-BE49-F238E27FC236}">
                  <a16:creationId xmlns:a16="http://schemas.microsoft.com/office/drawing/2014/main" id="{5BC86DD1-D49D-44EA-87D7-306257528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432"/>
              <a:ext cx="1542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6" name="Text Box 6">
              <a:extLst>
                <a:ext uri="{FF2B5EF4-FFF2-40B4-BE49-F238E27FC236}">
                  <a16:creationId xmlns:a16="http://schemas.microsoft.com/office/drawing/2014/main" id="{82EE0EA6-5816-410B-A575-5753D27FC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886"/>
              <a:ext cx="10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Myostimulátor</a:t>
              </a:r>
              <a:endParaRPr lang="en-GB" altLang="cs-CZ" sz="1400"/>
            </a:p>
          </p:txBody>
        </p:sp>
      </p:grpSp>
      <p:grpSp>
        <p:nvGrpSpPr>
          <p:cNvPr id="46086" name="Group 7">
            <a:extLst>
              <a:ext uri="{FF2B5EF4-FFF2-40B4-BE49-F238E27FC236}">
                <a16:creationId xmlns:a16="http://schemas.microsoft.com/office/drawing/2014/main" id="{7EAB0AAD-9E5A-4F3D-800A-E5A677D9E9F3}"/>
              </a:ext>
            </a:extLst>
          </p:cNvPr>
          <p:cNvGrpSpPr>
            <a:grpSpLocks/>
          </p:cNvGrpSpPr>
          <p:nvPr/>
        </p:nvGrpSpPr>
        <p:grpSpPr bwMode="auto">
          <a:xfrm>
            <a:off x="6927193" y="3318204"/>
            <a:ext cx="1320800" cy="3465513"/>
            <a:chOff x="2336" y="2115"/>
            <a:chExt cx="832" cy="2183"/>
          </a:xfrm>
        </p:grpSpPr>
        <p:pic>
          <p:nvPicPr>
            <p:cNvPr id="46093" name="Picture 8" descr="Laser">
              <a:extLst>
                <a:ext uri="{FF2B5EF4-FFF2-40B4-BE49-F238E27FC236}">
                  <a16:creationId xmlns:a16="http://schemas.microsoft.com/office/drawing/2014/main" id="{98F59BF0-E7D4-49D4-9567-5D2FFB303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115"/>
              <a:ext cx="832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4" name="Text Box 9">
              <a:extLst>
                <a:ext uri="{FF2B5EF4-FFF2-40B4-BE49-F238E27FC236}">
                  <a16:creationId xmlns:a16="http://schemas.microsoft.com/office/drawing/2014/main" id="{96441B88-ACA3-4828-9480-6CD1EAABF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3838"/>
              <a:ext cx="76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Laserová terapeutická jednotka</a:t>
              </a:r>
              <a:endParaRPr lang="en-GB" altLang="cs-CZ" sz="1400"/>
            </a:p>
          </p:txBody>
        </p:sp>
      </p:grpSp>
      <p:grpSp>
        <p:nvGrpSpPr>
          <p:cNvPr id="46087" name="Group 10">
            <a:extLst>
              <a:ext uri="{FF2B5EF4-FFF2-40B4-BE49-F238E27FC236}">
                <a16:creationId xmlns:a16="http://schemas.microsoft.com/office/drawing/2014/main" id="{64ABEEB5-D52C-4763-BAEC-14071B3FD253}"/>
              </a:ext>
            </a:extLst>
          </p:cNvPr>
          <p:cNvGrpSpPr>
            <a:grpSpLocks/>
          </p:cNvGrpSpPr>
          <p:nvPr/>
        </p:nvGrpSpPr>
        <p:grpSpPr bwMode="auto">
          <a:xfrm>
            <a:off x="7124208" y="371147"/>
            <a:ext cx="2571750" cy="2459038"/>
            <a:chOff x="3606" y="890"/>
            <a:chExt cx="1620" cy="1549"/>
          </a:xfrm>
        </p:grpSpPr>
        <p:pic>
          <p:nvPicPr>
            <p:cNvPr id="46091" name="Picture 11" descr="Electroson 408">
              <a:extLst>
                <a:ext uri="{FF2B5EF4-FFF2-40B4-BE49-F238E27FC236}">
                  <a16:creationId xmlns:a16="http://schemas.microsoft.com/office/drawing/2014/main" id="{01D3B166-CDB7-42C1-9651-B4D2CCDD3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890"/>
              <a:ext cx="1620" cy="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2" name="Text Box 12">
              <a:extLst>
                <a:ext uri="{FF2B5EF4-FFF2-40B4-BE49-F238E27FC236}">
                  <a16:creationId xmlns:a16="http://schemas.microsoft.com/office/drawing/2014/main" id="{3DC99E55-6EDA-418B-94E1-91CFB0852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1979"/>
              <a:ext cx="912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Ultrazvuková terapeutická jednotka</a:t>
              </a:r>
              <a:endParaRPr lang="en-GB" altLang="cs-CZ" sz="1400"/>
            </a:p>
          </p:txBody>
        </p:sp>
      </p:grpSp>
      <p:grpSp>
        <p:nvGrpSpPr>
          <p:cNvPr id="46088" name="Group 13">
            <a:extLst>
              <a:ext uri="{FF2B5EF4-FFF2-40B4-BE49-F238E27FC236}">
                <a16:creationId xmlns:a16="http://schemas.microsoft.com/office/drawing/2014/main" id="{47864F89-8323-4F59-8547-A08C3C1B31B3}"/>
              </a:ext>
            </a:extLst>
          </p:cNvPr>
          <p:cNvGrpSpPr>
            <a:grpSpLocks/>
          </p:cNvGrpSpPr>
          <p:nvPr/>
        </p:nvGrpSpPr>
        <p:grpSpPr bwMode="auto">
          <a:xfrm>
            <a:off x="8999976" y="2621511"/>
            <a:ext cx="2519362" cy="2463800"/>
            <a:chOff x="3742" y="2478"/>
            <a:chExt cx="1587" cy="1552"/>
          </a:xfrm>
        </p:grpSpPr>
        <p:pic>
          <p:nvPicPr>
            <p:cNvPr id="46089" name="Picture 14" descr="diatermie">
              <a:extLst>
                <a:ext uri="{FF2B5EF4-FFF2-40B4-BE49-F238E27FC236}">
                  <a16:creationId xmlns:a16="http://schemas.microsoft.com/office/drawing/2014/main" id="{38B37D8C-4321-49DF-B95F-DEA3D5CC0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478"/>
              <a:ext cx="1587" cy="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Text Box 15">
              <a:extLst>
                <a:ext uri="{FF2B5EF4-FFF2-40B4-BE49-F238E27FC236}">
                  <a16:creationId xmlns:a16="http://schemas.microsoft.com/office/drawing/2014/main" id="{55325C15-2A87-4DA1-94C6-1396F9652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3838"/>
              <a:ext cx="14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Krátkovlnná diatermie</a:t>
              </a:r>
              <a:endParaRPr lang="en-GB" altLang="cs-CZ" sz="1400"/>
            </a:p>
          </p:txBody>
        </p:sp>
      </p:grpSp>
    </p:spTree>
    <p:extLst>
      <p:ext uri="{BB962C8B-B14F-4D97-AF65-F5344CB8AC3E}">
        <p14:creationId xmlns:p14="http://schemas.microsoft.com/office/powerpoint/2010/main" val="2135180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5">
            <a:extLst>
              <a:ext uri="{FF2B5EF4-FFF2-40B4-BE49-F238E27FC236}">
                <a16:creationId xmlns:a16="http://schemas.microsoft.com/office/drawing/2014/main" id="{F8A1F87D-EDC9-431A-806B-02397958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EAC27C-251C-472D-B760-8FC33E722BA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6CDCF40-7597-477D-BD63-078F37FA7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9372" y="367862"/>
            <a:ext cx="6576848" cy="630621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fyzikální terapii</a:t>
            </a:r>
            <a:endParaRPr lang="en-GB" altLang="cs-CZ" sz="3600" b="1" dirty="0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DEF5ED7-03DD-44AA-92E6-A5443D5FC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9" y="2133601"/>
            <a:ext cx="8333114" cy="2951163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Teoretické pozadí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cs-CZ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Biologické interakce ultrazvuku, elektromagnetických polí, elektrického proudu, infračerveného, viditelného a ultrafialového záření….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782029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6">
            <a:extLst>
              <a:ext uri="{FF2B5EF4-FFF2-40B4-BE49-F238E27FC236}">
                <a16:creationId xmlns:a16="http://schemas.microsoft.com/office/drawing/2014/main" id="{A9BD2394-11F9-4FE9-B629-B19BFBB8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E25EE3-77D9-4D0E-A610-2404D247B5E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D575DFF-435A-469E-9D7B-157E30E05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683" y="304800"/>
            <a:ext cx="9288517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používané na operačních sálech, </a:t>
            </a:r>
            <a:r>
              <a:rPr lang="cs-CZ" altLang="cs-CZ" sz="3600" b="1" dirty="0" err="1"/>
              <a:t>litotriptory</a:t>
            </a:r>
            <a:endParaRPr lang="en-GB" altLang="cs-CZ" sz="3600" b="1" dirty="0"/>
          </a:p>
        </p:txBody>
      </p:sp>
      <p:grpSp>
        <p:nvGrpSpPr>
          <p:cNvPr id="50180" name="Group 26">
            <a:extLst>
              <a:ext uri="{FF2B5EF4-FFF2-40B4-BE49-F238E27FC236}">
                <a16:creationId xmlns:a16="http://schemas.microsoft.com/office/drawing/2014/main" id="{3A98714D-58C5-451F-B4F8-988369EC5BD3}"/>
              </a:ext>
            </a:extLst>
          </p:cNvPr>
          <p:cNvGrpSpPr>
            <a:grpSpLocks/>
          </p:cNvGrpSpPr>
          <p:nvPr/>
        </p:nvGrpSpPr>
        <p:grpSpPr bwMode="auto">
          <a:xfrm>
            <a:off x="5184284" y="1167579"/>
            <a:ext cx="3673475" cy="2000250"/>
            <a:chOff x="158" y="2931"/>
            <a:chExt cx="2314" cy="1260"/>
          </a:xfrm>
        </p:grpSpPr>
        <p:pic>
          <p:nvPicPr>
            <p:cNvPr id="50191" name="Picture 9" descr="Genie_Genesis">
              <a:hlinkClick r:id="rId3"/>
              <a:extLst>
                <a:ext uri="{FF2B5EF4-FFF2-40B4-BE49-F238E27FC236}">
                  <a16:creationId xmlns:a16="http://schemas.microsoft.com/office/drawing/2014/main" id="{3FE3DBD0-33E8-4C1E-A7D4-3CF046BFF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931"/>
              <a:ext cx="2275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2" name="Text Box 10">
              <a:extLst>
                <a:ext uri="{FF2B5EF4-FFF2-40B4-BE49-F238E27FC236}">
                  <a16:creationId xmlns:a16="http://schemas.microsoft.com/office/drawing/2014/main" id="{5E022D46-8726-424B-983C-0FC6F3825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3974"/>
              <a:ext cx="10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</a:rPr>
                <a:t>Operační lampy</a:t>
              </a:r>
              <a:endParaRPr lang="en-GB" altLang="cs-CZ" sz="1400">
                <a:solidFill>
                  <a:schemeClr val="bg1"/>
                </a:solidFill>
              </a:endParaRPr>
            </a:p>
          </p:txBody>
        </p:sp>
      </p:grpSp>
      <p:sp>
        <p:nvSpPr>
          <p:cNvPr id="50181" name="Rectangle 11">
            <a:extLst>
              <a:ext uri="{FF2B5EF4-FFF2-40B4-BE49-F238E27FC236}">
                <a16:creationId xmlns:a16="http://schemas.microsoft.com/office/drawing/2014/main" id="{CCB85311-F818-4181-8B3E-CDE0953D9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grpSp>
        <p:nvGrpSpPr>
          <p:cNvPr id="50182" name="Group 24">
            <a:extLst>
              <a:ext uri="{FF2B5EF4-FFF2-40B4-BE49-F238E27FC236}">
                <a16:creationId xmlns:a16="http://schemas.microsoft.com/office/drawing/2014/main" id="{524302F7-D6EE-4812-8F22-E827236A4BFA}"/>
              </a:ext>
            </a:extLst>
          </p:cNvPr>
          <p:cNvGrpSpPr>
            <a:grpSpLocks/>
          </p:cNvGrpSpPr>
          <p:nvPr/>
        </p:nvGrpSpPr>
        <p:grpSpPr bwMode="auto">
          <a:xfrm>
            <a:off x="5266615" y="3998694"/>
            <a:ext cx="1944687" cy="2590800"/>
            <a:chOff x="4422" y="2432"/>
            <a:chExt cx="1031" cy="1543"/>
          </a:xfrm>
        </p:grpSpPr>
        <p:pic>
          <p:nvPicPr>
            <p:cNvPr id="50189" name="Picture 13" descr="anaethesia">
              <a:hlinkClick r:id="rId5"/>
              <a:extLst>
                <a:ext uri="{FF2B5EF4-FFF2-40B4-BE49-F238E27FC236}">
                  <a16:creationId xmlns:a16="http://schemas.microsoft.com/office/drawing/2014/main" id="{F9B03FB3-993A-455B-932F-58FEB74AA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432"/>
              <a:ext cx="103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0" name="Text Box 14">
              <a:extLst>
                <a:ext uri="{FF2B5EF4-FFF2-40B4-BE49-F238E27FC236}">
                  <a16:creationId xmlns:a16="http://schemas.microsoft.com/office/drawing/2014/main" id="{BCE78CA5-7341-4C82-A92F-F6383CD4E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3793"/>
              <a:ext cx="100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anestézie</a:t>
              </a:r>
              <a:endParaRPr lang="en-GB" altLang="cs-CZ" sz="1400"/>
            </a:p>
          </p:txBody>
        </p:sp>
      </p:grpSp>
      <p:grpSp>
        <p:nvGrpSpPr>
          <p:cNvPr id="50183" name="Group 25">
            <a:extLst>
              <a:ext uri="{FF2B5EF4-FFF2-40B4-BE49-F238E27FC236}">
                <a16:creationId xmlns:a16="http://schemas.microsoft.com/office/drawing/2014/main" id="{B7E7E156-9DDA-4A01-9EAC-7D83E5C4184A}"/>
              </a:ext>
            </a:extLst>
          </p:cNvPr>
          <p:cNvGrpSpPr>
            <a:grpSpLocks/>
          </p:cNvGrpSpPr>
          <p:nvPr/>
        </p:nvGrpSpPr>
        <p:grpSpPr bwMode="auto">
          <a:xfrm>
            <a:off x="8360488" y="3463215"/>
            <a:ext cx="2276475" cy="3184525"/>
            <a:chOff x="3606" y="2024"/>
            <a:chExt cx="1434" cy="2006"/>
          </a:xfrm>
        </p:grpSpPr>
        <p:pic>
          <p:nvPicPr>
            <p:cNvPr id="50187" name="Picture 15" descr="F321446">
              <a:extLst>
                <a:ext uri="{FF2B5EF4-FFF2-40B4-BE49-F238E27FC236}">
                  <a16:creationId xmlns:a16="http://schemas.microsoft.com/office/drawing/2014/main" id="{D807D206-C3D8-4F5A-8763-918EA335B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024"/>
              <a:ext cx="1434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8" name="Text Box 17">
              <a:extLst>
                <a:ext uri="{FF2B5EF4-FFF2-40B4-BE49-F238E27FC236}">
                  <a16:creationId xmlns:a16="http://schemas.microsoft.com/office/drawing/2014/main" id="{9426849B-CF89-496B-9A1E-C2FD19485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838"/>
              <a:ext cx="14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elektrokauter</a:t>
              </a:r>
              <a:endParaRPr lang="en-GB" altLang="cs-CZ" sz="1400"/>
            </a:p>
          </p:txBody>
        </p:sp>
      </p:grpSp>
      <p:grpSp>
        <p:nvGrpSpPr>
          <p:cNvPr id="50184" name="Group 21">
            <a:extLst>
              <a:ext uri="{FF2B5EF4-FFF2-40B4-BE49-F238E27FC236}">
                <a16:creationId xmlns:a16="http://schemas.microsoft.com/office/drawing/2014/main" id="{CCAF64E8-3839-479B-8C05-B0A076812BBF}"/>
              </a:ext>
            </a:extLst>
          </p:cNvPr>
          <p:cNvGrpSpPr>
            <a:grpSpLocks/>
          </p:cNvGrpSpPr>
          <p:nvPr/>
        </p:nvGrpSpPr>
        <p:grpSpPr bwMode="auto">
          <a:xfrm>
            <a:off x="1603432" y="2133272"/>
            <a:ext cx="3024187" cy="3257550"/>
            <a:chOff x="385" y="300"/>
            <a:chExt cx="1905" cy="2052"/>
          </a:xfrm>
        </p:grpSpPr>
        <p:pic>
          <p:nvPicPr>
            <p:cNvPr id="50185" name="Picture 18" descr="CO2-N2Oimage017l[1]">
              <a:extLst>
                <a:ext uri="{FF2B5EF4-FFF2-40B4-BE49-F238E27FC236}">
                  <a16:creationId xmlns:a16="http://schemas.microsoft.com/office/drawing/2014/main" id="{71E535A2-C690-4205-81CB-DFF9D32E1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0"/>
              <a:ext cx="1724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6" name="Text Box 20">
              <a:extLst>
                <a:ext uri="{FF2B5EF4-FFF2-40B4-BE49-F238E27FC236}">
                  <a16:creationId xmlns:a16="http://schemas.microsoft.com/office/drawing/2014/main" id="{7F581721-A858-40C6-A6D5-EED8CEE4A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160"/>
              <a:ext cx="16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kryokauter</a:t>
              </a:r>
              <a:endParaRPr lang="en-GB" altLang="cs-CZ" sz="1400"/>
            </a:p>
          </p:txBody>
        </p:sp>
      </p:grpSp>
    </p:spTree>
    <p:extLst>
      <p:ext uri="{BB962C8B-B14F-4D97-AF65-F5344CB8AC3E}">
        <p14:creationId xmlns:p14="http://schemas.microsoft.com/office/powerpoint/2010/main" val="1610902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5">
            <a:extLst>
              <a:ext uri="{FF2B5EF4-FFF2-40B4-BE49-F238E27FC236}">
                <a16:creationId xmlns:a16="http://schemas.microsoft.com/office/drawing/2014/main" id="{B22E0B6C-B63F-497E-8807-CF5501D0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16D649-077F-4CD0-A610-0588CE4F391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D42D013-F7E6-4BB3-9B41-7642A9C8A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330" y="304800"/>
            <a:ext cx="9151883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používané na operačních sálech, </a:t>
            </a:r>
            <a:r>
              <a:rPr lang="cs-CZ" altLang="cs-CZ" sz="3600" b="1" dirty="0" err="1"/>
              <a:t>litotriptory</a:t>
            </a:r>
            <a:endParaRPr lang="en-GB" altLang="cs-CZ" sz="3600" b="1" dirty="0"/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EEC5DC0-94D8-4728-8827-4EA7C5DA5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9" y="1773238"/>
            <a:ext cx="8137525" cy="4392612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cs-CZ" altLang="cs-CZ" dirty="0"/>
              <a:t>Teoretické pozadí</a:t>
            </a:r>
          </a:p>
          <a:p>
            <a:pPr marL="0" indent="0" eaLnBrk="1" hangingPunct="1">
              <a:buFontTx/>
              <a:buNone/>
              <a:tabLst>
                <a:tab pos="0" algn="l"/>
              </a:tabLst>
            </a:pPr>
            <a:endParaRPr lang="en-GB" altLang="cs-CZ" dirty="0"/>
          </a:p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cs-CZ" altLang="cs-CZ" dirty="0"/>
              <a:t>Biologické interakce ultrazvuku, elektromagnetických polí, elektrického proudu, infračerveného, viditelného a ultrafialového záření, princip laseru, působení nízkých teplot na živou hmotu, akustické rázové vlny</a:t>
            </a:r>
            <a:r>
              <a:rPr lang="en-GB" altLang="cs-CZ" dirty="0"/>
              <a:t>…</a:t>
            </a: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66DA884-5EC5-4BDA-B641-6121DA730B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0096" y="3096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6">
            <a:extLst>
              <a:ext uri="{FF2B5EF4-FFF2-40B4-BE49-F238E27FC236}">
                <a16:creationId xmlns:a16="http://schemas.microsoft.com/office/drawing/2014/main" id="{E9BBA23E-56CA-4E09-8936-1AFF31C3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0A002C-20CC-4C03-8E45-585D3B8AD1C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/>
          </a:p>
        </p:txBody>
      </p:sp>
      <p:sp>
        <p:nvSpPr>
          <p:cNvPr id="56323" name="Rectangle 1026">
            <a:extLst>
              <a:ext uri="{FF2B5EF4-FFF2-40B4-BE49-F238E27FC236}">
                <a16:creationId xmlns:a16="http://schemas.microsoft.com/office/drawing/2014/main" id="{EA370173-3C16-4023-ACA2-B3C3002EF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924" y="304800"/>
            <a:ext cx="9551276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náhradu a podporu orgánů - implantáty</a:t>
            </a:r>
            <a:endParaRPr lang="en-GB" altLang="cs-CZ" sz="3600" b="1" dirty="0"/>
          </a:p>
        </p:txBody>
      </p:sp>
      <p:pic>
        <p:nvPicPr>
          <p:cNvPr id="56324" name="Picture 1029" descr="cortical-screw-4">
            <a:hlinkClick r:id="rId3"/>
            <a:extLst>
              <a:ext uri="{FF2B5EF4-FFF2-40B4-BE49-F238E27FC236}">
                <a16:creationId xmlns:a16="http://schemas.microsoft.com/office/drawing/2014/main" id="{49007569-17D3-40D8-BC5A-AE58CE37D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99" y="1749372"/>
            <a:ext cx="1052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1033" descr="prosthetics">
            <a:hlinkClick r:id="rId5"/>
            <a:extLst>
              <a:ext uri="{FF2B5EF4-FFF2-40B4-BE49-F238E27FC236}">
                <a16:creationId xmlns:a16="http://schemas.microsoft.com/office/drawing/2014/main" id="{75C67CA4-4CFD-4D9B-BEE1-0ECB11FC6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282" y="1572666"/>
            <a:ext cx="252571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037" descr="dr2">
            <a:hlinkClick r:id="rId7"/>
            <a:extLst>
              <a:ext uri="{FF2B5EF4-FFF2-40B4-BE49-F238E27FC236}">
                <a16:creationId xmlns:a16="http://schemas.microsoft.com/office/drawing/2014/main" id="{E7E2B7B1-5480-46FA-923E-8E4A5888D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39" y="1965434"/>
            <a:ext cx="2373825" cy="16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039" descr="multiple-posterior-graphic">
            <a:hlinkClick r:id="rId9"/>
            <a:extLst>
              <a:ext uri="{FF2B5EF4-FFF2-40B4-BE49-F238E27FC236}">
                <a16:creationId xmlns:a16="http://schemas.microsoft.com/office/drawing/2014/main" id="{D9F9F10C-0C18-4C51-982E-F523B646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066" y="3936508"/>
            <a:ext cx="2286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042" descr=" ">
            <a:extLst>
              <a:ext uri="{FF2B5EF4-FFF2-40B4-BE49-F238E27FC236}">
                <a16:creationId xmlns:a16="http://schemas.microsoft.com/office/drawing/2014/main" id="{6074F89C-4643-436C-BF64-35567F1E37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3551" y="1246845"/>
            <a:ext cx="2438400" cy="2438400"/>
          </a:xfrm>
          <a:noFill/>
        </p:spPr>
      </p:pic>
      <p:sp>
        <p:nvSpPr>
          <p:cNvPr id="56329" name="Text Box 1044">
            <a:extLst>
              <a:ext uri="{FF2B5EF4-FFF2-40B4-BE49-F238E27FC236}">
                <a16:creationId xmlns:a16="http://schemas.microsoft.com/office/drawing/2014/main" id="{D2D3848E-609C-40C7-BB52-0E885ED85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518" y="5050878"/>
            <a:ext cx="3097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Robotické zařízení pro implantaci jamky kyčelního kloubu</a:t>
            </a:r>
            <a:endParaRPr lang="en-GB" altLang="cs-CZ" sz="1800" dirty="0"/>
          </a:p>
        </p:txBody>
      </p:sp>
      <p:pic>
        <p:nvPicPr>
          <p:cNvPr id="56330" name="Picture 9" descr="VÃ½sledek obrÃ¡zku pro knee surgery robot">
            <a:extLst>
              <a:ext uri="{FF2B5EF4-FFF2-40B4-BE49-F238E27FC236}">
                <a16:creationId xmlns:a16="http://schemas.microsoft.com/office/drawing/2014/main" id="{8BD97DD4-27F8-43C3-AD75-E63692B5B03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237" y="4014952"/>
            <a:ext cx="4483260" cy="2557079"/>
          </a:xfrm>
          <a:noFill/>
        </p:spPr>
      </p:pic>
    </p:spTree>
    <p:extLst>
      <p:ext uri="{BB962C8B-B14F-4D97-AF65-F5344CB8AC3E}">
        <p14:creationId xmlns:p14="http://schemas.microsoft.com/office/powerpoint/2010/main" val="3864403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8">
            <a:extLst>
              <a:ext uri="{FF2B5EF4-FFF2-40B4-BE49-F238E27FC236}">
                <a16:creationId xmlns:a16="http://schemas.microsoft.com/office/drawing/2014/main" id="{451737D6-5075-43CC-A1C3-AE4C8257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C874FF-9118-4577-A048-9FF479EA36C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/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6656AF1B-F10E-4E1A-A10C-1E01FE96AD2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30622" y="304800"/>
            <a:ext cx="9351580" cy="914400"/>
          </a:xfrm>
          <a:noFill/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náhradu a podporu orgánů – „umělé orgány“</a:t>
            </a:r>
            <a:endParaRPr lang="en-GB" altLang="cs-CZ" sz="3600" b="1" dirty="0"/>
          </a:p>
        </p:txBody>
      </p:sp>
      <p:pic>
        <p:nvPicPr>
          <p:cNvPr id="58372" name="Picture 5" descr="artificial-heart-abiocor-hand">
            <a:hlinkClick r:id="rId3"/>
            <a:extLst>
              <a:ext uri="{FF2B5EF4-FFF2-40B4-BE49-F238E27FC236}">
                <a16:creationId xmlns:a16="http://schemas.microsoft.com/office/drawing/2014/main" id="{3A79B0EC-37FE-4C34-9663-8D902E95D0A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900" y="1551646"/>
            <a:ext cx="2016125" cy="2011362"/>
          </a:xfrm>
        </p:spPr>
      </p:pic>
      <p:pic>
        <p:nvPicPr>
          <p:cNvPr id="58374" name="Picture 9" descr="6">
            <a:extLst>
              <a:ext uri="{FF2B5EF4-FFF2-40B4-BE49-F238E27FC236}">
                <a16:creationId xmlns:a16="http://schemas.microsoft.com/office/drawing/2014/main" id="{5ED1A7D4-C006-455F-9817-42E3C8F1D70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432" y="4312745"/>
            <a:ext cx="3505200" cy="2247900"/>
          </a:xfrm>
          <a:noFill/>
        </p:spPr>
      </p:pic>
      <p:pic>
        <p:nvPicPr>
          <p:cNvPr id="58375" name="Picture 11" descr="Retinal Implant">
            <a:extLst>
              <a:ext uri="{FF2B5EF4-FFF2-40B4-BE49-F238E27FC236}">
                <a16:creationId xmlns:a16="http://schemas.microsoft.com/office/drawing/2014/main" id="{4BC9DFF1-EE12-40F9-8C5D-3D0CAF34705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9476" y="4218151"/>
            <a:ext cx="2590800" cy="2101850"/>
          </a:xfrm>
          <a:noFill/>
        </p:spPr>
      </p:pic>
      <p:pic>
        <p:nvPicPr>
          <p:cNvPr id="58376" name="Picture 13" descr="ear implant diagram">
            <a:extLst>
              <a:ext uri="{FF2B5EF4-FFF2-40B4-BE49-F238E27FC236}">
                <a16:creationId xmlns:a16="http://schemas.microsoft.com/office/drawing/2014/main" id="{4F17AEC2-9B36-4DF3-9182-6AA40C3F1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55" y="1310456"/>
            <a:ext cx="338455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Text Box 14">
            <a:extLst>
              <a:ext uri="{FF2B5EF4-FFF2-40B4-BE49-F238E27FC236}">
                <a16:creationId xmlns:a16="http://schemas.microsoft.com/office/drawing/2014/main" id="{28E573A4-35D7-4255-852B-7ABE3C90A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385" y="3723291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Umělé srdce</a:t>
            </a:r>
            <a:endParaRPr lang="en-GB" altLang="cs-CZ" sz="1800" dirty="0"/>
          </a:p>
        </p:txBody>
      </p:sp>
      <p:sp>
        <p:nvSpPr>
          <p:cNvPr id="58378" name="Text Box 15">
            <a:extLst>
              <a:ext uri="{FF2B5EF4-FFF2-40B4-BE49-F238E27FC236}">
                <a16:creationId xmlns:a16="http://schemas.microsoft.com/office/drawing/2014/main" id="{94F52EED-FA9D-4B0B-9E73-51844323D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37" y="3731117"/>
            <a:ext cx="2808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Kochleární implantát</a:t>
            </a:r>
            <a:endParaRPr lang="en-GB" altLang="cs-CZ" sz="1800" dirty="0"/>
          </a:p>
        </p:txBody>
      </p:sp>
      <p:sp>
        <p:nvSpPr>
          <p:cNvPr id="58379" name="Text Box 16">
            <a:extLst>
              <a:ext uri="{FF2B5EF4-FFF2-40B4-BE49-F238E27FC236}">
                <a16:creationId xmlns:a16="http://schemas.microsoft.com/office/drawing/2014/main" id="{FAA955A9-F62B-4EA3-BCA8-E5F96D065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391" y="6334017"/>
            <a:ext cx="2808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Sítnicový implantát</a:t>
            </a:r>
            <a:endParaRPr lang="en-GB" altLang="cs-CZ" sz="1800" dirty="0"/>
          </a:p>
        </p:txBody>
      </p:sp>
      <p:sp>
        <p:nvSpPr>
          <p:cNvPr id="58380" name="Text Box 17">
            <a:extLst>
              <a:ext uri="{FF2B5EF4-FFF2-40B4-BE49-F238E27FC236}">
                <a16:creationId xmlns:a16="http://schemas.microsoft.com/office/drawing/2014/main" id="{ED66865A-2E78-441C-8833-2D62E9267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199" y="3834087"/>
            <a:ext cx="1858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Plicní ventilátor</a:t>
            </a:r>
            <a:endParaRPr lang="en-GB" altLang="cs-CZ" sz="1800" dirty="0"/>
          </a:p>
        </p:txBody>
      </p:sp>
      <p:sp>
        <p:nvSpPr>
          <p:cNvPr id="58381" name="Text Box 18">
            <a:extLst>
              <a:ext uri="{FF2B5EF4-FFF2-40B4-BE49-F238E27FC236}">
                <a16:creationId xmlns:a16="http://schemas.microsoft.com/office/drawing/2014/main" id="{AEC137E1-02D2-49EE-A711-3B4252C7B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82" y="4207094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Mimotělní oběh</a:t>
            </a:r>
            <a:endParaRPr lang="en-GB" altLang="cs-CZ" sz="1800" dirty="0"/>
          </a:p>
        </p:txBody>
      </p:sp>
      <p:pic>
        <p:nvPicPr>
          <p:cNvPr id="1026" name="Picture 2" descr="Český dodavatel tepelných výměníků rozšířil výrobu o plicní ventilátory |  Hospodářské noviny (iHNed.cz)">
            <a:extLst>
              <a:ext uri="{FF2B5EF4-FFF2-40B4-BE49-F238E27FC236}">
                <a16:creationId xmlns:a16="http://schemas.microsoft.com/office/drawing/2014/main" id="{CD477FE8-E68E-46A8-BE32-54B58B490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586" y="1387364"/>
            <a:ext cx="3268719" cy="24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75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7">
            <a:extLst>
              <a:ext uri="{FF2B5EF4-FFF2-40B4-BE49-F238E27FC236}">
                <a16:creationId xmlns:a16="http://schemas.microsoft.com/office/drawing/2014/main" id="{C0BD5164-F775-488F-9F26-86EF0E68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2A8937-CDCA-4F44-894D-DC6CC545789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3E8CC74-B125-40EC-8E7B-E1027E2E9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9343697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Přístroje pro náhradu a podporu orgánů – „umělé orgány“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A710577-075A-4F11-BE90-5DA1952B65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55779" y="4348162"/>
            <a:ext cx="6768662" cy="25098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Stenty jsou zaváděny do poškozených cév, jícnu apod. Někdy se pro jejich výrobu používá i kov s tvarovou pamětí – </a:t>
            </a:r>
            <a:r>
              <a:rPr lang="cs-CZ" altLang="cs-CZ" sz="2800" dirty="0" err="1"/>
              <a:t>nitinol</a:t>
            </a:r>
            <a:r>
              <a:rPr lang="cs-CZ" altLang="cs-CZ" sz="2800" dirty="0"/>
              <a:t>, který zaujme zamýšlený tvar až v lidském těle.</a:t>
            </a:r>
          </a:p>
        </p:txBody>
      </p:sp>
      <p:pic>
        <p:nvPicPr>
          <p:cNvPr id="60421" name="obrázek 1" descr="http://www.google.cz/url?source=imglanding&amp;ct=img&amp;q=http://bjr.birjournals.org/content/vol74/issue886/images/large/BI75492.5.6.jpeg&amp;sa=X&amp;ei=2WAvUOjVCZHKtAaOuYDQCw&amp;ved=0CAsQ8wc&amp;usg=AFQjCNGGRxkKk6j7yaxOCRy4pwIsnlFoUg">
            <a:extLst>
              <a:ext uri="{FF2B5EF4-FFF2-40B4-BE49-F238E27FC236}">
                <a16:creationId xmlns:a16="http://schemas.microsoft.com/office/drawing/2014/main" id="{78DB07B6-2414-4253-8C19-7671E0EC731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6610" y="1609891"/>
            <a:ext cx="3375955" cy="2397468"/>
          </a:xfrm>
          <a:noFill/>
        </p:spPr>
      </p:pic>
      <p:pic>
        <p:nvPicPr>
          <p:cNvPr id="60422" name="obrázek 4" descr="http://www.google.cz/url?source=imglanding&amp;ct=img&amp;q=http://www.unifarma.com.ar/productos/ella_SX%20Ella%20Stent_imag2.jpg&amp;sa=X&amp;ei=l2EvUNrqGcnftAa1_oDQDQ&amp;ved=0CAsQ8wc&amp;usg=AFQjCNFZl71uluAHnZCWSzOL6VnD5c3CVg">
            <a:extLst>
              <a:ext uri="{FF2B5EF4-FFF2-40B4-BE49-F238E27FC236}">
                <a16:creationId xmlns:a16="http://schemas.microsoft.com/office/drawing/2014/main" id="{FB4CFD08-B6A7-4F4F-A4C0-502894E73AB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8471" y="1714119"/>
            <a:ext cx="1920875" cy="1838325"/>
          </a:xfrm>
          <a:noFill/>
        </p:spPr>
      </p:pic>
      <p:pic>
        <p:nvPicPr>
          <p:cNvPr id="60423" name="obrázek 7" descr="http://www.google.cz/url?source=imglanding&amp;ct=img&amp;q=http://www.drmcdougall.com/misc/2006nl/sept/stent.jpg&amp;sa=X&amp;ei=EGIvUPzjFczWsgbVloHIBQ&amp;ved=0CAwQ8wc4SA&amp;usg=AFQjCNG8GnDvunPsP4f5t-FcBVFlHQwE-A">
            <a:extLst>
              <a:ext uri="{FF2B5EF4-FFF2-40B4-BE49-F238E27FC236}">
                <a16:creationId xmlns:a16="http://schemas.microsoft.com/office/drawing/2014/main" id="{E9F760FB-D850-4034-9C9A-64E12990C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1" y="2123646"/>
            <a:ext cx="3293654" cy="380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678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číslo snímku 5">
            <a:extLst>
              <a:ext uri="{FF2B5EF4-FFF2-40B4-BE49-F238E27FC236}">
                <a16:creationId xmlns:a16="http://schemas.microsoft.com/office/drawing/2014/main" id="{CADA3DF3-3570-464F-AB04-C843750F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E4EF5C-B241-44D0-8127-0E646AAA41E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ED48359-E869-4425-A354-CD1A7C4C0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6538" y="304800"/>
            <a:ext cx="10216055" cy="9144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Přístroje pro samovyšetření pacientů</a:t>
            </a:r>
            <a:r>
              <a:rPr lang="en-GB" altLang="cs-CZ" sz="3600" b="1" dirty="0"/>
              <a:t> (‘</a:t>
            </a:r>
            <a:r>
              <a:rPr lang="cs-CZ" altLang="cs-CZ" sz="3600" b="1" dirty="0"/>
              <a:t>domácí přístroje</a:t>
            </a:r>
            <a:r>
              <a:rPr lang="en-GB" altLang="cs-CZ" sz="3600" b="1" dirty="0"/>
              <a:t>’)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F6D60437-A69C-477B-A148-5A1B019B6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462" y="2075027"/>
            <a:ext cx="4196859" cy="4465638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Přístroje pro samovyšetření</a:t>
            </a:r>
            <a:r>
              <a:rPr lang="en-US" altLang="cs-CZ" sz="2400" dirty="0"/>
              <a:t>`</a:t>
            </a:r>
            <a:r>
              <a:rPr lang="cs-CZ" altLang="cs-CZ" sz="2400" dirty="0"/>
              <a:t> jsou jakékoliv přístroje určené výrobcem k laickému použití v domácím prostředí.</a:t>
            </a:r>
            <a:endParaRPr lang="en-US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Teploměry, tlakoměry atd. </a:t>
            </a:r>
            <a:endParaRPr lang="en-US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Vyšetřovací soupravy používané v těhotenství a pacienty trpícími cukrovkou</a:t>
            </a:r>
            <a:r>
              <a:rPr lang="en-US" altLang="cs-CZ" sz="2400" dirty="0"/>
              <a:t> (</a:t>
            </a:r>
            <a:r>
              <a:rPr lang="cs-CZ" altLang="cs-CZ" sz="2400" dirty="0"/>
              <a:t>stanovení hladiny glukózy v krvi</a:t>
            </a:r>
            <a:r>
              <a:rPr lang="en-US" altLang="cs-CZ" sz="2400" dirty="0"/>
              <a:t>)</a:t>
            </a:r>
            <a:r>
              <a:rPr lang="cs-CZ" altLang="cs-CZ" sz="2400" dirty="0"/>
              <a:t>.</a:t>
            </a:r>
            <a:endParaRPr lang="en-GB" altLang="cs-CZ" sz="2400" dirty="0"/>
          </a:p>
        </p:txBody>
      </p:sp>
      <p:pic>
        <p:nvPicPr>
          <p:cNvPr id="64517" name="Picture 4">
            <a:extLst>
              <a:ext uri="{FF2B5EF4-FFF2-40B4-BE49-F238E27FC236}">
                <a16:creationId xmlns:a16="http://schemas.microsoft.com/office/drawing/2014/main" id="{E0669A4B-ACD2-4921-826D-B2844AC01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11" y="1260914"/>
            <a:ext cx="2952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>
            <a:extLst>
              <a:ext uri="{FF2B5EF4-FFF2-40B4-BE49-F238E27FC236}">
                <a16:creationId xmlns:a16="http://schemas.microsoft.com/office/drawing/2014/main" id="{2F3B2B82-2927-43BD-9819-E9BBFB8C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412875"/>
            <a:ext cx="1905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6">
            <a:extLst>
              <a:ext uri="{FF2B5EF4-FFF2-40B4-BE49-F238E27FC236}">
                <a16:creationId xmlns:a16="http://schemas.microsoft.com/office/drawing/2014/main" id="{A3AAF7DF-3CFC-404A-9B62-3C1C078F7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42" y="3423308"/>
            <a:ext cx="1905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7">
            <a:extLst>
              <a:ext uri="{FF2B5EF4-FFF2-40B4-BE49-F238E27FC236}">
                <a16:creationId xmlns:a16="http://schemas.microsoft.com/office/drawing/2014/main" id="{2160C0C2-3B74-4B59-B730-32B513A4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673" y="626526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imes New Roman" panose="02020603050405020304" pitchFamily="18" charset="0"/>
              </a:rPr>
              <a:t>Glukometr</a:t>
            </a:r>
            <a:endParaRPr lang="en-GB" altLang="cs-CZ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89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číslo snímku 5">
            <a:extLst>
              <a:ext uri="{FF2B5EF4-FFF2-40B4-BE49-F238E27FC236}">
                <a16:creationId xmlns:a16="http://schemas.microsoft.com/office/drawing/2014/main" id="{21AE398B-B221-4EE7-9E80-2CFBFDBC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0B0700-6988-49D7-BA0A-0FD2EA181C7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52C7AD0-585C-44B5-9574-8ED3813F2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621" y="546538"/>
            <a:ext cx="9278008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vyhodnocování ukazatelů výkonnosti přístrojů</a:t>
            </a:r>
            <a:endParaRPr lang="en-GB" altLang="cs-CZ" sz="3600" b="1" dirty="0"/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DFCA7954-46FF-4C82-9519-F1DE7BE92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8761" y="1936258"/>
            <a:ext cx="8673004" cy="439080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dirty="0"/>
              <a:t>I takováto zařízení považujeme za lékařské přístroje.</a:t>
            </a:r>
            <a:endParaRPr lang="en-GB" altLang="cs-CZ" dirty="0"/>
          </a:p>
        </p:txBody>
      </p:sp>
      <p:pic>
        <p:nvPicPr>
          <p:cNvPr id="66565" name="Picture 4" descr="low">
            <a:extLst>
              <a:ext uri="{FF2B5EF4-FFF2-40B4-BE49-F238E27FC236}">
                <a16:creationId xmlns:a16="http://schemas.microsoft.com/office/drawing/2014/main" id="{C5213EB4-B3E7-4864-8DB9-907060010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69" y="2732307"/>
            <a:ext cx="3377051" cy="339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5">
            <a:extLst>
              <a:ext uri="{FF2B5EF4-FFF2-40B4-BE49-F238E27FC236}">
                <a16:creationId xmlns:a16="http://schemas.microsoft.com/office/drawing/2014/main" id="{6FF12D1D-0475-4897-8A23-F84461D80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75" y="4159305"/>
            <a:ext cx="29714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Testování rozlišení kontrastu u </a:t>
            </a:r>
            <a:r>
              <a:rPr lang="cs-CZ" altLang="cs-CZ" sz="1800" dirty="0" err="1"/>
              <a:t>rtg</a:t>
            </a:r>
            <a:r>
              <a:rPr lang="cs-CZ" altLang="cs-CZ" sz="1800" dirty="0"/>
              <a:t> přístroje</a:t>
            </a:r>
            <a:endParaRPr lang="en-GB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96004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číslo snímku 5">
            <a:extLst>
              <a:ext uri="{FF2B5EF4-FFF2-40B4-BE49-F238E27FC236}">
                <a16:creationId xmlns:a16="http://schemas.microsoft.com/office/drawing/2014/main" id="{6F5C7C61-D664-4517-8158-9D535E03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135E10-0E7F-4273-813E-E676E3234BF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7BAFE02-2579-49F0-9851-8F0874355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7325" y="420414"/>
            <a:ext cx="8134350" cy="704193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Co je účelem tohoto předmětu</a:t>
            </a:r>
            <a:r>
              <a:rPr lang="en-GB" altLang="cs-CZ" sz="3600" b="1" dirty="0"/>
              <a:t>?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6CE77B4-634C-4056-9C86-BCD7F3FB5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484313"/>
            <a:ext cx="8748712" cy="3960812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600" dirty="0"/>
              <a:t>Uvědomit si, že by lékařský přístroj měl být používán efektivně a bezpečně</a:t>
            </a:r>
            <a:r>
              <a:rPr lang="en-US" altLang="cs-CZ" sz="2600" dirty="0"/>
              <a:t> (</a:t>
            </a:r>
            <a:r>
              <a:rPr lang="cs-CZ" altLang="cs-CZ" sz="2600" dirty="0"/>
              <a:t>snížit pacientské, pracovní i jiné riziko na </a:t>
            </a:r>
            <a:r>
              <a:rPr lang="en-US" altLang="cs-CZ" sz="2600" dirty="0"/>
              <a:t>minimum)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600" dirty="0"/>
              <a:t>Používat lékařské přístroje profesionálním a vědeckým způsobem</a:t>
            </a:r>
            <a:endParaRPr lang="en-US" altLang="cs-CZ" sz="26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600" dirty="0"/>
              <a:t>Poznat užitnou hodnotu lékařských přístrojů v klinických oblastech a ve výzkumu</a:t>
            </a:r>
            <a:endParaRPr lang="en-US" altLang="cs-CZ" sz="2600" dirty="0"/>
          </a:p>
        </p:txBody>
      </p:sp>
    </p:spTree>
    <p:extLst>
      <p:ext uri="{BB962C8B-B14F-4D97-AF65-F5344CB8AC3E}">
        <p14:creationId xmlns:p14="http://schemas.microsoft.com/office/powerpoint/2010/main" val="350279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5">
            <a:extLst>
              <a:ext uri="{FF2B5EF4-FFF2-40B4-BE49-F238E27FC236}">
                <a16:creationId xmlns:a16="http://schemas.microsoft.com/office/drawing/2014/main" id="{F4C6BE8A-2528-43E5-9A42-BEFCC6FC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DA7EEF-3198-4530-8870-A0B2B5C75D3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AB434A1-5442-4CA4-9477-523142553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404813"/>
            <a:ext cx="1738859" cy="719794"/>
          </a:xfrm>
        </p:spPr>
        <p:txBody>
          <a:bodyPr/>
          <a:lstStyle/>
          <a:p>
            <a:pPr algn="l" eaLnBrk="1" hangingPunct="1"/>
            <a:r>
              <a:rPr lang="cs-CZ" altLang="cs-CZ" b="1" dirty="0"/>
              <a:t>Vazby</a:t>
            </a:r>
            <a:endParaRPr lang="en-GB" altLang="cs-CZ" b="1" dirty="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5C91AC8-6179-4BB7-9FB2-011CADB03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916114"/>
            <a:ext cx="8229600" cy="3024187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Přírodní vědy (fyzika, chemie a biochemie, biologie)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Morfologické obory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Fyziologie a patologická fyziologie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FF3300"/>
                </a:solidFill>
              </a:rPr>
              <a:t>Klinické obory (téměř všechny!)</a:t>
            </a:r>
          </a:p>
        </p:txBody>
      </p:sp>
    </p:spTree>
    <p:extLst>
      <p:ext uri="{BB962C8B-B14F-4D97-AF65-F5344CB8AC3E}">
        <p14:creationId xmlns:p14="http://schemas.microsoft.com/office/powerpoint/2010/main" val="22707838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číslo snímku 5">
            <a:extLst>
              <a:ext uri="{FF2B5EF4-FFF2-40B4-BE49-F238E27FC236}">
                <a16:creationId xmlns:a16="http://schemas.microsoft.com/office/drawing/2014/main" id="{B64F007A-AA76-4E82-9955-9641DD36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5B0DFB-C9BF-4C08-84C1-95834D8ACFB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0863C10-113C-440A-9F95-AA85D5349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6235" y="304801"/>
            <a:ext cx="9526480" cy="1539875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cs-CZ" altLang="cs-CZ" sz="3600" b="1" dirty="0"/>
              <a:t>Některé kompetence uživatelů lékařských přístrojů</a:t>
            </a:r>
            <a:br>
              <a:rPr lang="cs-CZ" altLang="cs-CZ" sz="3200" b="1" dirty="0"/>
            </a:br>
            <a:r>
              <a:rPr lang="cs-CZ" altLang="cs-CZ" sz="1800" b="1" dirty="0">
                <a:solidFill>
                  <a:schemeClr val="tx1"/>
                </a:solidFill>
              </a:rPr>
              <a:t>Co by měl umět lékař, který přístroj používá. </a:t>
            </a:r>
            <a:r>
              <a:rPr lang="cs-CZ" altLang="cs-CZ" sz="1800" b="1" dirty="0">
                <a:solidFill>
                  <a:srgbClr val="FF0000"/>
                </a:solidFill>
              </a:rPr>
              <a:t>Červeně vyznačený text se ve zvýšené míře týká našeho oboru.</a:t>
            </a:r>
            <a:endParaRPr lang="en-GB" altLang="cs-CZ" sz="3200" b="1" dirty="0">
              <a:solidFill>
                <a:srgbClr val="FF0000"/>
              </a:solidFill>
            </a:endParaRP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EDB73AF3-32DC-4C1B-9C4A-A052EFB1F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869" y="2203174"/>
            <a:ext cx="10657490" cy="4319588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rgbClr val="FF0000"/>
                </a:solidFill>
              </a:rPr>
              <a:t>Specifikovat přínosy používání daného přístroje</a:t>
            </a:r>
            <a:endParaRPr lang="en-US" altLang="cs-CZ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rgbClr val="FF0000"/>
                </a:solidFill>
              </a:rPr>
              <a:t>Vysvětlit fyzikální principy, které jsou základem činnosti přístroje</a:t>
            </a:r>
            <a:r>
              <a:rPr lang="en-US" altLang="cs-CZ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rgbClr val="FF0000"/>
                </a:solidFill>
              </a:rPr>
              <a:t>Popsat hlavní části přístrojů, </a:t>
            </a:r>
            <a:r>
              <a:rPr lang="cs-CZ" altLang="cs-CZ" sz="2400" dirty="0"/>
              <a:t>včetně uživatelského nastavení a ovládání</a:t>
            </a:r>
            <a:endParaRPr lang="en-US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rgbClr val="FF0000"/>
                </a:solidFill>
              </a:rPr>
              <a:t>Identifikovat možná zdravotní rizika</a:t>
            </a:r>
            <a:r>
              <a:rPr lang="en-US" altLang="cs-CZ" sz="2400" dirty="0">
                <a:solidFill>
                  <a:srgbClr val="FF0000"/>
                </a:solidFill>
              </a:rPr>
              <a:t> </a:t>
            </a:r>
            <a:r>
              <a:rPr lang="en-US" altLang="cs-CZ" sz="2400" dirty="0"/>
              <a:t>(</a:t>
            </a:r>
            <a:r>
              <a:rPr lang="cs-CZ" altLang="cs-CZ" sz="2400" dirty="0"/>
              <a:t>např. mechanická, elektrická, radiační aj.)</a:t>
            </a:r>
            <a:r>
              <a:rPr lang="en-US" altLang="cs-CZ" sz="2400" dirty="0"/>
              <a:t> </a:t>
            </a:r>
            <a:r>
              <a:rPr lang="cs-CZ" altLang="cs-CZ" sz="2400" dirty="0"/>
              <a:t>pro pacienta, sebe i spolupracovníky</a:t>
            </a:r>
            <a:endParaRPr lang="en-US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rgbClr val="FF0000"/>
                </a:solidFill>
              </a:rPr>
              <a:t>Popsat měřitelné ukazatele výkonnosti přístroje</a:t>
            </a:r>
            <a:r>
              <a:rPr lang="cs-CZ" altLang="cs-CZ" sz="2400" dirty="0"/>
              <a:t>, které mají přímý vztah k efektivnímu využívání přístroje nebo bezpečnosti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rgbClr val="FF0000"/>
                </a:solidFill>
              </a:rPr>
              <a:t>Vysvětlit omezení při používání přístroje </a:t>
            </a:r>
            <a:r>
              <a:rPr lang="cs-CZ" altLang="cs-CZ" sz="2400" dirty="0"/>
              <a:t>a kontraindikace jeho použití</a:t>
            </a:r>
            <a:endParaRPr lang="en-US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Znát dopad chybného fungování přístroje a chybného protokolu na efektivitu jeho používání i z toho plynoucí rizika</a:t>
            </a:r>
            <a:r>
              <a:rPr lang="en-US" alt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Rozpoznat vadnou funkci přístroje a vědět, jak se s ní vypořádat</a:t>
            </a:r>
            <a:endParaRPr lang="en-US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Mít dovednosti v oblasti preventivní údržby a kontroly kvality včetně kalibrace na uživatelské úrovni</a:t>
            </a:r>
            <a:r>
              <a:rPr lang="en-US" altLang="cs-CZ" sz="2400" dirty="0"/>
              <a:t>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Vědět, že přístroj by měl být zkontrolován před použitím a po práce zanechán ve stavu potřebném pro další práci s ním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047315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>
            <a:extLst>
              <a:ext uri="{FF2B5EF4-FFF2-40B4-BE49-F238E27FC236}">
                <a16:creationId xmlns:a16="http://schemas.microsoft.com/office/drawing/2014/main" id="{2E87EF39-9D50-4BE7-813C-171632598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166" y="3337966"/>
            <a:ext cx="6737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dirty="0">
                <a:solidFill>
                  <a:srgbClr val="0000DC"/>
                </a:solidFill>
              </a:rPr>
              <a:t>Poslední revize</a:t>
            </a:r>
            <a:r>
              <a:rPr lang="en-GB" altLang="cs-CZ" sz="2800" dirty="0">
                <a:solidFill>
                  <a:srgbClr val="0000DC"/>
                </a:solidFill>
              </a:rPr>
              <a:t>: </a:t>
            </a:r>
            <a:r>
              <a:rPr lang="cs-CZ" altLang="cs-CZ" sz="2800" dirty="0">
                <a:solidFill>
                  <a:srgbClr val="0000DC"/>
                </a:solidFill>
              </a:rPr>
              <a:t>září 2024</a:t>
            </a:r>
            <a:endParaRPr lang="cs-CZ" altLang="cs-CZ" sz="2800" dirty="0"/>
          </a:p>
        </p:txBody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07293556-0C01-4981-9371-1EAF29398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923" y="1443368"/>
            <a:ext cx="788418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cs-CZ" sz="2800" dirty="0" err="1">
                <a:solidFill>
                  <a:schemeClr val="tx2"/>
                </a:solidFill>
              </a:rPr>
              <a:t>Aut</a:t>
            </a:r>
            <a:r>
              <a:rPr lang="cs-CZ" altLang="cs-CZ" sz="2800" dirty="0">
                <a:solidFill>
                  <a:schemeClr val="tx2"/>
                </a:solidFill>
              </a:rPr>
              <a:t>oři</a:t>
            </a:r>
            <a:r>
              <a:rPr lang="en-GB" altLang="cs-CZ" sz="2800" dirty="0">
                <a:solidFill>
                  <a:schemeClr val="tx2"/>
                </a:solidFill>
              </a:rPr>
              <a:t>: </a:t>
            </a:r>
            <a:r>
              <a:rPr lang="en-GB" altLang="cs-CZ" sz="2800" b="1" dirty="0"/>
              <a:t>Carmel J. Caruana, Vojtěch Mornstein</a:t>
            </a:r>
            <a:br>
              <a:rPr lang="en-GB" altLang="cs-CZ" sz="2400" b="1" dirty="0"/>
            </a:b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218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3" grpId="0"/>
      <p:bldP spid="1300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6">
            <a:extLst>
              <a:ext uri="{FF2B5EF4-FFF2-40B4-BE49-F238E27FC236}">
                <a16:creationId xmlns:a16="http://schemas.microsoft.com/office/drawing/2014/main" id="{26E6AA7A-C83E-4DF8-B268-FD997C9F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0AF232-2B18-49A3-8576-B7A517E4759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F038E22-7805-4FE2-A678-28F2D79E9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1925" y="346841"/>
            <a:ext cx="3770586" cy="651641"/>
          </a:xfrm>
        </p:spPr>
        <p:txBody>
          <a:bodyPr/>
          <a:lstStyle/>
          <a:p>
            <a:pPr algn="l" eaLnBrk="1" hangingPunct="1"/>
            <a:r>
              <a:rPr lang="cs-CZ" altLang="cs-CZ" b="1" dirty="0"/>
              <a:t>Jak studovat</a:t>
            </a:r>
            <a:r>
              <a:rPr lang="en-GB" altLang="cs-CZ" b="1" dirty="0"/>
              <a:t>?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8B94000-C7EC-4029-87D6-983285A02F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79651" y="1341439"/>
            <a:ext cx="8167632" cy="3095625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Studium lékařské biofyziky nepředstavuje problém z hlediska rozsahu požadovaných znalostí. Problémem může být pochopení fyzikálních principů a jejich aplikace</a:t>
            </a:r>
            <a:r>
              <a:rPr lang="en-GB" altLang="cs-CZ" sz="2800" dirty="0"/>
              <a:t>.</a:t>
            </a:r>
            <a:r>
              <a:rPr lang="cs-CZ" altLang="cs-CZ" sz="2800" dirty="0"/>
              <a:t> Memorování bez pochopení podstaty je nedostatečné pro úspěch u zkoušky (nemá ani smysl z hlediska budoucí profese)</a:t>
            </a:r>
            <a:r>
              <a:rPr lang="en-GB" altLang="cs-CZ" sz="2800" dirty="0"/>
              <a:t>. </a:t>
            </a:r>
          </a:p>
        </p:txBody>
      </p:sp>
      <p:pic>
        <p:nvPicPr>
          <p:cNvPr id="13317" name="Picture 4" descr="sisyf_anim">
            <a:extLst>
              <a:ext uri="{FF2B5EF4-FFF2-40B4-BE49-F238E27FC236}">
                <a16:creationId xmlns:a16="http://schemas.microsoft.com/office/drawing/2014/main" id="{3A8673A4-9DC5-481A-B44E-BFB30C29F68A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894" y="4602546"/>
            <a:ext cx="2040893" cy="1798254"/>
          </a:xfrm>
          <a:noFill/>
        </p:spPr>
      </p:pic>
      <p:sp>
        <p:nvSpPr>
          <p:cNvPr id="13318" name="Obdélník 1">
            <a:extLst>
              <a:ext uri="{FF2B5EF4-FFF2-40B4-BE49-F238E27FC236}">
                <a16:creationId xmlns:a16="http://schemas.microsoft.com/office/drawing/2014/main" id="{4911E15C-29A9-4704-BB64-A82375886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448" y="4616724"/>
            <a:ext cx="6947339" cy="1631216"/>
          </a:xfrm>
          <a:prstGeom prst="rect">
            <a:avLst/>
          </a:prstGeom>
          <a:solidFill>
            <a:schemeClr val="accent4">
              <a:lumMod val="75000"/>
              <a:alpha val="32156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Učebnice a všechny presentace přednášek poskytují informaci nutnou pro úspěch u zkoušky!!! Nepoužívejte neautorizované studijní pomůcky, je v nich mnoho nepřesností a chyb, často nevyhovují rozsahem. Výsledkem může být trpké zklamání u zkoušky!!!</a:t>
            </a:r>
            <a:endParaRPr lang="en-GB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6491899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>
            <a:extLst>
              <a:ext uri="{FF2B5EF4-FFF2-40B4-BE49-F238E27FC236}">
                <a16:creationId xmlns:a16="http://schemas.microsoft.com/office/drawing/2014/main" id="{7C998520-E5DA-4863-9923-F0C5104B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90ED90-2E8C-4AE3-8984-F1551430A65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B683A8E-B40B-458A-ACF5-240D1831F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74825" y="2708275"/>
            <a:ext cx="8610600" cy="1143000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b="1"/>
              <a:t>Lékařské přístroje</a:t>
            </a:r>
            <a:r>
              <a:rPr lang="en-GB" altLang="cs-CZ" b="1"/>
              <a:t>: </a:t>
            </a:r>
            <a:r>
              <a:rPr lang="cs-CZ" altLang="cs-CZ" b="1"/>
              <a:t>Úvod</a:t>
            </a:r>
            <a:endParaRPr lang="en-GB" altLang="cs-CZ" sz="4800"/>
          </a:p>
        </p:txBody>
      </p:sp>
    </p:spTree>
    <p:extLst>
      <p:ext uri="{BB962C8B-B14F-4D97-AF65-F5344CB8AC3E}">
        <p14:creationId xmlns:p14="http://schemas.microsoft.com/office/powerpoint/2010/main" val="190089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5">
            <a:extLst>
              <a:ext uri="{FF2B5EF4-FFF2-40B4-BE49-F238E27FC236}">
                <a16:creationId xmlns:a16="http://schemas.microsoft.com/office/drawing/2014/main" id="{FECA0A98-1C34-406F-937A-515AF952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C5E9D9-5573-441D-AA4F-73292D26050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02DC95E-6E86-498A-AE1D-07C30DBE4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450" y="343885"/>
            <a:ext cx="7772400" cy="685800"/>
          </a:xfrm>
        </p:spPr>
        <p:txBody>
          <a:bodyPr/>
          <a:lstStyle/>
          <a:p>
            <a:pPr algn="l" eaLnBrk="1" hangingPunct="1"/>
            <a:r>
              <a:rPr lang="cs-CZ" altLang="cs-CZ" b="1" dirty="0"/>
              <a:t>Co to je lékařský přístroj</a:t>
            </a:r>
            <a:r>
              <a:rPr lang="en-GB" altLang="cs-CZ" b="1" dirty="0"/>
              <a:t>?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9045B9D-6498-4923-863A-F3227CB83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669" y="1341439"/>
            <a:ext cx="9774621" cy="4537075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174625" eaLnBrk="1" hangingPunct="1">
              <a:lnSpc>
                <a:spcPct val="100000"/>
              </a:lnSpc>
              <a:buFontTx/>
              <a:buNone/>
            </a:pPr>
            <a:r>
              <a:rPr lang="en-GB" altLang="cs-CZ" sz="2200" dirty="0"/>
              <a:t>“</a:t>
            </a:r>
            <a:r>
              <a:rPr lang="cs-CZ" altLang="cs-CZ" sz="2200" dirty="0"/>
              <a:t>Jakýkoliv nástroj, přístroj, spotřebič, materiál nebo jiný předmět, používaný samostatně nebo v kombinaci s jiným</a:t>
            </a:r>
            <a:r>
              <a:rPr lang="en-GB" altLang="cs-CZ" sz="2200" dirty="0"/>
              <a:t>, </a:t>
            </a:r>
            <a:r>
              <a:rPr lang="cs-CZ" altLang="cs-CZ" sz="2200" dirty="0"/>
              <a:t>včetně softwaru potřebného pro vlastní aplikaci, zamýšlený výrobcem pro použití na lidských bytostech za účelem</a:t>
            </a:r>
            <a:r>
              <a:rPr lang="en-GB" altLang="cs-CZ" sz="2200" dirty="0"/>
              <a:t>:</a:t>
            </a:r>
          </a:p>
          <a:p>
            <a:pPr marL="608013" lvl="1" indent="-254000" eaLnBrk="1" hangingPunct="1">
              <a:lnSpc>
                <a:spcPct val="100000"/>
              </a:lnSpc>
            </a:pPr>
            <a:r>
              <a:rPr lang="cs-CZ" altLang="cs-CZ" sz="2200" dirty="0"/>
              <a:t>Diagnózy, prevence, monitorování, léčby nebo ulehčení nemoci</a:t>
            </a:r>
            <a:r>
              <a:rPr lang="en-GB" altLang="cs-CZ" sz="2200" dirty="0"/>
              <a:t>,</a:t>
            </a:r>
          </a:p>
          <a:p>
            <a:pPr marL="608013" lvl="1" indent="-254000" eaLnBrk="1" hangingPunct="1">
              <a:lnSpc>
                <a:spcPct val="100000"/>
              </a:lnSpc>
            </a:pPr>
            <a:r>
              <a:rPr lang="cs-CZ" altLang="cs-CZ" sz="2200" dirty="0"/>
              <a:t>Diagnózy, monitorování, léčby nebo ulehčení či kompenzaci při zraněních nebo tělesném postižení</a:t>
            </a:r>
            <a:r>
              <a:rPr lang="en-GB" altLang="cs-CZ" sz="2200" dirty="0"/>
              <a:t>,</a:t>
            </a:r>
          </a:p>
          <a:p>
            <a:pPr marL="608013" lvl="1" indent="-254000" eaLnBrk="1" hangingPunct="1">
              <a:lnSpc>
                <a:spcPct val="100000"/>
              </a:lnSpc>
            </a:pPr>
            <a:r>
              <a:rPr lang="cs-CZ" altLang="cs-CZ" sz="2200" dirty="0"/>
              <a:t>Zkoumání, nahrazování nebo modifikování částí těla či fyziologických procesů</a:t>
            </a:r>
            <a:r>
              <a:rPr lang="en-GB" altLang="cs-CZ" sz="2200" dirty="0"/>
              <a:t>,</a:t>
            </a:r>
          </a:p>
          <a:p>
            <a:pPr marL="608013" lvl="1" indent="-254000" eaLnBrk="1" hangingPunct="1">
              <a:lnSpc>
                <a:spcPct val="100000"/>
              </a:lnSpc>
            </a:pPr>
            <a:r>
              <a:rPr lang="cs-CZ" altLang="cs-CZ" sz="2200" dirty="0"/>
              <a:t>Kontroly početí</a:t>
            </a:r>
            <a:endParaRPr lang="en-GB" altLang="cs-CZ" sz="2200" dirty="0"/>
          </a:p>
          <a:p>
            <a:pPr marL="0" indent="174625" eaLnBrk="1" hangingPunct="1">
              <a:lnSpc>
                <a:spcPct val="100000"/>
              </a:lnSpc>
              <a:buFontTx/>
              <a:buNone/>
            </a:pPr>
            <a:r>
              <a:rPr lang="en-GB" altLang="cs-CZ" sz="2200" dirty="0"/>
              <a:t> </a:t>
            </a:r>
            <a:r>
              <a:rPr lang="cs-CZ" altLang="cs-CZ" sz="2200" dirty="0"/>
              <a:t>a který nedosahuje svého základního zamýšleného účinku na lidský organismus farmakologicky, imunologicky nebo metabolicky, který však takto může být podpořen ve své funkci</a:t>
            </a:r>
            <a:r>
              <a:rPr lang="en-GB" altLang="cs-CZ" sz="2200" dirty="0"/>
              <a:t>.” </a:t>
            </a:r>
            <a:endParaRPr lang="cs-CZ" altLang="cs-CZ" sz="2200" dirty="0"/>
          </a:p>
          <a:p>
            <a:pPr marL="0" indent="174625" eaLnBrk="1" hangingPunct="1">
              <a:lnSpc>
                <a:spcPct val="100000"/>
              </a:lnSpc>
              <a:buFontTx/>
              <a:buNone/>
            </a:pPr>
            <a:r>
              <a:rPr lang="en-GB" altLang="cs-CZ" sz="2200" dirty="0"/>
              <a:t>(</a:t>
            </a:r>
            <a:r>
              <a:rPr lang="cs-CZ" altLang="cs-CZ" sz="2200" dirty="0"/>
              <a:t>Směrnice EU o lékařských přístrojích, článek</a:t>
            </a:r>
            <a:r>
              <a:rPr lang="en-GB" altLang="cs-CZ" sz="2200" dirty="0"/>
              <a:t> 1(2a))</a:t>
            </a:r>
            <a:endParaRPr lang="en-US" altLang="cs-CZ" sz="2200" dirty="0"/>
          </a:p>
        </p:txBody>
      </p:sp>
    </p:spTree>
    <p:extLst>
      <p:ext uri="{BB962C8B-B14F-4D97-AF65-F5344CB8AC3E}">
        <p14:creationId xmlns:p14="http://schemas.microsoft.com/office/powerpoint/2010/main" val="163495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5">
            <a:extLst>
              <a:ext uri="{FF2B5EF4-FFF2-40B4-BE49-F238E27FC236}">
                <a16:creationId xmlns:a16="http://schemas.microsoft.com/office/drawing/2014/main" id="{FA6DD5CB-0477-4A57-8CD5-584DB234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35C67A-466C-4ED6-BEDC-03054A9F17A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0969B88-4D0D-4A94-9534-58E5ECFA2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9276" y="609600"/>
            <a:ext cx="7772400" cy="578069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Aktivity v oblasti zdravotní péče</a:t>
            </a:r>
            <a:endParaRPr lang="en-US" altLang="cs-CZ" sz="4000" b="1" dirty="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C863BFB-E762-4108-91D5-860E9B0A0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0" y="1773238"/>
            <a:ext cx="6624638" cy="3744912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Prevence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Diagnóza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Léčba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Rehabilitace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Paliativní péče (jestliže léčba není možná)</a:t>
            </a:r>
          </a:p>
        </p:txBody>
      </p:sp>
    </p:spTree>
    <p:extLst>
      <p:ext uri="{BB962C8B-B14F-4D97-AF65-F5344CB8AC3E}">
        <p14:creationId xmlns:p14="http://schemas.microsoft.com/office/powerpoint/2010/main" val="45379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5">
            <a:extLst>
              <a:ext uri="{FF2B5EF4-FFF2-40B4-BE49-F238E27FC236}">
                <a16:creationId xmlns:a16="http://schemas.microsoft.com/office/drawing/2014/main" id="{49448232-439D-4C39-97D8-8F4B6957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310C1E-4BEE-4DED-BE22-D57857B1CC2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/>
          </a:p>
        </p:txBody>
      </p:sp>
      <p:sp>
        <p:nvSpPr>
          <p:cNvPr id="21507" name="Rectangle 1026">
            <a:extLst>
              <a:ext uri="{FF2B5EF4-FFF2-40B4-BE49-F238E27FC236}">
                <a16:creationId xmlns:a16="http://schemas.microsoft.com/office/drawing/2014/main" id="{B4EB7BBD-0EF8-4717-BE08-D46C020C5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7666" y="178675"/>
            <a:ext cx="8713788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Lékařské zobrazovací přístroje</a:t>
            </a:r>
            <a:r>
              <a:rPr lang="en-GB" altLang="cs-CZ" sz="3600" b="1" dirty="0"/>
              <a:t> (</a:t>
            </a:r>
            <a:r>
              <a:rPr lang="en-GB" altLang="cs-CZ" sz="3600" b="1" i="1" dirty="0"/>
              <a:t>in vivo</a:t>
            </a:r>
            <a:r>
              <a:rPr lang="cs-CZ" altLang="cs-CZ" sz="3600" b="1" i="1" dirty="0"/>
              <a:t> </a:t>
            </a:r>
            <a:r>
              <a:rPr lang="cs-CZ" altLang="cs-CZ" sz="3600" b="1" dirty="0"/>
              <a:t>diagnostika</a:t>
            </a:r>
            <a:r>
              <a:rPr lang="en-GB" altLang="cs-CZ" sz="3600" b="1" dirty="0"/>
              <a:t>)</a:t>
            </a:r>
          </a:p>
        </p:txBody>
      </p:sp>
      <p:sp>
        <p:nvSpPr>
          <p:cNvPr id="21508" name="Rectangle 1027">
            <a:extLst>
              <a:ext uri="{FF2B5EF4-FFF2-40B4-BE49-F238E27FC236}">
                <a16:creationId xmlns:a16="http://schemas.microsoft.com/office/drawing/2014/main" id="{1F42B30D-21C2-4881-B729-FA8A4D3E7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6139" y="1628775"/>
            <a:ext cx="6595626" cy="4648200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Projekční </a:t>
            </a:r>
            <a:r>
              <a:rPr lang="cs-CZ" altLang="cs-CZ" dirty="0" err="1"/>
              <a:t>rtg</a:t>
            </a:r>
            <a:r>
              <a:rPr lang="cs-CZ" altLang="cs-CZ" dirty="0"/>
              <a:t> přístroje</a:t>
            </a:r>
            <a:endParaRPr lang="en-GB" altLang="cs-CZ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Výpočetní tomografie</a:t>
            </a:r>
            <a:r>
              <a:rPr lang="en-GB" altLang="cs-CZ" dirty="0"/>
              <a:t> (CT)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Ultrazvukové zobrazení včetně dopplerovského</a:t>
            </a:r>
            <a:endParaRPr lang="en-GB" altLang="cs-CZ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Magnetická rezonance</a:t>
            </a:r>
            <a:r>
              <a:rPr lang="en-GB" altLang="cs-CZ" dirty="0"/>
              <a:t> (MRI)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Radionuklidové zobrazení</a:t>
            </a:r>
            <a:r>
              <a:rPr lang="en-GB" altLang="cs-CZ" dirty="0"/>
              <a:t> (</a:t>
            </a:r>
            <a:r>
              <a:rPr lang="cs-CZ" altLang="cs-CZ" dirty="0"/>
              <a:t>nukleární medicína</a:t>
            </a:r>
            <a:r>
              <a:rPr lang="en-GB" altLang="cs-CZ" dirty="0"/>
              <a:t>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termografie</a:t>
            </a:r>
            <a:endParaRPr lang="en-GB" altLang="cs-CZ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atd.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optoakustické</a:t>
            </a:r>
            <a:r>
              <a:rPr lang="cs-CZ" altLang="cs-CZ" sz="2400" dirty="0"/>
              <a:t> zobrazení?)</a:t>
            </a:r>
            <a:endParaRPr lang="en-GB" altLang="cs-CZ" sz="2400" dirty="0"/>
          </a:p>
        </p:txBody>
      </p:sp>
      <p:pic>
        <p:nvPicPr>
          <p:cNvPr id="21509" name="Picture 1028">
            <a:extLst>
              <a:ext uri="{FF2B5EF4-FFF2-40B4-BE49-F238E27FC236}">
                <a16:creationId xmlns:a16="http://schemas.microsoft.com/office/drawing/2014/main" id="{A0AA069A-2109-460A-A60F-7E8DB5FD3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481" y="1280511"/>
            <a:ext cx="1447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31" descr="ultrasound">
            <a:hlinkClick r:id="rId4"/>
            <a:extLst>
              <a:ext uri="{FF2B5EF4-FFF2-40B4-BE49-F238E27FC236}">
                <a16:creationId xmlns:a16="http://schemas.microsoft.com/office/drawing/2014/main" id="{AF4CB18C-4586-4EF2-B73E-C22AA304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06" y="1258232"/>
            <a:ext cx="1828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33" descr="ultrasound">
            <a:hlinkClick r:id="rId6"/>
            <a:extLst>
              <a:ext uri="{FF2B5EF4-FFF2-40B4-BE49-F238E27FC236}">
                <a16:creationId xmlns:a16="http://schemas.microsoft.com/office/drawing/2014/main" id="{C44DC390-9482-46DC-AC24-B1B97B24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43" y="2857884"/>
            <a:ext cx="2651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29">
            <a:extLst>
              <a:ext uri="{FF2B5EF4-FFF2-40B4-BE49-F238E27FC236}">
                <a16:creationId xmlns:a16="http://schemas.microsoft.com/office/drawing/2014/main" id="{A39BE249-40AA-4089-BFBA-58EC37A7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006" y="4913039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87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5">
            <a:extLst>
              <a:ext uri="{FF2B5EF4-FFF2-40B4-BE49-F238E27FC236}">
                <a16:creationId xmlns:a16="http://schemas.microsoft.com/office/drawing/2014/main" id="{BB876D6F-3FE7-44AE-ACE1-C7F4DB57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5FDE50-FD17-4328-917D-D2EE6B9BE25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C1E0DB1-D0BD-4B8B-B800-0F5AF1604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1597" y="2017658"/>
            <a:ext cx="8351837" cy="3709988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/>
              <a:t>Teoretické pozadí</a:t>
            </a:r>
            <a:r>
              <a:rPr lang="en-GB" altLang="cs-CZ"/>
              <a:t>:</a:t>
            </a:r>
            <a:endParaRPr lang="cs-CZ" altLang="cs-CZ"/>
          </a:p>
          <a:p>
            <a:pPr marL="0" indent="0" eaLnBrk="1" hangingPunct="1">
              <a:buFontTx/>
              <a:buNone/>
            </a:pPr>
            <a:endParaRPr lang="en-GB" altLang="cs-CZ"/>
          </a:p>
          <a:p>
            <a:pPr marL="0" indent="0" eaLnBrk="1" hangingPunct="1">
              <a:buFontTx/>
              <a:buNone/>
            </a:pPr>
            <a:r>
              <a:rPr lang="cs-CZ" altLang="cs-CZ"/>
              <a:t>Ionizující záření</a:t>
            </a:r>
            <a:r>
              <a:rPr lang="en-GB" altLang="cs-CZ"/>
              <a:t> (</a:t>
            </a:r>
            <a:r>
              <a:rPr lang="cs-CZ" altLang="cs-CZ"/>
              <a:t>vznik, měření, interakce s látkou</a:t>
            </a:r>
            <a:r>
              <a:rPr lang="en-GB" altLang="cs-CZ"/>
              <a:t>), </a:t>
            </a:r>
            <a:r>
              <a:rPr lang="cs-CZ" altLang="cs-CZ"/>
              <a:t>vlastnosti atomového obalu a jádra, základní pojmy akustiky, spektrum elektromagnetického záření</a:t>
            </a:r>
            <a:r>
              <a:rPr lang="en-GB" altLang="cs-CZ"/>
              <a:t>…</a:t>
            </a:r>
            <a:r>
              <a:rPr lang="cs-CZ" altLang="cs-CZ"/>
              <a:t>.</a:t>
            </a:r>
            <a:endParaRPr lang="en-GB" altLang="cs-CZ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45374AE-152B-4A2A-B933-6DC3D8889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1200" y="364906"/>
            <a:ext cx="10060371" cy="914400"/>
          </a:xfrm>
          <a:noFill/>
        </p:spPr>
        <p:txBody>
          <a:bodyPr/>
          <a:lstStyle/>
          <a:p>
            <a:pPr algn="l" eaLnBrk="1" hangingPunct="1"/>
            <a:r>
              <a:rPr lang="cs-CZ" altLang="cs-CZ" sz="3600" b="1" dirty="0"/>
              <a:t>Lékařské zobrazovací přístroje</a:t>
            </a:r>
            <a:r>
              <a:rPr lang="en-GB" altLang="cs-CZ" sz="3600" b="1" dirty="0"/>
              <a:t> (</a:t>
            </a:r>
            <a:r>
              <a:rPr lang="en-GB" altLang="cs-CZ" sz="3600" b="1" i="1" dirty="0"/>
              <a:t>in vivo</a:t>
            </a:r>
            <a:r>
              <a:rPr lang="cs-CZ" altLang="cs-CZ" sz="3600" b="1" i="1" dirty="0"/>
              <a:t> </a:t>
            </a:r>
            <a:r>
              <a:rPr lang="cs-CZ" altLang="cs-CZ" sz="3600" b="1" dirty="0"/>
              <a:t>diagnostika</a:t>
            </a:r>
            <a:r>
              <a:rPr lang="en-GB" altLang="cs-CZ" sz="3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495532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87</TotalTime>
  <Words>1290</Words>
  <Application>Microsoft Office PowerPoint</Application>
  <PresentationFormat>Širokoúhlá obrazovka</PresentationFormat>
  <Paragraphs>213</Paragraphs>
  <Slides>31</Slides>
  <Notes>30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Tahoma</vt:lpstr>
      <vt:lpstr>Times New Roman</vt:lpstr>
      <vt:lpstr>Wingdings</vt:lpstr>
      <vt:lpstr>Presentation_MU_EN</vt:lpstr>
      <vt:lpstr>Přednášky z lékařské biofyziky</vt:lpstr>
      <vt:lpstr>Lékařská biofyzika</vt:lpstr>
      <vt:lpstr>Vazby</vt:lpstr>
      <vt:lpstr>Jak studovat?</vt:lpstr>
      <vt:lpstr>Lékařské přístroje: Úvod</vt:lpstr>
      <vt:lpstr>Co to je lékařský přístroj?</vt:lpstr>
      <vt:lpstr>Aktivity v oblasti zdravotní péče</vt:lpstr>
      <vt:lpstr>Lékařské zobrazovací přístroje (in vivo diagnostika)</vt:lpstr>
      <vt:lpstr>Lékařské zobrazovací přístroje (in vivo diagnostika)</vt:lpstr>
      <vt:lpstr>Lékařské laboratorní přístroje (in vitro diagnostika)</vt:lpstr>
      <vt:lpstr>Lékařské laboratorní přístroje (in vitro diagnostika)</vt:lpstr>
      <vt:lpstr>Přístroje pro sledování fyziologických projevů organismu (in vivo diagnostika)</vt:lpstr>
      <vt:lpstr>Prezentace aplikace PowerPoint</vt:lpstr>
      <vt:lpstr>Přístroje pro sledování fyziologických projevů organismu (in vivo diagnostika)</vt:lpstr>
      <vt:lpstr>Intenzivní péče v pediatrii</vt:lpstr>
      <vt:lpstr>Endoskopy</vt:lpstr>
      <vt:lpstr>POC (Point of Care) přístroje</vt:lpstr>
      <vt:lpstr>Přístroje pro radioterapii</vt:lpstr>
      <vt:lpstr>Přístroje pro radioterapii</vt:lpstr>
      <vt:lpstr>Přístroje pro fyzikální terapii</vt:lpstr>
      <vt:lpstr>Přístroje pro fyzikální terapii</vt:lpstr>
      <vt:lpstr>Přístroje používané na operačních sálech, litotriptory</vt:lpstr>
      <vt:lpstr>Přístroje používané na operačních sálech, litotriptory</vt:lpstr>
      <vt:lpstr>Přístroje pro náhradu a podporu orgánů - implantáty</vt:lpstr>
      <vt:lpstr>Přístroje pro náhradu a podporu orgánů – „umělé orgány“</vt:lpstr>
      <vt:lpstr>Přístroje pro náhradu a podporu orgánů – „umělé orgány“</vt:lpstr>
      <vt:lpstr>Přístroje pro samovyšetření pacientů (‘domácí přístroje’)</vt:lpstr>
      <vt:lpstr>Přístroje pro vyhodnocování ukazatelů výkonnosti přístrojů</vt:lpstr>
      <vt:lpstr>Co je účelem tohoto předmětu?</vt:lpstr>
      <vt:lpstr>Některé kompetence uživatelů lékařských přístrojů Co by měl umět lékař, který přístroj používá. Červeně vyznačený text se ve zvýšené míře týká našeho oboru.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9</cp:revision>
  <cp:lastPrinted>1601-01-01T00:00:00Z</cp:lastPrinted>
  <dcterms:created xsi:type="dcterms:W3CDTF">2021-04-17T08:28:07Z</dcterms:created>
  <dcterms:modified xsi:type="dcterms:W3CDTF">2024-09-09T10:47:59Z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