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30" Type="http://schemas.openxmlformats.org/officeDocument/2006/relationships/slide" Target="slides/slide17.xml"/><Relationship Id="rId31" Type="http://schemas.openxmlformats.org/officeDocument/2006/relationships/slide" Target="slides/slide18.xml"/><Relationship Id="rId32" Type="http://schemas.openxmlformats.org/officeDocument/2006/relationships/slide" Target="slides/slide19.xml"/><Relationship Id="rId33" Type="http://schemas.openxmlformats.org/officeDocument/2006/relationships/slide" Target="slides/slide20.xml"/><Relationship Id="rId34" Type="http://schemas.openxmlformats.org/officeDocument/2006/relationships/slide" Target="slides/slide21.xml"/><Relationship Id="rId35" Type="http://schemas.openxmlformats.org/officeDocument/2006/relationships/slide" Target="slides/slide22.xml"/><Relationship Id="rId3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4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hk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TextShape 2"/>
          <p:cNvSpPr/>
          <p:nvPr/>
        </p:nvSpPr>
        <p:spPr>
          <a:xfrm>
            <a:off x="685800" y="1850400"/>
            <a:ext cx="10130400" cy="446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Svalstvo pletence ramenního  - spojení mezi trupem a HK -začínají na ventrální a dorsální ploše hrudníku a upínají se v okolí humeroskapulárního kloubu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Od páteře  - spinohumerální - povrchová skupina zádových svalů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 pletence ramenního 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pletenec je do nich zavěšen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Přistupují v horizontále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vystupují k rameni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flexe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6666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Chyby a upozornění: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Povoluje se ZR v rameni - substituce m.biceps brachii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souhyb lopatky do elevace a protrakce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Paže se vychyluje z horizontály a provádí i abdukci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Pacient si pomáhá náklonem trupu do LTF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Při SS 2 používat desku, nejenom oporu HK, poloha desky vodorovně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extenze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M.latissimus dorsi - část páteřní - obr.trny Th7 až os sacrum, část žeberní - 3 - 4 zuby od posledních 4 žeber, část kyčelní - labium externum cristae iliacae - n.thoracodorsalis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 teres major - kaudál. ¼ axilár.okraje lopatky, dorsální plocha kaudál.úhlu lopatky – crista tuberculi minoris - n.subscapularis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M.deltoideus (lopatková část) - spina scapulae - tuberositas deltoidea humeri -n.axillaris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/>
          <p:nvPr/>
        </p:nvSpPr>
        <p:spPr>
          <a:xfrm>
            <a:off x="685800" y="609480"/>
            <a:ext cx="10130400" cy="87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extenze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TextShape 2"/>
          <p:cNvSpPr/>
          <p:nvPr/>
        </p:nvSpPr>
        <p:spPr>
          <a:xfrm>
            <a:off x="685800" y="1344600"/>
            <a:ext cx="10130400" cy="528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Základní pohyb 30 - 40°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vychází z ramene, lopatka  v klidu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limitován napětím svalů, které provádějí flexi, dále dotyk tuberculum majus humeri a lig. coracoacromiale a acromion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HK ve VR,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použít desku, ne podporu HK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addukci lopatek, protrakci ramen(aktivace mm.pectoralis)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Zkrácený sval: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nedovoluje vzpažení a ZR v rameni v celém RP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abdukce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m.deltoideus (akromiální) acromion - tuberositas deltoidea humeri - n.axillaris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m.supraspinatus - fossa supraspinata - kraniální ploška tuberculi majoris - n.suprascapularis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abdukce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Základní pohyb - 90°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M.supraspinatus fixuje hlavici do kloubu, tím umožňuje m.deltoideus započít pohyb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substituci m.trapezius - lze usnadnit depresí lopatky a LTF hlavy na testovanou stranu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provázen lehkou rotací lopatky 1° rotace lopatky na 10° abdukce v rameni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abdukce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elevaci ramene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současnou ZR v rameni - supinace předloktí, tím se umožní činnost dlouhé hlavy m.biceps brachii a předních vláken m.deltoideus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LTF trupu na netestovanou stranu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Zkrácený sval: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vesměs neexistuje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/>
          <p:nvPr/>
        </p:nvSpPr>
        <p:spPr>
          <a:xfrm>
            <a:off x="685800" y="609480"/>
            <a:ext cx="1013040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extenze v abdukci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 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m.deltoideus (lopatková část) - spina scpulae - tuberositas deltodiea humeri - n.axillaris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v celém provedení  je 120 °, u st.5,4,3 testujeme pouze posledních 20 - 30°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tah předních vláken ramenního kloubu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 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vychází z ramenního kloubu, pozor na addukci lopatky a rotaci trupu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substituci m.triceps brachii  - extenze v lokti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Zabránit elevaci pletence ramenního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/>
          <p:nvPr/>
        </p:nvSpPr>
        <p:spPr>
          <a:xfrm>
            <a:off x="685800" y="609480"/>
            <a:ext cx="10130400" cy="89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 - flexe v abdukci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 u="dbl">
                <a:solidFill>
                  <a:srgbClr val="ffffff"/>
                </a:solidFill>
                <a:uFillTx/>
                <a:latin typeface="Calibri"/>
                <a:ea typeface="DejaVu Sans"/>
              </a:rPr>
              <a:t>Svaly :</a:t>
            </a:r>
            <a:r>
              <a:rPr b="0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m.pectoralis maior</a:t>
            </a:r>
            <a:r>
              <a:rPr b="0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- pars clavicularis (1/3 klíčku ventrální kraj mediální části), pars sternocostalis (laterál.okraj sterna), pars abdominalis (pochva m.rectus abdominis) - úpon crista tuberculi majoris - inervace -nn.thoracici ventrales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kolem 120 - 130, paže na lůžku svírá s trupem úhel  90°, sval provádí  čistou addukci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Část klavikulární - vlákna sestupná - ostrý úhel nejlépe 70°, sternokostální  vlákna vodorovná a vzestupná - pro ty svírá paže s trupem nejlépe úhel 110°, běžně neprovádíme testování jednotlivých částí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 - flexe v abdukci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7222" lnSpcReduction="10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Limitace: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omezení rozsahu - dotyk paže a trupu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  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kontrakci horních vláken m.trapezius  + elevaci pletence ramenního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substituce zvětšením flexe v lokti (m.biceps brachii), dodržujeme stejné postavení v lokti v průběhu celého pohybu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Kontraktura: 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Protrakce ramene, abdukce lopatky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/>
          <p:nvPr/>
        </p:nvSpPr>
        <p:spPr>
          <a:xfrm>
            <a:off x="685800" y="609480"/>
            <a:ext cx="10130400" cy="85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zevní rotace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M.infraspinatus - fossa infraspinata - střední plocha tuberculi majoris  - n.suprascapularis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M.teres minor - prostřední 2/4 axilár.okraje lopatky na dorzální ploše - kaudál. ploška tuberculi majoris - n.axillaris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testujeme v rozsahu 90°, pomocný  sval m.deltoideus + fixační  m.trapezius, pokud je nevyřadí , nerelaxuje, je lépe testovat pohyb vleže na zádech s HK v mírné abdukci v rameni a  flexi v lokti - napsat do tiskopisu !!!!!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Podkládat  ruku něčím měkkým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Fixace lopatky u dětí a pacientů s oslabeným m.deltoideus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hk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Podle funkce 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spojují pletenec s trupem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Spojují pletenec s paží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Spojují lopatku s předloktím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zevní rotace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6666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- svaly provádějící VR v rameni, tah lig. coracohumerale a kloub.pouzdra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Uvolnit svaly předloktí, zápěstí a ruky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současnou extenzi lokte a zápěstí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musí vycházet z ramene a ne z předloktí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Zkrácený sval : 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velmi vzácně - ZR rameni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vnitřní rotace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m.subscapularis - vnitřní plocha lopatky - tuberculum minus - n.subscapularis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m.pectoralis major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m.latissimus dorsi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m.teres major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vnitřní rotace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Základní pohyb VR testujeme v rozsahu 75-90°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Opět podložit menší poduškou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Limitace: T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ah kloubního pouzdra a napětí svalů, které provádějí ZR v rameni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 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se prakticky nevyskytují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Zkrácený sval: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pac. není schopen vleže na zádech položit ruce pod hlavu, paže jsou ve vnitřní rotaci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/>
          <p:nvPr/>
        </p:nvSpPr>
        <p:spPr>
          <a:xfrm>
            <a:off x="685800" y="609480"/>
            <a:ext cx="10130400" cy="7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lopatka - addukce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TextShape 2"/>
          <p:cNvSpPr/>
          <p:nvPr/>
        </p:nvSpPr>
        <p:spPr>
          <a:xfrm>
            <a:off x="685800" y="1523880"/>
            <a:ext cx="10130400" cy="500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M.trapezius (střední vlákna) - lig. nuchae, trny krčních a kraniálních obratlů - acromion, spina scapulae  - inervace accesorius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M.rhomboideus minor - pr.spinales 6.a7. - kraniální ¼ mediálního okraje lopatky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M.rhomboideus major - processus spinales 1. a 4. hrudního obratle - margo medialis scapulae kaudálně od minor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Inervace - dorsalis scapulae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Lopatka - addukce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Hrudník nesmí rotovat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Nezachovává se správný směr odporu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U st.3,4,5 musíme dbát na to, aby pacient nezapínal  lopatkovou část m.deltoideus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Nedbá na postavení hlavy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Dovoluje se elevace lopatky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Povoluje se zvednutí paží od podložky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Lopatka - kaudální posun a addukce </a:t>
            </a:r>
            <a:br>
              <a:rPr sz="1800"/>
            </a:b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       (deprese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Calibri"/>
              </a:rPr>
              <a:t>)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M.trapezius  (dolní vlákna)  - trny kaudálních hrudních obratlů -mediální okraj spina scapulae  - n.accesorius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může být omezen zkrácením  m.pectoralis maior, m.trapezius, levator scapulae, lig. interclaviculare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nesmí být úplné vzpažen(vzpažení poníž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Calibri"/>
              </a:rPr>
              <a:t>), m.trapezius nemůže aktivovat ve směru svých vláken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/>
          <p:nvPr/>
        </p:nvSpPr>
        <p:spPr>
          <a:xfrm>
            <a:off x="685800" y="609480"/>
            <a:ext cx="10130400" cy="120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lopatka - elevace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TextShape 2"/>
          <p:cNvSpPr/>
          <p:nvPr/>
        </p:nvSpPr>
        <p:spPr>
          <a:xfrm>
            <a:off x="685800" y="1810800"/>
            <a:ext cx="10130400" cy="44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M.trapezius  (horní část) - linea nuchae protuberantia occipitalis externa, lig.nuchae - extremitas acromialis claviculae - n.accesorius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M.levator scapulae  - pr. costotransversarii 4 kraniálních krčních obratlů - angulus superior scapuale - n.dorsalis scapulae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u 2.stupně paže musí být podepřeny a nesmějí během pohybu sklesávat na podložku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Lopatka - abdukce s rotací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TextShape 2"/>
          <p:cNvSpPr/>
          <p:nvPr/>
        </p:nvSpPr>
        <p:spPr>
          <a:xfrm>
            <a:off x="685800" y="1792800"/>
            <a:ext cx="10130400" cy="458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6666"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M.serratus anterior - scapula alata – 8 – 9 zubů na laterální ploše prvních 8 - 9 žeber - margo medialis scapulae - thoracicus longus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omezují napětí mm.rhomboidei a m.trapezius, dále lig.coracoclaviculare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správné provádění pohybu lopatky-někdy pouze abd.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vyloučit rotaci trupu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dobrá palpace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povoluje se elevace ramene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Předpažení do 90 °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Flektovaná končetina  v lokti paže ve vnitřní rotaci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vychází z ramenního kloubu, lopatka nezůstává v klidu, proto ji fixujeme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Hlídáme synkinézy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se neprovádí do krajních poloh, neměl by být omezen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Kloub ramenní -  flexe 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Text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Svaly: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m.deltoideus -  zevní 1/3 klíční kosti - tuberositas deltoidea humeri - n.axillaris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m.coracobrachialis – pr. coracoideus scapulae - ulnární strana ½ humeru  - n.musculocutaneus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798</TotalTime>
  <Application>LibreOffice/24.2.1.2$Windows_X86_64 LibreOffice_project/db4def46b0453cc22e2d0305797cf981b68ef5ac</Application>
  <AppVersion>15.0000</AppVersion>
  <Words>1089</Words>
  <Paragraphs>134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2024-10-29T20:00:27Z</dcterms:modified>
  <cp:revision>112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Vlastní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22</vt:i4>
  </property>
</Properties>
</file>