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520" cy="364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355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520" cy="364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355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076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076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076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52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6775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60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37491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60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37491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60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37491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60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37491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60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37491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60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37491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520" cy="364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355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520" cy="364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355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Třetí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Čtvrtá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Pátá úroveň osnovy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Šestá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Sedmá úroveň</a:t>
            </a:r>
            <a:endParaRPr b="0" lang="cs-CZ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Kloub loketní - flexe</a:t>
            </a: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888"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0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m.biceps brachii - caput longum - tuberculum supraglenoidale,  caput breve - processus coracoideus - tuberculum radii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m.brachialis - přední plocha distálního ½ humeru - pod processus coronoideus na tuberositas ulnae, inervace m.musculocutaneus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m.brachioradialis - margo radialis humeri - pr.styloideus radii - inervace n.radialis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0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Zkrácení svalů: </a:t>
            </a: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flekční postavení kloubu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Zápěstí - flexe s ulnární dukcí</a:t>
            </a: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Základní pohyb - RP 60° i více, pro addukci téměř 60°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Flexi zápěstí provádějí flexor carpi radialis a ulnaris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Testujeme vsedě na židli či vleže na zádech  s testovanou končetinou položenou na stole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Prostupně 5,4,3 je předloktí v supinaci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Pro 2,1,0 v poloze mezi supinací a pronací  a středním postavení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Zápěstí – flexe s ulnární dukcí</a:t>
            </a: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 a upozornění: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Prsty se nesmějí aktivně flektovat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Při dokončování pohybu jsou naopak přetahovány do lehké extenze pro napětí natahovačů prstů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Nutná fixace předloktí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Zkrácení svalů: </a:t>
            </a: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flexe a addukce zápěstí - omezení RP extenze a abdukce zápěstí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cs-CZ" sz="36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Zápěstí - flexe s radiální dukcí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m.flexor carpi radialis - epicondylus medialis humeri - báze 2.MCP na palmární straně - n.medianus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RP pro flexi do 60° a do abd. do 30°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testování na druhou stranu než flexe s ulnární dukcí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Limitace pohybu: dotyk os.trapezium a pr.styloideus radii, napětí vazů na ulnární straně zápěstí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cs-CZ" sz="36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Zápěstí - flexe s radiální dukcí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 a upozornění: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Není správné postavení předloktí a ruky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Relaxované prsty  a palec ruky (pozor na flexi prstů a flexi a abdukci palce)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Při hodnocení záškubu hodnotit tu správnou šlachu, nesplést si ostatní flexory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Pozor na imitaci pulsu a.radialis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Zkrácené svaly: </a:t>
            </a: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lehká flexe a abdukce zápěstí se sklonem k pronaci předloktí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36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Zápěstí - extenze s ulnární dukcí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m.extenzor carpi ulnaris - epikondylus lateralis humeri - dorsální strana ulny - úpon - tuberositas metacarpi quinti - n.radialis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RP pro extenzi je 70°, pro addukci 60 -70°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Testujeme vsedě na židli či vleže na zádech. Pro stupně 5,4,3 je předloktí v pronaci, pro stupně 2,1,0 v poloze mezi pronací a středním postavením.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cs-CZ" sz="36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Zápěstí - extenze s ulnární dukcí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TextShape 2"/>
          <p:cNvSpPr/>
          <p:nvPr/>
        </p:nvSpPr>
        <p:spPr>
          <a:xfrm>
            <a:off x="685800" y="1858320"/>
            <a:ext cx="10130760" cy="39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1666"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400" spc="-1" strike="noStrike">
                <a:solidFill>
                  <a:srgbClr val="ffffff"/>
                </a:solidFill>
                <a:latin typeface="Calibri"/>
                <a:ea typeface="DejaVu Sans"/>
              </a:rPr>
              <a:t>Limitace pohybu: omezuje tah vazů na radiální straně zápěstí</a:t>
            </a:r>
            <a:endParaRPr b="0" lang="cs-CZ" sz="3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4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 a upozornění: </a:t>
            </a:r>
            <a:r>
              <a:rPr b="1" lang="cs-CZ" sz="3400" spc="-1" strike="noStrike">
                <a:solidFill>
                  <a:srgbClr val="ffffff"/>
                </a:solidFill>
                <a:latin typeface="Calibri"/>
                <a:ea typeface="DejaVu Sans"/>
              </a:rPr>
              <a:t>Loket je mírně flektován, zápěstí v prodloužení osy předloktí. Prsty  zcela relaxované, při  dokončování  pohybu mohou být dotahovány do flexe flexory.</a:t>
            </a:r>
            <a:endParaRPr b="0" lang="cs-CZ" sz="3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400" spc="-1" strike="noStrike">
                <a:solidFill>
                  <a:srgbClr val="ffffff"/>
                </a:solidFill>
                <a:latin typeface="Calibri"/>
                <a:ea typeface="DejaVu Sans"/>
              </a:rPr>
              <a:t>Nutná fixace</a:t>
            </a:r>
            <a:endParaRPr b="0" lang="cs-CZ" sz="3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4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Zkrácené svaly :</a:t>
            </a:r>
            <a:endParaRPr b="0" lang="cs-CZ" sz="34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400" spc="-1" strike="noStrike">
                <a:solidFill>
                  <a:srgbClr val="ffffff"/>
                </a:solidFill>
                <a:latin typeface="Calibri"/>
                <a:ea typeface="DejaVu Sans"/>
              </a:rPr>
              <a:t>Zápěstí v mírné extenzi a výrazněji v ulnární dukci</a:t>
            </a:r>
            <a:endParaRPr b="0" lang="cs-CZ" sz="3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/>
          <p:nvPr/>
        </p:nvSpPr>
        <p:spPr>
          <a:xfrm>
            <a:off x="685800" y="609480"/>
            <a:ext cx="101307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cs-CZ" sz="36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Zápěstí - extenze s radiální dukcí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0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m.extenzor carpi radialis longus - epikondylus lateralis humeri - báze 2.MCP na dorsální a radiální straně - n.radialis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m.extenzor carpi radialis brevis - epikondylus lateralis humeri - baze 3.MCP na dorsální straně a radiální straně – n.radialis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RP extenze abdukce je 70 - 80° pro extenzi, pro abd. 20 - 30°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Limitace: </a:t>
            </a: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omezen dotykem os trapezium a pr.styloideus radii, tahem lig. radiocarpale palmare a lig. collaterale ulnare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Zkrácené svaly: </a:t>
            </a: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ext. a radiální dukce zápěstí - omezení flexe a  addukce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chemeClr val="lt1"/>
                </a:solidFill>
                <a:latin typeface="Calibri"/>
                <a:ea typeface="DejaVu Sans"/>
              </a:rPr>
              <a:t>DROBNÉ KLOUBY PRSTŮ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685800" y="1704960"/>
            <a:ext cx="10130760" cy="408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chemeClr val="lt1"/>
                </a:solidFill>
                <a:latin typeface="Calibri"/>
                <a:ea typeface="DejaVu Sans"/>
              </a:rPr>
              <a:t>FLEXE PRSTŮ 2.-5-MCP, IP1, IP2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chemeClr val="lt1"/>
                </a:solidFill>
                <a:latin typeface="Calibri"/>
                <a:ea typeface="DejaVu Sans"/>
              </a:rPr>
              <a:t>ADDUKCE PRSTŮ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chemeClr val="lt1"/>
                </a:solidFill>
                <a:latin typeface="Calibri"/>
                <a:ea typeface="DejaVu Sans"/>
              </a:rPr>
              <a:t>ABDUKCE PRSTŮ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chemeClr val="lt1"/>
                </a:solidFill>
                <a:latin typeface="Calibri"/>
                <a:ea typeface="DejaVu Sans"/>
              </a:rPr>
              <a:t>EXTENZE PRSTŮ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chemeClr val="lt1"/>
                </a:solidFill>
                <a:latin typeface="Calibri"/>
                <a:ea typeface="DejaVu Sans"/>
              </a:rPr>
              <a:t>FLEXE PALCE MCP, IP1, EXTENZE PALCE MCP,IP1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chemeClr val="lt1"/>
                </a:solidFill>
                <a:latin typeface="Calibri"/>
                <a:ea typeface="DejaVu Sans"/>
              </a:rPr>
              <a:t>OPOZICE PALCE A MALÍKU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chemeClr val="lt1"/>
                </a:solidFill>
                <a:latin typeface="Calibri"/>
                <a:ea typeface="DejaVu Sans"/>
              </a:rPr>
              <a:t>ABDUKCE PALCE, ADDUKCE PALCE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325440"/>
            <a:ext cx="10130760" cy="114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chemeClr val="lt1"/>
                </a:solidFill>
                <a:latin typeface="Calibri"/>
                <a:ea typeface="DejaVu Sans"/>
              </a:rPr>
              <a:t>PRAKTICKÉ CVIČENÍ</a:t>
            </a:r>
            <a:endParaRPr b="0" lang="cs-CZ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85800" y="1472400"/>
            <a:ext cx="5272200" cy="165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lt1"/>
                </a:solidFill>
                <a:latin typeface="Calibri"/>
                <a:ea typeface="DejaVu Sans"/>
              </a:rPr>
              <a:t>Praktické vyšetření pacientky po fr.chirurgického krčku humeru  -řešeno operačně -Dg.reverzní TEP ramene l.sin.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" name="Obrázek 3" descr=""/>
          <p:cNvPicPr/>
          <p:nvPr/>
        </p:nvPicPr>
        <p:blipFill>
          <a:blip r:embed="rId1"/>
          <a:stretch/>
        </p:blipFill>
        <p:spPr>
          <a:xfrm>
            <a:off x="6282720" y="0"/>
            <a:ext cx="5908680" cy="3716280"/>
          </a:xfrm>
          <a:prstGeom prst="rect">
            <a:avLst/>
          </a:prstGeom>
          <a:ln w="0">
            <a:noFill/>
          </a:ln>
        </p:spPr>
      </p:pic>
      <p:pic>
        <p:nvPicPr>
          <p:cNvPr id="114" name="Obrázek 4" descr=""/>
          <p:cNvPicPr/>
          <p:nvPr/>
        </p:nvPicPr>
        <p:blipFill>
          <a:blip r:embed="rId2"/>
          <a:stretch/>
        </p:blipFill>
        <p:spPr>
          <a:xfrm>
            <a:off x="2991240" y="2851200"/>
            <a:ext cx="5625360" cy="397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/>
          <p:nvPr/>
        </p:nvSpPr>
        <p:spPr>
          <a:xfrm>
            <a:off x="685800" y="609480"/>
            <a:ext cx="10130760" cy="64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888"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4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Kloub loketní - flexe</a:t>
            </a:r>
            <a:endParaRPr b="0" lang="cs-CZ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Je potřeba vycházet opravdu z maximálního natažení lokte - odhalení malého oslabení m.biceps brachii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Limitace : </a:t>
            </a: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pr. coronoideus ulnae a dotyk svalů na ventrální ploše předloktí a paže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Chyby: 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nepečlivé dodržování jednotlivých poloh a hodnocení pohybu pouze jako celku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Pozor na aktivitu flexorů prstů a flexe prstů, to stejné i u extenzorů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Správná fixace lokte, která nebrání jeho pohybu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Nevychází  se z úplné extenze lokte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Kloub loketní - extenze</a:t>
            </a: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1111"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0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m.triceps brachii  - caput  longum - horní ¼ laterálního okraje lopatky a tuberculum infraglenoidale, laterale - zevní plocha kosti pažní od tuberculum majus až po sulcus n.radialis, mediale - zadní plocha kosti pažní od sulcus n.radialis až po pouzdro loketního kloubu- úpon - olecranon ulnae - inervace - n.radialis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M.anconeus - epikondylus lateralis humeri - olecranon ulnae  - inervace n.radialis  (činnost ext. může snížit až o 20% - hmatný přímo za laterálním epikondylem)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Kloub loketní - extenze</a:t>
            </a: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TextShape 2"/>
          <p:cNvSpPr/>
          <p:nvPr/>
        </p:nvSpPr>
        <p:spPr>
          <a:xfrm>
            <a:off x="685800" y="2223360"/>
            <a:ext cx="10130760" cy="35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888"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0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Limitace: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opření olecranonu ulnae ve fossa olecrani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0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Chyby: 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nedovolit substituci extenzorů ruky a prstů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pozor na protrakci ramene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0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Zkrácení svalů: 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omezení flexe lokte</a:t>
            </a: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Předloktí - supinace</a:t>
            </a: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TextShape 2"/>
          <p:cNvSpPr/>
          <p:nvPr/>
        </p:nvSpPr>
        <p:spPr>
          <a:xfrm>
            <a:off x="685800" y="1685520"/>
            <a:ext cx="10130760" cy="41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5000" lnSpcReduction="10000"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6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RP je 180°(90X90)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m.biceps brachii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m.supinator  -  povrchovější snopce - epikondylus lateralis humeri, snopce hluboké - crista m.supinator ulnae - obtáčí krček radia a upíná se na proximální 1/3 laterální a dorsální strany radia - inervace n.radialis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36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Limitace: </a:t>
            </a: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tah ligament, distální část membrána interossea a napětí svalů, jež dělají pronaci předloktí</a:t>
            </a: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Předloktí – supinace</a:t>
            </a:r>
            <a:br>
              <a:rPr sz="4000"/>
            </a:b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TextShape 2"/>
          <p:cNvSpPr/>
          <p:nvPr/>
        </p:nvSpPr>
        <p:spPr>
          <a:xfrm>
            <a:off x="685800" y="1703160"/>
            <a:ext cx="10130760" cy="40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Palpace m.supinator je možná pouze pro maximální relaxaci povrchových extenzorů předloktí, je uložen moc hluboko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Chyby: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během celého pohybu musí být zachována 90° flexe v lokti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Přidržovat  loket během pohybu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Uvolněné extenzory prstů a zápěstí, nesmí pomáhat dokončení pohybu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Chránit zápěstí před torzí - správný úchop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Zkrácené svaly: </a:t>
            </a: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loket ve flexi a předloktí v supinaci - nelze provést  pronaci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Předloktí - pronace</a:t>
            </a: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m.pronator teres - caput humerale - epikondylus medialis humeri, caput ulnae - tuberositas ulnae - úpon - asi ½ zevní strany radia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m.pronator quadratus - distální ¼ volární strany ulny - distální ¼ volární plochy radia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Inervace: n.medianus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Předloktí - pronace</a:t>
            </a: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 a upozornění: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fixace paže, zabráníme abdukci a VR v rameni - limitace pronace předloktí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Loket musí být v 90° flexi a zachovávat stále stejnou polohu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Pozor na dopomoc flexorů zápěstí a prstů ruky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Zkrácení svalů: </a:t>
            </a: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předloktí je v pronaci - supinace je ztížena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Zápěstí – flexe s ulnární dukcí</a:t>
            </a:r>
            <a:endParaRPr b="1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TextShape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  <a:p>
            <a:pPr marL="285840" indent="-28548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m.flexor carpi  ulnaris  - caput humerale: epikondylus medialis humeri, capur ulnare: dorsální okraj olecranonu, dorsální strana ulny - úpon - os pisiforme až na os hamatum a vyzařuje až do palmární aponeurozy - n.ulnaris</a:t>
            </a:r>
            <a:endParaRPr b="0" lang="cs-CZ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TM03457452[[fn=Nebesa]]</Template>
  <TotalTime>859</TotalTime>
  <Application>LibreOffice/24.2.1.2$Windows_X86_64 LibreOffice_project/db4def46b0453cc22e2d0305797cf981b68ef5ac</Application>
  <AppVersion>15.0000</AppVersion>
  <Words>1037</Words>
  <Paragraphs>113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2017-09-17T14:57:45Z</dcterms:created>
  <dc:creator>Kamca</dc:creator>
  <dc:description/>
  <dc:language>cs-CZ</dc:language>
  <cp:lastModifiedBy/>
  <dcterms:modified xsi:type="dcterms:W3CDTF">2024-10-29T19:55:17Z</dcterms:modified>
  <cp:revision>125</cp:revision>
  <dc:subject/>
  <dc:title>SVALOVÝ TEST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Širokoúhlá obrazovka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18</vt:i4>
  </property>
</Properties>
</file>