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media/image1.jpeg" ContentType="image/jpeg"/>
  <Override PartName="/ppt/media/image2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</p:sldMasterIdLst>
  <p:sldIdLst>
    <p:sldId id="256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65" r:id="rId23"/>
    <p:sldId id="266" r:id="rId24"/>
    <p:sldId id="267" r:id="rId25"/>
    <p:sldId id="268" r:id="rId26"/>
    <p:sldId id="269" r:id="rId27"/>
    <p:sldId id="270" r:id="rId28"/>
    <p:sldId id="271" r:id="rId29"/>
    <p:sldId id="272" r:id="rId30"/>
    <p:sldId id="273" r:id="rId31"/>
    <p:sldId id="274" r:id="rId32"/>
    <p:sldId id="275" r:id="rId33"/>
    <p:sldId id="276" r:id="rId34"/>
    <p:sldId id="277" r:id="rId35"/>
    <p:sldId id="278" r:id="rId36"/>
    <p:sldId id="279" r:id="rId37"/>
    <p:sldId id="280" r:id="rId38"/>
    <p:sldId id="281" r:id="rId39"/>
    <p:sldId id="282" r:id="rId40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" Target="slides/slide1.xml"/><Relationship Id="rId15" Type="http://schemas.openxmlformats.org/officeDocument/2006/relationships/slide" Target="slides/slide2.xml"/><Relationship Id="rId16" Type="http://schemas.openxmlformats.org/officeDocument/2006/relationships/slide" Target="slides/slide3.xml"/><Relationship Id="rId17" Type="http://schemas.openxmlformats.org/officeDocument/2006/relationships/slide" Target="slides/slide4.xml"/><Relationship Id="rId18" Type="http://schemas.openxmlformats.org/officeDocument/2006/relationships/slide" Target="slides/slide5.xml"/><Relationship Id="rId19" Type="http://schemas.openxmlformats.org/officeDocument/2006/relationships/slide" Target="slides/slide6.xml"/><Relationship Id="rId20" Type="http://schemas.openxmlformats.org/officeDocument/2006/relationships/slide" Target="slides/slide7.xml"/><Relationship Id="rId21" Type="http://schemas.openxmlformats.org/officeDocument/2006/relationships/slide" Target="slides/slide8.xml"/><Relationship Id="rId22" Type="http://schemas.openxmlformats.org/officeDocument/2006/relationships/slide" Target="slides/slide9.xml"/><Relationship Id="rId23" Type="http://schemas.openxmlformats.org/officeDocument/2006/relationships/slide" Target="slides/slide10.xml"/><Relationship Id="rId24" Type="http://schemas.openxmlformats.org/officeDocument/2006/relationships/slide" Target="slides/slide11.xml"/><Relationship Id="rId25" Type="http://schemas.openxmlformats.org/officeDocument/2006/relationships/slide" Target="slides/slide12.xml"/><Relationship Id="rId26" Type="http://schemas.openxmlformats.org/officeDocument/2006/relationships/slide" Target="slides/slide13.xml"/><Relationship Id="rId27" Type="http://schemas.openxmlformats.org/officeDocument/2006/relationships/slide" Target="slides/slide14.xml"/><Relationship Id="rId28" Type="http://schemas.openxmlformats.org/officeDocument/2006/relationships/slide" Target="slides/slide15.xml"/><Relationship Id="rId29" Type="http://schemas.openxmlformats.org/officeDocument/2006/relationships/slide" Target="slides/slide16.xml"/><Relationship Id="rId30" Type="http://schemas.openxmlformats.org/officeDocument/2006/relationships/slide" Target="slides/slide17.xml"/><Relationship Id="rId31" Type="http://schemas.openxmlformats.org/officeDocument/2006/relationships/slide" Target="slides/slide18.xml"/><Relationship Id="rId32" Type="http://schemas.openxmlformats.org/officeDocument/2006/relationships/slide" Target="slides/slide19.xml"/><Relationship Id="rId33" Type="http://schemas.openxmlformats.org/officeDocument/2006/relationships/slide" Target="slides/slide20.xml"/><Relationship Id="rId34" Type="http://schemas.openxmlformats.org/officeDocument/2006/relationships/slide" Target="slides/slide21.xml"/><Relationship Id="rId35" Type="http://schemas.openxmlformats.org/officeDocument/2006/relationships/slide" Target="slides/slide22.xml"/><Relationship Id="rId36" Type="http://schemas.openxmlformats.org/officeDocument/2006/relationships/slide" Target="slides/slide23.xml"/><Relationship Id="rId37" Type="http://schemas.openxmlformats.org/officeDocument/2006/relationships/slide" Target="slides/slide24.xml"/><Relationship Id="rId38" Type="http://schemas.openxmlformats.org/officeDocument/2006/relationships/slide" Target="slides/slide25.xml"/><Relationship Id="rId39" Type="http://schemas.openxmlformats.org/officeDocument/2006/relationships/slide" Target="slides/slide26.xml"/><Relationship Id="rId40" Type="http://schemas.openxmlformats.org/officeDocument/2006/relationships/slide" Target="slides/slide27.xml"/><Relationship Id="rId4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nadpisu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nadpisu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4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nadpisu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4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nadpisu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nadpisu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nadpisu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4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nadpisu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4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nadpisu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2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4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cs-CZ" sz="4400" spc="-1" strike="noStrike">
                <a:solidFill>
                  <a:srgbClr val="ffffff"/>
                </a:solidFill>
                <a:latin typeface="Arial"/>
              </a:rPr>
              <a:t>Klikněte pro úpravu formátu textu nadpisu</a:t>
            </a:r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4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nadpisu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4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 w="0">
            <a:noFill/>
          </a:ln>
        </p:spPr>
      </p:pic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nadpisu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685800" y="609480"/>
            <a:ext cx="10130400" cy="1020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0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0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0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svalstvo kmene tělního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677160" y="1631520"/>
            <a:ext cx="8595720" cy="440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Svalstvo zádové: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Nejpovrchovější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 - spinohumerální - ploché svaly -geneticky patří k HK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Skupina střední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- mm.spinocostales - vztah k žebrům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Patří sem : m.serratus posterior superior, posterior inferior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677160" y="609480"/>
            <a:ext cx="8595720" cy="662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flexe trupu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5" name="CustomShape 2"/>
          <p:cNvSpPr/>
          <p:nvPr/>
        </p:nvSpPr>
        <p:spPr>
          <a:xfrm>
            <a:off x="677160" y="1272960"/>
            <a:ext cx="8595720" cy="5288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97222"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Před testem  - ve stoji označit výši dolních úhlů lopatek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ST  - 1 - 5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 a upozornění :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Pohyb se neděje stejnou rychlostí, na začátku švih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Protrakce ramenních kloubů, asymetričnost pohybu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Neděje se odvíjení trupu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U st.5 dbáme na postavení loktů od sebe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Dodržovat podložení DK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Pozor na souhyb  pánve, velký RP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685800" y="609480"/>
            <a:ext cx="10130400" cy="931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flexe trupu s rotací 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685800" y="1541880"/>
            <a:ext cx="10130400" cy="480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62222" lnSpcReduction="10000"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500" spc="-1" strike="noStrike">
                <a:solidFill>
                  <a:srgbClr val="ffffff"/>
                </a:solidFill>
                <a:latin typeface="Calibri"/>
                <a:ea typeface="DejaVu Sans"/>
              </a:rPr>
              <a:t>M. obliquus externus abdominis, internus abdominis</a:t>
            </a:r>
            <a:endParaRPr b="0" lang="cs-CZ" sz="45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500" spc="-1" strike="noStrike">
                <a:solidFill>
                  <a:srgbClr val="ffffff"/>
                </a:solidFill>
                <a:latin typeface="Calibri"/>
                <a:ea typeface="DejaVu Sans"/>
              </a:rPr>
              <a:t>Internus - od okraje lumbální fascie - linea intermedia crista iliacae, later. ½ tříselného vazu - ventrální konce posledních žeber do aponeuroz y m.rectus abdominis</a:t>
            </a:r>
            <a:endParaRPr b="0" lang="cs-CZ" sz="45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500" spc="-1" strike="noStrike">
                <a:solidFill>
                  <a:srgbClr val="ffffff"/>
                </a:solidFill>
                <a:latin typeface="Calibri"/>
                <a:ea typeface="DejaVu Sans"/>
              </a:rPr>
              <a:t>Externus  - od osmi zubů zevně posledních žeber - labium externum cristae iliacae, lig. inguinale, m.rectus abdominis</a:t>
            </a:r>
            <a:endParaRPr b="0" lang="cs-CZ" sz="45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500" spc="-1" strike="noStrike">
                <a:solidFill>
                  <a:srgbClr val="ffffff"/>
                </a:solidFill>
                <a:latin typeface="Calibri"/>
                <a:ea typeface="DejaVu Sans"/>
              </a:rPr>
              <a:t>Inervace : nn.intercostales</a:t>
            </a:r>
            <a:endParaRPr b="0" lang="cs-CZ" sz="45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500" spc="-1" strike="noStrike">
                <a:solidFill>
                  <a:srgbClr val="ffffff"/>
                </a:solidFill>
                <a:latin typeface="Calibri"/>
                <a:ea typeface="DejaVu Sans"/>
              </a:rPr>
              <a:t>Provádí jednostr. rotaci na opačnou stranu, pomáhá při flexi (externus)</a:t>
            </a:r>
            <a:endParaRPr b="0" lang="cs-CZ" sz="45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500" spc="-1" strike="noStrike">
                <a:solidFill>
                  <a:srgbClr val="ffffff"/>
                </a:solidFill>
                <a:latin typeface="Calibri"/>
                <a:ea typeface="DejaVu Sans"/>
              </a:rPr>
              <a:t>Jednostr. rotace na stejnou stranu + LTF a flexe trupu (internus)</a:t>
            </a:r>
            <a:endParaRPr b="0" lang="cs-CZ" sz="45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45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45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45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677160" y="394560"/>
            <a:ext cx="8595720" cy="913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flexe trupu s rotací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9" name="CustomShape 2"/>
          <p:cNvSpPr/>
          <p:nvPr/>
        </p:nvSpPr>
        <p:spPr>
          <a:xfrm>
            <a:off x="677160" y="1165320"/>
            <a:ext cx="8595720" cy="5234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Současná plynulá flexe s rotací, bez napřímení v Lp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RP v Thp 40°, v Cp 65°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Stejná rychlost, bez švihu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Zátěž se mění polohou HKK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DKK podloženy, kyčel 25° abd - fixace pánve proti rotaci, vyhlazení L lordozy, minimalizace aktivity flexorů kyčle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Hodnotíme po okamžik zvedání horního okraje pánve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RP  omezuje postavení kl. plošek obratlů , napětí PV sv. a vazů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685800" y="609480"/>
            <a:ext cx="10130400" cy="770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flexe trupu s rotací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1" name="CustomShape 2"/>
          <p:cNvSpPr/>
          <p:nvPr/>
        </p:nvSpPr>
        <p:spPr>
          <a:xfrm>
            <a:off x="677160" y="1559880"/>
            <a:ext cx="8595720" cy="507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Při rotaci doprava se aktivuje  P m.obliquus  internus abdominis, L externus  abdominis, P semispinalis, L m.multifidi, L latissimus dorsi a P m.iliocostalis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 a upozornění: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Neplynulý pohyb, švihem, toporné zvedání Lp, případně s lordózou Lp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Provádí nejdřív přímý sed a poté rotaci trupu pomocí švihu paží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Provádí  LTF (m.quadratus lumborum)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Pozor na zvedání DKK od podložky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685800" y="609480"/>
            <a:ext cx="10130400" cy="698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93333"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4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extenze trupu</a:t>
            </a:r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3" name="CustomShape 2"/>
          <p:cNvSpPr/>
          <p:nvPr/>
        </p:nvSpPr>
        <p:spPr>
          <a:xfrm>
            <a:off x="685800" y="1308960"/>
            <a:ext cx="10130400" cy="4481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93333"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Extenze trupu v rozsahu 40° - 50°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Vleže na břiše, dvoufázové hodnocení,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Z flexe do horizontály - hrudní svalstvo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Nad horizontálou do extenze - bederní úsek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Pevná fixace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0,1 palpovat podle celé páteře a velmi pečlivě, neboť se stopa lehce přehlédne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RP omezuje dotyk obratl. trnů, stlačení plotének, tah vazů na přední ploše páteře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677160" y="502200"/>
            <a:ext cx="8595720" cy="752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extenze trupu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677160" y="1254960"/>
            <a:ext cx="8595720" cy="5288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M.erector spinae  - longissimus, iliocostalis, spinalis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Inervace : rr.dorsales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M.quadratus lumborum: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vrtsva ventrální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- poslední žebro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vrstva dorsální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- příčné výběžky 3 - 4 horních obratlů Lp, poslední žebro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Úpon - příčné výběžky 3 - 4 dolních obratlů Lp, crista iliaca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Inervace: subcostales (plexus lumbalis)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685800" y="322560"/>
            <a:ext cx="10130400" cy="716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extenze trupu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7" name="CustomShape 2"/>
          <p:cNvSpPr/>
          <p:nvPr/>
        </p:nvSpPr>
        <p:spPr>
          <a:xfrm>
            <a:off x="677160" y="1326600"/>
            <a:ext cx="8595720" cy="514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87222"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Začínáme počátečním předklonem trupu</a:t>
            </a: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Pozor na abdukci lopatek a  elevaci ramen, </a:t>
            </a: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Nepomáhat si extenzí krku a aktivací m.trapezius v celém rozsahu</a:t>
            </a: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Nezvedat DKK do extenze, neodklopovat pánev od podložky</a:t>
            </a: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Pozor na inkoordinaci pohybu, sledujeme plynulý pohyb </a:t>
            </a: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Zkrácení svalu jednostr.  - oboustr. zkrácení - lordóza, jednostr. scolioza a rotace, zkrácení může být jen v několika segmentech - zde pak oploštění a nerozvíjení při pohybu  do flexe</a:t>
            </a: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685800" y="609480"/>
            <a:ext cx="10130400" cy="716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elevace pánve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677160" y="1541880"/>
            <a:ext cx="8595720" cy="480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M.quadratus lumborum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vrstva ventrální poslední žebro,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vrstva dorsální 3 - 4 horní obratle Lp, poslední  žebro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všechny testy vleže na zádech, st.5 - 3 rozdílností odporu, testovaná  končetina musí být  v 20 °- 30° abdukci kyčle, pohyb se děje ve směru svalových vláken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0,1 velmi obtížné vyšetřit, sval hodně hluboko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fixace nutná  vždy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685800" y="609480"/>
            <a:ext cx="10130400" cy="80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Elevace pánve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1" name="CustomShape 2"/>
          <p:cNvSpPr/>
          <p:nvPr/>
        </p:nvSpPr>
        <p:spPr>
          <a:xfrm>
            <a:off x="685800" y="1416600"/>
            <a:ext cx="10130400" cy="519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87222"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Limitace pohybu </a:t>
            </a:r>
            <a:r>
              <a:rPr b="1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:</a:t>
            </a: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- dotyk dolních žeber a crista iliaca, tah páteřních vazů a zkrácený m.quadratus lumborum</a:t>
            </a: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 a upozornění:</a:t>
            </a: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Zapomíná se na abdukci končetin</a:t>
            </a: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Klade se důraz na stabilizaci hrudníku a umožňuje se během pohybu současný úklon trupu</a:t>
            </a: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Zkrácení svalu:</a:t>
            </a: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Elevace pánve a scolioza na konkávní  stranu, vázne LTF a to zvláště rozvoj  L segmentu  při LTF na opačnou stranu</a:t>
            </a: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685800" y="609480"/>
            <a:ext cx="10130400" cy="716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Horní končetina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3" name="CustomShape 2"/>
          <p:cNvSpPr/>
          <p:nvPr/>
        </p:nvSpPr>
        <p:spPr>
          <a:xfrm>
            <a:off x="677160" y="1541880"/>
            <a:ext cx="8595720" cy="480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Nervstvo horní končetiny :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Kořenová inervace  C5-C8 s malou spojkou Th1 do C4, tyto svazky se spojují do 3 svazků, které jdou v bohaté pleteni až ke klíční kosti a pak  se rozdělují na pars supraclavicularis a pars infraclavicularis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svalstvo kmene tělního</a:t>
            </a:r>
            <a:endParaRPr b="0" lang="cs-CZ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618480" y="206604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Skupina vlastních zádových svalů: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Skupina krátkých svalů hřbetních - přímo na páteři, spojují sousední obratle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Mm.interspinales - spojují trny sousedních krčních obratlů - funkce extenze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Mm.intertransversarii - extenze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Mm.nuchae profundi - pohybují spojeními mezi hlavou a  páteří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685800" y="609480"/>
            <a:ext cx="10130400" cy="770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94444"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pars subclavicularis plexus brachialis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5" name="CustomShape 2"/>
          <p:cNvSpPr/>
          <p:nvPr/>
        </p:nvSpPr>
        <p:spPr>
          <a:xfrm>
            <a:off x="685800" y="2259000"/>
            <a:ext cx="10130400" cy="3566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Rr musculares - mm.scaleni , m.longus colli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N. subclavius  - inervuje m.subclavius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N. thoracicus longus - inervace serratus anterior - scapula alata -zkouška kliku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Nn.pectorales - inervace mm.pectoralis maior et minor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N.dorsalis scapulae - inervace mm.rhomboidei a částečně m.levator scapulae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N.suprascapularis - inervace  m.supraspinatus a m.infraspinatus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N.thoracodorsalis -  inervace m.latissimus dorsi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N.subscapularis - inervace m.subscapularis a teres minor et maior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685800" y="609480"/>
            <a:ext cx="10130400" cy="1056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Pars infraclavicularis plexus brachialis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7" name="CustomShape 2"/>
          <p:cNvSpPr/>
          <p:nvPr/>
        </p:nvSpPr>
        <p:spPr>
          <a:xfrm>
            <a:off x="685800" y="1452240"/>
            <a:ext cx="10130400" cy="5234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87222" lnSpcReduction="10000"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Tvoří svazky, z nichž se odštěpují nervy paže a ruky. Jsou to smíšené nervy:</a:t>
            </a: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N.musculocutaneus - inervace m.biceps brachií, m.coracobrachialis a m. brachialis , pak přechází i do podkožního vaziva předloktí jako n.cutaneus antebrachií lateralis (radialis)</a:t>
            </a: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N.axillaris - inervace - m.deltoideus a m.teres minor. Senzitivní část - n.cutaneus brachií lateralis.</a:t>
            </a: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N .medianus - m.flexor carpi radialis, flexor digitorum profundus (c.laterale) et superficialis, palmaris longus, flexor pollicis longus, m.pronator teres et pronator quadratus, m.abduktor pollicis brevis , opponens pollicis, flexor pollicis brevis (c.superficiale ) mm.lumbricales 1 a 2. </a:t>
            </a: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685800" y="609480"/>
            <a:ext cx="10465200" cy="716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Pars  infraclavicularis  plexus brachialis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9" name="CustomShape 2"/>
          <p:cNvSpPr/>
          <p:nvPr/>
        </p:nvSpPr>
        <p:spPr>
          <a:xfrm>
            <a:off x="685800" y="1326600"/>
            <a:ext cx="10130400" cy="5234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17777"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11200" spc="-1" strike="noStrike">
                <a:solidFill>
                  <a:srgbClr val="ffffff"/>
                </a:solidFill>
                <a:latin typeface="Calibri"/>
                <a:ea typeface="DejaVu Sans"/>
              </a:rPr>
              <a:t>U některých svalů doplňují inervaci n,radialis + n.ulnaris, takže může být menší funkční defekt </a:t>
            </a:r>
            <a:endParaRPr b="0" lang="cs-CZ" sz="112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112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Zkoušky n.medianus :</a:t>
            </a:r>
            <a:endParaRPr b="0" lang="cs-CZ" sz="112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11200" spc="-1" strike="noStrike">
                <a:solidFill>
                  <a:srgbClr val="ffffff"/>
                </a:solidFill>
                <a:latin typeface="Calibri"/>
                <a:ea typeface="DejaVu Sans"/>
              </a:rPr>
              <a:t>Opičí ruka - palec je přitahován do jedné řady s ostatními prsty</a:t>
            </a:r>
            <a:endParaRPr b="0" lang="cs-CZ" sz="112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11200" spc="-1" strike="noStrike">
                <a:solidFill>
                  <a:srgbClr val="ffffff"/>
                </a:solidFill>
                <a:latin typeface="Calibri"/>
                <a:ea typeface="DejaVu Sans"/>
              </a:rPr>
              <a:t>Zkouška izolované flexe posledního článku ukazováku - pareza m.flexor digitorum profundus</a:t>
            </a:r>
            <a:endParaRPr b="0" lang="cs-CZ" sz="112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11200" spc="-1" strike="noStrike">
                <a:solidFill>
                  <a:srgbClr val="ffffff"/>
                </a:solidFill>
                <a:latin typeface="Calibri"/>
                <a:ea typeface="DejaVu Sans"/>
              </a:rPr>
              <a:t>Zkouška mlýnku palců</a:t>
            </a:r>
            <a:endParaRPr b="0" lang="cs-CZ" sz="112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11200" spc="-1" strike="noStrike">
                <a:solidFill>
                  <a:srgbClr val="ffffff"/>
                </a:solidFill>
                <a:latin typeface="Calibri"/>
                <a:ea typeface="DejaVu Sans"/>
              </a:rPr>
              <a:t>Příznak kružítka - vázne opozice, provede asi polovinu pohybu</a:t>
            </a:r>
            <a:endParaRPr b="0" lang="cs-CZ" sz="112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11200" spc="-1" strike="noStrike">
                <a:solidFill>
                  <a:srgbClr val="ffffff"/>
                </a:solidFill>
                <a:latin typeface="Calibri"/>
                <a:ea typeface="DejaVu Sans"/>
              </a:rPr>
              <a:t>Příznak sepjatých rukou - 1. 3 prsty zůstávají v extenzi</a:t>
            </a:r>
            <a:endParaRPr b="0" lang="cs-CZ" sz="112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11200" spc="-1" strike="noStrike">
                <a:solidFill>
                  <a:srgbClr val="ffffff"/>
                </a:solidFill>
                <a:latin typeface="Calibri"/>
                <a:ea typeface="DejaVu Sans"/>
              </a:rPr>
              <a:t>Vázne opozice a abdukce palce</a:t>
            </a:r>
            <a:endParaRPr b="0" lang="cs-CZ" sz="112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11200" spc="-1" strike="noStrike">
                <a:solidFill>
                  <a:srgbClr val="ffffff"/>
                </a:solidFill>
                <a:latin typeface="Calibri"/>
                <a:ea typeface="DejaVu Sans"/>
              </a:rPr>
              <a:t>Zkouška pěsti - vázne flexe 1. 3 prstů</a:t>
            </a:r>
            <a:endParaRPr b="0" lang="cs-CZ" sz="112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12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Pars  infraclavicularis plexus brachialis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685800" y="221364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Příznak láhve - slabší stisk, neobejme láhev plně pro oslabení opozice a abdukce palce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Nesvede pronaci předloktí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Poruchy čití: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oblast thenaru,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střední část dlaně 2., 3. a částečně 4.prstu a na distální polovině dorza 2. a 3.prstu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N.ulnaris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3" name="Custom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senzitivně zásobuje kůži v oblasti dorsa a volární plochy ulnární strany ruky, 5. a ulnární polovinu 4.prstu.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Motoricky - flexor carpi ulnaris, flexor digitorum profundus 4.5, palmaris brevis, abductor digiti minimi, opponens digiti minimi, flexor digiti minimi brevis, mm.lumbricales 3. a 4, interossei dorsales a palmares, adductor pollicis, flexor pollicis brevis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685800" y="609480"/>
            <a:ext cx="10130400" cy="841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N.Ulnaris -zkoušky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5" name="CustomShape 2"/>
          <p:cNvSpPr/>
          <p:nvPr/>
        </p:nvSpPr>
        <p:spPr>
          <a:xfrm>
            <a:off x="685800" y="1452240"/>
            <a:ext cx="10130400" cy="507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96666" lnSpcReduction="10000"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Postavení ruky - drápovitá ruka - palec v MCP ve flexi, 4.a 5.prst v MCP v hyperextenzi, ostatní flexe, 2.a3.prst méně postiženy , zachovalé lumbricales 2.a3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Fromentův test - adductor palce - papír – přetrhnout - na straně léze flexe dist.článku palce a papír neudrží, přetáhne jej zdravá končetina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Příznak kormidla - při pokusu o flexi v MCP - 2. a 3.prst udrží extenzi v PIP, kdežto 4.a5.prst flexe (paréza 3.a 4. lumbricales)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Zkouška pohyblivosti prostředníku - LTF - dukce na straně léze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Čit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í porušeno na vnitřní polovině dorsa ruky, hypothenaru - ulnární strana prsteníku + malík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N.radialis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685800" y="1828800"/>
            <a:ext cx="10130400" cy="4614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Senzitivně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lvl="8" marL="457200" indent="-456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n.cutaneus brachii a antebrachii posterior a přichází až do kůže dorsa ruky (paže, předloktí radiální polovina dorsa ruky)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lvl="8" marL="457200" indent="-456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n.cutaneus antebrachií medialis (ulnaris) - kůže na volární a ulnární ploše předloktí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lvl="8" marL="457200" indent="-456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n.cutaneus brachií medialis (ulnaris) - kůže na ulnární ploše paže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Motoricky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 - m.triceps brachií, anconeus, brachioradialis, extenzor carpi radialis longus et brevis, supinator, extenzor digitorum, extenzor digiti minimi, extenzor carpi ulnaris, abduktor pollicis longus, extenzor pollicis longus et brevis, extenzor indicis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685800" y="609480"/>
            <a:ext cx="10130400" cy="949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N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.Radialis - zkoušky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9" name="Custom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Postavení ruky - kapkovitá ruka - pronace předloktí, flexe v zápěstí a v MCP, palec chabě visí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Zkouška sepětí prstů - ruka stále volárně přepadá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Test na extenzory - nesvede ext. ruky a prstů v MP kloubech, ostatní zajišťují mm.lumbricales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Flexe lokte vázne, supinace předloktí, extenze v lokti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Svalstvo kmene tělního 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685800" y="2066040"/>
            <a:ext cx="10130400" cy="3724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Patří sem: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M.rectus capitis posterior (dorsalis minor) - oboustr. extenze  krku, jednostr. LTF na stranu kontrahovaného svalu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M.rectus capitis posterior  (dorsalis maior) - synergista  minor, pomáhá při rotaci na stejnou stranu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M.obliquus capitis superior et inferior - synergisti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Svalstvo kmene tělního 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685800" y="1792800"/>
            <a:ext cx="10130400" cy="462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89999"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Skupina dlouhých svalů zádových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 : spojují vzdálené obratle - jednostr. funkce  LTF, rotace páteře, oboustr. funkce  - extenze  - nazývají se také vzpřimovači páteře - m.erector spinae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Patří sem :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M.iliocostalis lumbalis, thoracis, cervicis,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M.longissimus thoracis, cervicis,capitis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M.spinalis thoracis,cervicis,capitis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M.transversospinalis ( souhrnně-  m.semispinalis, multifidus, mm.rotatores)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685800" y="609480"/>
            <a:ext cx="10130400" cy="931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Svalstvo hrudníku 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685800" y="1757160"/>
            <a:ext cx="10130400" cy="4786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Vlastní svaly hrudníku, končetinové svaly hrudníku a bránice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Svaly hrudníku -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jsou rozepjaty mezi žebry, tvoří mezižeberní výplň a uplatňují se při dýchání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Patří sem: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mm.intercostales externi  (inspirační svaly + mm.levatores costarum brevis  a longi),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mm. intecostales interní (expirační svaly + mm.subcostales + m.transversus thoracis)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Bránice - hlavní  inspirační sval, účastní se na tvorbě nitrobřišního tlaku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685800" y="609480"/>
            <a:ext cx="10130400" cy="931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Svalstvo hrudníku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685800" y="1721160"/>
            <a:ext cx="10130400" cy="406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 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Jsou to hlavní inspirační a expirační svaly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Pomocné inspirační svaly: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mm.scaleni, m.SCM, mm.rhomboidei, m.serratus anterior, serratus posterior superior, m.trapezius, m.pectoralis major et minor, m.latissimus dorsi, m.subclavius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Pomocné expirační svaly:  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břišní svaly, m.iliocostalis, m. longissimus thoracis, m.serratus inferior, m.quadratus lumborum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685800" y="609480"/>
            <a:ext cx="10130400" cy="984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Svalstvo břicha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685800" y="1775160"/>
            <a:ext cx="10130400" cy="4015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Působí jako svaly expirační a v klidu udržují orgány dutiny břišní ve správné poloze a určitém tlaku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Podporují správnou funkci střev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Pomocná síla při vypuzovací síle, vyprazdňování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Provádí LTF , flexi, rotaci , přibližuje symfýzu ke sternu, provádí kyfotizaci hrudní a bederní páteře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M.rectus abdominis, m.obliquus externus a internus abdominis, m.quadratus lumborum, m.transversus abdominis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0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0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0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0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0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flexe trupu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677160" y="1631520"/>
            <a:ext cx="8595720" cy="440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M.rectus abdominis - 5.- 7. chrupavka žeberní, pr.xiphoideus - mezi okrajem spony stydké a tuberculum pubicum  - flexe lumbální a hrudní páteře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Inervace : nn.intercostales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685800" y="609480"/>
            <a:ext cx="10130400" cy="787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Flexe trupu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685800" y="1721160"/>
            <a:ext cx="10130400" cy="491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83888"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Obloukem, do okamžiku než se začne zvedat okraj pánve</a:t>
            </a: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Vleže na zádech</a:t>
            </a: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DKK pod koleny vhodné podložit  (vyrovnání L lordozy), minimální pro vyloučení aktivity m.iliopsoas - náhradní mechanismus  -  velmi silné, trup zvedá jako prkno</a:t>
            </a: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Neklade se odpor,  jiné postavení HKK</a:t>
            </a: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Flexe zejména  v C a L páteři, v hrudní méně  pouze do odlepení lopatek od podložky</a:t>
            </a: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RP omezen pro napětí páteřních vazů, stlačení meziobratlových plotének, napětí vzpřimovačů trupu a stlačení hrudníku</a:t>
            </a: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TM03457452[[fn=Nebesa]]</Template>
  <TotalTime>614</TotalTime>
  <Application>LibreOffice/24.2.1.2$Windows_X86_64 LibreOffice_project/db4def46b0453cc22e2d0305797cf981b68ef5ac</Application>
  <AppVersion>15.0000</AppVersion>
  <Words>1703</Words>
  <Paragraphs>185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2017-09-17T14:57:45Z</dcterms:created>
  <dc:creator>Kamca</dc:creator>
  <dc:description/>
  <dc:language>cs-CZ</dc:language>
  <cp:lastModifiedBy/>
  <dcterms:modified xsi:type="dcterms:W3CDTF">2024-10-14T19:03:07Z</dcterms:modified>
  <cp:revision>81</cp:revision>
  <dc:subject/>
  <dc:title>SVALOVÝ TEST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0</vt:i4>
  </property>
  <property fmtid="{D5CDD505-2E9C-101B-9397-08002B2CF9AE}" pid="7" name="PresentationFormat">
    <vt:lpwstr>Vlastní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27</vt:i4>
  </property>
</Properties>
</file>