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20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12.xml.rels" ContentType="application/vnd.openxmlformats-package.relationships+xml"/>
  <Override PartName="/ppt/slideMasters/_rels/slideMaster13.xml.rels" ContentType="application/vnd.openxmlformats-package.relationships+xml"/>
  <Override PartName="/ppt/slideMasters/_rels/slideMaster14.xml.rels" ContentType="application/vnd.openxmlformats-package.relationships+xml"/>
  <Override PartName="/ppt/slideMasters/_rels/slideMaster15.xml.rels" ContentType="application/vnd.openxmlformats-package.relationships+xml"/>
  <Override PartName="/ppt/slideMasters/_rels/slideMaster16.xml.rels" ContentType="application/vnd.openxmlformats-package.relationships+xml"/>
  <Override PartName="/ppt/slideMasters/_rels/slideMaster17.xml.rels" ContentType="application/vnd.openxmlformats-package.relationships+xml"/>
  <Override PartName="/ppt/slideMasters/_rels/slideMaster18.xml.rels" ContentType="application/vnd.openxmlformats-package.relationships+xml"/>
  <Override PartName="/ppt/slideMasters/_rels/slideMaster19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16.xml" ContentType="application/vnd.openxmlformats-officedocument.theme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ppt/media/image1.jpeg" ContentType="image/jpeg"/>
  <Override PartName="/ppt/media/image2.png" ContentType="image/pn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_rels/slide24.xml.rels" ContentType="application/vnd.openxmlformats-package.relationships+xml"/>
  <Override PartName="/ppt/slides/_rels/slide7.xml.rels" ContentType="application/vnd.openxmlformats-package.relationships+xml"/>
  <Override PartName="/ppt/slides/_rels/slide25.xml.rels" ContentType="application/vnd.openxmlformats-package.relationships+xml"/>
  <Override PartName="/ppt/slides/_rels/slide8.xml.rels" ContentType="application/vnd.openxmlformats-package.relationships+xml"/>
  <Override PartName="/ppt/slides/_rels/slide26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  <Override PartName="/ppt/slides/_rels/slide29.xml.rels" ContentType="application/vnd.openxmlformats-package.relationships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  <p:sldMasterId id="2147483678" r:id="rId13"/>
    <p:sldMasterId id="2147483680" r:id="rId14"/>
    <p:sldMasterId id="2147483682" r:id="rId15"/>
    <p:sldMasterId id="2147483684" r:id="rId16"/>
    <p:sldMasterId id="2147483686" r:id="rId17"/>
    <p:sldMasterId id="2147483688" r:id="rId18"/>
    <p:sldMasterId id="2147483690" r:id="rId19"/>
    <p:sldMasterId id="2147483692" r:id="rId20"/>
    <p:sldMasterId id="2147483694" r:id="rId21"/>
  </p:sldMasterIdLst>
  <p:sldIdLst>
    <p:sldId id="256" r:id="rId22"/>
    <p:sldId id="257" r:id="rId23"/>
    <p:sldId id="258" r:id="rId24"/>
    <p:sldId id="259" r:id="rId25"/>
    <p:sldId id="260" r:id="rId26"/>
    <p:sldId id="261" r:id="rId27"/>
    <p:sldId id="262" r:id="rId28"/>
    <p:sldId id="263" r:id="rId29"/>
    <p:sldId id="264" r:id="rId30"/>
    <p:sldId id="265" r:id="rId31"/>
    <p:sldId id="266" r:id="rId32"/>
    <p:sldId id="267" r:id="rId33"/>
    <p:sldId id="268" r:id="rId34"/>
    <p:sldId id="269" r:id="rId35"/>
    <p:sldId id="270" r:id="rId36"/>
    <p:sldId id="271" r:id="rId37"/>
    <p:sldId id="272" r:id="rId38"/>
    <p:sldId id="273" r:id="rId39"/>
    <p:sldId id="274" r:id="rId40"/>
    <p:sldId id="275" r:id="rId41"/>
    <p:sldId id="276" r:id="rId42"/>
    <p:sldId id="277" r:id="rId43"/>
    <p:sldId id="278" r:id="rId44"/>
    <p:sldId id="279" r:id="rId45"/>
    <p:sldId id="280" r:id="rId46"/>
    <p:sldId id="281" r:id="rId47"/>
    <p:sldId id="282" r:id="rId48"/>
    <p:sldId id="283" r:id="rId49"/>
    <p:sldId id="284" r:id="rId50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Master" Target="slideMasters/slideMaster13.xml"/><Relationship Id="rId15" Type="http://schemas.openxmlformats.org/officeDocument/2006/relationships/slideMaster" Target="slideMasters/slideMaster14.xml"/><Relationship Id="rId16" Type="http://schemas.openxmlformats.org/officeDocument/2006/relationships/slideMaster" Target="slideMasters/slideMaster15.xml"/><Relationship Id="rId17" Type="http://schemas.openxmlformats.org/officeDocument/2006/relationships/slideMaster" Target="slideMasters/slideMaster16.xml"/><Relationship Id="rId18" Type="http://schemas.openxmlformats.org/officeDocument/2006/relationships/slideMaster" Target="slideMasters/slideMaster17.xml"/><Relationship Id="rId19" Type="http://schemas.openxmlformats.org/officeDocument/2006/relationships/slideMaster" Target="slideMasters/slideMaster18.xml"/><Relationship Id="rId20" Type="http://schemas.openxmlformats.org/officeDocument/2006/relationships/slideMaster" Target="slideMasters/slideMaster19.xml"/><Relationship Id="rId21" Type="http://schemas.openxmlformats.org/officeDocument/2006/relationships/slideMaster" Target="slideMasters/slideMaster20.xml"/><Relationship Id="rId22" Type="http://schemas.openxmlformats.org/officeDocument/2006/relationships/slide" Target="slides/slide1.xml"/><Relationship Id="rId23" Type="http://schemas.openxmlformats.org/officeDocument/2006/relationships/slide" Target="slides/slide2.xml"/><Relationship Id="rId24" Type="http://schemas.openxmlformats.org/officeDocument/2006/relationships/slide" Target="slides/slide3.xml"/><Relationship Id="rId25" Type="http://schemas.openxmlformats.org/officeDocument/2006/relationships/slide" Target="slides/slide4.xml"/><Relationship Id="rId26" Type="http://schemas.openxmlformats.org/officeDocument/2006/relationships/slide" Target="slides/slide5.xml"/><Relationship Id="rId27" Type="http://schemas.openxmlformats.org/officeDocument/2006/relationships/slide" Target="slides/slide6.xml"/><Relationship Id="rId28" Type="http://schemas.openxmlformats.org/officeDocument/2006/relationships/slide" Target="slides/slide7.xml"/><Relationship Id="rId29" Type="http://schemas.openxmlformats.org/officeDocument/2006/relationships/slide" Target="slides/slide8.xml"/><Relationship Id="rId30" Type="http://schemas.openxmlformats.org/officeDocument/2006/relationships/slide" Target="slides/slide9.xml"/><Relationship Id="rId31" Type="http://schemas.openxmlformats.org/officeDocument/2006/relationships/slide" Target="slides/slide10.xml"/><Relationship Id="rId32" Type="http://schemas.openxmlformats.org/officeDocument/2006/relationships/slide" Target="slides/slide11.xml"/><Relationship Id="rId33" Type="http://schemas.openxmlformats.org/officeDocument/2006/relationships/slide" Target="slides/slide12.xml"/><Relationship Id="rId34" Type="http://schemas.openxmlformats.org/officeDocument/2006/relationships/slide" Target="slides/slide13.xml"/><Relationship Id="rId35" Type="http://schemas.openxmlformats.org/officeDocument/2006/relationships/slide" Target="slides/slide14.xml"/><Relationship Id="rId36" Type="http://schemas.openxmlformats.org/officeDocument/2006/relationships/slide" Target="slides/slide15.xml"/><Relationship Id="rId37" Type="http://schemas.openxmlformats.org/officeDocument/2006/relationships/slide" Target="slides/slide16.xml"/><Relationship Id="rId38" Type="http://schemas.openxmlformats.org/officeDocument/2006/relationships/slide" Target="slides/slide17.xml"/><Relationship Id="rId39" Type="http://schemas.openxmlformats.org/officeDocument/2006/relationships/slide" Target="slides/slide18.xml"/><Relationship Id="rId40" Type="http://schemas.openxmlformats.org/officeDocument/2006/relationships/slide" Target="slides/slide19.xml"/><Relationship Id="rId41" Type="http://schemas.openxmlformats.org/officeDocument/2006/relationships/slide" Target="slides/slide20.xml"/><Relationship Id="rId42" Type="http://schemas.openxmlformats.org/officeDocument/2006/relationships/slide" Target="slides/slide21.xml"/><Relationship Id="rId43" Type="http://schemas.openxmlformats.org/officeDocument/2006/relationships/slide" Target="slides/slide22.xml"/><Relationship Id="rId44" Type="http://schemas.openxmlformats.org/officeDocument/2006/relationships/slide" Target="slides/slide23.xml"/><Relationship Id="rId45" Type="http://schemas.openxmlformats.org/officeDocument/2006/relationships/slide" Target="slides/slide24.xml"/><Relationship Id="rId46" Type="http://schemas.openxmlformats.org/officeDocument/2006/relationships/slide" Target="slides/slide25.xml"/><Relationship Id="rId47" Type="http://schemas.openxmlformats.org/officeDocument/2006/relationships/slide" Target="slides/slide26.xml"/><Relationship Id="rId48" Type="http://schemas.openxmlformats.org/officeDocument/2006/relationships/slide" Target="slides/slide27.xml"/><Relationship Id="rId49" Type="http://schemas.openxmlformats.org/officeDocument/2006/relationships/slide" Target="slides/slide28.xml"/><Relationship Id="rId50" Type="http://schemas.openxmlformats.org/officeDocument/2006/relationships/slide" Target="slides/slide29.xml"/><Relationship Id="rId51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6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7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8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9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0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Výchozí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Výchozí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Výchozí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Výchozí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Výchozí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Výchozí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Výchozí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2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Výchozí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Výchozí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Výchozí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Výchozí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Výchozí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Výchozí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Výchozí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Výchoz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Výchozí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4.xml"/><Relationship Id="rId8" Type="http://schemas.openxmlformats.org/officeDocument/2006/relationships/slideLayout" Target="../slideLayouts/slideLayout15.xml"/><Relationship Id="rId9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19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20.xml"/>
</Relationships>
</file>

<file path=ppt/slideMasters/_rels/slideMaster13.xml.rels><?xml version="1.0" encoding="UTF-8"?>
<Relationships xmlns="http://schemas.openxmlformats.org/package/2006/relationships"><Relationship Id="rId1" Type="http://schemas.openxmlformats.org/officeDocument/2006/relationships/theme" Target="../theme/theme13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21.xml"/>
</Relationships>
</file>

<file path=ppt/slideMasters/_rels/slideMaster14.xml.rels><?xml version="1.0" encoding="UTF-8"?>
<Relationships xmlns="http://schemas.openxmlformats.org/package/2006/relationships"><Relationship Id="rId1" Type="http://schemas.openxmlformats.org/officeDocument/2006/relationships/theme" Target="../theme/theme14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22.xml"/>
</Relationships>
</file>

<file path=ppt/slideMasters/_rels/slideMaster15.xml.rels><?xml version="1.0" encoding="UTF-8"?>
<Relationships xmlns="http://schemas.openxmlformats.org/package/2006/relationships"><Relationship Id="rId1" Type="http://schemas.openxmlformats.org/officeDocument/2006/relationships/theme" Target="../theme/theme15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23.xml"/>
</Relationships>
</file>

<file path=ppt/slideMasters/_rels/slideMaster16.xml.rels><?xml version="1.0" encoding="UTF-8"?>
<Relationships xmlns="http://schemas.openxmlformats.org/package/2006/relationships"><Relationship Id="rId1" Type="http://schemas.openxmlformats.org/officeDocument/2006/relationships/theme" Target="../theme/theme16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24.xml"/>
</Relationships>
</file>

<file path=ppt/slideMasters/_rels/slideMaster17.xml.rels><?xml version="1.0" encoding="UTF-8"?>
<Relationships xmlns="http://schemas.openxmlformats.org/package/2006/relationships"><Relationship Id="rId1" Type="http://schemas.openxmlformats.org/officeDocument/2006/relationships/theme" Target="../theme/theme17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25.xml"/>
</Relationships>
</file>

<file path=ppt/slideMasters/_rels/slideMaster18.xml.rels><?xml version="1.0" encoding="UTF-8"?>
<Relationships xmlns="http://schemas.openxmlformats.org/package/2006/relationships"><Relationship Id="rId1" Type="http://schemas.openxmlformats.org/officeDocument/2006/relationships/theme" Target="../theme/theme18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26.xml"/>
</Relationships>
</file>

<file path=ppt/slideMasters/_rels/slideMaster19.xml.rels><?xml version="1.0" encoding="UTF-8"?>
<Relationships xmlns="http://schemas.openxmlformats.org/package/2006/relationships"><Relationship Id="rId1" Type="http://schemas.openxmlformats.org/officeDocument/2006/relationships/theme" Target="../theme/theme19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27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2.xml"/>
</Relationships>
</file>

<file path=ppt/slideMasters/_rels/slideMaster20.xml.rels><?xml version="1.0" encoding="UTF-8"?>
<Relationships xmlns="http://schemas.openxmlformats.org/package/2006/relationships"><Relationship Id="rId1" Type="http://schemas.openxmlformats.org/officeDocument/2006/relationships/theme" Target="../theme/theme20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28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440" cy="6854760"/>
          </a:xfrm>
          <a:prstGeom prst="rect">
            <a:avLst/>
          </a:prstGeom>
          <a:ln w="0"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4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440" cy="6854760"/>
          </a:xfrm>
          <a:prstGeom prst="rect">
            <a:avLst/>
          </a:prstGeom>
          <a:ln w="0">
            <a:noFill/>
          </a:ln>
        </p:spPr>
      </p:pic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4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440" cy="6854760"/>
          </a:xfrm>
          <a:prstGeom prst="rect">
            <a:avLst/>
          </a:prstGeom>
          <a:ln w="0">
            <a:noFill/>
          </a:ln>
        </p:spPr>
      </p:pic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cs-CZ" sz="44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32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2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4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2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20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0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0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0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2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440" cy="6854760"/>
          </a:xfrm>
          <a:prstGeom prst="rect">
            <a:avLst/>
          </a:prstGeom>
          <a:ln w="0">
            <a:noFill/>
          </a:ln>
        </p:spPr>
      </p:pic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4"/>
  </p:sldLayoutIdLst>
</p:sldMaster>
</file>

<file path=ppt/slideMasters/slideMaster1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440" cy="6854760"/>
          </a:xfrm>
          <a:prstGeom prst="rect">
            <a:avLst/>
          </a:prstGeom>
          <a:ln w="0">
            <a:noFill/>
          </a:ln>
        </p:spPr>
      </p:pic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4"/>
  </p:sldLayoutIdLst>
</p:sldMaster>
</file>

<file path=ppt/slideMasters/slideMaster1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440" cy="6854760"/>
          </a:xfrm>
          <a:prstGeom prst="rect">
            <a:avLst/>
          </a:prstGeom>
          <a:ln w="0">
            <a:noFill/>
          </a:ln>
        </p:spPr>
      </p:pic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0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4"/>
  </p:sldLayoutIdLst>
</p:sldMaster>
</file>

<file path=ppt/slideMasters/slideMaster1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440" cy="6854760"/>
          </a:xfrm>
          <a:prstGeom prst="rect">
            <a:avLst/>
          </a:prstGeom>
          <a:ln w="0">
            <a:noFill/>
          </a:ln>
        </p:spPr>
      </p:pic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9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4"/>
  </p:sldLayoutIdLst>
</p:sldMaster>
</file>

<file path=ppt/slideMasters/slideMaster1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440" cy="6854760"/>
          </a:xfrm>
          <a:prstGeom prst="rect">
            <a:avLst/>
          </a:prstGeom>
          <a:ln w="0">
            <a:noFill/>
          </a:ln>
        </p:spPr>
      </p:pic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4"/>
  </p:sldLayoutIdLst>
</p:sldMaster>
</file>

<file path=ppt/slideMasters/slideMaster1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440" cy="6854760"/>
          </a:xfrm>
          <a:prstGeom prst="rect">
            <a:avLst/>
          </a:prstGeom>
          <a:ln w="0">
            <a:noFill/>
          </a:ln>
        </p:spPr>
      </p:pic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4"/>
  </p:sldLayoutIdLst>
</p:sldMaster>
</file>

<file path=ppt/slideMasters/slideMaster1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440" cy="6854760"/>
          </a:xfrm>
          <a:prstGeom prst="rect">
            <a:avLst/>
          </a:prstGeom>
          <a:ln w="0">
            <a:noFill/>
          </a:ln>
        </p:spPr>
      </p:pic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4"/>
  </p:sldLayoutIdLst>
</p:sldMaster>
</file>

<file path=ppt/slideMasters/slideMaster1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440" cy="6854760"/>
          </a:xfrm>
          <a:prstGeom prst="rect">
            <a:avLst/>
          </a:prstGeom>
          <a:ln w="0">
            <a:noFill/>
          </a:ln>
        </p:spPr>
      </p:pic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440" cy="6854760"/>
          </a:xfrm>
          <a:prstGeom prst="rect">
            <a:avLst/>
          </a:prstGeom>
          <a:ln w="0">
            <a:noFill/>
          </a:ln>
        </p:spPr>
      </p:pic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4"/>
  </p:sldLayoutIdLst>
</p:sldMaster>
</file>

<file path=ppt/slideMasters/slideMaster2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440" cy="685476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440" cy="6854760"/>
          </a:xfrm>
          <a:prstGeom prst="rect">
            <a:avLst/>
          </a:prstGeom>
          <a:ln w="0">
            <a:noFill/>
          </a:ln>
        </p:spPr>
      </p:pic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4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440" cy="6854760"/>
          </a:xfrm>
          <a:prstGeom prst="rect">
            <a:avLst/>
          </a:prstGeom>
          <a:ln w="0">
            <a:noFill/>
          </a:ln>
        </p:spPr>
      </p:pic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4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440" cy="6854760"/>
          </a:xfrm>
          <a:prstGeom prst="rect">
            <a:avLst/>
          </a:prstGeom>
          <a:ln w="0">
            <a:noFill/>
          </a:ln>
        </p:spPr>
      </p:pic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4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440" cy="685476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4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440" cy="6854760"/>
          </a:xfrm>
          <a:prstGeom prst="rect">
            <a:avLst/>
          </a:prstGeom>
          <a:ln w="0">
            <a:noFill/>
          </a:ln>
        </p:spPr>
      </p:pic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4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440" cy="6854760"/>
          </a:xfrm>
          <a:prstGeom prst="rect">
            <a:avLst/>
          </a:prstGeom>
          <a:ln w="0">
            <a:noFill/>
          </a:ln>
        </p:spPr>
      </p:pic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4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440" cy="6854760"/>
          </a:xfrm>
          <a:prstGeom prst="rect">
            <a:avLst/>
          </a:prstGeom>
          <a:ln w="0">
            <a:noFill/>
          </a:ln>
        </p:spPr>
      </p:pic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CustomShape 1"/>
          <p:cNvSpPr/>
          <p:nvPr/>
        </p:nvSpPr>
        <p:spPr>
          <a:xfrm>
            <a:off x="685800" y="609480"/>
            <a:ext cx="10130040" cy="145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dolní končetina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7" name="CustomShape 2"/>
          <p:cNvSpPr/>
          <p:nvPr/>
        </p:nvSpPr>
        <p:spPr>
          <a:xfrm>
            <a:off x="685800" y="1757160"/>
            <a:ext cx="10130040" cy="4032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Kloub kyčelní - spojení mezi pánví a trupem, kulovitý kloub. 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Základní pohybové  dvojice: 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Flexe - extenze - 120 ° při flektovaném koleni - 15°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Abdukce - addukce  -  45°každým směrem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Zevní a vnitřní rotace - celý rozsah 75°,  VR 30°, ZR 45°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685800" y="609480"/>
            <a:ext cx="10130040" cy="145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Dolní končetina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75" name="CustomShape 2"/>
          <p:cNvSpPr/>
          <p:nvPr/>
        </p:nvSpPr>
        <p:spPr>
          <a:xfrm>
            <a:off x="685800" y="2142000"/>
            <a:ext cx="10130040" cy="364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N.tibialis - m.triceps surae, m.popliteus, m.plantaris, m.tibialis posterior, m.flexorum digitorum longus, m.flexor hallucis longus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N.cutaneus surae medialis - senzitivně-zadní plocha lýtka, fibulární strana paty a okraj nohy a malíku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Větévky pro kloub kolenní a hlezenní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Vlákna pro kůži na tibiální straně paty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CustomShape 1"/>
          <p:cNvSpPr/>
          <p:nvPr/>
        </p:nvSpPr>
        <p:spPr>
          <a:xfrm>
            <a:off x="685800" y="609480"/>
            <a:ext cx="10130040" cy="145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Dolní končetina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77" name="CustomShape 2"/>
          <p:cNvSpPr/>
          <p:nvPr/>
        </p:nvSpPr>
        <p:spPr>
          <a:xfrm>
            <a:off x="685800" y="1703160"/>
            <a:ext cx="10130040" cy="4803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lnSpcReduction="9999"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Konečné větve: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N.Plantaris medialis - m.abduktor hallucis, flexor digitorum brevis, flexor hallucis brevis, mm.lumbricales 1.a2., senzitivně tibiální plocha planty, plantární plocha od 1.prstu až po tibiální stranu 4.prstu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N.Plantaris lateralis - m.quadratus plantae, abduktor digiti minimi, m.opponens digiti quinti, flexor digiti minimi brevis, mm.interossei, mm.lumbricales 3. a 4.prstu, adductor hallucis.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Senzitivně fibulární plocha chodidla fibulární polovina 4.prstu a celý 5.prst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CustomShape 1"/>
          <p:cNvSpPr/>
          <p:nvPr/>
        </p:nvSpPr>
        <p:spPr>
          <a:xfrm>
            <a:off x="685800" y="609480"/>
            <a:ext cx="10130040" cy="145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36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36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Dolní končetina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79" name="CustomShape 2"/>
          <p:cNvSpPr/>
          <p:nvPr/>
        </p:nvSpPr>
        <p:spPr>
          <a:xfrm>
            <a:off x="685800" y="1918440"/>
            <a:ext cx="10130040" cy="3871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Při poruše n.tibialis: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Nemůže se postavit na špičku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Nemůže skákat na jedné noze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Vázne supinace nohy a flexe prstů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Čití porušeno v oblasti paty a na chodidle mimo tibiální část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Plexus pudendalis + cocygeus zásobují SDP, útroby a kůži v oblasti genitálu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CustomShape 1"/>
          <p:cNvSpPr/>
          <p:nvPr/>
        </p:nvSpPr>
        <p:spPr>
          <a:xfrm>
            <a:off x="685800" y="609480"/>
            <a:ext cx="10590480" cy="145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Dolní končetina - kloub kyčelní - flexe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81" name="CustomShape 2"/>
          <p:cNvSpPr/>
          <p:nvPr/>
        </p:nvSpPr>
        <p:spPr>
          <a:xfrm>
            <a:off x="685800" y="1757160"/>
            <a:ext cx="10130040" cy="4749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RP 120°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Pánev během celého pohybu musí zůstat v klidu, pozor na bederní kyfózu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Testuje se vleže, ale při dobrém trupovém svalstvu lze i vsedě, ale zde hodnotíme jen posledních 30° pohybu- nevýhodné postavení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Limitace: 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napětí kloubních struktur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M.Iliopsoas - psoas maior, iliacus - úpon trochanter minor - plexus lumbalis - n.femoralis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CustomShape 1"/>
          <p:cNvSpPr/>
          <p:nvPr/>
        </p:nvSpPr>
        <p:spPr>
          <a:xfrm>
            <a:off x="685800" y="609480"/>
            <a:ext cx="10130040" cy="145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Dolní končetina - kloub kyčelní - flexe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83" name="CustomShape 2"/>
          <p:cNvSpPr/>
          <p:nvPr/>
        </p:nvSpPr>
        <p:spPr>
          <a:xfrm>
            <a:off x="685800" y="1685520"/>
            <a:ext cx="10130040" cy="4104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Chyby a upozornění: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Pozor na rotaci bérce a stehna, pohyb ve střední čáře (ZR a abd. -m.sartorius, nepoměr mezi m.tensor fasciae latae a adductory kyčle), plynulé provádění pohybu, pozor na švih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Fixace pánve, pozor na elevaci pánve pro převahu m.quadratus lumborum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Při převaze m.rectus femoris - bederní kyfóza  a natažení kolene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Zkrácené svaly:: L lordóza, Sc bederní páteře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CustomShape 1"/>
          <p:cNvSpPr/>
          <p:nvPr/>
        </p:nvSpPr>
        <p:spPr>
          <a:xfrm>
            <a:off x="685800" y="609480"/>
            <a:ext cx="10130040" cy="145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Dolní končetina - kloub kyčelní - extenze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85" name="CustomShape 2"/>
          <p:cNvSpPr/>
          <p:nvPr/>
        </p:nvSpPr>
        <p:spPr>
          <a:xfrm>
            <a:off x="685800" y="2142000"/>
            <a:ext cx="10130040" cy="364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lnSpcReduction="9999"/>
          </a:bodyPr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30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RP 130 -140 maximální RP  z maximální flexe při flektovaném koleni - pouze u stupně 2</a:t>
            </a:r>
            <a:endParaRPr b="0" lang="cs-CZ" sz="3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30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Normální RP 10°- 15°</a:t>
            </a:r>
            <a:endParaRPr b="0" lang="cs-CZ" sz="3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30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Testovat i extenzi se současnou flexí kolene - flexory kolene v nevýhodné situaci</a:t>
            </a:r>
            <a:endParaRPr b="0" lang="cs-CZ" sz="3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30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Limitace: </a:t>
            </a:r>
            <a:r>
              <a:rPr b="1" lang="cs-CZ" sz="30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napětí flexorů kyčelního kloubu, tah lig.iliofemorale</a:t>
            </a:r>
            <a:endParaRPr b="0" lang="cs-CZ" sz="3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3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3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3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ustomShape 1"/>
          <p:cNvSpPr/>
          <p:nvPr/>
        </p:nvSpPr>
        <p:spPr>
          <a:xfrm>
            <a:off x="685800" y="609480"/>
            <a:ext cx="10715760" cy="823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Dolní končetina - kloub kyčelní - extenze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87" name="CustomShape 2"/>
          <p:cNvSpPr/>
          <p:nvPr/>
        </p:nvSpPr>
        <p:spPr>
          <a:xfrm>
            <a:off x="685800" y="2142000"/>
            <a:ext cx="10130040" cy="364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Svaly: 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M.gluteus maximus - n.gluteus inferior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M.biceps femoris - tuber ischiadicum - capitulum fibulae - n.tibialis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M.semitendinosus a semimembranosus - tuber ischiadicum - pes anserinus  + margo medialis tibiae a zadní část kloubního pouzdra kolene - n.tibialis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CustomShape 1"/>
          <p:cNvSpPr/>
          <p:nvPr/>
        </p:nvSpPr>
        <p:spPr>
          <a:xfrm>
            <a:off x="685800" y="609480"/>
            <a:ext cx="10805400" cy="145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Dolní končetina - kloub kyčelní - extenze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89" name="CustomShape 2"/>
          <p:cNvSpPr/>
          <p:nvPr/>
        </p:nvSpPr>
        <p:spPr>
          <a:xfrm>
            <a:off x="685800" y="2142000"/>
            <a:ext cx="10130040" cy="364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Chyby a upozornění: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Nutnost fixace pánve - pozor na zapojení svalstva celé DK a lumbální oblasti, případně aktivace flexorů kyčelního kloubu druhostranné končetiny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Správné postavení DK, pozor na rotaci v kyčli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Pozor na addukci a abdukci končetiny v kyčli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Špičky DK mimo stůl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 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Zkrácení svalu: m.gluteus maximus je velmi vzácná, flexory kolenního kloubu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CustomShape 1"/>
          <p:cNvSpPr/>
          <p:nvPr/>
        </p:nvSpPr>
        <p:spPr>
          <a:xfrm>
            <a:off x="685800" y="609480"/>
            <a:ext cx="10626120" cy="751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Dolní končetina - kloub kyčelní - addukce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91" name="CustomShape 2"/>
          <p:cNvSpPr/>
          <p:nvPr/>
        </p:nvSpPr>
        <p:spPr>
          <a:xfrm>
            <a:off x="685800" y="1703160"/>
            <a:ext cx="10130040" cy="4552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RP 15°-20°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Svaly: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  m.adductor magnus, adductor longus,  adductor brevis, gracilis, pectineus - n.obturatorius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Chyby a upozornění: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Pozor na rotaci trupu,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Pozor na flexi a lehkou hyperextenzi končetiny a substituci ostatními svaly kyčle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Důležitý je správný stupeň abdukované  netestované končetiny a tím se mění postavení pánve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ZS: 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zdvižení pánve na straně kontraktury, relativní zkratek DK, vznik Sc. s konvexitou ke zdravé straně, zmenšena abd. v kyčli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CustomShape 1"/>
          <p:cNvSpPr/>
          <p:nvPr/>
        </p:nvSpPr>
        <p:spPr>
          <a:xfrm>
            <a:off x="685800" y="609480"/>
            <a:ext cx="10130040" cy="145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36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Dolní končetina - kloub kyčelní - abdukce</a:t>
            </a:r>
            <a:endParaRPr b="0" lang="cs-CZ" sz="36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93" name="CustomShape 2"/>
          <p:cNvSpPr/>
          <p:nvPr/>
        </p:nvSpPr>
        <p:spPr>
          <a:xfrm>
            <a:off x="685800" y="2142000"/>
            <a:ext cx="10130040" cy="364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RP 35°-40° 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Důležitá pro hodnocení pseudoparez    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Hodnocení pohybového stereotypu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Důležitá je fixace pánve, kterou lehce před začátkem pohybu lehce stáhneme distálně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Limitace: lig.iliofemorale, pubofemorale a napětí adduktorů stehna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Svaly: m.gluteus medius, tensor fasciae latae, gluteus minimus -n.gluteus superior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"/>
          <p:cNvSpPr/>
          <p:nvPr/>
        </p:nvSpPr>
        <p:spPr>
          <a:xfrm>
            <a:off x="685800" y="609480"/>
            <a:ext cx="10130040" cy="644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92500" lnSpcReduction="19999"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4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4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dolní končetina </a:t>
            </a: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9" name="CustomShape 2"/>
          <p:cNvSpPr/>
          <p:nvPr/>
        </p:nvSpPr>
        <p:spPr>
          <a:xfrm>
            <a:off x="685800" y="1506240"/>
            <a:ext cx="10130040" cy="428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Kloub kolenní - tvoří femur  a tibie - patella, je to největší kloub v lidském těle, menisky - vyrovnávání nerovností , lepší klouzání tibie vzad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Pohybová dvojice: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Flexe - extenze - 120°- 140°, při flektovaném koleni možná i rotace 50°- 60°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CustomShape 1"/>
          <p:cNvSpPr/>
          <p:nvPr/>
        </p:nvSpPr>
        <p:spPr>
          <a:xfrm>
            <a:off x="685800" y="609480"/>
            <a:ext cx="10769760" cy="145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Dolní končetina - kloub kyčelní 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95" name="CustomShape 2"/>
          <p:cNvSpPr/>
          <p:nvPr/>
        </p:nvSpPr>
        <p:spPr>
          <a:xfrm>
            <a:off x="685800" y="1721160"/>
            <a:ext cx="10130040" cy="4068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92500" lnSpcReduction="9999"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30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Pseudopareza:</a:t>
            </a:r>
            <a:endParaRPr b="0" lang="cs-CZ" sz="3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Je to funkční stav, kdy nastane patologický reflex a tento reflex utlumí inervaci – útlum, snížení SS a tonusu svalu – snížení aktivity svalu, je nahrazován jiným -většinou synergistou – přestavba pohybového stereotypu na patologický</a:t>
            </a:r>
            <a:endParaRPr b="0" lang="cs-CZ" sz="3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Na vzniku pseudoparézy se podílí také hypoaferentace, protože při ní dochází ke snížení činnosti aktivních motorických jednotek, které spolupracují na svalovém stahu. </a:t>
            </a:r>
            <a:endParaRPr b="0" lang="cs-CZ" sz="3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3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685800" y="609480"/>
            <a:ext cx="10859400" cy="145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Dolní končetina - kloub kyčelní - aBdukce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97" name="CustomShape 2"/>
          <p:cNvSpPr/>
          <p:nvPr/>
        </p:nvSpPr>
        <p:spPr>
          <a:xfrm>
            <a:off x="685800" y="1828800"/>
            <a:ext cx="10130040" cy="4427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lnSpcReduction="9999"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Chyby a upozornění: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Pevná fixace pánve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Pozor na zevní rotaci a flexi v kyčli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Neprovádí se plný RP a nezachovává se správný směr pohybu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Povoluje se ATV pánve a zvýšená lordóza 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Zkrácené svaly: projev – jeví se abdukcí - snížení pánve,  relativní prodloužení končetiny na straně kontraktury - kompenzačně  vyrovnává Sc bederní páteře, která je konvexní na straně kontraktury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CustomShape 1"/>
          <p:cNvSpPr/>
          <p:nvPr/>
        </p:nvSpPr>
        <p:spPr>
          <a:xfrm>
            <a:off x="685800" y="609480"/>
            <a:ext cx="10130040" cy="145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Dolní končetina - kloub kyčelní - ZR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99" name="CustomShape 2"/>
          <p:cNvSpPr/>
          <p:nvPr/>
        </p:nvSpPr>
        <p:spPr>
          <a:xfrm>
            <a:off x="685800" y="2142000"/>
            <a:ext cx="10130040" cy="364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RP 45°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Limitace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: lig. iliofemorale a napětí svalů, které provádějí vnitřní rotaci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Svaly: 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M.qudratus femoris, piriformis - plexus sacralis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M.gluteus maximus - n.gluteus inferior, m.gemellus superior  et inferior - plexus sacralis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M.obturatorius externus et internus - plexus sacralis, n.obturatorius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CustomShape 1"/>
          <p:cNvSpPr/>
          <p:nvPr/>
        </p:nvSpPr>
        <p:spPr>
          <a:xfrm>
            <a:off x="685800" y="609480"/>
            <a:ext cx="10130040" cy="145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Dolní končetina - kloub kyčelní - ZR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01" name="CustomShape 2"/>
          <p:cNvSpPr/>
          <p:nvPr/>
        </p:nvSpPr>
        <p:spPr>
          <a:xfrm>
            <a:off x="685800" y="2142000"/>
            <a:ext cx="10130040" cy="364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Chyby a upozornění: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Při stupni 2 - někdy pacient pomáhá supinací nohy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povoluje se současná flexe a addukce  kyčle u st-5,4,3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Zkrácení svalu: 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ZR postavení stehna, jež se zdůrazňuje zvláště při abdukci, nejčastěji zkrácen m.piriformis.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CustomShape 1"/>
          <p:cNvSpPr/>
          <p:nvPr/>
        </p:nvSpPr>
        <p:spPr>
          <a:xfrm>
            <a:off x="685800" y="609480"/>
            <a:ext cx="10130040" cy="145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Dolní končetina - kloub kyčelní - VR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03" name="CustomShape 2"/>
          <p:cNvSpPr/>
          <p:nvPr/>
        </p:nvSpPr>
        <p:spPr>
          <a:xfrm>
            <a:off x="685800" y="2142000"/>
            <a:ext cx="10130040" cy="364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Svaly: 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m.gluteus minimus , m.tensor fasciae  latae - n.gluteus superior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RP 30°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Limitace: 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lig.iliofemorale, při flexi lig. ischiofemorale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Zkrácené svaly: 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VR stehna - tendence ke genua valga, při zkrácení m.tensor  fasciae latae - flekčně abdukční postavení  v kyčli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CustomShape 1"/>
          <p:cNvSpPr/>
          <p:nvPr/>
        </p:nvSpPr>
        <p:spPr>
          <a:xfrm>
            <a:off x="685800" y="609480"/>
            <a:ext cx="10130040" cy="859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Dolní končetina - kloub kyčelní -VR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05" name="CustomShape 2"/>
          <p:cNvSpPr/>
          <p:nvPr/>
        </p:nvSpPr>
        <p:spPr>
          <a:xfrm>
            <a:off x="685800" y="1613520"/>
            <a:ext cx="10130040" cy="4642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lnSpcReduction="9999"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30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Chyby a upozornění:</a:t>
            </a:r>
            <a:endParaRPr b="0" lang="cs-CZ" sz="3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Netestovaná DK flektovaná na podložce – zabránění  hyperlordózy Lp</a:t>
            </a:r>
            <a:endParaRPr b="0" lang="cs-CZ" sz="3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St.5,4,3 fixace stehna</a:t>
            </a:r>
            <a:endParaRPr b="0" lang="cs-CZ" sz="3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U ostatních stupňů fixace pánve </a:t>
            </a:r>
            <a:endParaRPr b="0" lang="cs-CZ" sz="3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Nezvedat stejnostrannou polovinu pánve </a:t>
            </a:r>
            <a:endParaRPr b="0" lang="cs-CZ" sz="3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Pozor na souhyb supinace nohy a addukci nohy</a:t>
            </a:r>
            <a:endParaRPr b="0" lang="cs-CZ" sz="3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Při převaze m.tensor fasciae latae - DK ve VR - provádí nejprve flexi v kloubu kyčelním</a:t>
            </a:r>
            <a:endParaRPr b="0" lang="cs-CZ" sz="3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3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CustomShape 1"/>
          <p:cNvSpPr/>
          <p:nvPr/>
        </p:nvSpPr>
        <p:spPr>
          <a:xfrm>
            <a:off x="685800" y="609480"/>
            <a:ext cx="10130040" cy="145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Dolní končetina - Kolenní kloub - flexe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07" name="CustomShape 2"/>
          <p:cNvSpPr/>
          <p:nvPr/>
        </p:nvSpPr>
        <p:spPr>
          <a:xfrm>
            <a:off x="685800" y="2142000"/>
            <a:ext cx="10130040" cy="364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Svaly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: m.biceps  femoris, semitendinosus,semimebranosus  - n.tibialis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RP 120°- 140°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Dodržujeme střední postavení končetiny, pozor na ZR (zabírají m.biceps femoris - zevní ohýbače nebo VR v kyčli (m.semitendinosus + semimebranosus - vnitřní ohybače)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Pozor na ATV pánve - podložit břicho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Substituce m.sartorius - flexe a ZR v kyčli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Limitace - lig.patelae, dotyk měkkých částí stehna  a lýtka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CustomShape 1"/>
          <p:cNvSpPr/>
          <p:nvPr/>
        </p:nvSpPr>
        <p:spPr>
          <a:xfrm>
            <a:off x="685800" y="609480"/>
            <a:ext cx="10130040" cy="145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Dolní končetina - Kolenní kloub - flexe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09" name="CustomShape 2"/>
          <p:cNvSpPr/>
          <p:nvPr/>
        </p:nvSpPr>
        <p:spPr>
          <a:xfrm>
            <a:off x="685800" y="2142000"/>
            <a:ext cx="10130040" cy="364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Zkrácení svalu: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Velmi častá - nemožnost flexe přes 80°v kyčli při současné extenzi v koleni (pseudolassegue)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Větší - nemožnost extenze v koleni, zvýšení úhlu pánve v předozadním směru a vyhlazení bederní lordózy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Nejtěžší případy - koleno ve flekčním postavení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Zkrácení m.biceps femoris - valgozita kolene , semisvaly naopak varozita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CustomShape 1"/>
          <p:cNvSpPr/>
          <p:nvPr/>
        </p:nvSpPr>
        <p:spPr>
          <a:xfrm>
            <a:off x="685800" y="609480"/>
            <a:ext cx="10339200" cy="145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Dolní končetina - Kolenní kloub - extenze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11" name="CustomShape 2"/>
          <p:cNvSpPr/>
          <p:nvPr/>
        </p:nvSpPr>
        <p:spPr>
          <a:xfrm>
            <a:off x="685800" y="2142000"/>
            <a:ext cx="10130040" cy="364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Svaly: 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m.quadriceps  femoris - n.femoralis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120°- 140°,při testování využíváme posledních 90°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Limitace pohybu: 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lig. crutiata, lig.collateralia a zadní část kloubního pouzdra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Zkrácení svalu: 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m.rectus femoris - omezení plné flexe  v kolenním kloubu- zejména vleže na břiše při plné extenzi v kyčli a nemožnosti úplné extenze v kyčli při flektovaném koleni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CustomShape 1"/>
          <p:cNvSpPr/>
          <p:nvPr/>
        </p:nvSpPr>
        <p:spPr>
          <a:xfrm>
            <a:off x="685800" y="609480"/>
            <a:ext cx="10482840" cy="145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Dolní končetina - Kolenní kloub - extenze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13" name="CustomShape 2"/>
          <p:cNvSpPr/>
          <p:nvPr/>
        </p:nvSpPr>
        <p:spPr>
          <a:xfrm>
            <a:off x="685800" y="2142000"/>
            <a:ext cx="10130040" cy="3970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92500" lnSpcReduction="9999"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30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Chyby a upozornění:</a:t>
            </a:r>
            <a:endParaRPr b="0" lang="cs-CZ" sz="3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Pohyb plynule, bez švihu</a:t>
            </a:r>
            <a:endParaRPr b="0" lang="cs-CZ" sz="3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Vyloučit rotaci v kyčelním kloubu</a:t>
            </a:r>
            <a:endParaRPr b="0" lang="cs-CZ" sz="3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Testování vsedě - nenaklápět pánev vzad</a:t>
            </a:r>
            <a:endParaRPr b="0" lang="cs-CZ" sz="3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Pohyb nezbytně do plné extenze - při neschopnosti plné extenze -insuficience mm.vasti</a:t>
            </a:r>
            <a:endParaRPr b="0" lang="cs-CZ" sz="3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Pozor na fixaci - zespodu - ne přes bříško svalu m.quadriceps femoris</a:t>
            </a:r>
            <a:endParaRPr b="0" lang="cs-CZ" sz="3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3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3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685800" y="609480"/>
            <a:ext cx="10130040" cy="1415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dolní končetina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61" name="CustomShape 2"/>
          <p:cNvSpPr/>
          <p:nvPr/>
        </p:nvSpPr>
        <p:spPr>
          <a:xfrm>
            <a:off x="596880" y="1667520"/>
            <a:ext cx="10130040" cy="4462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62500" lnSpcReduction="19999"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4500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Nervstvo dolní končetiny: </a:t>
            </a:r>
            <a:endParaRPr b="0" lang="cs-CZ" sz="45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45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Plexus lumbalis:</a:t>
            </a:r>
            <a:endParaRPr b="0" lang="cs-CZ" sz="45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45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rr.musculares - pro m.quadratus lumborum a m.psoas major a m.psoas minor.</a:t>
            </a:r>
            <a:endParaRPr b="0" lang="cs-CZ" sz="45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45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N.iliohypogastricus – břišní svaly</a:t>
            </a:r>
            <a:endParaRPr b="0" lang="cs-CZ" sz="45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45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N.ilioinguinalis – m.transversus abdominis a m.obliquus internus abdominis </a:t>
            </a:r>
            <a:endParaRPr b="0" lang="cs-CZ" sz="45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45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N.genitofemoralis  </a:t>
            </a:r>
            <a:endParaRPr b="0" lang="cs-CZ" sz="45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45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N.cutaneus femoris lateralis - senzitivní nerv - zevní plocha stehna , motoricky částečně m.tensor fasciae latae</a:t>
            </a:r>
            <a:endParaRPr b="0" lang="cs-CZ" sz="45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45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685800" y="609480"/>
            <a:ext cx="10130040" cy="145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dolní končetina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63" name="CustomShape 2"/>
          <p:cNvSpPr/>
          <p:nvPr/>
        </p:nvSpPr>
        <p:spPr>
          <a:xfrm>
            <a:off x="685800" y="2223360"/>
            <a:ext cx="10130040" cy="3566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N.femoralis - nejmohutnější nerv celého plexu - smíšený -motoricky - m.iliopsoas, m.sartorius, m.quadriceps femoris, m.pectineus</a:t>
            </a:r>
            <a:endParaRPr b="0" lang="cs-CZ" sz="3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30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   </a:t>
            </a:r>
            <a:r>
              <a:rPr b="1" lang="cs-CZ" sz="30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senzitivně - vnitřní a přední plocha stehna</a:t>
            </a:r>
            <a:endParaRPr b="0" lang="cs-CZ" sz="3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paresa - flexe v kloubu kyčelním a extenze v kloubu kolenním</a:t>
            </a:r>
            <a:endParaRPr b="0" lang="cs-CZ" sz="3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3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685800" y="609480"/>
            <a:ext cx="10130040" cy="145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dolní končetina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685800" y="1685520"/>
            <a:ext cx="10130040" cy="4104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lnSpcReduction="9999"/>
          </a:bodyPr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N.obturatorius - inervuje m.pectineus, m.adductor longus, m.adductor brevis, m.gracilis, m.adductor minimus a m.obturatorius externus, senzitivně - vnitřní plocha stehna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Plexus sacralis: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Plexus ischiadicus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Plexus pudendalis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Plexus coccygeus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CustomShape 1"/>
          <p:cNvSpPr/>
          <p:nvPr/>
        </p:nvSpPr>
        <p:spPr>
          <a:xfrm>
            <a:off x="685800" y="609480"/>
            <a:ext cx="10130040" cy="145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Dolní končetina</a:t>
            </a:r>
            <a:br>
              <a:rPr sz="4000"/>
            </a:b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67" name="CustomShape 2"/>
          <p:cNvSpPr/>
          <p:nvPr/>
        </p:nvSpPr>
        <p:spPr>
          <a:xfrm>
            <a:off x="685800" y="1703160"/>
            <a:ext cx="10130040" cy="4660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Plexus ischiadicus - rr.musculares, n.gluteus superior et inferior, n.cutaneus femoris posterior a n.ischiadicus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Rr. musculares - m.piriformis, m.obturatorius internus, m.gemellus superior, m.gemellus inferior, m.quadratus femoris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N.gluteus superior - m.gluteus medius, minimus, tensor fasciae latae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N.gluteus inferior - m.gluteus maximus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CustomShape 1"/>
          <p:cNvSpPr/>
          <p:nvPr/>
        </p:nvSpPr>
        <p:spPr>
          <a:xfrm>
            <a:off x="685800" y="609480"/>
            <a:ext cx="10130040" cy="145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                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dolní končetina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69" name="CustomShape 2"/>
          <p:cNvSpPr/>
          <p:nvPr/>
        </p:nvSpPr>
        <p:spPr>
          <a:xfrm>
            <a:off x="685800" y="2142000"/>
            <a:ext cx="10130040" cy="364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N.Cutaneus femoris posterior - senzitivně dolní krajina hýždí, hráze a zadní plocha stehna až po kolenní jamku.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N.Ischiadicus - nejsilnější nerv lidského těla - m.biceps femoris, m.semitendinosus + semimembranosus, část m.adductor magnus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V polovině stehna se rozděluje na: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N.peroneus communis (fibularis)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N.tibialis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CustomShape 1"/>
          <p:cNvSpPr/>
          <p:nvPr/>
        </p:nvSpPr>
        <p:spPr>
          <a:xfrm>
            <a:off x="685800" y="609480"/>
            <a:ext cx="10130040" cy="145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dolní končetina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71" name="CustomShape 2"/>
          <p:cNvSpPr/>
          <p:nvPr/>
        </p:nvSpPr>
        <p:spPr>
          <a:xfrm>
            <a:off x="685800" y="2142000"/>
            <a:ext cx="10130040" cy="364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lnSpcReduction="9999"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N.peroneus communis - kloub kolenní, fibulární plocha lýtka, r.communicans peroneus , který po spojení s n.cutaneus surae medialis vytváří n.suralis a pak se dělí v konečný: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n.peroneus profundus (m.tibialis anterior, m.extenzor digitorum longus a brevis, m.extenzor hallucis longus et brevis, čití na fibulární ploše palce a tibiální ploše 2.prstu) a 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n.peroneus superficialis (mm.peronei  longus et brevis, zásobení kůže dorsa nohy)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CustomShape 1"/>
          <p:cNvSpPr/>
          <p:nvPr/>
        </p:nvSpPr>
        <p:spPr>
          <a:xfrm>
            <a:off x="685800" y="609480"/>
            <a:ext cx="10130040" cy="145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 Light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 Light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 Light"/>
                <a:ea typeface="DejaVu Sans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  <a:ea typeface="DejaVu Sans"/>
              </a:rPr>
              <a:t>Dolní končetina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73" name="CustomShape 2"/>
          <p:cNvSpPr/>
          <p:nvPr/>
        </p:nvSpPr>
        <p:spPr>
          <a:xfrm>
            <a:off x="685800" y="1685520"/>
            <a:ext cx="10130040" cy="4104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lnSpcReduction="9999"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Při poruše n.peroneus communis :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vázne DF nohy a prstů,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nepostaví se na patu, stepáž, 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nadměrná flexe končetiny v kyčli a koleni, aby nezakopával, našlapuje na špičku, 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pasivní hybnost výrazně zvětšená, 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pokleslá nožní klenba,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 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  <a:ea typeface="DejaVu Sans"/>
              </a:rPr>
              <a:t>čití porušeno na vnější ploše bérce a dorza nohy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TM03457452[[fn=Nebesa]]</Template>
  <TotalTime>1087</TotalTime>
  <Application>LibreOffice/24.8.2.1$Windows_X86_64 LibreOffice_project/0f794b6e29741098670a3b95d60478a65d05ef13</Application>
  <AppVersion>15.0000</AppVersion>
  <Words>1548</Words>
  <Paragraphs>178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2017-09-17T14:57:45Z</dcterms:created>
  <dc:creator>Kamca</dc:creator>
  <dc:description/>
  <dc:language>cs-CZ</dc:language>
  <cp:lastModifiedBy/>
  <dcterms:modified xsi:type="dcterms:W3CDTF">2024-11-05T20:08:48Z</dcterms:modified>
  <cp:revision>154</cp:revision>
  <dc:subject/>
  <dc:title>SVALOVÝ TEST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0</vt:bool>
  </property>
  <property fmtid="{D5CDD505-2E9C-101B-9397-08002B2CF9AE}" pid="4" name="LinksUpToDate">
    <vt:bool>0</vt:bool>
  </property>
  <property fmtid="{D5CDD505-2E9C-101B-9397-08002B2CF9AE}" pid="5" name="MMClips">
    <vt:i4>0</vt:i4>
  </property>
  <property fmtid="{D5CDD505-2E9C-101B-9397-08002B2CF9AE}" pid="6" name="Notes">
    <vt:i4>0</vt:i4>
  </property>
  <property fmtid="{D5CDD505-2E9C-101B-9397-08002B2CF9AE}" pid="7" name="PresentationFormat">
    <vt:lpwstr>Vlastní</vt:lpwstr>
  </property>
  <property fmtid="{D5CDD505-2E9C-101B-9397-08002B2CF9AE}" pid="8" name="ScaleCrop">
    <vt:bool>0</vt:bool>
  </property>
  <property fmtid="{D5CDD505-2E9C-101B-9397-08002B2CF9AE}" pid="9" name="ShareDoc">
    <vt:bool>0</vt:bool>
  </property>
  <property fmtid="{D5CDD505-2E9C-101B-9397-08002B2CF9AE}" pid="10" name="Slides">
    <vt:i4>29</vt:i4>
  </property>
</Properties>
</file>