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</p:sldMasterIdLst>
  <p:sldIdLst>
    <p:sldId id="347" r:id="rId2"/>
    <p:sldId id="348" r:id="rId3"/>
    <p:sldId id="350" r:id="rId4"/>
    <p:sldId id="316" r:id="rId5"/>
    <p:sldId id="351" r:id="rId6"/>
    <p:sldId id="352" r:id="rId7"/>
    <p:sldId id="353" r:id="rId8"/>
    <p:sldId id="354" r:id="rId9"/>
    <p:sldId id="355" r:id="rId10"/>
    <p:sldId id="356" r:id="rId11"/>
    <p:sldId id="357" r:id="rId12"/>
    <p:sldId id="358" r:id="rId13"/>
    <p:sldId id="359" r:id="rId14"/>
    <p:sldId id="360" r:id="rId15"/>
    <p:sldId id="361" r:id="rId16"/>
    <p:sldId id="362" r:id="rId17"/>
    <p:sldId id="363" r:id="rId18"/>
    <p:sldId id="364" r:id="rId19"/>
    <p:sldId id="365" r:id="rId20"/>
    <p:sldId id="367" r:id="rId21"/>
    <p:sldId id="36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86" d="100"/>
          <a:sy n="86" d="100"/>
        </p:scale>
        <p:origin x="6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tableStyles" Target="tableStyle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presProps" Target="pres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424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220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227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197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6286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3562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2990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3864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540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135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894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852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6081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754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567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039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539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15738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  <p:sldLayoutId id="2147483921" r:id="rId12"/>
    <p:sldLayoutId id="2147483922" r:id="rId13"/>
    <p:sldLayoutId id="2147483923" r:id="rId14"/>
    <p:sldLayoutId id="2147483924" r:id="rId15"/>
    <p:sldLayoutId id="2147483925" r:id="rId16"/>
    <p:sldLayoutId id="214748392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33CE8B3-DEB6-40CE-BF0C-F2C7E6E7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301084"/>
            <a:ext cx="10131425" cy="1764784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						Pohybové stereotypy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E32EA7A-C367-4491-A72D-E25FFBFA3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468351"/>
            <a:ext cx="10131425" cy="5865542"/>
          </a:xfrm>
        </p:spPr>
        <p:txBody>
          <a:bodyPr>
            <a:noAutofit/>
          </a:bodyPr>
          <a:lstStyle/>
          <a:p>
            <a:endParaRPr lang="cs-CZ" sz="2800" b="1" dirty="0"/>
          </a:p>
          <a:p>
            <a:pPr marL="0" indent="0">
              <a:buNone/>
            </a:pPr>
            <a:r>
              <a:rPr lang="cs-CZ" sz="2800" b="1" dirty="0"/>
              <a:t>Funkci jednotlivých svalů můžeme posuzovat  nejen podle jejich síly, ale i podle zapojování jednotlivých svalů do daného pohybu (svalová koordinace)</a:t>
            </a:r>
          </a:p>
          <a:p>
            <a:pPr marL="0" indent="0">
              <a:buNone/>
            </a:pPr>
            <a:r>
              <a:rPr lang="cs-CZ" sz="2800" b="1" dirty="0"/>
              <a:t>Při určitých svalových dysbalancích, sval může být aktivován, aniž by měl přímý anatomický vztah ke kloubu ve kterém pohyb uskutečňuje</a:t>
            </a:r>
          </a:p>
          <a:p>
            <a:pPr marL="0" indent="0">
              <a:buNone/>
            </a:pPr>
            <a:r>
              <a:rPr lang="cs-CZ" sz="2800" b="1" dirty="0"/>
              <a:t>O tom, které svaly v daném pohybu budou uvolněny nebo napnuty, rozhoduje motorické centrum v mozku, kde je vytvořen tzv. pohybový vzorec, jehož opakováním se vytváří pohybový stereotyp</a:t>
            </a:r>
          </a:p>
        </p:txBody>
      </p:sp>
    </p:spTree>
    <p:extLst>
      <p:ext uri="{BB962C8B-B14F-4D97-AF65-F5344CB8AC3E}">
        <p14:creationId xmlns:p14="http://schemas.microsoft.com/office/powerpoint/2010/main" val="1329672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4CED08-6336-4C18-9767-D8F8E5025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		Abdukce kyčelního kloubu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8B8AFB-E966-4145-BFC6-E6A54427E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u="sng" dirty="0"/>
              <a:t>Aktivace svalů:</a:t>
            </a:r>
          </a:p>
          <a:p>
            <a:r>
              <a:rPr lang="cs-CZ" sz="2800" b="1" dirty="0"/>
              <a:t>M. </a:t>
            </a:r>
            <a:r>
              <a:rPr lang="cs-CZ" sz="2800" b="1" dirty="0" err="1"/>
              <a:t>gluteus</a:t>
            </a:r>
            <a:r>
              <a:rPr lang="cs-CZ" sz="2800" b="1" dirty="0"/>
              <a:t> </a:t>
            </a:r>
            <a:r>
              <a:rPr lang="cs-CZ" sz="2800" b="1" dirty="0" err="1"/>
              <a:t>medius</a:t>
            </a:r>
            <a:endParaRPr lang="cs-CZ" sz="2800" b="1" dirty="0"/>
          </a:p>
          <a:p>
            <a:r>
              <a:rPr lang="cs-CZ" sz="2800" b="1" dirty="0" err="1"/>
              <a:t>M.glutaus</a:t>
            </a:r>
            <a:r>
              <a:rPr lang="cs-CZ" sz="2800" b="1" dirty="0"/>
              <a:t> </a:t>
            </a:r>
            <a:r>
              <a:rPr lang="cs-CZ" sz="2800" b="1" dirty="0" err="1"/>
              <a:t>minimus</a:t>
            </a:r>
            <a:endParaRPr lang="cs-CZ" sz="2800" b="1" dirty="0"/>
          </a:p>
          <a:p>
            <a:r>
              <a:rPr lang="cs-CZ" sz="2800" b="1" dirty="0"/>
              <a:t>M. tensor </a:t>
            </a:r>
            <a:r>
              <a:rPr lang="cs-CZ" sz="2800" b="1" dirty="0" err="1"/>
              <a:t>fasciae</a:t>
            </a:r>
            <a:r>
              <a:rPr lang="cs-CZ" sz="2800" b="1" dirty="0"/>
              <a:t> </a:t>
            </a:r>
            <a:r>
              <a:rPr lang="cs-CZ" sz="2800" b="1" dirty="0" err="1"/>
              <a:t>latae</a:t>
            </a:r>
            <a:r>
              <a:rPr lang="cs-CZ" sz="2800" b="1" dirty="0"/>
              <a:t> (poměr 1:1 s m. </a:t>
            </a:r>
            <a:r>
              <a:rPr lang="cs-CZ" sz="2800" b="1" dirty="0" err="1"/>
              <a:t>gluteus</a:t>
            </a:r>
            <a:r>
              <a:rPr lang="cs-CZ" sz="2800" b="1" dirty="0"/>
              <a:t> </a:t>
            </a:r>
            <a:r>
              <a:rPr lang="cs-CZ" sz="2800" b="1" dirty="0" err="1"/>
              <a:t>medius</a:t>
            </a:r>
            <a:r>
              <a:rPr lang="cs-CZ" sz="2800" b="1" dirty="0"/>
              <a:t>)</a:t>
            </a:r>
          </a:p>
          <a:p>
            <a:r>
              <a:rPr lang="cs-CZ" sz="2800" b="1" dirty="0" err="1"/>
              <a:t>M.quadratus</a:t>
            </a:r>
            <a:r>
              <a:rPr lang="cs-CZ" sz="2800" b="1" dirty="0"/>
              <a:t> </a:t>
            </a:r>
            <a:r>
              <a:rPr lang="cs-CZ" sz="2800" b="1" dirty="0" err="1"/>
              <a:t>lumborum</a:t>
            </a:r>
            <a:r>
              <a:rPr lang="cs-CZ" sz="2800" b="1" dirty="0"/>
              <a:t> (statická funkce)</a:t>
            </a:r>
          </a:p>
          <a:p>
            <a:r>
              <a:rPr lang="cs-CZ" sz="2800" b="1" dirty="0"/>
              <a:t>Zádové a břišní svaly</a:t>
            </a:r>
          </a:p>
          <a:p>
            <a:r>
              <a:rPr lang="cs-CZ" sz="2800" b="1" dirty="0"/>
              <a:t>Flexory a extenzory kyčelního kloubu</a:t>
            </a:r>
          </a:p>
        </p:txBody>
      </p:sp>
    </p:spTree>
    <p:extLst>
      <p:ext uri="{BB962C8B-B14F-4D97-AF65-F5344CB8AC3E}">
        <p14:creationId xmlns:p14="http://schemas.microsoft.com/office/powerpoint/2010/main" val="2598588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590C03-AA36-4193-B3DF-8089AFE85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			Abdukce kyčelního kloubu</a:t>
            </a:r>
            <a:endParaRPr lang="cs-CZ" sz="4000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49B8A96-4CDB-4B6A-A863-428EDBC4B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u="sng" dirty="0"/>
              <a:t>Patologie: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/>
              <a:t>Tensorový mechanismus - </a:t>
            </a:r>
            <a:r>
              <a:rPr lang="cs-CZ" sz="2800" b="1" dirty="0" err="1"/>
              <a:t>m.gluteus</a:t>
            </a:r>
            <a:r>
              <a:rPr lang="cs-CZ" sz="2800" b="1" dirty="0"/>
              <a:t> </a:t>
            </a:r>
            <a:r>
              <a:rPr lang="cs-CZ" sz="2800" b="1" dirty="0" err="1"/>
              <a:t>medius</a:t>
            </a:r>
            <a:r>
              <a:rPr lang="cs-CZ" sz="2800" b="1" dirty="0"/>
              <a:t> je v útlumu, převládá </a:t>
            </a:r>
            <a:r>
              <a:rPr lang="cs-CZ" sz="2800" b="1" dirty="0" err="1"/>
              <a:t>m.tensor</a:t>
            </a:r>
            <a:r>
              <a:rPr lang="cs-CZ" sz="2800" b="1" dirty="0"/>
              <a:t> </a:t>
            </a:r>
            <a:r>
              <a:rPr lang="cs-CZ" sz="2800" b="1" dirty="0" err="1"/>
              <a:t>fasciae</a:t>
            </a:r>
            <a:r>
              <a:rPr lang="cs-CZ" sz="2800" b="1" dirty="0"/>
              <a:t> </a:t>
            </a:r>
            <a:r>
              <a:rPr lang="cs-CZ" sz="2800" b="1" dirty="0" err="1"/>
              <a:t>latae</a:t>
            </a:r>
            <a:r>
              <a:rPr lang="cs-CZ" sz="2800" b="1" dirty="0"/>
              <a:t>. Při abdukci je DK </a:t>
            </a:r>
            <a:r>
              <a:rPr lang="cs-CZ" sz="2800" b="1" dirty="0" err="1"/>
              <a:t>extrarotovaná</a:t>
            </a:r>
            <a:r>
              <a:rPr lang="cs-CZ" sz="2800" b="1" dirty="0"/>
              <a:t>, špička nohy se vytáčí nahoru, důsledkem je nestabilita pánve při chůzi (stabilizátory pánve)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err="1"/>
              <a:t>Kvadrátový</a:t>
            </a:r>
            <a:r>
              <a:rPr lang="cs-CZ" sz="2800" b="1" dirty="0"/>
              <a:t> mechanismus - na začátku abdukce se aktivuje </a:t>
            </a:r>
            <a:r>
              <a:rPr lang="cs-CZ" sz="2800" b="1" dirty="0" err="1"/>
              <a:t>m.quadratus</a:t>
            </a:r>
            <a:r>
              <a:rPr lang="cs-CZ" sz="2800" b="1" dirty="0"/>
              <a:t> </a:t>
            </a:r>
            <a:r>
              <a:rPr lang="cs-CZ" sz="2800" b="1" dirty="0" err="1"/>
              <a:t>lumborum</a:t>
            </a:r>
            <a:r>
              <a:rPr lang="cs-CZ" sz="2800" b="1" dirty="0"/>
              <a:t>, pánev se vysouvá nahoru a až následně začíná abdukce obyčejně tenzorovým mechanismem</a:t>
            </a:r>
          </a:p>
        </p:txBody>
      </p:sp>
    </p:spTree>
    <p:extLst>
      <p:ext uri="{BB962C8B-B14F-4D97-AF65-F5344CB8AC3E}">
        <p14:creationId xmlns:p14="http://schemas.microsoft.com/office/powerpoint/2010/main" val="1040226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3B8845-9528-4074-9F94-B550CC354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Stereotyp abdukce v ramenním kloubu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7A8356-529B-481A-9C17-7D3B39A51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u="sng" dirty="0"/>
              <a:t>Aktivace svalů:</a:t>
            </a:r>
          </a:p>
          <a:p>
            <a:r>
              <a:rPr lang="cs-CZ" sz="2800" b="1" dirty="0" err="1"/>
              <a:t>M.deltoideus</a:t>
            </a:r>
            <a:r>
              <a:rPr lang="cs-CZ" sz="2800" b="1" dirty="0"/>
              <a:t> a </a:t>
            </a:r>
            <a:r>
              <a:rPr lang="cs-CZ" sz="2800" b="1" dirty="0" err="1"/>
              <a:t>m.supraspinatus</a:t>
            </a:r>
            <a:endParaRPr lang="cs-CZ" sz="2800" b="1" dirty="0"/>
          </a:p>
          <a:p>
            <a:r>
              <a:rPr lang="cs-CZ" sz="2800" b="1" dirty="0"/>
              <a:t>Dolní fixátory lopatek</a:t>
            </a:r>
          </a:p>
          <a:p>
            <a:r>
              <a:rPr lang="cs-CZ" sz="2800" b="1" dirty="0"/>
              <a:t>Kontralaterální horní fixátory lopatek</a:t>
            </a:r>
          </a:p>
          <a:p>
            <a:r>
              <a:rPr lang="cs-CZ" sz="2800" b="1" dirty="0" err="1"/>
              <a:t>Homolaterální</a:t>
            </a:r>
            <a:r>
              <a:rPr lang="cs-CZ" sz="2800" b="1" dirty="0"/>
              <a:t> horní fixátory lopatek</a:t>
            </a:r>
          </a:p>
          <a:p>
            <a:r>
              <a:rPr lang="cs-CZ" sz="2800" b="1" dirty="0"/>
              <a:t>Kontralaterální </a:t>
            </a:r>
            <a:r>
              <a:rPr lang="cs-CZ" sz="2800" b="1" dirty="0" err="1"/>
              <a:t>m.quadratus</a:t>
            </a:r>
            <a:r>
              <a:rPr lang="cs-CZ" sz="2800" b="1" dirty="0"/>
              <a:t> </a:t>
            </a:r>
            <a:r>
              <a:rPr lang="cs-CZ" sz="2800" b="1" dirty="0" err="1"/>
              <a:t>lumborum</a:t>
            </a:r>
            <a:endParaRPr lang="cs-CZ" sz="2800" b="1" dirty="0"/>
          </a:p>
          <a:p>
            <a:r>
              <a:rPr lang="cs-CZ" sz="2800" b="1" dirty="0"/>
              <a:t>Kontralaterální </a:t>
            </a:r>
            <a:r>
              <a:rPr lang="cs-CZ" sz="2800" b="1" dirty="0" err="1"/>
              <a:t>mm.peronei</a:t>
            </a:r>
            <a:r>
              <a:rPr lang="cs-CZ" sz="2800" b="1" dirty="0"/>
              <a:t> (při vyšetření ve stoji)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7643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56FA1-FFA0-4F0F-8033-7724D8A87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Stereotyp abdukce v ramenním kloubu</a:t>
            </a:r>
            <a:endParaRPr lang="cs-CZ" sz="4000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19E05F-6607-4222-965C-8F03BBC7B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u="sng" dirty="0"/>
              <a:t>Patologie: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/>
              <a:t>Elevace ramene - aktivují se nejdříve horní fixátory lopatek ( horní </a:t>
            </a:r>
            <a:r>
              <a:rPr lang="cs-CZ" sz="2800" b="1" dirty="0" err="1"/>
              <a:t>m.trapezius</a:t>
            </a:r>
            <a:r>
              <a:rPr lang="cs-CZ" sz="2800" b="1" dirty="0"/>
              <a:t> + </a:t>
            </a:r>
            <a:r>
              <a:rPr lang="cs-CZ" sz="2800" b="1" dirty="0" err="1"/>
              <a:t>m.levator</a:t>
            </a:r>
            <a:r>
              <a:rPr lang="cs-CZ" sz="2800" b="1" dirty="0"/>
              <a:t> </a:t>
            </a:r>
            <a:r>
              <a:rPr lang="cs-CZ" sz="2800" b="1" dirty="0" err="1"/>
              <a:t>scapulae</a:t>
            </a:r>
            <a:r>
              <a:rPr lang="cs-CZ" sz="2800" b="1" dirty="0"/>
              <a:t>), dolní fixátory  lopatek se aktivují nedostatečně, v průběhu vzniká </a:t>
            </a:r>
            <a:r>
              <a:rPr lang="cs-CZ" sz="2800" b="1" dirty="0" err="1"/>
              <a:t>scapula</a:t>
            </a:r>
            <a:r>
              <a:rPr lang="cs-CZ" sz="2800" b="1" dirty="0"/>
              <a:t> </a:t>
            </a:r>
            <a:r>
              <a:rPr lang="cs-CZ" sz="2800" b="1" dirty="0" err="1"/>
              <a:t>alata</a:t>
            </a:r>
            <a:endParaRPr lang="cs-CZ" sz="2800" b="1" dirty="0"/>
          </a:p>
          <a:p>
            <a:pPr marL="514350" indent="-514350">
              <a:buFont typeface="+mj-lt"/>
              <a:buAutoNum type="arabicPeriod"/>
            </a:pPr>
            <a:r>
              <a:rPr lang="cs-CZ" sz="2800" b="1" dirty="0"/>
              <a:t>Aktivace kontralaterálního </a:t>
            </a:r>
            <a:r>
              <a:rPr lang="cs-CZ" sz="2800" b="1" dirty="0" err="1"/>
              <a:t>m.qudratus</a:t>
            </a:r>
            <a:r>
              <a:rPr lang="cs-CZ" sz="2800" b="1" dirty="0"/>
              <a:t> </a:t>
            </a:r>
            <a:r>
              <a:rPr lang="cs-CZ" sz="2800" b="1" dirty="0" err="1"/>
              <a:t>lumborum</a:t>
            </a:r>
            <a:r>
              <a:rPr lang="cs-CZ" sz="2800" b="1" dirty="0"/>
              <a:t>, LTF trupu, pokračování uvedeným stereotypem. Dochází k přetěžování páteře.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0348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BD5F26-11A5-49AC-A545-FEC790E11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				Stereotyp vzporu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1AD489-91F5-4B59-A892-9A67D1BAC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83835"/>
            <a:ext cx="10131425" cy="41073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u="sng" dirty="0"/>
              <a:t>Varianty: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b="1" dirty="0"/>
              <a:t>Pánský klik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b="1" dirty="0"/>
              <a:t>Dámský klik (vhodný pro děti, ženy, slabší jedince)</a:t>
            </a:r>
          </a:p>
          <a:p>
            <a:pPr marL="0" indent="0">
              <a:buNone/>
            </a:pPr>
            <a:r>
              <a:rPr lang="cs-CZ" sz="2800" b="1" dirty="0"/>
              <a:t>Citlivější je zpětná fáze pohybu, kdy sledujeme stupeň stabilizace trupu, nemá vzniknout </a:t>
            </a:r>
            <a:r>
              <a:rPr lang="cs-CZ" sz="2800" b="1" dirty="0" err="1"/>
              <a:t>lordotizace</a:t>
            </a:r>
            <a:r>
              <a:rPr lang="cs-CZ" sz="2800" b="1" dirty="0"/>
              <a:t> bederní a </a:t>
            </a:r>
            <a:r>
              <a:rPr lang="cs-CZ" sz="2800" b="1" dirty="0" err="1"/>
              <a:t>kyfotizace</a:t>
            </a:r>
            <a:r>
              <a:rPr lang="cs-CZ" sz="2800" b="1" dirty="0"/>
              <a:t> hrudní páteře, sleduje se ramenní pletenec, nejvíce dolní fixátory lopatek, nesmí nastat elevace, addukce ani abdukce, zalomení mezi trupem a stehny může být   důvodu nerovnováhy předozadních </a:t>
            </a:r>
            <a:r>
              <a:rPr lang="cs-CZ" sz="2800" b="1" dirty="0" err="1"/>
              <a:t>pelvifemorálních</a:t>
            </a:r>
            <a:r>
              <a:rPr lang="cs-CZ" sz="2800" b="1" dirty="0"/>
              <a:t> stabilizátorů</a:t>
            </a:r>
          </a:p>
        </p:txBody>
      </p:sp>
    </p:spTree>
    <p:extLst>
      <p:ext uri="{BB962C8B-B14F-4D97-AF65-F5344CB8AC3E}">
        <p14:creationId xmlns:p14="http://schemas.microsoft.com/office/powerpoint/2010/main" val="1524539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8894A4-3FDA-44A5-8A1C-20312E545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		Stereotyp předklonu trupu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A77B46-528A-45C7-B2A1-8A5F4BFA5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u="sng" dirty="0"/>
              <a:t>Aktivace:</a:t>
            </a:r>
          </a:p>
          <a:p>
            <a:pPr marL="0" indent="0">
              <a:buNone/>
            </a:pPr>
            <a:r>
              <a:rPr lang="cs-CZ" sz="2800" b="1" dirty="0"/>
              <a:t>Hlavní funkce břišní svaly (pozor na aktivaci flexorů kyčelního kloubu - hlavně </a:t>
            </a:r>
            <a:r>
              <a:rPr lang="cs-CZ" sz="2800" b="1" dirty="0" err="1"/>
              <a:t>m.iliopsoas</a:t>
            </a:r>
            <a:r>
              <a:rPr lang="cs-CZ" sz="2800" b="1" dirty="0"/>
              <a:t>  - sklon k hyperaktivitě, přebírají funkci břišních svalů, které v důsledku tohoto ochabují)</a:t>
            </a:r>
          </a:p>
          <a:p>
            <a:pPr marL="0" indent="0">
              <a:buNone/>
            </a:pPr>
            <a:r>
              <a:rPr lang="cs-CZ" sz="2800" b="1" u="sng" dirty="0"/>
              <a:t>Vyšetření: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b="1" dirty="0"/>
              <a:t>Leh na zádech s mírně pokrčenými DKK pod kolenními klouby, předpažené HKK a provádíme postupně obloukovitou flexi trupu až do momentu pohybu pánve</a:t>
            </a:r>
          </a:p>
        </p:txBody>
      </p:sp>
    </p:spTree>
    <p:extLst>
      <p:ext uri="{BB962C8B-B14F-4D97-AF65-F5344CB8AC3E}">
        <p14:creationId xmlns:p14="http://schemas.microsoft.com/office/powerpoint/2010/main" val="11090229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A54F6D-A567-4B11-A063-916BB5B72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			Stereotyp předklonu trupu</a:t>
            </a:r>
            <a:endParaRPr lang="cs-CZ" sz="4000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B68A99-A1E7-4490-B91F-33FE10987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3649133"/>
          </a:xfrm>
        </p:spPr>
        <p:txBody>
          <a:bodyPr/>
          <a:lstStyle/>
          <a:p>
            <a:pPr marL="0" indent="0">
              <a:buNone/>
            </a:pPr>
            <a:r>
              <a:rPr lang="cs-CZ" sz="2800" b="1" u="sng" dirty="0"/>
              <a:t>Vyšetření: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cs-CZ" sz="2800" b="1" dirty="0"/>
              <a:t>Pacient má nohy v PF v hleznech, zvýšení ještě tlakem do chodidla - </a:t>
            </a:r>
            <a:r>
              <a:rPr lang="cs-CZ" sz="2800" b="1" dirty="0" err="1"/>
              <a:t>facilitují</a:t>
            </a:r>
            <a:r>
              <a:rPr lang="cs-CZ" sz="2800" b="1" dirty="0"/>
              <a:t> se extenzory kyčelního a kolenního kloubu a reflexně se inhibuje </a:t>
            </a:r>
            <a:r>
              <a:rPr lang="cs-CZ" sz="2800" b="1" dirty="0" err="1"/>
              <a:t>m.iliopsoas</a:t>
            </a:r>
            <a:r>
              <a:rPr lang="cs-CZ" sz="2800" b="1" dirty="0"/>
              <a:t>, dále provádíme stejný pohyb viz. bod 1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cs-CZ" sz="2800" b="1" dirty="0"/>
              <a:t>Pacient má HKK sepnuté za hlavou a tím zvyšuje nároky na svalovou sílu břišních svalů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5794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CF9BDD-57EB-4768-988F-88E9BA3B3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			Stereotyp předklonu trupu</a:t>
            </a:r>
            <a:endParaRPr lang="cs-CZ" sz="4000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9815BD-563C-43FF-8B9D-F0389232D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u="sng" dirty="0"/>
              <a:t>Správný stereotyp:</a:t>
            </a:r>
          </a:p>
          <a:p>
            <a:pPr marL="0" indent="0">
              <a:buNone/>
            </a:pPr>
            <a:r>
              <a:rPr lang="cs-CZ" sz="2800" b="1" dirty="0"/>
              <a:t>Postupná </a:t>
            </a:r>
            <a:r>
              <a:rPr lang="cs-CZ" sz="2800" b="1" dirty="0" err="1"/>
              <a:t>kyfotizace</a:t>
            </a:r>
            <a:r>
              <a:rPr lang="cs-CZ" sz="2800" b="1" dirty="0"/>
              <a:t> krční, hrudní a bederní páteře. Sledujeme moment anteflexe pánve - signál aktivace </a:t>
            </a:r>
            <a:r>
              <a:rPr lang="cs-CZ" sz="2800" b="1" dirty="0" err="1"/>
              <a:t>m.iliopsoas</a:t>
            </a:r>
            <a:r>
              <a:rPr lang="cs-CZ" sz="2800" b="1" dirty="0"/>
              <a:t>. Sledujeme plynulý obloukovitý rozvoj páteře, pozor na napřímení páteře v jednotlivých úsecích, případně vyklenutí břišní stěny. Aktivace </a:t>
            </a:r>
            <a:r>
              <a:rPr lang="cs-CZ" sz="2800" b="1" dirty="0" err="1"/>
              <a:t>m.iliopsoas</a:t>
            </a:r>
            <a:r>
              <a:rPr lang="cs-CZ" sz="2800" b="1" dirty="0"/>
              <a:t> má nastat až tehdy, kdy se začne pánev aktivně zvedat od podložky (kontrola palpací v </a:t>
            </a:r>
            <a:r>
              <a:rPr lang="cs-CZ" sz="2800" b="1" dirty="0" err="1"/>
              <a:t>ingvině</a:t>
            </a:r>
            <a:r>
              <a:rPr lang="cs-CZ" sz="2800" b="1" dirty="0"/>
              <a:t>). Pozor na hyperextenzi beder!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59049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2EC34A-BA6F-4C53-9622-4B1A0846D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256479"/>
            <a:ext cx="10131425" cy="747132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		Stereotyp předklonu hlavy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45EF10-8F80-4861-A04A-CDF5C7CB1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003611"/>
            <a:ext cx="10131425" cy="585438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u="sng" dirty="0"/>
              <a:t>Aktivace:</a:t>
            </a:r>
          </a:p>
          <a:p>
            <a:r>
              <a:rPr lang="cs-CZ" sz="2800" b="1" dirty="0"/>
              <a:t>Obloukovitý předklon - hluboké flexory krku (</a:t>
            </a:r>
            <a:r>
              <a:rPr lang="cs-CZ" sz="2800" b="1" dirty="0" err="1"/>
              <a:t>m.longus</a:t>
            </a:r>
            <a:r>
              <a:rPr lang="cs-CZ" sz="2800" b="1" dirty="0"/>
              <a:t> </a:t>
            </a:r>
            <a:r>
              <a:rPr lang="cs-CZ" sz="2800" b="1" dirty="0" err="1"/>
              <a:t>colli</a:t>
            </a:r>
            <a:r>
              <a:rPr lang="cs-CZ" sz="2800" b="1" dirty="0"/>
              <a:t> et </a:t>
            </a:r>
            <a:r>
              <a:rPr lang="cs-CZ" sz="2800" b="1" dirty="0" err="1"/>
              <a:t>capitis</a:t>
            </a:r>
            <a:r>
              <a:rPr lang="cs-CZ" sz="2800" b="1" dirty="0"/>
              <a:t>)</a:t>
            </a:r>
          </a:p>
          <a:p>
            <a:r>
              <a:rPr lang="cs-CZ" sz="2800" b="1" dirty="0" err="1"/>
              <a:t>Předkyv</a:t>
            </a:r>
            <a:r>
              <a:rPr lang="cs-CZ" sz="2800" b="1" dirty="0"/>
              <a:t> - krátké </a:t>
            </a:r>
            <a:r>
              <a:rPr lang="cs-CZ" sz="2800" b="1" dirty="0" err="1"/>
              <a:t>subokcipitální</a:t>
            </a:r>
            <a:r>
              <a:rPr lang="cs-CZ" sz="2800" b="1" dirty="0"/>
              <a:t> svaly (</a:t>
            </a:r>
            <a:r>
              <a:rPr lang="cs-CZ" sz="2800" b="1" dirty="0" err="1"/>
              <a:t>m,rectus</a:t>
            </a:r>
            <a:r>
              <a:rPr lang="cs-CZ" sz="2800" b="1" dirty="0"/>
              <a:t> </a:t>
            </a:r>
            <a:r>
              <a:rPr lang="cs-CZ" sz="2800" b="1" dirty="0" err="1"/>
              <a:t>capitis</a:t>
            </a:r>
            <a:r>
              <a:rPr lang="cs-CZ" sz="2800" b="1" dirty="0"/>
              <a:t> anterior et </a:t>
            </a:r>
            <a:r>
              <a:rPr lang="cs-CZ" sz="2800" b="1" dirty="0" err="1"/>
              <a:t>lateralis</a:t>
            </a:r>
            <a:r>
              <a:rPr lang="cs-CZ" sz="2800" b="1" dirty="0"/>
              <a:t>)</a:t>
            </a:r>
          </a:p>
          <a:p>
            <a:pPr marL="0" indent="0">
              <a:buNone/>
            </a:pPr>
            <a:r>
              <a:rPr lang="cs-CZ" sz="2800" b="1" u="sng" dirty="0"/>
              <a:t>Správný stereotyp:</a:t>
            </a:r>
          </a:p>
          <a:p>
            <a:pPr marL="0" indent="0">
              <a:buNone/>
            </a:pPr>
            <a:r>
              <a:rPr lang="cs-CZ" sz="2800" b="1" dirty="0"/>
              <a:t>Pohyb začíná </a:t>
            </a:r>
            <a:r>
              <a:rPr lang="cs-CZ" sz="2800" b="1" dirty="0" err="1"/>
              <a:t>předkyvem</a:t>
            </a:r>
            <a:r>
              <a:rPr lang="cs-CZ" sz="2800" b="1" dirty="0"/>
              <a:t> v AO skloubení a potom pokračuje obloukovitým pohybem až po dotyk brady na sternum.</a:t>
            </a:r>
          </a:p>
          <a:p>
            <a:pPr marL="0" indent="0">
              <a:buNone/>
            </a:pPr>
            <a:r>
              <a:rPr lang="cs-CZ" sz="2800" b="1" dirty="0"/>
              <a:t>Vyšetření vleže na zádech, v maximálním předklonu výdrž na několik sekund.</a:t>
            </a:r>
          </a:p>
          <a:p>
            <a:pPr marL="0" indent="0">
              <a:buNone/>
            </a:pPr>
            <a:r>
              <a:rPr lang="cs-CZ" sz="2800" b="1" u="sng" dirty="0"/>
              <a:t>Patologie:</a:t>
            </a:r>
          </a:p>
          <a:p>
            <a:pPr marL="0" indent="0">
              <a:buNone/>
            </a:pPr>
            <a:r>
              <a:rPr lang="cs-CZ" sz="2800" b="1" dirty="0"/>
              <a:t>Oslabení flexorů krku nebo patologický stereotyp  - aktivace </a:t>
            </a:r>
            <a:r>
              <a:rPr lang="cs-CZ" sz="2800" b="1" dirty="0" err="1"/>
              <a:t>m.SCM</a:t>
            </a:r>
            <a:r>
              <a:rPr lang="cs-CZ" sz="2800" b="1" dirty="0"/>
              <a:t> - předsun.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52349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71C846-C31A-4995-B698-FEDE5804C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762000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				Stereotyp dýchání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06042D-4955-4898-97BA-A51172151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065867"/>
            <a:ext cx="10131425" cy="37253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u="sng" dirty="0"/>
              <a:t>Typ dýchání:</a:t>
            </a:r>
          </a:p>
          <a:p>
            <a:r>
              <a:rPr lang="cs-CZ" sz="2800" b="1" dirty="0"/>
              <a:t>Břišní (více muži)</a:t>
            </a:r>
          </a:p>
          <a:p>
            <a:r>
              <a:rPr lang="cs-CZ" sz="2800" b="1" dirty="0"/>
              <a:t>Hrudní (více ženy)</a:t>
            </a:r>
          </a:p>
          <a:p>
            <a:pPr marL="0" indent="0">
              <a:buNone/>
            </a:pPr>
            <a:r>
              <a:rPr lang="cs-CZ" sz="2800" b="1" u="sng" dirty="0"/>
              <a:t>Horní typ: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b="1" dirty="0"/>
              <a:t>Při hlubokém dýchání se zvedá hrudník, prohlubují se </a:t>
            </a:r>
            <a:r>
              <a:rPr lang="cs-CZ" sz="2800" b="1" dirty="0" err="1"/>
              <a:t>supraklavikulární</a:t>
            </a:r>
            <a:r>
              <a:rPr lang="cs-CZ" sz="2800" b="1" dirty="0"/>
              <a:t> jamky (aktivace </a:t>
            </a:r>
            <a:r>
              <a:rPr lang="cs-CZ" sz="2800" b="1" dirty="0" err="1"/>
              <a:t>mm.scaleni</a:t>
            </a:r>
            <a:r>
              <a:rPr lang="cs-CZ" sz="2800" b="1" dirty="0"/>
              <a:t>, </a:t>
            </a:r>
            <a:r>
              <a:rPr lang="cs-CZ" sz="2800" b="1" dirty="0" err="1"/>
              <a:t>m.SCM</a:t>
            </a:r>
            <a:r>
              <a:rPr lang="cs-CZ" sz="2800" b="1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b="1" dirty="0"/>
              <a:t>V těžších případech inspirační postavení hrudníku, hrudník se zvedá i při klidovém dýchání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b="1" dirty="0"/>
              <a:t>Paradoxní dýchání - vtahování břicha dovnitř oproti rozšíření</a:t>
            </a:r>
          </a:p>
          <a:p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266121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B882BA-3591-460F-818C-79647F23E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635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					</a:t>
            </a:r>
            <a:r>
              <a:rPr lang="cs-CZ" sz="4400" b="1" dirty="0">
                <a:latin typeface="+mn-lt"/>
              </a:rPr>
              <a:t>pohybové stereotypy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A6591D-6EAA-476C-BAD1-AADC9D8C5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44601"/>
            <a:ext cx="10131425" cy="4546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Při opakovaném pohybu jsou aktivovány stejné svaly a vytváří  se mezi nimi pevná vazba s určitou kombinací v zapojení svalů</a:t>
            </a:r>
          </a:p>
          <a:p>
            <a:pPr marL="0" indent="0">
              <a:buNone/>
            </a:pPr>
            <a:r>
              <a:rPr lang="cs-CZ" sz="2800" b="1" dirty="0"/>
              <a:t>Aktivita svalů během pohybu je řízena CNS</a:t>
            </a:r>
          </a:p>
          <a:p>
            <a:pPr marL="0" indent="0">
              <a:buNone/>
            </a:pPr>
            <a:r>
              <a:rPr lang="cs-CZ" sz="2800" b="1" dirty="0"/>
              <a:t>Ten ovlivňuje sílu a pořadí stahů svalů ve svalovém řetězci</a:t>
            </a:r>
          </a:p>
          <a:p>
            <a:pPr marL="0" indent="0">
              <a:buNone/>
            </a:pPr>
            <a:r>
              <a:rPr lang="cs-CZ" sz="2800" b="1" dirty="0"/>
              <a:t>Při správně provedeném pohybu se  v odpovídající  časové souhře zapojují svalové skupiny, které se na pohybu mají mechanicky realizovat.</a:t>
            </a:r>
          </a:p>
          <a:p>
            <a:pPr marL="0" indent="0">
              <a:buNone/>
            </a:pP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5614135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7C24A0-F863-4B28-8402-3D4FBF657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					Stereotyp dýchání</a:t>
            </a:r>
            <a:endParaRPr lang="cs-CZ" sz="4000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6B15FC-309C-4084-96C8-BB031A6C4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50741"/>
            <a:ext cx="10131425" cy="46054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u="sng" dirty="0"/>
              <a:t>Dolní typ:</a:t>
            </a:r>
          </a:p>
          <a:p>
            <a:pPr marL="0" indent="0">
              <a:buNone/>
            </a:pPr>
            <a:r>
              <a:rPr lang="cs-CZ" sz="2800" b="1" dirty="0"/>
              <a:t>Dochází k nafouknutí břicha (bránice klesá dolů, tlačí na břišní orgány), pak dochází ke zvedání žeber vlnovitě zdola nahoru. Dochází k rozpínání dolní části hrudníku směrem do stran .</a:t>
            </a:r>
          </a:p>
          <a:p>
            <a:pPr marL="0" indent="0">
              <a:buNone/>
            </a:pPr>
            <a:r>
              <a:rPr lang="cs-CZ" sz="2800" b="1" u="sng" dirty="0"/>
              <a:t>Vyšetření dechové vlny </a:t>
            </a:r>
            <a:r>
              <a:rPr lang="cs-CZ" sz="2800" b="1" dirty="0"/>
              <a:t>na zádech a na břiše, sledujeme plynulý rozvoj zapojení bránice hrudníku případně aktivace až </a:t>
            </a:r>
            <a:r>
              <a:rPr lang="cs-CZ" sz="2800" b="1" dirty="0" err="1"/>
              <a:t>mm.scaleni</a:t>
            </a:r>
            <a:r>
              <a:rPr lang="cs-CZ" sz="2800" b="1" dirty="0"/>
              <a:t> a </a:t>
            </a:r>
            <a:r>
              <a:rPr lang="cs-CZ" sz="2800" b="1" dirty="0" err="1"/>
              <a:t>m.SCM</a:t>
            </a:r>
            <a:r>
              <a:rPr lang="cs-CZ" sz="2800" b="1" dirty="0"/>
              <a:t>, na zádech spíše postupný rozvoj jednotlivých segmentů páteře, až po C -</a:t>
            </a:r>
            <a:r>
              <a:rPr lang="cs-CZ" sz="2800" b="1" dirty="0" err="1"/>
              <a:t>Th</a:t>
            </a:r>
            <a:r>
              <a:rPr lang="cs-CZ" sz="2800" b="1" dirty="0"/>
              <a:t> oblast, případné přeskočení vlny některého segmentu nebo zastavení, sledujeme také inkoordinaci pohybu  a symetrii pohybu.</a:t>
            </a:r>
          </a:p>
          <a:p>
            <a:pPr marL="0" indent="0">
              <a:buNone/>
            </a:pP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2108502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F86166-F2AA-4F05-B79E-0A68367AA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				Stereotyp dýchání</a:t>
            </a:r>
            <a:endParaRPr lang="cs-CZ" sz="4000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F80E67-A40F-44F8-92CE-5AC45424B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u="sng" dirty="0"/>
              <a:t>Vyšetření  žeber:</a:t>
            </a:r>
          </a:p>
          <a:p>
            <a:r>
              <a:rPr lang="cs-CZ" sz="2800" b="1" dirty="0"/>
              <a:t>Fenomén předbíhání</a:t>
            </a:r>
          </a:p>
          <a:p>
            <a:r>
              <a:rPr lang="cs-CZ" sz="2800" b="1" dirty="0"/>
              <a:t>Palpační vyšetření sternokostálních skloubení 1.-7.+ klavikuly (SC+</a:t>
            </a:r>
            <a:r>
              <a:rPr lang="cs-CZ" sz="2800" b="1"/>
              <a:t>AC skloubení)</a:t>
            </a:r>
            <a:endParaRPr lang="cs-CZ" sz="2800" b="1" dirty="0"/>
          </a:p>
          <a:p>
            <a:r>
              <a:rPr lang="cs-CZ" sz="2800" b="1" dirty="0"/>
              <a:t>Vyšetření </a:t>
            </a:r>
            <a:r>
              <a:rPr lang="cs-CZ" sz="2800" b="1" dirty="0" err="1"/>
              <a:t>kostovetebrálních</a:t>
            </a:r>
            <a:r>
              <a:rPr lang="cs-CZ" sz="2800" b="1" dirty="0"/>
              <a:t> skloubení</a:t>
            </a:r>
          </a:p>
          <a:p>
            <a:r>
              <a:rPr lang="cs-CZ" sz="2800" b="1" dirty="0"/>
              <a:t>Nádechové postavení žebra, výdechové postavení žebra</a:t>
            </a:r>
          </a:p>
          <a:p>
            <a:r>
              <a:rPr lang="cs-CZ" sz="2800" b="1" dirty="0"/>
              <a:t>Protažení zkrácených svalových skupin  souvisejících s blokádami žeber, posílení oslabených sval.sk.</a:t>
            </a:r>
          </a:p>
          <a:p>
            <a:r>
              <a:rPr lang="cs-CZ" sz="2800" b="1" dirty="0"/>
              <a:t>Ukázka mobilizací dle Mojžíšové</a:t>
            </a:r>
          </a:p>
        </p:txBody>
      </p:sp>
    </p:spTree>
    <p:extLst>
      <p:ext uri="{BB962C8B-B14F-4D97-AF65-F5344CB8AC3E}">
        <p14:creationId xmlns:p14="http://schemas.microsoft.com/office/powerpoint/2010/main" val="574924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B882BA-3591-460F-818C-79647F23E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		 			</a:t>
            </a:r>
            <a:r>
              <a:rPr lang="cs-CZ" sz="4000" b="1" dirty="0">
                <a:latin typeface="+mn-lt"/>
              </a:rPr>
              <a:t>pohybové stereotypy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A6591D-6EAA-476C-BAD1-AADC9D8C5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10871"/>
            <a:ext cx="10131425" cy="43209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Zjišťujeme časovou posloupnost  zapojování jednotlivých svalových skupin do svalového řetězce</a:t>
            </a:r>
          </a:p>
          <a:p>
            <a:pPr marL="0" indent="0">
              <a:buNone/>
            </a:pPr>
            <a:r>
              <a:rPr lang="cs-CZ" sz="2800" b="1" dirty="0"/>
              <a:t>Kvalita hybných stereotypů stupeň fixace jsou závislé zejména na: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b="1" dirty="0"/>
              <a:t>Fyziologických předpokladech, vlastnostech centrálních složek hybného systému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b="1" dirty="0"/>
              <a:t>Způsobu jak byly hybné stereotypy vypracovány, posilovány a korigovány.</a:t>
            </a:r>
          </a:p>
          <a:p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976502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4AB11F-3458-483A-AF2B-A9510B620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968188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cs-CZ" sz="4000" b="1" dirty="0"/>
              <a:t> 				</a:t>
            </a:r>
            <a:r>
              <a:rPr lang="cs-CZ" sz="4000" b="1" dirty="0">
                <a:latin typeface="+mn-lt"/>
              </a:rPr>
              <a:t>pohybové stereotypy</a:t>
            </a:r>
            <a:endParaRPr lang="cs-CZ" sz="4000" b="1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98C024-734D-4157-9774-F556BC17C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46730"/>
            <a:ext cx="10131425" cy="4805082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V průběhu života se pohybové stereotypy mění jako reakce na změny zevního a vnitřního prostředí</a:t>
            </a:r>
          </a:p>
          <a:p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Charakteristickým rysem pohybových stereotypů je  to, že nejsou u každého člověka stejné, jsou individuálně specifické</a:t>
            </a:r>
          </a:p>
          <a:p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Vytvářejí se během ontogeneze jedince jako řetězec podmíněných a nepodmíněných reflexů</a:t>
            </a:r>
          </a:p>
          <a:p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70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5B890C-94A1-4977-A2D8-527B8601D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					pohybové stereotypy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9E6EB1-0412-407A-8553-40D3A9D69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V ideálním případě by měly být PS nejekonomičtějším  pohybem, který při výkonu spotřeboval minimum energie</a:t>
            </a:r>
          </a:p>
          <a:p>
            <a:r>
              <a:rPr lang="cs-CZ" sz="2800" b="1" dirty="0"/>
              <a:t>Předpokladem pro vytvoření kvalitních pohybových stereotypů je svalová rovnováha.</a:t>
            </a:r>
          </a:p>
        </p:txBody>
      </p:sp>
    </p:spTree>
    <p:extLst>
      <p:ext uri="{BB962C8B-B14F-4D97-AF65-F5344CB8AC3E}">
        <p14:creationId xmlns:p14="http://schemas.microsoft.com/office/powerpoint/2010/main" val="799145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84DD28-DE83-46C8-B791-654A7B41B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						</a:t>
            </a:r>
            <a:r>
              <a:rPr lang="cs-CZ" sz="4000" b="1" dirty="0">
                <a:latin typeface="+mn-lt"/>
              </a:rPr>
              <a:t>pohybové stereotypy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567D44-76F8-4032-9A6F-0B8E270EB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595719"/>
            <a:ext cx="10131425" cy="50740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Extenze v kyčelním kloubu</a:t>
            </a:r>
          </a:p>
          <a:p>
            <a:pPr marL="0" indent="0">
              <a:buNone/>
            </a:pPr>
            <a:r>
              <a:rPr lang="cs-CZ" sz="3200" b="1" dirty="0"/>
              <a:t>Abdukce v ramenním kloubu</a:t>
            </a:r>
          </a:p>
          <a:p>
            <a:pPr marL="0" indent="0">
              <a:buNone/>
            </a:pPr>
            <a:r>
              <a:rPr lang="cs-CZ" sz="3200" b="1" dirty="0"/>
              <a:t>Flexe krku</a:t>
            </a:r>
          </a:p>
          <a:p>
            <a:pPr marL="0" indent="0">
              <a:buNone/>
            </a:pPr>
            <a:r>
              <a:rPr lang="cs-CZ" sz="3200" b="1" dirty="0"/>
              <a:t>Flexe trupu</a:t>
            </a:r>
          </a:p>
          <a:p>
            <a:pPr marL="0" indent="0">
              <a:buNone/>
            </a:pPr>
            <a:r>
              <a:rPr lang="cs-CZ" sz="3200" b="1" dirty="0"/>
              <a:t>Abdukce kyčelního kloubu</a:t>
            </a:r>
          </a:p>
          <a:p>
            <a:pPr marL="0" indent="0">
              <a:buNone/>
            </a:pPr>
            <a:r>
              <a:rPr lang="cs-CZ" sz="3200" b="1" dirty="0"/>
              <a:t>Zkouška kliku</a:t>
            </a:r>
          </a:p>
          <a:p>
            <a:pPr marL="0" indent="0">
              <a:buNone/>
            </a:pPr>
            <a:r>
              <a:rPr lang="cs-CZ" sz="3200" b="1" dirty="0"/>
              <a:t>Stereotyp dýchání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2541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D235AE-1089-4DC7-AE78-82C3CFD1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			Pohybové stereotypy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CD552B-99B6-4EF8-BA73-200A6314A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043580"/>
          </a:xfrm>
        </p:spPr>
        <p:txBody>
          <a:bodyPr>
            <a:noAutofit/>
          </a:bodyPr>
          <a:lstStyle/>
          <a:p>
            <a:r>
              <a:rPr lang="cs-CZ" sz="2800" b="1" dirty="0"/>
              <a:t>Aktivní provedení pohybu pacientem bez předešlé úpravy</a:t>
            </a:r>
          </a:p>
          <a:p>
            <a:r>
              <a:rPr lang="cs-CZ" sz="2800" b="1" dirty="0"/>
              <a:t>Kineziologický rozbor pohybu, zhodnocení zapojení jednotlivých svalů a případných synkinéz</a:t>
            </a:r>
          </a:p>
          <a:p>
            <a:r>
              <a:rPr lang="cs-CZ" sz="2800" b="1" dirty="0"/>
              <a:t>Úprava špatně prováděného PS</a:t>
            </a:r>
          </a:p>
          <a:p>
            <a:r>
              <a:rPr lang="cs-CZ" sz="2800" b="1" dirty="0"/>
              <a:t>Pracovat na přetvoření špatného PS na správný</a:t>
            </a:r>
          </a:p>
          <a:p>
            <a:r>
              <a:rPr lang="cs-CZ" sz="2800" b="1" dirty="0"/>
              <a:t>Hodnotíme: A - správné provedení  -  B - nesprávné provedení</a:t>
            </a:r>
          </a:p>
        </p:txBody>
      </p:sp>
    </p:spTree>
    <p:extLst>
      <p:ext uri="{BB962C8B-B14F-4D97-AF65-F5344CB8AC3E}">
        <p14:creationId xmlns:p14="http://schemas.microsoft.com/office/powerpoint/2010/main" val="1403337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207AB6-4BF5-40D5-887F-7C521D209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			Extenze v kyčelním kloubu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C5B392-D983-463C-8166-5B204CA98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u="sng" dirty="0"/>
              <a:t>Aktivace svalů: </a:t>
            </a:r>
          </a:p>
          <a:p>
            <a:r>
              <a:rPr lang="cs-CZ" sz="2800" b="1" dirty="0" err="1"/>
              <a:t>M.gluteus</a:t>
            </a:r>
            <a:r>
              <a:rPr lang="cs-CZ" sz="2800" b="1" dirty="0"/>
              <a:t> </a:t>
            </a:r>
            <a:r>
              <a:rPr lang="cs-CZ" sz="2800" b="1" dirty="0" err="1"/>
              <a:t>maximus</a:t>
            </a:r>
            <a:endParaRPr lang="cs-CZ" sz="2800" b="1" dirty="0"/>
          </a:p>
          <a:p>
            <a:r>
              <a:rPr lang="cs-CZ" sz="2800" b="1" dirty="0" err="1"/>
              <a:t>Ischiokrurální</a:t>
            </a:r>
            <a:r>
              <a:rPr lang="cs-CZ" sz="2800" b="1" dirty="0"/>
              <a:t> svalstvo</a:t>
            </a:r>
          </a:p>
          <a:p>
            <a:r>
              <a:rPr lang="cs-CZ" sz="2800" b="1" dirty="0"/>
              <a:t>Kontralaterální PV sv. v LS oblasti</a:t>
            </a:r>
          </a:p>
          <a:p>
            <a:r>
              <a:rPr lang="cs-CZ" sz="2800" b="1" dirty="0" err="1"/>
              <a:t>Homolaterální</a:t>
            </a:r>
            <a:r>
              <a:rPr lang="cs-CZ" sz="2800" b="1" dirty="0"/>
              <a:t> PV sv. v LS oblasti</a:t>
            </a:r>
          </a:p>
          <a:p>
            <a:r>
              <a:rPr lang="cs-CZ" sz="2800" b="1" dirty="0"/>
              <a:t>Kontralaterální  PV sv. v </a:t>
            </a:r>
            <a:r>
              <a:rPr lang="cs-CZ" sz="2800" b="1" dirty="0" err="1"/>
              <a:t>Th</a:t>
            </a:r>
            <a:r>
              <a:rPr lang="cs-CZ" sz="2800" b="1" dirty="0"/>
              <a:t>-L oblasti</a:t>
            </a:r>
          </a:p>
          <a:p>
            <a:r>
              <a:rPr lang="cs-CZ" sz="2800" b="1" dirty="0" err="1"/>
              <a:t>Homolaterální</a:t>
            </a:r>
            <a:r>
              <a:rPr lang="cs-CZ" sz="2800" b="1" dirty="0"/>
              <a:t> PV sv. v </a:t>
            </a:r>
            <a:r>
              <a:rPr lang="cs-CZ" sz="2800" b="1" dirty="0" err="1"/>
              <a:t>Th</a:t>
            </a:r>
            <a:r>
              <a:rPr lang="cs-CZ" sz="2800" b="1" dirty="0"/>
              <a:t>-L oblasti</a:t>
            </a:r>
          </a:p>
        </p:txBody>
      </p:sp>
    </p:spTree>
    <p:extLst>
      <p:ext uri="{BB962C8B-B14F-4D97-AF65-F5344CB8AC3E}">
        <p14:creationId xmlns:p14="http://schemas.microsoft.com/office/powerpoint/2010/main" val="3954211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6EBEDE-A567-49D9-9D2D-82BE00A95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		Extenze v kyčelním kloubu</a:t>
            </a:r>
            <a:endParaRPr lang="cs-CZ" sz="4000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DD55E6-F2D7-4D86-B5F3-B24B55412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u="sng" dirty="0"/>
              <a:t>Patologie: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/>
              <a:t>Nejdříve se zapojují </a:t>
            </a:r>
            <a:r>
              <a:rPr lang="cs-CZ" sz="2800" b="1" dirty="0" err="1"/>
              <a:t>homolaterální</a:t>
            </a:r>
            <a:r>
              <a:rPr lang="cs-CZ" sz="2800" b="1" dirty="0"/>
              <a:t> vzpřimovače trupu, není zabezpečena stabilita a koordinace trupu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/>
              <a:t>Aktivace </a:t>
            </a:r>
            <a:r>
              <a:rPr lang="cs-CZ" sz="2800" b="1" dirty="0" err="1"/>
              <a:t>ischiokrurálního</a:t>
            </a:r>
            <a:r>
              <a:rPr lang="cs-CZ" sz="2800" b="1" dirty="0"/>
              <a:t> svalstva se přenáší  do bederní oblasti, </a:t>
            </a:r>
            <a:r>
              <a:rPr lang="cs-CZ" sz="2800" b="1" dirty="0" err="1"/>
              <a:t>m.gluteus</a:t>
            </a:r>
            <a:r>
              <a:rPr lang="cs-CZ" sz="2800" b="1" dirty="0"/>
              <a:t> </a:t>
            </a:r>
            <a:r>
              <a:rPr lang="cs-CZ" sz="2800" b="1" dirty="0" err="1"/>
              <a:t>maximus</a:t>
            </a:r>
            <a:r>
              <a:rPr lang="cs-CZ" sz="2800" b="1" dirty="0"/>
              <a:t> je hypotonický, zapojuje se později, případně se nezapojuje vůbec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/>
              <a:t>Při počáteční aktivaci  </a:t>
            </a:r>
            <a:r>
              <a:rPr lang="cs-CZ" sz="2800" b="1" dirty="0" err="1"/>
              <a:t>ichiokrurálního</a:t>
            </a:r>
            <a:r>
              <a:rPr lang="cs-CZ" sz="2800" b="1" dirty="0"/>
              <a:t> svalstva nastává výrazná aktivace PV sv. </a:t>
            </a:r>
            <a:r>
              <a:rPr lang="cs-CZ" sz="2800" b="1" dirty="0" err="1"/>
              <a:t>Th</a:t>
            </a:r>
            <a:r>
              <a:rPr lang="cs-CZ" sz="2800" b="1" dirty="0"/>
              <a:t>-L přechodu, které jsou hypertonické, bederní oblast se prohlubuje, páteř je přetěžovaná v LS přechodu, důsledkem je nestabilní kříž</a:t>
            </a:r>
          </a:p>
        </p:txBody>
      </p:sp>
    </p:spTree>
    <p:extLst>
      <p:ext uri="{BB962C8B-B14F-4D97-AF65-F5344CB8AC3E}">
        <p14:creationId xmlns:p14="http://schemas.microsoft.com/office/powerpoint/2010/main" val="25206603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Nebe">
  <a:themeElements>
    <a:clrScheme name="Neb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Neb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b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TM03457452[[fn=Nebesa]]</Template>
  <TotalTime>1505</TotalTime>
  <Words>1154</Words>
  <Application>Microsoft Office PowerPoint</Application>
  <PresentationFormat>Širokoúhlá obrazovka</PresentationFormat>
  <Paragraphs>119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Nebe</vt:lpstr>
      <vt:lpstr>      Pohybové stereotypy</vt:lpstr>
      <vt:lpstr>     pohybové stereotypy</vt:lpstr>
      <vt:lpstr>      pohybové stereotypy</vt:lpstr>
      <vt:lpstr>       pohybové stereotypy</vt:lpstr>
      <vt:lpstr>     pohybové stereotypy</vt:lpstr>
      <vt:lpstr>      pohybové stereotypy</vt:lpstr>
      <vt:lpstr>   Pohybové stereotypy</vt:lpstr>
      <vt:lpstr>   Extenze v kyčelním kloubu</vt:lpstr>
      <vt:lpstr>  Extenze v kyčelním kloubu</vt:lpstr>
      <vt:lpstr>  Abdukce kyčelního kloubu</vt:lpstr>
      <vt:lpstr>   Abdukce kyčelního kloubu</vt:lpstr>
      <vt:lpstr>Stereotyp abdukce v ramenním kloubu</vt:lpstr>
      <vt:lpstr>Stereotyp abdukce v ramenním kloubu</vt:lpstr>
      <vt:lpstr>    Stereotyp vzporu</vt:lpstr>
      <vt:lpstr>  Stereotyp předklonu trupu</vt:lpstr>
      <vt:lpstr>   Stereotyp předklonu trupu</vt:lpstr>
      <vt:lpstr>   Stereotyp předklonu trupu</vt:lpstr>
      <vt:lpstr>  Stereotyp předklonu hlavy</vt:lpstr>
      <vt:lpstr>    Stereotyp dýchání</vt:lpstr>
      <vt:lpstr>     Stereotyp dýchání</vt:lpstr>
      <vt:lpstr>    Stereotyp dýchání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SVALOVÝ TEST</dc:title>
  <dc:creator>Kamca</dc:creator>
  <cp:lastModifiedBy>Kamca</cp:lastModifiedBy>
  <cp:revision>205</cp:revision>
  <dcterms:created xsi:type="dcterms:W3CDTF">2017-09-17T14:57:45Z</dcterms:created>
  <dcterms:modified xsi:type="dcterms:W3CDTF">2020-12-14T20:08:12Z</dcterms:modified>
</cp:coreProperties>
</file>