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66" r:id="rId7"/>
    <p:sldMasterId id="2147483668" r:id="rId8"/>
    <p:sldMasterId id="2147483670" r:id="rId9"/>
    <p:sldMasterId id="2147483672" r:id="rId10"/>
    <p:sldMasterId id="2147483674" r:id="rId11"/>
    <p:sldMasterId id="2147483676" r:id="rId12"/>
    <p:sldMasterId id="2147483678" r:id="rId13"/>
    <p:sldMasterId id="2147483680" r:id="rId14"/>
    <p:sldMasterId id="2147483682" r:id="rId15"/>
    <p:sldMasterId id="214748368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ýchoz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Výchozí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Výchoz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8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0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1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2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4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4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7440" cy="685476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ffffff"/>
                </a:solidFill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685800" y="609480"/>
            <a:ext cx="1013004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	</a:t>
            </a: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	</a:t>
            </a: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	</a:t>
            </a: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	</a:t>
            </a: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685800" y="2142000"/>
            <a:ext cx="10130040" cy="36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Horní hlezno (art.talocruralis),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Dolní hlezno (art.talocalcaneonavicularis)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Základní pohyby: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Dorsální flexe a plantární flexe - celý rozsah  70°, PF 40°, DF 30°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Supinace a pronace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Cirkumdukce - někdy inverze a everze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Klouby nohy - udržování rovnováhy, stoupání na špičky, při chůzi, skoku (fl,ext, abd, add-MTC, IP1,IP2)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22560" y="609480"/>
            <a:ext cx="1143756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supinace v plantární flexi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85800" y="2223360"/>
            <a:ext cx="10130040" cy="35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Chyby a upozornění: 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Volná pata mimo podložku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Důležitá počáteční PF nohy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Nutnost fixace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Netestuje se s pokrčeným kolenem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Zkrácený sval</a:t>
            </a: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: ekvinovarozní postavení nohy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85800" y="609480"/>
            <a:ext cx="10923480" cy="7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0000" lnSpcReduction="19999"/>
          </a:bodyPr>
          <a:p>
            <a:pPr defTabSz="914400">
              <a:lnSpc>
                <a:spcPct val="100000"/>
              </a:lnSpc>
            </a:pPr>
            <a:br>
              <a:rPr sz="1800"/>
            </a:br>
            <a:r>
              <a:rPr b="1" lang="cs-CZ" sz="10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plantární pronace</a:t>
            </a:r>
            <a:endParaRPr b="0" lang="cs-CZ" sz="10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85800" y="1607040"/>
            <a:ext cx="10130040" cy="41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5000" lnSpcReduction="19999"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112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r>
              <a:rPr b="1" lang="cs-CZ" sz="112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m.peroneus brevis a longus - n.peroneus superficialis</a:t>
            </a:r>
            <a:endParaRPr b="0" lang="cs-CZ" sz="1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112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Limitace: </a:t>
            </a:r>
            <a:r>
              <a:rPr b="1" lang="cs-CZ" sz="112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styk tarzálních kůstek, tah kolaterálních vazů vnitřního kotníku a napětí m.tibialis anterior a m.tibialis posterior</a:t>
            </a:r>
            <a:endParaRPr b="0" lang="cs-CZ" sz="1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112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Nutná fixace bérce</a:t>
            </a:r>
            <a:endParaRPr b="0" lang="cs-CZ" sz="1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112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Výchozí postavení PF nohy</a:t>
            </a:r>
            <a:endParaRPr b="0" lang="cs-CZ" sz="1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112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Nutná relaxace prstů nohy - vyloučení m.extenzor digitorum longus</a:t>
            </a:r>
            <a:endParaRPr b="0" lang="cs-CZ" sz="1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112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Zkrácený sval: </a:t>
            </a:r>
            <a:r>
              <a:rPr b="1" lang="cs-CZ" sz="112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valgózní postavení nohy</a:t>
            </a:r>
            <a:endParaRPr b="0" lang="cs-CZ" sz="11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5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5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5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6849000" y="4475160"/>
            <a:ext cx="5343120" cy="238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/>
          <p:nvPr/>
        </p:nvSpPr>
        <p:spPr>
          <a:xfrm>
            <a:off x="609480" y="273600"/>
            <a:ext cx="9397800" cy="11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cs-CZ" sz="40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METATARZOFALANGEOVÉ + IP KLOUBY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7" name="TextShape 2"/>
          <p:cNvSpPr/>
          <p:nvPr/>
        </p:nvSpPr>
        <p:spPr>
          <a:xfrm>
            <a:off x="609480" y="1556640"/>
            <a:ext cx="5077800" cy="40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Flexe 2.-5. prstu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Extenze 1.-5.prstu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Addukce 1.-5.prstu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Abdukce 1.-5.prstu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Flexe v IP1 2.-5.prstu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Flexe v IP2 2.-5.prstu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Flexe palce 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Flexe palce v IP1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chemeClr val="lt1"/>
                </a:solidFill>
                <a:uFillTx/>
                <a:latin typeface="Calibri"/>
                <a:ea typeface="DejaVu Sans"/>
              </a:rPr>
              <a:t>Extenze palce v IP1 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1" lang="cs-CZ" sz="4400" strike="noStrike" u="none">
                <a:solidFill>
                  <a:srgbClr val="ffffff"/>
                </a:solidFill>
                <a:uFillTx/>
                <a:latin typeface="Arial"/>
              </a:rPr>
              <a:t>PRAKTICKÁ ČÁST</a:t>
            </a:r>
            <a:endParaRPr b="1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9005040" y="2178720"/>
            <a:ext cx="3085560" cy="388224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482760" y="1827720"/>
            <a:ext cx="3085560" cy="451692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3841920" y="1285560"/>
            <a:ext cx="4761000" cy="297792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 txBox="1"/>
          <p:nvPr/>
        </p:nvSpPr>
        <p:spPr>
          <a:xfrm>
            <a:off x="4596120" y="4656600"/>
            <a:ext cx="4066920" cy="163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cs-CZ" sz="2100" strike="noStrike" u="none">
                <a:solidFill>
                  <a:srgbClr val="ffffff"/>
                </a:solidFill>
                <a:uFillTx/>
                <a:latin typeface="Arial"/>
              </a:rPr>
              <a:t>ST PRAKTICKY U PACIENTA </a:t>
            </a:r>
            <a:endParaRPr b="1" lang="cs-CZ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r>
              <a:rPr b="1" lang="cs-CZ" sz="2100" strike="noStrike" u="none">
                <a:solidFill>
                  <a:srgbClr val="ffffff"/>
                </a:solidFill>
                <a:uFillTx/>
                <a:latin typeface="Arial"/>
              </a:rPr>
              <a:t>PO OS FEMURU L.DX, </a:t>
            </a:r>
            <a:endParaRPr b="1" lang="cs-CZ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r>
              <a:rPr b="1" lang="cs-CZ" sz="2100" strike="noStrike" u="none">
                <a:solidFill>
                  <a:srgbClr val="ffffff"/>
                </a:solidFill>
                <a:uFillTx/>
                <a:latin typeface="Arial"/>
              </a:rPr>
              <a:t>PRO FR.PERTROCHANTERICU.</a:t>
            </a:r>
            <a:endParaRPr b="1" lang="cs-CZ" sz="21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685800" y="609480"/>
            <a:ext cx="1013004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cs-CZ" sz="3600" strike="noStrike" u="none" cap="all">
                <a:solidFill>
                  <a:srgbClr val="ffffff"/>
                </a:solidFill>
                <a:uFillTx/>
                <a:latin typeface="Calibri Light"/>
                <a:ea typeface="DejaVu Sans"/>
              </a:rPr>
              <a:t>	</a:t>
            </a:r>
            <a:r>
              <a:rPr b="1" lang="cs-CZ" sz="3600" strike="noStrike" u="none" cap="all">
                <a:solidFill>
                  <a:srgbClr val="ffffff"/>
                </a:solidFill>
                <a:uFillTx/>
                <a:latin typeface="Calibri Light"/>
                <a:ea typeface="DejaVu Sans"/>
              </a:rPr>
              <a:t>	</a:t>
            </a:r>
            <a:r>
              <a:rPr b="1" lang="cs-CZ" sz="3600" strike="noStrike" u="none" cap="all">
                <a:solidFill>
                  <a:srgbClr val="ffffff"/>
                </a:solidFill>
                <a:uFillTx/>
                <a:latin typeface="Calibri Light"/>
                <a:ea typeface="DejaVu Sans"/>
              </a:rPr>
              <a:t>	</a:t>
            </a: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685800" y="2142000"/>
            <a:ext cx="10130040" cy="36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lnSpcReduction="9999"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Svalstvo bérce: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Ventrální, dorsální, laterální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DF - m.tibialis anterior, m.extenzor digitorum longus, m.extenzor hallucis longus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PF - m.triceps surae, m.flexor hallucis longus, m.peroneus longus, m.tibialis posterior, m.flexor digitorum longus, m.peroneus brevis -jejich funkce 4x silnější než DF - odpovídá jejich funkci - stoj na špičce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85800" y="609480"/>
            <a:ext cx="1013004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+ svalstvo nohy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685800" y="1810800"/>
            <a:ext cx="10130040" cy="43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Supinátory - m.triceps surae, m.tibialis posterior, m.flexor hallucis longus, m.flexor dogitorum longus, m.tibialis anterior - 2x silnější než pronátory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Pronátory - m.peroneus longus, m.peroneus brevis, m.extenzor digitorum longus, m.extenzor hallucis longus 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Svalstvo nohy: 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svaly hřbetu nohy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svaly chodidla 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685800" y="609480"/>
            <a:ext cx="1013004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plantární flexe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685800" y="2369160"/>
            <a:ext cx="10130040" cy="43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Svaly: m.triceps surae - m.gastrocnemius + m.soleus - n.tibialis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RP 40°- 45° při extendovaném koleni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5,4,3 lze testovat vleže nebo ve stoji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Ve stoji - stoj na špičku zvládá 3x, 4 alespoň 1x, pro stupeň 3 musí odlepit patu od podložky - pozor na zapojení  vícero svalů –synkinézy - poloha pro testování nevhodná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Testování m.soleus s flektovaným kolenem - vyloučení m.gastrocnemius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685800" y="609480"/>
            <a:ext cx="1013004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plantární flexe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685800" y="2142000"/>
            <a:ext cx="10130040" cy="454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Pohyb se musí dít hlavně v talokrurálním kloubu, provádí zvedání paty ,nikoliv převážně snížení špičky chodidla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Při mohutné flexi prstů  či špičky nebo mohutném rolování planty - převaha flexorů prstů, supinace - převaha ventrální strany, pronace - převaha peronei.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Zkrácení svalu:  nemožnost DF přes 90°, nemůže došlápnout na patu, vzniká ekvinozní postavení nohy(addukce, zkrácená AŠ, supinace nohy ) nemožnost dřepu na paty - neporušené hlezenní klouby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609480"/>
            <a:ext cx="1013004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2500" lnSpcReduction="19999"/>
          </a:bodyPr>
          <a:p>
            <a:pPr defTabSz="914400">
              <a:lnSpc>
                <a:spcPct val="100000"/>
              </a:lnSpc>
            </a:pPr>
            <a:r>
              <a:rPr b="1" lang="cs-CZ" sz="44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plantární flexe</a:t>
            </a:r>
            <a:endParaRPr b="0" lang="cs-CZ" sz="4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85800" y="1506240"/>
            <a:ext cx="10130040" cy="42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M.Soleus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Časté substituce - extenze kolene, aby se mohl zapnout m.gastrocnemius - proto nedoporučujeme testování ve stoji -nestabilita, nutná síla m.quadriceps femoris - až pády, možno přidržovat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Limitace: tah talu s tibií, vazy na přední ploše kloubu hlezenního a extenzorů nohy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85800" y="609480"/>
            <a:ext cx="10608120" cy="141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supinace s dorsální flexí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85800" y="1667520"/>
            <a:ext cx="1013004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m.tibialis anterior - n. peroneus profundus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Nezbytná je flexe v koleni neboť dojde k relaxaci trojhlavého svalu a umožní plný RP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Nutná fixace bérce, fixujeme nohu nad kotníky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U stupně 0,1 musí být volná pata a mimo podložku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Pozor na zapojení m.extenzor hallucis longus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Střed odporu je baze 1.MTT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85800" y="609480"/>
            <a:ext cx="1037520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supinace s dorsální flexí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85800" y="2142000"/>
            <a:ext cx="10130040" cy="36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Limitace: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mm.peronei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 </a:t>
            </a: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dotyk tarsálních kůstek  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tah kolaterálních vazů a zevního kotníku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Zkrácený sval </a:t>
            </a: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- sklon ke kalkaneovaroznímu postavení nohy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68920" y="609480"/>
            <a:ext cx="1150920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cs-CZ" sz="4000" strike="noStrike" u="none" cap="all">
                <a:solidFill>
                  <a:srgbClr val="ffffff"/>
                </a:solidFill>
                <a:uFillTx/>
                <a:latin typeface="Calibri"/>
                <a:ea typeface="DejaVu Sans"/>
              </a:rPr>
              <a:t>Kloub hlezenní - supinace v plantární flexi</a:t>
            </a:r>
            <a:endParaRPr b="0" lang="cs-CZ" sz="4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85800" y="2142000"/>
            <a:ext cx="10130040" cy="364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Svaly: </a:t>
            </a: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m.tibialis posterior - n. tibialis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285840" indent="-285120" defTabSz="91440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Udržujeme během pohybu zcela relaxované prsty - jestliže se silně flektují - dochází k substituci m.flexor hallucis longus a m.flexor digitorum longus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Aft>
                <a:spcPts val="1001"/>
              </a:spcAft>
            </a:pPr>
            <a:r>
              <a:rPr b="1" lang="cs-CZ" sz="2800" strike="noStrike" u="sng">
                <a:solidFill>
                  <a:srgbClr val="ffffff"/>
                </a:solidFill>
                <a:uFillTx/>
                <a:latin typeface="Calibri"/>
                <a:ea typeface="DejaVu Sans"/>
              </a:rPr>
              <a:t>Limitace: </a:t>
            </a:r>
            <a:r>
              <a:rPr b="1" lang="cs-CZ" sz="2800" strike="noStrike" u="none">
                <a:solidFill>
                  <a:srgbClr val="ffffff"/>
                </a:solidFill>
                <a:uFillTx/>
                <a:latin typeface="Calibri"/>
                <a:ea typeface="DejaVu Sans"/>
              </a:rPr>
              <a:t>mm.peronei, tah kolaterálních vazů zevního kotníku a dotyk laterálních kůstek</a:t>
            </a:r>
            <a:endParaRPr b="0" lang="cs-CZ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TM03457452[[fn=Nebesa]]</Template>
  <TotalTime>1203</TotalTime>
  <Application>LibreOffice/24.8.2.1$Windows_X86_64 LibreOffice_project/0f794b6e29741098670a3b95d60478a65d05ef13</Application>
  <AppVersion>15.0000</AppVersion>
  <Words>654</Words>
  <Paragraphs>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2017-09-17T14:57:45Z</dcterms:created>
  <dc:creator>Kamca</dc:creator>
  <dc:description/>
  <dc:language>cs-CZ</dc:language>
  <cp:lastModifiedBy/>
  <dcterms:modified xsi:type="dcterms:W3CDTF">2024-11-12T20:48:22Z</dcterms:modified>
  <cp:revision>169</cp:revision>
  <dc:subject/>
  <dc:title>SVALOVÝ TEST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Širokoúhlá obrazovka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12</vt:i4>
  </property>
</Properties>
</file>