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70" r:id="rId9"/>
    <p:sldMasterId id="2147483672" r:id="rId10"/>
    <p:sldMasterId id="2147483674" r:id="rId11"/>
    <p:sldMasterId id="2147483676" r:id="rId12"/>
    <p:sldMasterId id="2147483678" r:id="rId13"/>
  </p:sld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slide" Target="slides/slide13.xml"/><Relationship Id="rId27" Type="http://schemas.openxmlformats.org/officeDocument/2006/relationships/slide" Target="slides/slide14.xml"/><Relationship Id="rId28" Type="http://schemas.openxmlformats.org/officeDocument/2006/relationships/slide" Target="slides/slide15.xml"/><Relationship Id="rId2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8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9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0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5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7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52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520" cy="364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494352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520" cy="364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520" cy="364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4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4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520" cy="364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52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5877360" y="4047840"/>
            <a:ext cx="494352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52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52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1013076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076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85800" y="4047840"/>
            <a:ext cx="1013076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52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52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494352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5877360" y="4047840"/>
            <a:ext cx="494352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8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326160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4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111200" y="2142000"/>
            <a:ext cx="326160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4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7536600" y="2142000"/>
            <a:ext cx="326160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4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85800" y="4047840"/>
            <a:ext cx="326160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4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4111200" y="4047840"/>
            <a:ext cx="326160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4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body"/>
          </p:nvPr>
        </p:nvSpPr>
        <p:spPr>
          <a:xfrm>
            <a:off x="7536600" y="4047840"/>
            <a:ext cx="3261600" cy="1739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 fontScale="4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cs-CZ" sz="44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32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4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4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160" cy="6855480"/>
          </a:xfrm>
          <a:prstGeom prst="rect">
            <a:avLst/>
          </a:prstGeom>
          <a:ln w="0">
            <a:noFill/>
          </a:ln>
        </p:spPr>
      </p:pic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nadpisu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Klikněte pro úpravu formátu textu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Druhá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Třetí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Čtvrtá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Pátá úroveň osnovy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Šestá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cs-CZ" sz="1800" strike="noStrike" u="none">
                <a:solidFill>
                  <a:srgbClr val="ffffff"/>
                </a:solidFill>
                <a:uFillTx/>
                <a:latin typeface="Arial"/>
              </a:rPr>
              <a:t>Sedmá úroveň</a:t>
            </a:r>
            <a:endParaRPr b="0" lang="cs-CZ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Svalová dysbalance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3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Porucha svalové souhry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stav, kdy antagonisté a agonisté ve vzájemné nerovnováze, jeden je ochablý  (sklon k oslabení)  a  druhý  zkrácený (skon k hyperaktivitě, hypertonu)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/>
          <p:nvPr/>
        </p:nvSpPr>
        <p:spPr>
          <a:xfrm>
            <a:off x="685800" y="0"/>
            <a:ext cx="10130760" cy="85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Vrstvový syndrom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2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Na ventrální straně těla: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Hyperaktivita: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Adductory stehna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m.iliopsoas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Rectus femoris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m.tensor fasciae latae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Šikmé břišní svalstvo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m.subscapularis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mm.Pectorales maior et minor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mm.scaleni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m.SCM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/>
          <p:nvPr/>
        </p:nvSpPr>
        <p:spPr>
          <a:xfrm>
            <a:off x="685800" y="217440"/>
            <a:ext cx="9089640" cy="76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Vrstvový syndrom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4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Na ventrální straně těla: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Hypotonie: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Tibialis anterior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Extenzory prstců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Peroneální svaly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Vastus medialis et lateralis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Přímé břišní svaly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Hluboké šíjové svaly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Na HKK: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Flexory  (hypertonus)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extenzory (hypotonus)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obnova svalové rovnováhy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6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Obnovovat svalovou rovnováhu 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Uvolňovat a protahovat svaly s tendencí ke zkrácení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Posilovat svaly s tendencí k ochabování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Dbát na správné  provádění pohybu: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Nacvičit pohybové stereotypy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Kladně ovlivnit chování v určitých pohybech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Obnova svalové rovnováhy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8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Funkční X strukturální porucha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Nejzávažnější je zkrácení jednotlivých svalů, vznikají odchylky v držení těla v určité oblasti s omezeným RP v kloubech. Na rozdíl od skutečných strukturálních poruch  (ortopedické vady, deformity atd.) je lze aktivním úsilím vyrovnat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SD mohou ale vést i ke vzniku nezvratných změn svalové tkáně a k vazivové degradaci  (kontraktura)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Následky svalových dysbalancí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0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Vlivem nerovnoměrného zatížení kloubů a jejich částí se objevují poruchy funkce, blokády, později přestavba kloubních tkání, postupně až degenerativní změny s rozrušením kloubů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Vznikají neekonomickými pohybovými stereotypy, nedokonalou pohybovou koordinací,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Následky: 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VDT , bolestí pohybového systému a dřívější nástup únavy, zvýšení rizika přetížení  a poškození organismu úrazem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Prevence a odstranění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2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Pravidelné provádění kompenzačních cvičení, která by měla obsahovat cviky na uvolnění a protažení přetížených a tuhých svalových skupin, posílení utlumených svalů a jejich začlenění do jednoduchých pohybů, poté u složitějších pohybů jako pohybových stereotypů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Svalová dysbalance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5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Svalové zkrácení - projevuje se v odchylkách držení postižené oblasti  těla a v omezeném RP na opačnou stranu kloubu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Na druhé straně dochází  k hypotonu a k funkčnímu útlumu zde umístěných svalů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Tyto  z činnosti vyřazované , hypotonické  fázické svaly se postupně protahují, ochabují a ztrácejí i na hmotnosti - atrofují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Výsledkem je snížení jejich svalové síly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Svalová dysbalance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7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Příčiny vzniku SD a substitučních pohybových stereotypů můžeme shrnout do 4 skupin: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rabicPeriod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hypokinéza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rabicPeriod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Přetížení nebo chronické přetěžování nad hranicí danou kvalitou svalu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rabicPeriod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Asymetrické zatěžování bez dostatečné kompenzace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rabicPeriod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Psychické faktory (negativní emoce, napětí a nesoustředěnost)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Svalová dysbalance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9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400" strike="noStrike" u="none">
                <a:solidFill>
                  <a:srgbClr val="ffffff"/>
                </a:solidFill>
                <a:uFillTx/>
                <a:latin typeface="Calibri"/>
              </a:rPr>
              <a:t>Horní zkřížený syndrom</a:t>
            </a: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400" strike="noStrike" u="none">
                <a:solidFill>
                  <a:srgbClr val="ffffff"/>
                </a:solidFill>
                <a:uFillTx/>
                <a:latin typeface="Calibri"/>
              </a:rPr>
              <a:t>Dolní zkřížený syndrom</a:t>
            </a: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400" strike="noStrike" u="none">
                <a:solidFill>
                  <a:srgbClr val="ffffff"/>
                </a:solidFill>
                <a:uFillTx/>
                <a:latin typeface="Calibri"/>
              </a:rPr>
              <a:t>Vrstvový syndrom</a:t>
            </a:r>
            <a:endParaRPr b="0" lang="cs-CZ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Svalová dysbalance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1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Dolní  zkřížený syndrom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Zjišťujeme dysbalanci mezi následujícími svalovými páry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lphaLcPeriod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Slabé svaly: břišní svaly, hýžďové svaly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lphaLcPeriod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Zkrácené svaly : m.iliopsoas, m.rectus femoris, m.quadratus lumborum  a m.tensor fasciae latae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Je narušen pohyb trupu při sedání z lehu a při narovnání  z předklonu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Důsledkem je zvětšení sklonu pánve  a bederní  hyperlordoza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Svalová dysbalance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3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Horní zkřížený syndrom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Příčiny: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Současný běžný a nevyvážený pohybový režim  (práce u počítače, u špatného stolu výškově nastavitelného, jízda v autě   atd.).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Často  i spojeno s psychickým stavem (stres, chlad).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Dochází  k přetížení svalových skupin, které jsou rozprostřeny mezi krční páteří a lopatkami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Svalová dysbalance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5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 marL="343080" indent="-3427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lphaLcPeriod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Slabé svaly:  mm.rhomboideí, m.trapezius  (střední  a spodní vlákna), m.latissimus dorsi, m.serratus anterior, hluboké šíjové svaly , m.longus colli a capitis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343080" indent="-3427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lphaLcPeriod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Zkrácené svaly: m.trapezius (horní vlákna), m.levator scapulae, mm.pectorales dolní vlákna, erector spinae Cp.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000" strike="noStrike" u="none">
                <a:solidFill>
                  <a:srgbClr val="ffffff"/>
                </a:solidFill>
                <a:uFillTx/>
                <a:latin typeface="Calibri"/>
              </a:rPr>
              <a:t>Vzniká typické postavení  - VDT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/>
          <p:nvPr/>
        </p:nvSpPr>
        <p:spPr>
          <a:xfrm>
            <a:off x="685800" y="609480"/>
            <a:ext cx="10130760" cy="145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Svalová dysbalance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7" name="TextShape 2"/>
          <p:cNvSpPr/>
          <p:nvPr/>
        </p:nvSpPr>
        <p:spPr>
          <a:xfrm>
            <a:off x="685800" y="2142000"/>
            <a:ext cx="10130760" cy="364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Vrstvový syndrom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Charakteristické střídání zkrácených a oslabených svalů při pohledu na stojícího pacienta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Následky vrstvového syndromu - nestabilní kříž, přetížení v bedrokřížovém úseku a porucha celkové statiky hybného systému – VDT.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/>
          <p:nvPr/>
        </p:nvSpPr>
        <p:spPr>
          <a:xfrm>
            <a:off x="685800" y="150480"/>
            <a:ext cx="10130760" cy="65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lnSpcReduction="9999"/>
          </a:bodyPr>
          <a:p>
            <a:pPr>
              <a:lnSpc>
                <a:spcPct val="100000"/>
              </a:lnSpc>
            </a:pP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        </a:t>
            </a:r>
            <a:r>
              <a:rPr b="1" lang="cs-CZ" sz="4000" strike="noStrike" u="none" cap="all">
                <a:solidFill>
                  <a:srgbClr val="ffffff"/>
                </a:solidFill>
                <a:uFillTx/>
                <a:latin typeface="Calibri"/>
              </a:rPr>
              <a:t>Vrstvový syndrom</a:t>
            </a:r>
            <a:endParaRPr b="0" lang="cs-CZ" sz="4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9" name="TextShape 2"/>
          <p:cNvSpPr/>
          <p:nvPr/>
        </p:nvSpPr>
        <p:spPr>
          <a:xfrm>
            <a:off x="685800" y="1286640"/>
            <a:ext cx="11328840" cy="450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Hyperaktivita: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Hypotonie: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Triceps surae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gluteální svalstvo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  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Ischiokrurální svaly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dolní část m.trapezius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L část erectoru spinae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serratus  anterior   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Quadratus lumborum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supra a infraspinatus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horní m.trapezius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m.deltoideus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trike="noStrike" u="none">
                <a:solidFill>
                  <a:srgbClr val="ffffff"/>
                </a:solidFill>
                <a:uFillTx/>
                <a:latin typeface="Calibri"/>
              </a:rPr>
              <a:t>Levator scapulae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0" name=""/>
          <p:cNvSpPr txBox="1"/>
          <p:nvPr/>
        </p:nvSpPr>
        <p:spPr>
          <a:xfrm>
            <a:off x="1370520" y="1403640"/>
            <a:ext cx="4745520" cy="801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1" lang="cs-CZ" sz="2800" strike="noStrike" u="sng">
                <a:solidFill>
                  <a:srgbClr val="ffffff"/>
                </a:solidFill>
                <a:uFillTx/>
                <a:latin typeface="Calibri"/>
              </a:rPr>
              <a:t>Na dorsální straně těla:</a:t>
            </a:r>
            <a:endParaRPr b="0" lang="cs-CZ" sz="2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1629</TotalTime>
  <Application>LibreOffice/24.8.2.1$Windows_X86_64 LibreOffice_project/0f794b6e29741098670a3b95d60478a65d05ef13</Application>
  <AppVersion>15.0000</AppVersion>
  <Words>526</Words>
  <Paragraphs>80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2024-11-19T20:12:16Z</dcterms:modified>
  <cp:revision>219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Vlastní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15</vt:i4>
  </property>
</Properties>
</file>