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1398" r:id="rId3"/>
    <p:sldId id="1399" r:id="rId4"/>
    <p:sldId id="773" r:id="rId5"/>
    <p:sldId id="772" r:id="rId6"/>
    <p:sldId id="774" r:id="rId7"/>
    <p:sldId id="1440" r:id="rId8"/>
    <p:sldId id="1328" r:id="rId9"/>
    <p:sldId id="1430" r:id="rId10"/>
    <p:sldId id="1431" r:id="rId11"/>
    <p:sldId id="1434" r:id="rId12"/>
    <p:sldId id="1331" r:id="rId13"/>
    <p:sldId id="1425" r:id="rId14"/>
    <p:sldId id="1435" r:id="rId15"/>
    <p:sldId id="1436" r:id="rId16"/>
    <p:sldId id="745" r:id="rId17"/>
    <p:sldId id="746" r:id="rId18"/>
    <p:sldId id="775" r:id="rId19"/>
    <p:sldId id="1330" r:id="rId20"/>
    <p:sldId id="1332" r:id="rId21"/>
    <p:sldId id="1441" r:id="rId22"/>
    <p:sldId id="782" r:id="rId23"/>
    <p:sldId id="783" r:id="rId24"/>
    <p:sldId id="1341" r:id="rId25"/>
    <p:sldId id="1343" r:id="rId26"/>
    <p:sldId id="1344" r:id="rId27"/>
    <p:sldId id="747" r:id="rId28"/>
    <p:sldId id="778" r:id="rId29"/>
    <p:sldId id="1462" r:id="rId30"/>
    <p:sldId id="1432" r:id="rId31"/>
    <p:sldId id="1433" r:id="rId32"/>
    <p:sldId id="284" r:id="rId33"/>
    <p:sldId id="1281" r:id="rId34"/>
    <p:sldId id="1282" r:id="rId35"/>
    <p:sldId id="1348" r:id="rId36"/>
    <p:sldId id="1442" r:id="rId37"/>
    <p:sldId id="1443" r:id="rId38"/>
    <p:sldId id="798" r:id="rId39"/>
    <p:sldId id="784" r:id="rId40"/>
    <p:sldId id="1438" r:id="rId41"/>
    <p:sldId id="1437" r:id="rId42"/>
    <p:sldId id="1387" r:id="rId43"/>
    <p:sldId id="1444" r:id="rId44"/>
    <p:sldId id="1445" r:id="rId45"/>
    <p:sldId id="1321" r:id="rId46"/>
    <p:sldId id="1326" r:id="rId47"/>
    <p:sldId id="803" r:id="rId48"/>
    <p:sldId id="1439" r:id="rId49"/>
    <p:sldId id="1350" r:id="rId50"/>
    <p:sldId id="1351" r:id="rId51"/>
    <p:sldId id="76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DC6"/>
    <a:srgbClr val="CAD3DA"/>
    <a:srgbClr val="A4B6C0"/>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3" d="100"/>
          <a:sy n="53" d="100"/>
        </p:scale>
        <p:origin x="61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solidFill>
                  <a:schemeClr val="accent2">
                    <a:lumMod val="75000"/>
                  </a:schemeClr>
                </a:solidFill>
              </a:defRPr>
            </a:lvl1pPr>
          </a:lstStyle>
          <a:p>
            <a:r>
              <a:rPr lang="sk-SK" dirty="0"/>
              <a:t>Kliknutím upravte štýl predlohy nadpisu</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solidFill>
                  <a:schemeClr val="accent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dirty="0"/>
              <a:t>Kliknutím upravte štýl predlohy podnadpisu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dirty="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ov a popis">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nuka s popisom">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sk-SK"/>
              <a:t>Kliknutím upravte štýl predlohy nadpisu</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s názv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sk-SK"/>
              <a:t>Kliknutím upravte štýl predlohy nadpisu</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48A87A34-81AB-432B-8DAE-1953F412C126}" type="datetimeFigureOut">
              <a:rPr lang="en-US" dirty="0"/>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sk-SK"/>
              <a:t>Kliknutím upravte štýl predlohy nadpisu</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48A87A34-81AB-432B-8DAE-1953F412C126}" type="datetimeFigureOut">
              <a:rPr lang="en-US" dirty="0"/>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sk-SK"/>
              <a:t>Kliknutím upravte štýl predlohy nadpisu</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094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75000"/>
                  </a:schemeClr>
                </a:solidFill>
              </a:defRPr>
            </a:lvl1pPr>
          </a:lstStyle>
          <a:p>
            <a:r>
              <a:rPr lang="sk-SK" dirty="0"/>
              <a:t>Kliknutím upravte štýl predlohy nadpisu</a:t>
            </a:r>
            <a:endParaRPr lang="en-US" dirty="0"/>
          </a:p>
        </p:txBody>
      </p:sp>
      <p:sp>
        <p:nvSpPr>
          <p:cNvPr id="3" name="Content Placeholder 2"/>
          <p:cNvSpPr>
            <a:spLocks noGrp="1"/>
          </p:cNvSpPr>
          <p:nvPr>
            <p:ph idx="1"/>
          </p:nvPr>
        </p:nvSpPr>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sk-SK" dirty="0"/>
              <a:t>Kliknite sem a upravte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solidFill>
                  <a:schemeClr val="accent2">
                    <a:lumMod val="75000"/>
                  </a:schemeClr>
                </a:solidFill>
              </a:defRPr>
            </a:lvl1pPr>
          </a:lstStyle>
          <a:p>
            <a:r>
              <a:rPr lang="sk-SK" dirty="0"/>
              <a:t>Kliknutím upravte štýl predlohy nadpisu</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accent3">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dirty="0"/>
              <a:t>Kliknite sem a upravte štýly predlohy textu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85800" y="3132666"/>
            <a:ext cx="5311775" cy="308601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172200" y="3132666"/>
            <a:ext cx="5334000" cy="308601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sk-SK"/>
              <a:t>Kliknutím upravte štýl predlohy nadpisu</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dirty="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48A87A34-81AB-432B-8DAE-1953F412C126}" type="datetimeFigureOut">
              <a:rPr lang="en-US" dirty="0"/>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48230F-05E2-4E2B-BA11-354BF6E29680}"/>
              </a:ext>
            </a:extLst>
          </p:cNvPr>
          <p:cNvSpPr>
            <a:spLocks noGrp="1"/>
          </p:cNvSpPr>
          <p:nvPr>
            <p:ph type="ctrTitle"/>
          </p:nvPr>
        </p:nvSpPr>
        <p:spPr>
          <a:xfrm>
            <a:off x="1371600" y="1380931"/>
            <a:ext cx="10267950" cy="2247570"/>
          </a:xfrm>
        </p:spPr>
        <p:txBody>
          <a:bodyPr>
            <a:normAutofit fontScale="90000"/>
          </a:bodyPr>
          <a:lstStyle/>
          <a:p>
            <a:r>
              <a:rPr lang="cs-CZ" dirty="0">
                <a:solidFill>
                  <a:schemeClr val="accent2">
                    <a:lumMod val="75000"/>
                  </a:schemeClr>
                </a:solidFill>
              </a:rPr>
              <a:t>Seberegulace v prevenci zubních onemocnění: </a:t>
            </a:r>
            <a:br>
              <a:rPr lang="cs-CZ" dirty="0">
                <a:solidFill>
                  <a:schemeClr val="accent2">
                    <a:lumMod val="75000"/>
                  </a:schemeClr>
                </a:solidFill>
              </a:rPr>
            </a:br>
            <a:r>
              <a:rPr lang="cs-CZ" sz="2800" dirty="0">
                <a:solidFill>
                  <a:schemeClr val="accent2">
                    <a:lumMod val="75000"/>
                  </a:schemeClr>
                </a:solidFill>
              </a:rPr>
              <a:t>PROČ JE Dodržování zásad zdravého chování a pokynů odborníků pro pacienty tak těžké a jak podpořit změnu</a:t>
            </a:r>
          </a:p>
        </p:txBody>
      </p:sp>
      <p:sp>
        <p:nvSpPr>
          <p:cNvPr id="3" name="Podnadpis 2">
            <a:extLst>
              <a:ext uri="{FF2B5EF4-FFF2-40B4-BE49-F238E27FC236}">
                <a16:creationId xmlns:a16="http://schemas.microsoft.com/office/drawing/2014/main" id="{D324123F-A37F-4795-9554-4CD39977998C}"/>
              </a:ext>
            </a:extLst>
          </p:cNvPr>
          <p:cNvSpPr>
            <a:spLocks noGrp="1"/>
          </p:cNvSpPr>
          <p:nvPr>
            <p:ph type="subTitle" idx="1"/>
          </p:nvPr>
        </p:nvSpPr>
        <p:spPr>
          <a:xfrm>
            <a:off x="1371600" y="3632200"/>
            <a:ext cx="9448800" cy="1117081"/>
          </a:xfrm>
        </p:spPr>
        <p:txBody>
          <a:bodyPr>
            <a:normAutofit/>
          </a:bodyPr>
          <a:lstStyle/>
          <a:p>
            <a:r>
              <a:rPr lang="cs-CZ" sz="1600" dirty="0">
                <a:solidFill>
                  <a:schemeClr val="accent3">
                    <a:lumMod val="75000"/>
                  </a:schemeClr>
                </a:solidFill>
              </a:rPr>
              <a:t>Mgr. Tatiana </a:t>
            </a:r>
            <a:r>
              <a:rPr lang="cs-CZ" sz="1600" dirty="0" err="1">
                <a:solidFill>
                  <a:schemeClr val="accent3">
                    <a:lumMod val="75000"/>
                  </a:schemeClr>
                </a:solidFill>
              </a:rPr>
              <a:t>Malatincová</a:t>
            </a:r>
            <a:r>
              <a:rPr lang="cs-CZ" sz="1600" dirty="0">
                <a:solidFill>
                  <a:schemeClr val="accent3">
                    <a:lumMod val="75000"/>
                  </a:schemeClr>
                </a:solidFill>
              </a:rPr>
              <a:t>, Ph.D.</a:t>
            </a:r>
          </a:p>
          <a:p>
            <a:r>
              <a:rPr lang="cs-CZ" sz="1600" dirty="0">
                <a:solidFill>
                  <a:schemeClr val="accent3">
                    <a:lumMod val="75000"/>
                  </a:schemeClr>
                </a:solidFill>
              </a:rPr>
              <a:t>Ústav psychologie a psychosomatiky LF MU </a:t>
            </a:r>
          </a:p>
          <a:p>
            <a:r>
              <a:rPr lang="cs-CZ" sz="1600" dirty="0">
                <a:solidFill>
                  <a:schemeClr val="accent3">
                    <a:lumMod val="75000"/>
                  </a:schemeClr>
                </a:solidFill>
              </a:rPr>
              <a:t>BHPS031p/c Psychologie - přednáška/cvičení</a:t>
            </a:r>
          </a:p>
        </p:txBody>
      </p:sp>
    </p:spTree>
    <p:extLst>
      <p:ext uri="{BB962C8B-B14F-4D97-AF65-F5344CB8AC3E}">
        <p14:creationId xmlns:p14="http://schemas.microsoft.com/office/powerpoint/2010/main" val="211796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95658-1D83-433A-9469-B239095C3280}"/>
              </a:ext>
            </a:extLst>
          </p:cNvPr>
          <p:cNvSpPr>
            <a:spLocks noGrp="1"/>
          </p:cNvSpPr>
          <p:nvPr>
            <p:ph type="title"/>
          </p:nvPr>
        </p:nvSpPr>
        <p:spPr>
          <a:xfrm>
            <a:off x="514904" y="1110601"/>
            <a:ext cx="10982417" cy="2475977"/>
          </a:xfrm>
        </p:spPr>
        <p:txBody>
          <a:bodyPr/>
          <a:lstStyle/>
          <a:p>
            <a:pPr algn="ctr"/>
            <a:r>
              <a:rPr lang="sk-SK" dirty="0"/>
              <a:t>INDIVIDUÁLNÍ VLIV: CO LIDI </a:t>
            </a:r>
            <a:r>
              <a:rPr lang="sk-SK" dirty="0" err="1"/>
              <a:t>Přesvědčí</a:t>
            </a:r>
            <a:r>
              <a:rPr lang="sk-SK" dirty="0"/>
              <a:t> a </a:t>
            </a:r>
            <a:r>
              <a:rPr lang="sk-SK" dirty="0" err="1"/>
              <a:t>co</a:t>
            </a:r>
            <a:r>
              <a:rPr lang="sk-SK" dirty="0"/>
              <a:t> odradí?</a:t>
            </a:r>
          </a:p>
        </p:txBody>
      </p:sp>
      <p:sp>
        <p:nvSpPr>
          <p:cNvPr id="3" name="BlokTextu 2">
            <a:extLst>
              <a:ext uri="{FF2B5EF4-FFF2-40B4-BE49-F238E27FC236}">
                <a16:creationId xmlns:a16="http://schemas.microsoft.com/office/drawing/2014/main" id="{9AEBB742-7F47-4AD8-8783-478DB97B3B9B}"/>
              </a:ext>
            </a:extLst>
          </p:cNvPr>
          <p:cNvSpPr txBox="1"/>
          <p:nvPr/>
        </p:nvSpPr>
        <p:spPr>
          <a:xfrm>
            <a:off x="1239597" y="3950563"/>
            <a:ext cx="2388795" cy="707886"/>
          </a:xfrm>
          <a:prstGeom prst="rect">
            <a:avLst/>
          </a:prstGeom>
          <a:noFill/>
        </p:spPr>
        <p:txBody>
          <a:bodyPr wrap="none" rtlCol="0">
            <a:spAutoFit/>
          </a:bodyPr>
          <a:lstStyle/>
          <a:p>
            <a:r>
              <a:rPr lang="sk-SK" sz="4000" dirty="0" err="1">
                <a:solidFill>
                  <a:schemeClr val="accent3">
                    <a:lumMod val="60000"/>
                    <a:lumOff val="40000"/>
                  </a:schemeClr>
                </a:solidFill>
                <a:effectLst>
                  <a:outerShdw blurRad="38100" dist="38100" dir="2700000" algn="tl">
                    <a:srgbClr val="000000">
                      <a:alpha val="43137"/>
                    </a:srgbClr>
                  </a:outerShdw>
                </a:effectLst>
              </a:rPr>
              <a:t>Persuaze</a:t>
            </a:r>
            <a:endParaRPr lang="sk-SK" sz="4000" dirty="0">
              <a:solidFill>
                <a:schemeClr val="accent3">
                  <a:lumMod val="60000"/>
                  <a:lumOff val="40000"/>
                </a:schemeClr>
              </a:solidFill>
              <a:effectLst>
                <a:outerShdw blurRad="38100" dist="38100" dir="2700000" algn="tl">
                  <a:srgbClr val="000000">
                    <a:alpha val="43137"/>
                  </a:srgbClr>
                </a:outerShdw>
              </a:effectLst>
            </a:endParaRPr>
          </a:p>
        </p:txBody>
      </p:sp>
      <p:cxnSp>
        <p:nvCxnSpPr>
          <p:cNvPr id="4" name="Rovná spojovacia šípka 3">
            <a:extLst>
              <a:ext uri="{FF2B5EF4-FFF2-40B4-BE49-F238E27FC236}">
                <a16:creationId xmlns:a16="http://schemas.microsoft.com/office/drawing/2014/main" id="{CD2F0D73-2FEA-4B86-8A1F-D439954A797B}"/>
              </a:ext>
            </a:extLst>
          </p:cNvPr>
          <p:cNvCxnSpPr>
            <a:cxnSpLocks/>
          </p:cNvCxnSpPr>
          <p:nvPr/>
        </p:nvCxnSpPr>
        <p:spPr>
          <a:xfrm flipV="1">
            <a:off x="3628392" y="4331139"/>
            <a:ext cx="1458511" cy="1"/>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6" name="BlokTextu 5">
            <a:extLst>
              <a:ext uri="{FF2B5EF4-FFF2-40B4-BE49-F238E27FC236}">
                <a16:creationId xmlns:a16="http://schemas.microsoft.com/office/drawing/2014/main" id="{A964AFC4-5BAC-4584-A52A-00B30F5687E2}"/>
              </a:ext>
            </a:extLst>
          </p:cNvPr>
          <p:cNvSpPr txBox="1"/>
          <p:nvPr/>
        </p:nvSpPr>
        <p:spPr>
          <a:xfrm>
            <a:off x="5156129" y="3950563"/>
            <a:ext cx="1636987" cy="707886"/>
          </a:xfrm>
          <a:prstGeom prst="rect">
            <a:avLst/>
          </a:prstGeom>
          <a:noFill/>
        </p:spPr>
        <p:txBody>
          <a:bodyPr wrap="none" rtlCol="0">
            <a:spAutoFit/>
          </a:bodyPr>
          <a:lstStyle/>
          <a:p>
            <a:r>
              <a:rPr lang="sk-SK" sz="4000" dirty="0">
                <a:solidFill>
                  <a:schemeClr val="accent3">
                    <a:lumMod val="60000"/>
                    <a:lumOff val="40000"/>
                  </a:schemeClr>
                </a:solidFill>
                <a:effectLst>
                  <a:outerShdw blurRad="38100" dist="38100" dir="2700000" algn="tl">
                    <a:srgbClr val="000000">
                      <a:alpha val="43137"/>
                    </a:srgbClr>
                  </a:outerShdw>
                </a:effectLst>
              </a:rPr>
              <a:t>Postoj</a:t>
            </a:r>
          </a:p>
        </p:txBody>
      </p:sp>
      <p:cxnSp>
        <p:nvCxnSpPr>
          <p:cNvPr id="7" name="Rovná spojovacia šípka 6">
            <a:extLst>
              <a:ext uri="{FF2B5EF4-FFF2-40B4-BE49-F238E27FC236}">
                <a16:creationId xmlns:a16="http://schemas.microsoft.com/office/drawing/2014/main" id="{95F7A2E9-4821-4F00-B0EA-59DD82DAA689}"/>
              </a:ext>
            </a:extLst>
          </p:cNvPr>
          <p:cNvCxnSpPr>
            <a:cxnSpLocks/>
          </p:cNvCxnSpPr>
          <p:nvPr/>
        </p:nvCxnSpPr>
        <p:spPr>
          <a:xfrm flipV="1">
            <a:off x="6898435" y="4331139"/>
            <a:ext cx="1458511" cy="1"/>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8" name="BlokTextu 7">
            <a:extLst>
              <a:ext uri="{FF2B5EF4-FFF2-40B4-BE49-F238E27FC236}">
                <a16:creationId xmlns:a16="http://schemas.microsoft.com/office/drawing/2014/main" id="{3F1013DE-ECBE-4601-8EF2-AD357B6C63EF}"/>
              </a:ext>
            </a:extLst>
          </p:cNvPr>
          <p:cNvSpPr txBox="1"/>
          <p:nvPr/>
        </p:nvSpPr>
        <p:spPr>
          <a:xfrm>
            <a:off x="8320854" y="3977196"/>
            <a:ext cx="2388796" cy="707886"/>
          </a:xfrm>
          <a:prstGeom prst="rect">
            <a:avLst/>
          </a:prstGeom>
          <a:noFill/>
        </p:spPr>
        <p:txBody>
          <a:bodyPr wrap="square" rtlCol="0">
            <a:spAutoFit/>
          </a:bodyPr>
          <a:lstStyle/>
          <a:p>
            <a:r>
              <a:rPr lang="sk-SK" sz="4000" dirty="0" err="1">
                <a:solidFill>
                  <a:schemeClr val="accent3">
                    <a:lumMod val="60000"/>
                    <a:lumOff val="40000"/>
                  </a:schemeClr>
                </a:solidFill>
                <a:effectLst>
                  <a:outerShdw blurRad="38100" dist="38100" dir="2700000" algn="tl">
                    <a:srgbClr val="000000">
                      <a:alpha val="43137"/>
                    </a:srgbClr>
                  </a:outerShdw>
                </a:effectLst>
              </a:rPr>
              <a:t>Chování</a:t>
            </a:r>
            <a:endParaRPr lang="sk-SK" sz="4000" dirty="0">
              <a:solidFill>
                <a:schemeClr val="accent3">
                  <a:lumMod val="60000"/>
                  <a:lumOff val="40000"/>
                </a:schemeClr>
              </a:solidFill>
              <a:effectLst>
                <a:outerShdw blurRad="38100" dist="38100" dir="2700000" algn="tl">
                  <a:srgbClr val="000000">
                    <a:alpha val="43137"/>
                  </a:srgbClr>
                </a:outerShdw>
              </a:effectLst>
            </a:endParaRPr>
          </a:p>
        </p:txBody>
      </p:sp>
      <p:sp>
        <p:nvSpPr>
          <p:cNvPr id="9" name="BlokTextu 8">
            <a:extLst>
              <a:ext uri="{FF2B5EF4-FFF2-40B4-BE49-F238E27FC236}">
                <a16:creationId xmlns:a16="http://schemas.microsoft.com/office/drawing/2014/main" id="{66C4B7BE-E1DE-45E9-84AD-6A3A5ACF875C}"/>
              </a:ext>
            </a:extLst>
          </p:cNvPr>
          <p:cNvSpPr txBox="1"/>
          <p:nvPr/>
        </p:nvSpPr>
        <p:spPr>
          <a:xfrm>
            <a:off x="4037542" y="3604915"/>
            <a:ext cx="487634" cy="707886"/>
          </a:xfrm>
          <a:prstGeom prst="rect">
            <a:avLst/>
          </a:prstGeom>
          <a:noFill/>
        </p:spPr>
        <p:txBody>
          <a:bodyPr wrap="none" rtlCol="0">
            <a:spAutoFit/>
          </a:bodyPr>
          <a:lstStyle/>
          <a:p>
            <a:r>
              <a:rPr lang="sk-SK" sz="4000" dirty="0">
                <a:solidFill>
                  <a:schemeClr val="accent1">
                    <a:lumMod val="40000"/>
                    <a:lumOff val="60000"/>
                  </a:schemeClr>
                </a:solidFill>
                <a:effectLst>
                  <a:outerShdw blurRad="38100" dist="38100" dir="2700000" algn="tl">
                    <a:srgbClr val="000000">
                      <a:alpha val="43137"/>
                    </a:srgbClr>
                  </a:outerShdw>
                </a:effectLst>
              </a:rPr>
              <a:t>?</a:t>
            </a:r>
          </a:p>
        </p:txBody>
      </p:sp>
      <p:sp>
        <p:nvSpPr>
          <p:cNvPr id="10" name="BlokTextu 9">
            <a:extLst>
              <a:ext uri="{FF2B5EF4-FFF2-40B4-BE49-F238E27FC236}">
                <a16:creationId xmlns:a16="http://schemas.microsoft.com/office/drawing/2014/main" id="{810CB395-B31D-494C-A330-04BEBFD53F36}"/>
              </a:ext>
            </a:extLst>
          </p:cNvPr>
          <p:cNvSpPr txBox="1"/>
          <p:nvPr/>
        </p:nvSpPr>
        <p:spPr>
          <a:xfrm>
            <a:off x="7308937" y="3596620"/>
            <a:ext cx="487634" cy="707886"/>
          </a:xfrm>
          <a:prstGeom prst="rect">
            <a:avLst/>
          </a:prstGeom>
          <a:noFill/>
        </p:spPr>
        <p:txBody>
          <a:bodyPr wrap="none" rtlCol="0">
            <a:spAutoFit/>
          </a:bodyPr>
          <a:lstStyle/>
          <a:p>
            <a:r>
              <a:rPr lang="sk-SK" sz="4000" dirty="0">
                <a:solidFill>
                  <a:schemeClr val="accent1">
                    <a:lumMod val="40000"/>
                    <a:lumOff val="60000"/>
                  </a:schemeClr>
                </a:solidFill>
                <a:effectLst>
                  <a:outerShdw blurRad="38100" dist="38100" dir="2700000" algn="tl">
                    <a:srgbClr val="000000">
                      <a:alpha val="43137"/>
                    </a:srgbClr>
                  </a:outerShdw>
                </a:effectLst>
              </a:rPr>
              <a:t>?</a:t>
            </a:r>
          </a:p>
        </p:txBody>
      </p:sp>
      <p:cxnSp>
        <p:nvCxnSpPr>
          <p:cNvPr id="11" name="Rovná spojovacia šípka 10">
            <a:extLst>
              <a:ext uri="{FF2B5EF4-FFF2-40B4-BE49-F238E27FC236}">
                <a16:creationId xmlns:a16="http://schemas.microsoft.com/office/drawing/2014/main" id="{05B64B9C-767C-47F5-BDDB-22D2177EA38A}"/>
              </a:ext>
            </a:extLst>
          </p:cNvPr>
          <p:cNvCxnSpPr>
            <a:cxnSpLocks/>
          </p:cNvCxnSpPr>
          <p:nvPr/>
        </p:nvCxnSpPr>
        <p:spPr>
          <a:xfrm flipV="1">
            <a:off x="6862342" y="4658450"/>
            <a:ext cx="1633588" cy="10889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57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58FA2A-0877-4892-812C-D1236930449A}"/>
              </a:ext>
            </a:extLst>
          </p:cNvPr>
          <p:cNvSpPr>
            <a:spLocks noGrp="1"/>
          </p:cNvSpPr>
          <p:nvPr>
            <p:ph type="title"/>
          </p:nvPr>
        </p:nvSpPr>
        <p:spPr/>
        <p:txBody>
          <a:bodyPr/>
          <a:lstStyle/>
          <a:p>
            <a:r>
              <a:rPr lang="cs-CZ" dirty="0"/>
              <a:t>OVLIVNÍ POSTOJ Mé CHOVÁNÍ?</a:t>
            </a:r>
          </a:p>
        </p:txBody>
      </p:sp>
      <p:sp>
        <p:nvSpPr>
          <p:cNvPr id="3" name="Zástupný objekt pre obsah 2">
            <a:extLst>
              <a:ext uri="{FF2B5EF4-FFF2-40B4-BE49-F238E27FC236}">
                <a16:creationId xmlns:a16="http://schemas.microsoft.com/office/drawing/2014/main" id="{6D2B6445-2445-4143-AECD-A3F64791941E}"/>
              </a:ext>
            </a:extLst>
          </p:cNvPr>
          <p:cNvSpPr>
            <a:spLocks noGrp="1"/>
          </p:cNvSpPr>
          <p:nvPr>
            <p:ph idx="1"/>
          </p:nvPr>
        </p:nvSpPr>
        <p:spPr>
          <a:xfrm>
            <a:off x="685800" y="2057402"/>
            <a:ext cx="10820400" cy="4574218"/>
          </a:xfrm>
        </p:spPr>
        <p:txBody>
          <a:bodyPr>
            <a:normAutofit lnSpcReduction="10000"/>
          </a:bodyPr>
          <a:lstStyle/>
          <a:p>
            <a:r>
              <a:rPr lang="cs-CZ" b="1" dirty="0"/>
              <a:t>SÍLA POSTOJE</a:t>
            </a:r>
            <a:r>
              <a:rPr lang="cs-CZ" dirty="0"/>
              <a:t> – čím silněji se s postojem/cílem identifikuji, tím větší pravděpodobnost, že se podle něj budu chovat</a:t>
            </a:r>
          </a:p>
          <a:p>
            <a:endParaRPr lang="cs-CZ" dirty="0"/>
          </a:p>
          <a:p>
            <a:r>
              <a:rPr lang="cs-CZ" b="1" dirty="0"/>
              <a:t>KOGNITIVNÍ DOSTUPNOST </a:t>
            </a:r>
            <a:r>
              <a:rPr lang="cs-CZ" dirty="0"/>
              <a:t>– čím častěji je mi důležitost chovat se podle postoje připomínána, tím větší pravděpodobnost, že se podle něj budu chovat</a:t>
            </a:r>
          </a:p>
          <a:p>
            <a:endParaRPr lang="cs-CZ" dirty="0"/>
          </a:p>
          <a:p>
            <a:r>
              <a:rPr lang="cs-CZ" b="1" dirty="0"/>
              <a:t>SPECIFIČNOST</a:t>
            </a:r>
            <a:r>
              <a:rPr lang="cs-CZ" dirty="0"/>
              <a:t> – postoje vztahující se ke konkrétnímu, snadno představitelnému a časově ukotvenému chování spouštějí chování snadněji než obecné postoje vztahující se k obecným „doporučením“</a:t>
            </a:r>
          </a:p>
          <a:p>
            <a:endParaRPr lang="cs-CZ" dirty="0"/>
          </a:p>
          <a:p>
            <a:r>
              <a:rPr lang="cs-CZ" b="1" dirty="0"/>
              <a:t>SOCIÁLNÍ NORMY</a:t>
            </a:r>
            <a:r>
              <a:rPr lang="cs-CZ" dirty="0"/>
              <a:t> – pokud je chování považované za normální v rozporu s postojem, je nižší pravděpodobnost, že se budu chovat podle postoje</a:t>
            </a:r>
            <a:endParaRPr lang="cs-CZ" b="1" dirty="0"/>
          </a:p>
        </p:txBody>
      </p:sp>
    </p:spTree>
    <p:extLst>
      <p:ext uri="{BB962C8B-B14F-4D97-AF65-F5344CB8AC3E}">
        <p14:creationId xmlns:p14="http://schemas.microsoft.com/office/powerpoint/2010/main" val="356109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68B575-E3D5-48EB-913C-579CFE0327C4}"/>
              </a:ext>
            </a:extLst>
          </p:cNvPr>
          <p:cNvSpPr>
            <a:spLocks noGrp="1"/>
          </p:cNvSpPr>
          <p:nvPr>
            <p:ph type="title"/>
          </p:nvPr>
        </p:nvSpPr>
        <p:spPr/>
        <p:txBody>
          <a:bodyPr/>
          <a:lstStyle/>
          <a:p>
            <a:r>
              <a:rPr lang="cs-CZ" dirty="0"/>
              <a:t>Náš motivační systém je přirozeně reaktivní...</a:t>
            </a:r>
          </a:p>
        </p:txBody>
      </p:sp>
      <p:sp>
        <p:nvSpPr>
          <p:cNvPr id="3" name="Zástupný objekt pre obsah 2">
            <a:extLst>
              <a:ext uri="{FF2B5EF4-FFF2-40B4-BE49-F238E27FC236}">
                <a16:creationId xmlns:a16="http://schemas.microsoft.com/office/drawing/2014/main" id="{00F65272-4616-47C6-A37D-F12E33277BC8}"/>
              </a:ext>
            </a:extLst>
          </p:cNvPr>
          <p:cNvSpPr>
            <a:spLocks noGrp="1"/>
          </p:cNvSpPr>
          <p:nvPr>
            <p:ph idx="1"/>
          </p:nvPr>
        </p:nvSpPr>
        <p:spPr>
          <a:xfrm>
            <a:off x="685800" y="2194560"/>
            <a:ext cx="10520265" cy="4504820"/>
          </a:xfrm>
        </p:spPr>
        <p:txBody>
          <a:bodyPr/>
          <a:lstStyle/>
          <a:p>
            <a:pPr marL="0" indent="0">
              <a:buNone/>
            </a:pPr>
            <a:r>
              <a:rPr lang="cs-CZ" b="1" dirty="0"/>
              <a:t>Hlavní motivátory: </a:t>
            </a:r>
          </a:p>
          <a:p>
            <a:r>
              <a:rPr lang="cs-CZ" dirty="0"/>
              <a:t>Odměňující pocit</a:t>
            </a:r>
          </a:p>
          <a:p>
            <a:r>
              <a:rPr lang="cs-CZ" dirty="0"/>
              <a:t>Jistota</a:t>
            </a:r>
          </a:p>
          <a:p>
            <a:r>
              <a:rPr lang="cs-CZ" dirty="0"/>
              <a:t>Bezpečí</a:t>
            </a:r>
          </a:p>
          <a:p>
            <a:r>
              <a:rPr lang="cs-CZ" dirty="0"/>
              <a:t>Známé situace a předvídatelnost</a:t>
            </a:r>
          </a:p>
          <a:p>
            <a:r>
              <a:rPr lang="cs-CZ" dirty="0"/>
              <a:t>Vyhnutí se bolesti a nejistotě</a:t>
            </a:r>
          </a:p>
          <a:p>
            <a:endParaRPr lang="cs-CZ" dirty="0"/>
          </a:p>
          <a:p>
            <a:pPr marL="0" indent="0">
              <a:buNone/>
            </a:pPr>
            <a:r>
              <a:rPr lang="cs-CZ" dirty="0">
                <a:solidFill>
                  <a:srgbClr val="C00000"/>
                </a:solidFill>
              </a:rPr>
              <a:t>Na dlouhodobé cíle, včetně vnímané potřeby změnit své návyky, motivační a emoční procesy bezprostředně nereagují úplnou reakcí. Nutná je </a:t>
            </a:r>
            <a:r>
              <a:rPr lang="cs-CZ" b="1" dirty="0">
                <a:solidFill>
                  <a:srgbClr val="C00000"/>
                </a:solidFill>
              </a:rPr>
              <a:t>sebe-regulace </a:t>
            </a:r>
            <a:r>
              <a:rPr lang="cs-CZ" dirty="0">
                <a:solidFill>
                  <a:srgbClr val="C00000"/>
                </a:solidFill>
              </a:rPr>
              <a:t>jednání – schopnost naplánovat komplexní </a:t>
            </a:r>
            <a:r>
              <a:rPr lang="cs-CZ" b="1" dirty="0">
                <a:solidFill>
                  <a:srgbClr val="C00000"/>
                </a:solidFill>
              </a:rPr>
              <a:t>jednání</a:t>
            </a:r>
            <a:r>
              <a:rPr lang="cs-CZ" dirty="0">
                <a:solidFill>
                  <a:srgbClr val="C00000"/>
                </a:solidFill>
              </a:rPr>
              <a:t> směřující k cíli a motivovat se postupně v dílčích krocích. </a:t>
            </a:r>
            <a:endParaRPr lang="cs-CZ" b="1" dirty="0">
              <a:solidFill>
                <a:srgbClr val="C00000"/>
              </a:solidFill>
            </a:endParaRPr>
          </a:p>
        </p:txBody>
      </p:sp>
      <p:sp>
        <p:nvSpPr>
          <p:cNvPr id="4" name="BlokTextu 3">
            <a:extLst>
              <a:ext uri="{FF2B5EF4-FFF2-40B4-BE49-F238E27FC236}">
                <a16:creationId xmlns:a16="http://schemas.microsoft.com/office/drawing/2014/main" id="{669E1A4A-B2AE-BC6E-4580-269370BB7CCE}"/>
              </a:ext>
            </a:extLst>
          </p:cNvPr>
          <p:cNvSpPr txBox="1"/>
          <p:nvPr/>
        </p:nvSpPr>
        <p:spPr>
          <a:xfrm>
            <a:off x="9486900" y="3838575"/>
            <a:ext cx="968535" cy="400110"/>
          </a:xfrm>
          <a:prstGeom prst="rect">
            <a:avLst/>
          </a:prstGeom>
          <a:solidFill>
            <a:schemeClr val="accent5">
              <a:lumMod val="60000"/>
              <a:lumOff val="40000"/>
            </a:schemeClr>
          </a:solidFill>
        </p:spPr>
        <p:txBody>
          <a:bodyPr wrap="none" rtlCol="0">
            <a:spAutoFit/>
          </a:bodyPr>
          <a:lstStyle/>
          <a:p>
            <a:r>
              <a:rPr lang="sk-SK" sz="2000" b="1" dirty="0"/>
              <a:t>ZVYKY</a:t>
            </a:r>
            <a:endParaRPr lang="cs-CZ" sz="2000" b="1" dirty="0"/>
          </a:p>
        </p:txBody>
      </p:sp>
      <p:sp>
        <p:nvSpPr>
          <p:cNvPr id="5" name="BlokTextu 4">
            <a:extLst>
              <a:ext uri="{FF2B5EF4-FFF2-40B4-BE49-F238E27FC236}">
                <a16:creationId xmlns:a16="http://schemas.microsoft.com/office/drawing/2014/main" id="{867BC836-4F64-4DDE-B6FA-1D42CECFACD9}"/>
              </a:ext>
            </a:extLst>
          </p:cNvPr>
          <p:cNvSpPr txBox="1"/>
          <p:nvPr/>
        </p:nvSpPr>
        <p:spPr>
          <a:xfrm>
            <a:off x="6810375" y="3838575"/>
            <a:ext cx="1127232" cy="400110"/>
          </a:xfrm>
          <a:prstGeom prst="rect">
            <a:avLst/>
          </a:prstGeom>
          <a:solidFill>
            <a:schemeClr val="accent5">
              <a:lumMod val="60000"/>
              <a:lumOff val="40000"/>
            </a:schemeClr>
          </a:solidFill>
        </p:spPr>
        <p:txBody>
          <a:bodyPr wrap="none" rtlCol="0">
            <a:spAutoFit/>
          </a:bodyPr>
          <a:lstStyle/>
          <a:p>
            <a:r>
              <a:rPr lang="sk-SK" sz="2000" b="1" dirty="0"/>
              <a:t>NORMY</a:t>
            </a:r>
            <a:endParaRPr lang="cs-CZ" sz="2000" b="1" dirty="0"/>
          </a:p>
        </p:txBody>
      </p:sp>
      <p:sp>
        <p:nvSpPr>
          <p:cNvPr id="6" name="BlokTextu 5">
            <a:extLst>
              <a:ext uri="{FF2B5EF4-FFF2-40B4-BE49-F238E27FC236}">
                <a16:creationId xmlns:a16="http://schemas.microsoft.com/office/drawing/2014/main" id="{5D5B3520-5CC7-AB1B-62CF-4C3CA559B502}"/>
              </a:ext>
            </a:extLst>
          </p:cNvPr>
          <p:cNvSpPr txBox="1"/>
          <p:nvPr/>
        </p:nvSpPr>
        <p:spPr>
          <a:xfrm>
            <a:off x="7937607" y="2277249"/>
            <a:ext cx="1381125" cy="707886"/>
          </a:xfrm>
          <a:prstGeom prst="rect">
            <a:avLst/>
          </a:prstGeom>
          <a:solidFill>
            <a:schemeClr val="accent5">
              <a:lumMod val="60000"/>
              <a:lumOff val="40000"/>
            </a:schemeClr>
          </a:solidFill>
        </p:spPr>
        <p:txBody>
          <a:bodyPr wrap="square" rtlCol="0">
            <a:spAutoFit/>
          </a:bodyPr>
          <a:lstStyle/>
          <a:p>
            <a:pPr algn="ctr"/>
            <a:r>
              <a:rPr lang="sk-SK" sz="2000" b="1" dirty="0"/>
              <a:t>EMOČNÍ REAKCE</a:t>
            </a:r>
            <a:endParaRPr lang="cs-CZ" sz="2000" b="1" dirty="0"/>
          </a:p>
        </p:txBody>
      </p:sp>
      <p:cxnSp>
        <p:nvCxnSpPr>
          <p:cNvPr id="8" name="Rovná spojnica 7">
            <a:extLst>
              <a:ext uri="{FF2B5EF4-FFF2-40B4-BE49-F238E27FC236}">
                <a16:creationId xmlns:a16="http://schemas.microsoft.com/office/drawing/2014/main" id="{ABB604E5-996A-B4A8-BB75-3A189EC4B46A}"/>
              </a:ext>
            </a:extLst>
          </p:cNvPr>
          <p:cNvCxnSpPr>
            <a:endCxn id="5" idx="0"/>
          </p:cNvCxnSpPr>
          <p:nvPr/>
        </p:nvCxnSpPr>
        <p:spPr>
          <a:xfrm flipH="1">
            <a:off x="7373991" y="2985135"/>
            <a:ext cx="563616" cy="853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ovná spojnica 9">
            <a:extLst>
              <a:ext uri="{FF2B5EF4-FFF2-40B4-BE49-F238E27FC236}">
                <a16:creationId xmlns:a16="http://schemas.microsoft.com/office/drawing/2014/main" id="{D4E5EB3D-7268-87F4-95B9-220630FA0C78}"/>
              </a:ext>
            </a:extLst>
          </p:cNvPr>
          <p:cNvCxnSpPr>
            <a:endCxn id="4" idx="0"/>
          </p:cNvCxnSpPr>
          <p:nvPr/>
        </p:nvCxnSpPr>
        <p:spPr>
          <a:xfrm>
            <a:off x="9318732" y="2985135"/>
            <a:ext cx="652436" cy="853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ovná spojnica 11">
            <a:extLst>
              <a:ext uri="{FF2B5EF4-FFF2-40B4-BE49-F238E27FC236}">
                <a16:creationId xmlns:a16="http://schemas.microsoft.com/office/drawing/2014/main" id="{5C6C5F6B-65F1-3973-7559-6F775BDAACB0}"/>
              </a:ext>
            </a:extLst>
          </p:cNvPr>
          <p:cNvCxnSpPr>
            <a:stCxn id="5" idx="3"/>
            <a:endCxn id="4" idx="1"/>
          </p:cNvCxnSpPr>
          <p:nvPr/>
        </p:nvCxnSpPr>
        <p:spPr>
          <a:xfrm>
            <a:off x="7937607" y="4038630"/>
            <a:ext cx="154929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96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38B79FAB-F4A1-4667-A41E-307915C9EED3}"/>
              </a:ext>
            </a:extLst>
          </p:cNvPr>
          <p:cNvSpPr>
            <a:spLocks noGrp="1"/>
          </p:cNvSpPr>
          <p:nvPr>
            <p:ph idx="1"/>
          </p:nvPr>
        </p:nvSpPr>
        <p:spPr>
          <a:xfrm>
            <a:off x="7704309" y="1229561"/>
            <a:ext cx="3722913" cy="4919741"/>
          </a:xfrm>
        </p:spPr>
        <p:txBody>
          <a:bodyPr>
            <a:normAutofit/>
          </a:bodyPr>
          <a:lstStyle/>
          <a:p>
            <a:pPr marL="0" indent="0">
              <a:buNone/>
            </a:pPr>
            <a:r>
              <a:rPr lang="cs-CZ" sz="2800" b="1" dirty="0"/>
              <a:t>Proč je vhodné pěstovat žádoucí návyky již od dětství? </a:t>
            </a:r>
          </a:p>
          <a:p>
            <a:pPr marL="0" indent="0">
              <a:buNone/>
            </a:pPr>
            <a:endParaRPr lang="cs-CZ" sz="2800" b="1" dirty="0"/>
          </a:p>
          <a:p>
            <a:pPr marL="0" indent="0">
              <a:buNone/>
            </a:pPr>
            <a:r>
              <a:rPr lang="cs-CZ" sz="2800" b="1" dirty="0"/>
              <a:t>A Jak na to?</a:t>
            </a:r>
            <a:endParaRPr lang="cs-CZ" sz="2800" dirty="0"/>
          </a:p>
        </p:txBody>
      </p:sp>
      <p:pic>
        <p:nvPicPr>
          <p:cNvPr id="7" name="Obrázok 6" descr="Obrázok, na ktorom je stena, osoba, vnútri, pózujúci&#10;&#10;Automaticky generovaný popis">
            <a:extLst>
              <a:ext uri="{FF2B5EF4-FFF2-40B4-BE49-F238E27FC236}">
                <a16:creationId xmlns:a16="http://schemas.microsoft.com/office/drawing/2014/main" id="{F23CDFCF-6963-45A9-92DA-807D47761A50}"/>
              </a:ext>
            </a:extLst>
          </p:cNvPr>
          <p:cNvPicPr>
            <a:picLocks noChangeAspect="1"/>
          </p:cNvPicPr>
          <p:nvPr/>
        </p:nvPicPr>
        <p:blipFill rotWithShape="1">
          <a:blip r:embed="rId2"/>
          <a:srcRect l="263" r="3" b="3"/>
          <a:stretch/>
        </p:blipFill>
        <p:spPr>
          <a:xfrm>
            <a:off x="1317049" y="1229561"/>
            <a:ext cx="6127287" cy="4607567"/>
          </a:xfrm>
          <a:prstGeom prst="rect">
            <a:avLst/>
          </a:prstGeom>
        </p:spPr>
      </p:pic>
    </p:spTree>
    <p:extLst>
      <p:ext uri="{BB962C8B-B14F-4D97-AF65-F5344CB8AC3E}">
        <p14:creationId xmlns:p14="http://schemas.microsoft.com/office/powerpoint/2010/main" val="121369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38B79FAB-F4A1-4667-A41E-307915C9EED3}"/>
              </a:ext>
            </a:extLst>
          </p:cNvPr>
          <p:cNvSpPr>
            <a:spLocks noGrp="1"/>
          </p:cNvSpPr>
          <p:nvPr>
            <p:ph idx="1"/>
          </p:nvPr>
        </p:nvSpPr>
        <p:spPr>
          <a:xfrm>
            <a:off x="457200" y="1530220"/>
            <a:ext cx="3722913" cy="4919741"/>
          </a:xfrm>
        </p:spPr>
        <p:txBody>
          <a:bodyPr>
            <a:normAutofit/>
          </a:bodyPr>
          <a:lstStyle/>
          <a:p>
            <a:pPr marL="0" indent="0">
              <a:buNone/>
            </a:pPr>
            <a:r>
              <a:rPr lang="cs-CZ" sz="2000" b="1" dirty="0"/>
              <a:t>Vedení k žádoucímu chování </a:t>
            </a:r>
            <a:r>
              <a:rPr lang="cs-CZ" sz="2000" b="1" dirty="0">
                <a:solidFill>
                  <a:schemeClr val="accent4">
                    <a:lumMod val="75000"/>
                  </a:schemeClr>
                </a:solidFill>
              </a:rPr>
              <a:t>od dětství</a:t>
            </a:r>
            <a:r>
              <a:rPr lang="cs-CZ" sz="2000" b="1" dirty="0"/>
              <a:t> („čisti si zuby jako velká holka“):</a:t>
            </a:r>
          </a:p>
          <a:p>
            <a:r>
              <a:rPr lang="cs-CZ" sz="2000" dirty="0"/>
              <a:t>Chování se stane „normálním“ a automatickým</a:t>
            </a:r>
          </a:p>
          <a:p>
            <a:r>
              <a:rPr lang="cs-CZ" sz="2000" dirty="0"/>
              <a:t>Nepříjemný pocit při vynechání chování</a:t>
            </a:r>
          </a:p>
          <a:p>
            <a:r>
              <a:rPr lang="cs-CZ" sz="2000" dirty="0"/>
              <a:t>Vím, jak na to; nepochybuji o své schopnosti</a:t>
            </a:r>
          </a:p>
          <a:p>
            <a:r>
              <a:rPr lang="cs-CZ" sz="2000" dirty="0"/>
              <a:t>Budu s větší pravděpodobností věřit, že to funguje (vliv kognitivních zkreslení)</a:t>
            </a:r>
          </a:p>
          <a:p>
            <a:endParaRPr lang="cs-CZ" sz="2000" dirty="0"/>
          </a:p>
        </p:txBody>
      </p:sp>
      <p:pic>
        <p:nvPicPr>
          <p:cNvPr id="7" name="Obrázok 6" descr="Obrázok, na ktorom je stena, osoba, vnútri, pózujúci&#10;&#10;Automaticky generovaný popis">
            <a:extLst>
              <a:ext uri="{FF2B5EF4-FFF2-40B4-BE49-F238E27FC236}">
                <a16:creationId xmlns:a16="http://schemas.microsoft.com/office/drawing/2014/main" id="{F23CDFCF-6963-45A9-92DA-807D47761A50}"/>
              </a:ext>
            </a:extLst>
          </p:cNvPr>
          <p:cNvPicPr>
            <a:picLocks noChangeAspect="1"/>
          </p:cNvPicPr>
          <p:nvPr/>
        </p:nvPicPr>
        <p:blipFill rotWithShape="1">
          <a:blip r:embed="rId2"/>
          <a:srcRect l="263" r="3" b="3"/>
          <a:stretch/>
        </p:blipFill>
        <p:spPr>
          <a:xfrm>
            <a:off x="4955339" y="1336566"/>
            <a:ext cx="6127287" cy="4607567"/>
          </a:xfrm>
          <a:prstGeom prst="rect">
            <a:avLst/>
          </a:prstGeom>
        </p:spPr>
      </p:pic>
      <p:sp>
        <p:nvSpPr>
          <p:cNvPr id="10" name="BlokTextu 9">
            <a:extLst>
              <a:ext uri="{FF2B5EF4-FFF2-40B4-BE49-F238E27FC236}">
                <a16:creationId xmlns:a16="http://schemas.microsoft.com/office/drawing/2014/main" id="{A9A358F6-E814-4F15-8D73-88E2B4C43AA9}"/>
              </a:ext>
            </a:extLst>
          </p:cNvPr>
          <p:cNvSpPr txBox="1"/>
          <p:nvPr/>
        </p:nvSpPr>
        <p:spPr>
          <a:xfrm>
            <a:off x="4882690" y="913867"/>
            <a:ext cx="6458819" cy="369332"/>
          </a:xfrm>
          <a:prstGeom prst="rect">
            <a:avLst/>
          </a:prstGeom>
          <a:noFill/>
        </p:spPr>
        <p:txBody>
          <a:bodyPr wrap="none" rtlCol="0">
            <a:spAutoFit/>
          </a:bodyPr>
          <a:lstStyle/>
          <a:p>
            <a:r>
              <a:rPr lang="cs-CZ" i="1" dirty="0">
                <a:solidFill>
                  <a:schemeClr val="accent6">
                    <a:lumMod val="75000"/>
                  </a:schemeClr>
                </a:solidFill>
              </a:rPr>
              <a:t>V očích dítěte rodiče reprezentují, jak funguje celý svět. </a:t>
            </a:r>
          </a:p>
        </p:txBody>
      </p:sp>
    </p:spTree>
    <p:extLst>
      <p:ext uri="{BB962C8B-B14F-4D97-AF65-F5344CB8AC3E}">
        <p14:creationId xmlns:p14="http://schemas.microsoft.com/office/powerpoint/2010/main" val="232624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CE31E-2CB5-448F-A5A9-5E5B691BC503}"/>
              </a:ext>
            </a:extLst>
          </p:cNvPr>
          <p:cNvSpPr>
            <a:spLocks noGrp="1"/>
          </p:cNvSpPr>
          <p:nvPr>
            <p:ph type="title"/>
          </p:nvPr>
        </p:nvSpPr>
        <p:spPr>
          <a:xfrm>
            <a:off x="913774" y="297504"/>
            <a:ext cx="10364451" cy="1190828"/>
          </a:xfrm>
        </p:spPr>
        <p:txBody>
          <a:bodyPr>
            <a:normAutofit/>
          </a:bodyPr>
          <a:lstStyle/>
          <a:p>
            <a:r>
              <a:rPr lang="sk-SK" dirty="0"/>
              <a:t>ZÁSTUPNÉ PODMIŇOVÁNÍ</a:t>
            </a:r>
            <a:br>
              <a:rPr lang="sk-SK" dirty="0"/>
            </a:br>
            <a:r>
              <a:rPr lang="sk-SK" dirty="0"/>
              <a:t>(OBSERVAČNÍ UČENÍ)</a:t>
            </a:r>
            <a:endParaRPr lang="cs-CZ" dirty="0"/>
          </a:p>
        </p:txBody>
      </p:sp>
      <p:pic>
        <p:nvPicPr>
          <p:cNvPr id="3" name="Picture 3" descr="C:\Users\Taaanique\Desktop\Learning strategies\Pictures\Learning%20by%20Example.jpg">
            <a:extLst>
              <a:ext uri="{FF2B5EF4-FFF2-40B4-BE49-F238E27FC236}">
                <a16:creationId xmlns:a16="http://schemas.microsoft.com/office/drawing/2014/main" id="{9190F263-F17C-B73A-DECA-935115A85F1B}"/>
              </a:ext>
            </a:extLst>
          </p:cNvPr>
          <p:cNvPicPr>
            <a:picLocks noChangeAspect="1" noChangeArrowheads="1"/>
          </p:cNvPicPr>
          <p:nvPr/>
        </p:nvPicPr>
        <p:blipFill>
          <a:blip r:embed="rId2" cstate="print"/>
          <a:srcRect/>
          <a:stretch>
            <a:fillRect/>
          </a:stretch>
        </p:blipFill>
        <p:spPr bwMode="auto">
          <a:xfrm>
            <a:off x="5691759" y="2229930"/>
            <a:ext cx="5586466" cy="4189850"/>
          </a:xfrm>
          <a:prstGeom prst="rect">
            <a:avLst/>
          </a:prstGeom>
          <a:noFill/>
        </p:spPr>
      </p:pic>
      <p:sp>
        <p:nvSpPr>
          <p:cNvPr id="4" name="BlokTextu 3">
            <a:extLst>
              <a:ext uri="{FF2B5EF4-FFF2-40B4-BE49-F238E27FC236}">
                <a16:creationId xmlns:a16="http://schemas.microsoft.com/office/drawing/2014/main" id="{8C3A1444-1A64-6E44-FA57-6CE84CE3D7A8}"/>
              </a:ext>
            </a:extLst>
          </p:cNvPr>
          <p:cNvSpPr txBox="1"/>
          <p:nvPr/>
        </p:nvSpPr>
        <p:spPr>
          <a:xfrm>
            <a:off x="719846" y="1575546"/>
            <a:ext cx="10982527" cy="707886"/>
          </a:xfrm>
          <a:prstGeom prst="rect">
            <a:avLst/>
          </a:prstGeom>
          <a:noFill/>
        </p:spPr>
        <p:txBody>
          <a:bodyPr wrap="square" rtlCol="0">
            <a:spAutoFit/>
          </a:bodyPr>
          <a:lstStyle/>
          <a:p>
            <a:r>
              <a:rPr lang="cs-CZ" sz="2000" dirty="0">
                <a:solidFill>
                  <a:schemeClr val="accent6">
                    <a:lumMod val="50000"/>
                  </a:schemeClr>
                </a:solidFill>
              </a:rPr>
              <a:t>Příklad, který si dáváme navzájem, je mimořádně důležitou ingrediencí pěstování žádoucího chování.</a:t>
            </a:r>
          </a:p>
        </p:txBody>
      </p:sp>
    </p:spTree>
    <p:extLst>
      <p:ext uri="{BB962C8B-B14F-4D97-AF65-F5344CB8AC3E}">
        <p14:creationId xmlns:p14="http://schemas.microsoft.com/office/powerpoint/2010/main" val="3756152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CE31E-2CB5-448F-A5A9-5E5B691BC503}"/>
              </a:ext>
            </a:extLst>
          </p:cNvPr>
          <p:cNvSpPr>
            <a:spLocks noGrp="1"/>
          </p:cNvSpPr>
          <p:nvPr>
            <p:ph type="title"/>
          </p:nvPr>
        </p:nvSpPr>
        <p:spPr/>
        <p:txBody>
          <a:bodyPr/>
          <a:lstStyle/>
          <a:p>
            <a:r>
              <a:rPr lang="cs-CZ" dirty="0"/>
              <a:t>Jak vznikají zvyky?</a:t>
            </a:r>
          </a:p>
        </p:txBody>
      </p:sp>
      <p:sp>
        <p:nvSpPr>
          <p:cNvPr id="5" name="BlokTextu 4">
            <a:extLst>
              <a:ext uri="{FF2B5EF4-FFF2-40B4-BE49-F238E27FC236}">
                <a16:creationId xmlns:a16="http://schemas.microsoft.com/office/drawing/2014/main" id="{290B6B08-D0B1-475A-AE8D-1EA3B7245E76}"/>
              </a:ext>
            </a:extLst>
          </p:cNvPr>
          <p:cNvSpPr txBox="1"/>
          <p:nvPr/>
        </p:nvSpPr>
        <p:spPr>
          <a:xfrm>
            <a:off x="1120877" y="1862045"/>
            <a:ext cx="4179350" cy="830997"/>
          </a:xfrm>
          <a:prstGeom prst="rect">
            <a:avLst/>
          </a:prstGeom>
          <a:noFill/>
        </p:spPr>
        <p:txBody>
          <a:bodyPr wrap="square" rtlCol="0">
            <a:spAutoFit/>
          </a:bodyPr>
          <a:lstStyle/>
          <a:p>
            <a:r>
              <a:rPr lang="cs-CZ" sz="2400" b="1" dirty="0">
                <a:solidFill>
                  <a:schemeClr val="accent6">
                    <a:lumMod val="75000"/>
                  </a:schemeClr>
                </a:solidFill>
              </a:rPr>
              <a:t>KLASICKÉ PODMIŇOVÁNÍ </a:t>
            </a:r>
            <a:r>
              <a:rPr lang="cs-CZ" sz="2400" dirty="0">
                <a:solidFill>
                  <a:schemeClr val="accent6">
                    <a:lumMod val="75000"/>
                  </a:schemeClr>
                </a:solidFill>
              </a:rPr>
              <a:t>– učení fyziologické reakce</a:t>
            </a:r>
            <a:endParaRPr lang="cs-CZ" sz="2400" b="1" dirty="0">
              <a:solidFill>
                <a:schemeClr val="accent6">
                  <a:lumMod val="75000"/>
                </a:schemeClr>
              </a:solidFill>
            </a:endParaRPr>
          </a:p>
        </p:txBody>
      </p:sp>
      <p:sp>
        <p:nvSpPr>
          <p:cNvPr id="6" name="BlokTextu 5">
            <a:extLst>
              <a:ext uri="{FF2B5EF4-FFF2-40B4-BE49-F238E27FC236}">
                <a16:creationId xmlns:a16="http://schemas.microsoft.com/office/drawing/2014/main" id="{0F637C63-344D-4695-9C48-1D70F78BD41A}"/>
              </a:ext>
            </a:extLst>
          </p:cNvPr>
          <p:cNvSpPr txBox="1"/>
          <p:nvPr/>
        </p:nvSpPr>
        <p:spPr>
          <a:xfrm>
            <a:off x="5957245" y="1862045"/>
            <a:ext cx="4437058" cy="830997"/>
          </a:xfrm>
          <a:prstGeom prst="rect">
            <a:avLst/>
          </a:prstGeom>
          <a:noFill/>
        </p:spPr>
        <p:txBody>
          <a:bodyPr wrap="square" rtlCol="0">
            <a:spAutoFit/>
          </a:bodyPr>
          <a:lstStyle/>
          <a:p>
            <a:r>
              <a:rPr lang="cs-CZ" sz="2400" b="1" dirty="0">
                <a:solidFill>
                  <a:schemeClr val="accent6">
                    <a:lumMod val="75000"/>
                  </a:schemeClr>
                </a:solidFill>
              </a:rPr>
              <a:t>OPERANTNÍ PODMIŇOVÁNÍ </a:t>
            </a:r>
            <a:r>
              <a:rPr lang="cs-CZ" sz="2400" dirty="0">
                <a:solidFill>
                  <a:schemeClr val="accent6">
                    <a:lumMod val="75000"/>
                  </a:schemeClr>
                </a:solidFill>
              </a:rPr>
              <a:t>– učení specifického chování</a:t>
            </a:r>
            <a:endParaRPr lang="cs-CZ" sz="2400" b="1" dirty="0">
              <a:solidFill>
                <a:schemeClr val="accent6">
                  <a:lumMod val="75000"/>
                </a:schemeClr>
              </a:solidFill>
            </a:endParaRPr>
          </a:p>
        </p:txBody>
      </p:sp>
      <p:pic>
        <p:nvPicPr>
          <p:cNvPr id="7" name="Picture 2" descr="C:\Users\Taaanique\Desktop\thorndike-cat-box.jpeg">
            <a:extLst>
              <a:ext uri="{FF2B5EF4-FFF2-40B4-BE49-F238E27FC236}">
                <a16:creationId xmlns:a16="http://schemas.microsoft.com/office/drawing/2014/main" id="{9F52D1B4-D354-4584-997A-3DB57C31B072}"/>
              </a:ext>
            </a:extLst>
          </p:cNvPr>
          <p:cNvPicPr>
            <a:picLocks noChangeAspect="1" noChangeArrowheads="1"/>
          </p:cNvPicPr>
          <p:nvPr/>
        </p:nvPicPr>
        <p:blipFill>
          <a:blip r:embed="rId2" cstate="print"/>
          <a:srcRect/>
          <a:stretch>
            <a:fillRect/>
          </a:stretch>
        </p:blipFill>
        <p:spPr bwMode="auto">
          <a:xfrm>
            <a:off x="6096000" y="2768504"/>
            <a:ext cx="5602571" cy="3432094"/>
          </a:xfrm>
          <a:prstGeom prst="rect">
            <a:avLst/>
          </a:prstGeom>
          <a:noFill/>
        </p:spPr>
      </p:pic>
      <p:pic>
        <p:nvPicPr>
          <p:cNvPr id="9" name="Obrázok 8">
            <a:extLst>
              <a:ext uri="{FF2B5EF4-FFF2-40B4-BE49-F238E27FC236}">
                <a16:creationId xmlns:a16="http://schemas.microsoft.com/office/drawing/2014/main" id="{C3FC1CB4-4B4E-4A67-81BC-C399B5831A9D}"/>
              </a:ext>
            </a:extLst>
          </p:cNvPr>
          <p:cNvPicPr>
            <a:picLocks noChangeAspect="1"/>
          </p:cNvPicPr>
          <p:nvPr/>
        </p:nvPicPr>
        <p:blipFill>
          <a:blip r:embed="rId3"/>
          <a:stretch>
            <a:fillRect/>
          </a:stretch>
        </p:blipFill>
        <p:spPr>
          <a:xfrm>
            <a:off x="663586" y="3002887"/>
            <a:ext cx="5093932" cy="3197711"/>
          </a:xfrm>
          <a:prstGeom prst="rect">
            <a:avLst/>
          </a:prstGeom>
        </p:spPr>
      </p:pic>
    </p:spTree>
    <p:extLst>
      <p:ext uri="{BB962C8B-B14F-4D97-AF65-F5344CB8AC3E}">
        <p14:creationId xmlns:p14="http://schemas.microsoft.com/office/powerpoint/2010/main" val="311496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BCE31E-2CB5-448F-A5A9-5E5B691BC503}"/>
              </a:ext>
            </a:extLst>
          </p:cNvPr>
          <p:cNvSpPr>
            <a:spLocks noGrp="1"/>
          </p:cNvSpPr>
          <p:nvPr>
            <p:ph type="title"/>
          </p:nvPr>
        </p:nvSpPr>
        <p:spPr/>
        <p:txBody>
          <a:bodyPr/>
          <a:lstStyle/>
          <a:p>
            <a:r>
              <a:rPr lang="cs-CZ" dirty="0"/>
              <a:t>Důsledky zvyků</a:t>
            </a:r>
          </a:p>
        </p:txBody>
      </p:sp>
      <p:pic>
        <p:nvPicPr>
          <p:cNvPr id="4" name="Obrázok 3" descr="Obrázok, na ktorom je osoba, jedlo, žena, tanier&#10;&#10;Automaticky generovaný popis">
            <a:extLst>
              <a:ext uri="{FF2B5EF4-FFF2-40B4-BE49-F238E27FC236}">
                <a16:creationId xmlns:a16="http://schemas.microsoft.com/office/drawing/2014/main" id="{98F23808-7D94-4153-9154-B3AF1EE07D94}"/>
              </a:ext>
            </a:extLst>
          </p:cNvPr>
          <p:cNvPicPr>
            <a:picLocks noChangeAspect="1"/>
          </p:cNvPicPr>
          <p:nvPr/>
        </p:nvPicPr>
        <p:blipFill>
          <a:blip r:embed="rId2"/>
          <a:stretch>
            <a:fillRect/>
          </a:stretch>
        </p:blipFill>
        <p:spPr>
          <a:xfrm>
            <a:off x="597124" y="2034148"/>
            <a:ext cx="5845649" cy="4059479"/>
          </a:xfrm>
          <a:prstGeom prst="rect">
            <a:avLst/>
          </a:prstGeom>
        </p:spPr>
      </p:pic>
      <p:sp>
        <p:nvSpPr>
          <p:cNvPr id="5" name="Zástupný objekt pre obsah 2">
            <a:extLst>
              <a:ext uri="{FF2B5EF4-FFF2-40B4-BE49-F238E27FC236}">
                <a16:creationId xmlns:a16="http://schemas.microsoft.com/office/drawing/2014/main" id="{FF260FED-E5BB-473C-9BB8-69E677CD02DC}"/>
              </a:ext>
            </a:extLst>
          </p:cNvPr>
          <p:cNvSpPr>
            <a:spLocks noGrp="1"/>
          </p:cNvSpPr>
          <p:nvPr>
            <p:ph idx="1"/>
          </p:nvPr>
        </p:nvSpPr>
        <p:spPr>
          <a:xfrm>
            <a:off x="6839338" y="2069502"/>
            <a:ext cx="5168985" cy="4024125"/>
          </a:xfrm>
        </p:spPr>
        <p:txBody>
          <a:bodyPr>
            <a:normAutofit/>
          </a:bodyPr>
          <a:lstStyle/>
          <a:p>
            <a:r>
              <a:rPr lang="cs-CZ" dirty="0"/>
              <a:t>Spouštěče v prostředí nabádají k stereotypnímu chování</a:t>
            </a:r>
          </a:p>
          <a:p>
            <a:r>
              <a:rPr lang="cs-CZ" dirty="0"/>
              <a:t>Pocit „jako doma“ – bezpečí, předvídatelnost, vím, co bude následovat</a:t>
            </a:r>
          </a:p>
          <a:p>
            <a:r>
              <a:rPr lang="cs-CZ" dirty="0"/>
              <a:t>Nejistý a nepříjemný pocit, pokud přeruším (hlavně u dobrých návyků)</a:t>
            </a:r>
          </a:p>
          <a:p>
            <a:r>
              <a:rPr lang="cs-CZ" dirty="0"/>
              <a:t>Pokračuje, i když je chování nepříjemné a není přímo odměňováno</a:t>
            </a:r>
          </a:p>
        </p:txBody>
      </p:sp>
    </p:spTree>
    <p:extLst>
      <p:ext uri="{BB962C8B-B14F-4D97-AF65-F5344CB8AC3E}">
        <p14:creationId xmlns:p14="http://schemas.microsoft.com/office/powerpoint/2010/main" val="346498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5B2A1-5DE0-4F5F-8BB3-9523E1D2FAD6}"/>
              </a:ext>
            </a:extLst>
          </p:cNvPr>
          <p:cNvSpPr>
            <a:spLocks noGrp="1"/>
          </p:cNvSpPr>
          <p:nvPr>
            <p:ph type="title"/>
          </p:nvPr>
        </p:nvSpPr>
        <p:spPr>
          <a:xfrm>
            <a:off x="5615888" y="673240"/>
            <a:ext cx="5951914" cy="5127485"/>
          </a:xfrm>
          <a:noFill/>
          <a:ln w="19050">
            <a:noFill/>
            <a:prstDash val="dash"/>
          </a:ln>
        </p:spPr>
        <p:txBody>
          <a:bodyPr vert="horz" lIns="91440" tIns="45720" rIns="91440" bIns="45720" rtlCol="0" anchor="b">
            <a:normAutofit/>
          </a:bodyPr>
          <a:lstStyle/>
          <a:p>
            <a:r>
              <a:rPr lang="en-US" sz="4800" dirty="0">
                <a:solidFill>
                  <a:schemeClr val="tx1"/>
                </a:solidFill>
              </a:rPr>
              <a:t>AVERZIVNÍ PODMIŇOVÁNÍ JE </a:t>
            </a:r>
            <a:r>
              <a:rPr lang="en-US" sz="4800" dirty="0" err="1">
                <a:solidFill>
                  <a:schemeClr val="tx1"/>
                </a:solidFill>
              </a:rPr>
              <a:t>Obzvlášť</a:t>
            </a:r>
            <a:r>
              <a:rPr lang="en-US" sz="4800" dirty="0">
                <a:solidFill>
                  <a:schemeClr val="tx1"/>
                </a:solidFill>
              </a:rPr>
              <a:t> </a:t>
            </a:r>
            <a:r>
              <a:rPr lang="en-US" sz="4800" dirty="0" err="1">
                <a:solidFill>
                  <a:schemeClr val="tx1"/>
                </a:solidFill>
              </a:rPr>
              <a:t>účinné</a:t>
            </a:r>
            <a:r>
              <a:rPr lang="en-US" sz="4800" dirty="0">
                <a:solidFill>
                  <a:schemeClr val="tx1"/>
                </a:solidFill>
              </a:rPr>
              <a:t>...</a:t>
            </a:r>
            <a:r>
              <a:rPr lang="sk-SK" sz="4800" dirty="0">
                <a:solidFill>
                  <a:schemeClr val="tx1"/>
                </a:solidFill>
              </a:rPr>
              <a:t> </a:t>
            </a:r>
            <a:r>
              <a:rPr lang="sk-SK" sz="4800" dirty="0">
                <a:solidFill>
                  <a:srgbClr val="FF0000"/>
                </a:solidFill>
              </a:rPr>
              <a:t>Proč je </a:t>
            </a:r>
            <a:r>
              <a:rPr lang="sk-SK" sz="4800" dirty="0" err="1">
                <a:solidFill>
                  <a:srgbClr val="FF0000"/>
                </a:solidFill>
              </a:rPr>
              <a:t>důležité</a:t>
            </a:r>
            <a:r>
              <a:rPr lang="sk-SK" sz="4800" dirty="0">
                <a:solidFill>
                  <a:srgbClr val="FF0000"/>
                </a:solidFill>
              </a:rPr>
              <a:t> na to </a:t>
            </a:r>
            <a:r>
              <a:rPr lang="sk-SK" sz="4800" dirty="0" err="1">
                <a:solidFill>
                  <a:srgbClr val="FF0000"/>
                </a:solidFill>
              </a:rPr>
              <a:t>pamatovat</a:t>
            </a:r>
            <a:r>
              <a:rPr lang="sk-SK" sz="4800" dirty="0">
                <a:solidFill>
                  <a:srgbClr val="FF0000"/>
                </a:solidFill>
              </a:rPr>
              <a:t>?</a:t>
            </a:r>
            <a:r>
              <a:rPr lang="en-US" sz="4800" dirty="0">
                <a:solidFill>
                  <a:schemeClr val="tx1"/>
                </a:solidFill>
              </a:rPr>
              <a:t> </a:t>
            </a:r>
          </a:p>
        </p:txBody>
      </p:sp>
      <p:pic>
        <p:nvPicPr>
          <p:cNvPr id="4" name="Picture 2" descr="C:\Users\Taaanique\Desktop\Little Albert.jpg">
            <a:extLst>
              <a:ext uri="{FF2B5EF4-FFF2-40B4-BE49-F238E27FC236}">
                <a16:creationId xmlns:a16="http://schemas.microsoft.com/office/drawing/2014/main" id="{37C7C668-A121-4133-AC1D-0A43D1A2A4DC}"/>
              </a:ext>
            </a:extLst>
          </p:cNvPr>
          <p:cNvPicPr>
            <a:picLocks noChangeAspect="1" noChangeArrowheads="1"/>
          </p:cNvPicPr>
          <p:nvPr/>
        </p:nvPicPr>
        <p:blipFill rotWithShape="1">
          <a:blip r:embed="rId2" cstate="print"/>
          <a:srcRect l="7860" r="429"/>
          <a:stretch/>
        </p:blipFill>
        <p:spPr bwMode="auto">
          <a:xfrm>
            <a:off x="-4" y="10"/>
            <a:ext cx="4654291" cy="6857990"/>
          </a:xfrm>
          <a:prstGeom prst="rect">
            <a:avLst/>
          </a:prstGeom>
          <a:noFill/>
        </p:spPr>
      </p:pic>
    </p:spTree>
    <p:extLst>
      <p:ext uri="{BB962C8B-B14F-4D97-AF65-F5344CB8AC3E}">
        <p14:creationId xmlns:p14="http://schemas.microsoft.com/office/powerpoint/2010/main" val="3779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5B2A1-5DE0-4F5F-8BB3-9523E1D2FAD6}"/>
              </a:ext>
            </a:extLst>
          </p:cNvPr>
          <p:cNvSpPr>
            <a:spLocks noGrp="1"/>
          </p:cNvSpPr>
          <p:nvPr>
            <p:ph type="title"/>
          </p:nvPr>
        </p:nvSpPr>
        <p:spPr>
          <a:xfrm>
            <a:off x="5615888" y="673241"/>
            <a:ext cx="5951914" cy="3260584"/>
          </a:xfrm>
          <a:noFill/>
          <a:ln w="19050">
            <a:noFill/>
            <a:prstDash val="dash"/>
          </a:ln>
        </p:spPr>
        <p:txBody>
          <a:bodyPr vert="horz" lIns="91440" tIns="45720" rIns="91440" bIns="45720" rtlCol="0" anchor="b">
            <a:normAutofit/>
          </a:bodyPr>
          <a:lstStyle/>
          <a:p>
            <a:r>
              <a:rPr lang="en-US" sz="4800" dirty="0">
                <a:solidFill>
                  <a:schemeClr val="tx1"/>
                </a:solidFill>
              </a:rPr>
              <a:t>AVERZIVNÍ PODMIŇOVÁNÍ JE </a:t>
            </a:r>
            <a:r>
              <a:rPr lang="en-US" sz="4800" dirty="0" err="1">
                <a:solidFill>
                  <a:schemeClr val="tx1"/>
                </a:solidFill>
              </a:rPr>
              <a:t>Obzvlášť</a:t>
            </a:r>
            <a:r>
              <a:rPr lang="en-US" sz="4800" dirty="0">
                <a:solidFill>
                  <a:schemeClr val="tx1"/>
                </a:solidFill>
              </a:rPr>
              <a:t> </a:t>
            </a:r>
            <a:r>
              <a:rPr lang="en-US" sz="4800" dirty="0" err="1">
                <a:solidFill>
                  <a:schemeClr val="tx1"/>
                </a:solidFill>
              </a:rPr>
              <a:t>účinné</a:t>
            </a:r>
            <a:r>
              <a:rPr lang="en-US" sz="4800" dirty="0">
                <a:solidFill>
                  <a:schemeClr val="tx1"/>
                </a:solidFill>
              </a:rPr>
              <a:t>...</a:t>
            </a:r>
            <a:r>
              <a:rPr lang="sk-SK" sz="4800" dirty="0">
                <a:solidFill>
                  <a:schemeClr val="tx1"/>
                </a:solidFill>
              </a:rPr>
              <a:t> </a:t>
            </a:r>
            <a:endParaRPr lang="en-US" sz="4800" dirty="0">
              <a:solidFill>
                <a:schemeClr val="tx1"/>
              </a:solidFill>
            </a:endParaRPr>
          </a:p>
        </p:txBody>
      </p:sp>
      <p:pic>
        <p:nvPicPr>
          <p:cNvPr id="4" name="Picture 2" descr="C:\Users\Taaanique\Desktop\Little Albert.jpg">
            <a:extLst>
              <a:ext uri="{FF2B5EF4-FFF2-40B4-BE49-F238E27FC236}">
                <a16:creationId xmlns:a16="http://schemas.microsoft.com/office/drawing/2014/main" id="{37C7C668-A121-4133-AC1D-0A43D1A2A4DC}"/>
              </a:ext>
            </a:extLst>
          </p:cNvPr>
          <p:cNvPicPr>
            <a:picLocks noChangeAspect="1" noChangeArrowheads="1"/>
          </p:cNvPicPr>
          <p:nvPr/>
        </p:nvPicPr>
        <p:blipFill rotWithShape="1">
          <a:blip r:embed="rId2" cstate="print"/>
          <a:srcRect l="7860" r="429"/>
          <a:stretch/>
        </p:blipFill>
        <p:spPr bwMode="auto">
          <a:xfrm>
            <a:off x="-4" y="10"/>
            <a:ext cx="4654291" cy="6857990"/>
          </a:xfrm>
          <a:prstGeom prst="rect">
            <a:avLst/>
          </a:prstGeom>
          <a:noFill/>
        </p:spPr>
      </p:pic>
      <p:pic>
        <p:nvPicPr>
          <p:cNvPr id="6" name="Obrázok 5">
            <a:extLst>
              <a:ext uri="{FF2B5EF4-FFF2-40B4-BE49-F238E27FC236}">
                <a16:creationId xmlns:a16="http://schemas.microsoft.com/office/drawing/2014/main" id="{A1DF99C8-BB49-AB70-23DD-DB316A40B721}"/>
              </a:ext>
            </a:extLst>
          </p:cNvPr>
          <p:cNvPicPr>
            <a:picLocks noChangeAspect="1"/>
          </p:cNvPicPr>
          <p:nvPr/>
        </p:nvPicPr>
        <p:blipFill>
          <a:blip r:embed="rId3"/>
          <a:stretch>
            <a:fillRect/>
          </a:stretch>
        </p:blipFill>
        <p:spPr>
          <a:xfrm>
            <a:off x="7868063" y="3933825"/>
            <a:ext cx="4201184" cy="2766859"/>
          </a:xfrm>
          <a:prstGeom prst="rect">
            <a:avLst/>
          </a:prstGeom>
        </p:spPr>
      </p:pic>
    </p:spTree>
    <p:extLst>
      <p:ext uri="{BB962C8B-B14F-4D97-AF65-F5344CB8AC3E}">
        <p14:creationId xmlns:p14="http://schemas.microsoft.com/office/powerpoint/2010/main" val="41382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90385-D06E-38BA-6E1C-DF1A99806F19}"/>
              </a:ext>
            </a:extLst>
          </p:cNvPr>
          <p:cNvSpPr>
            <a:spLocks noGrp="1"/>
          </p:cNvSpPr>
          <p:nvPr>
            <p:ph type="title"/>
          </p:nvPr>
        </p:nvSpPr>
        <p:spPr/>
        <p:txBody>
          <a:bodyPr/>
          <a:lstStyle/>
          <a:p>
            <a:r>
              <a:rPr lang="sk-SK" dirty="0" err="1"/>
              <a:t>Informace</a:t>
            </a:r>
            <a:r>
              <a:rPr lang="sk-SK" dirty="0"/>
              <a:t> k </a:t>
            </a:r>
            <a:r>
              <a:rPr lang="sk-SK" dirty="0" err="1"/>
              <a:t>předmětu</a:t>
            </a:r>
            <a:endParaRPr lang="en-GB" dirty="0"/>
          </a:p>
        </p:txBody>
      </p:sp>
      <p:sp>
        <p:nvSpPr>
          <p:cNvPr id="3" name="Zástupný objekt pre obsah 2">
            <a:extLst>
              <a:ext uri="{FF2B5EF4-FFF2-40B4-BE49-F238E27FC236}">
                <a16:creationId xmlns:a16="http://schemas.microsoft.com/office/drawing/2014/main" id="{08F22C33-26A5-0184-2407-6D5EB12200A7}"/>
              </a:ext>
            </a:extLst>
          </p:cNvPr>
          <p:cNvSpPr>
            <a:spLocks noGrp="1"/>
          </p:cNvSpPr>
          <p:nvPr>
            <p:ph sz="quarter" idx="13"/>
          </p:nvPr>
        </p:nvSpPr>
        <p:spPr>
          <a:xfrm>
            <a:off x="622570" y="2367092"/>
            <a:ext cx="8040537" cy="3726535"/>
          </a:xfrm>
        </p:spPr>
        <p:txBody>
          <a:bodyPr>
            <a:normAutofit lnSpcReduction="10000"/>
          </a:bodyPr>
          <a:lstStyle/>
          <a:p>
            <a:r>
              <a:rPr lang="sk-SK" dirty="0"/>
              <a:t>100% </a:t>
            </a:r>
            <a:r>
              <a:rPr lang="sk-SK" dirty="0" err="1"/>
              <a:t>docházka</a:t>
            </a:r>
            <a:r>
              <a:rPr lang="sk-SK" dirty="0"/>
              <a:t> (</a:t>
            </a:r>
            <a:r>
              <a:rPr lang="sk-SK" dirty="0" err="1"/>
              <a:t>omluvy</a:t>
            </a:r>
            <a:r>
              <a:rPr lang="sk-SK" dirty="0"/>
              <a:t> </a:t>
            </a:r>
            <a:r>
              <a:rPr lang="sk-SK" dirty="0" err="1"/>
              <a:t>pouze</a:t>
            </a:r>
            <a:r>
              <a:rPr lang="sk-SK" dirty="0"/>
              <a:t> </a:t>
            </a:r>
            <a:r>
              <a:rPr lang="sk-SK" dirty="0" err="1"/>
              <a:t>oficiálně</a:t>
            </a:r>
            <a:r>
              <a:rPr lang="sk-SK" dirty="0"/>
              <a:t> v IS, </a:t>
            </a:r>
            <a:r>
              <a:rPr lang="sk-SK" dirty="0" err="1"/>
              <a:t>přes</a:t>
            </a:r>
            <a:r>
              <a:rPr lang="sk-SK" dirty="0"/>
              <a:t> </a:t>
            </a:r>
            <a:r>
              <a:rPr lang="sk-SK" dirty="0" err="1"/>
              <a:t>studijní</a:t>
            </a:r>
            <a:r>
              <a:rPr lang="sk-SK" dirty="0"/>
              <a:t> </a:t>
            </a:r>
            <a:r>
              <a:rPr lang="sk-SK" dirty="0" err="1"/>
              <a:t>oddělení</a:t>
            </a:r>
            <a:r>
              <a:rPr lang="sk-SK" dirty="0"/>
              <a:t>)</a:t>
            </a:r>
          </a:p>
          <a:p>
            <a:r>
              <a:rPr lang="sk-SK" dirty="0"/>
              <a:t>Ukončení: </a:t>
            </a:r>
            <a:r>
              <a:rPr lang="sk-SK" dirty="0" err="1"/>
              <a:t>Písemný</a:t>
            </a:r>
            <a:r>
              <a:rPr lang="sk-SK" dirty="0"/>
              <a:t> test</a:t>
            </a:r>
          </a:p>
          <a:p>
            <a:r>
              <a:rPr lang="sk-SK" dirty="0" err="1"/>
              <a:t>Vyučující</a:t>
            </a:r>
            <a:r>
              <a:rPr lang="sk-SK" dirty="0"/>
              <a:t>: </a:t>
            </a:r>
          </a:p>
          <a:p>
            <a:pPr>
              <a:buFont typeface="Wingdings" panose="05000000000000000000" pitchFamily="2" charset="2"/>
              <a:buChar char="v"/>
            </a:pPr>
            <a:r>
              <a:rPr lang="sk-SK" sz="1500" dirty="0"/>
              <a:t>Mgr. Tatiana Malatincová, </a:t>
            </a:r>
            <a:r>
              <a:rPr lang="sk-SK" sz="1500" dirty="0" err="1"/>
              <a:t>Ph.D</a:t>
            </a:r>
            <a:r>
              <a:rPr lang="sk-SK" sz="1500" dirty="0"/>
              <a:t>.</a:t>
            </a:r>
          </a:p>
          <a:p>
            <a:pPr>
              <a:buFont typeface="Wingdings" panose="05000000000000000000" pitchFamily="2" charset="2"/>
              <a:buChar char="v"/>
            </a:pPr>
            <a:r>
              <a:rPr lang="sk-SK" sz="1500" dirty="0"/>
              <a:t>PhDr. Hana </a:t>
            </a:r>
            <a:r>
              <a:rPr lang="sk-SK" sz="1500" dirty="0" err="1"/>
              <a:t>Cacková</a:t>
            </a:r>
            <a:endParaRPr lang="sk-SK" sz="1500" dirty="0"/>
          </a:p>
          <a:p>
            <a:pPr>
              <a:buFont typeface="Wingdings" panose="05000000000000000000" pitchFamily="2" charset="2"/>
              <a:buChar char="v"/>
            </a:pPr>
            <a:r>
              <a:rPr lang="sk-SK" sz="1500" dirty="0"/>
              <a:t>MUDr. </a:t>
            </a:r>
            <a:r>
              <a:rPr lang="sk-SK" sz="1500" dirty="0" err="1"/>
              <a:t>Kateřina</a:t>
            </a:r>
            <a:r>
              <a:rPr lang="sk-SK" sz="1500" dirty="0"/>
              <a:t> Fialová, </a:t>
            </a:r>
            <a:r>
              <a:rPr lang="sk-SK" sz="1500" dirty="0" err="1"/>
              <a:t>Ph.D</a:t>
            </a:r>
            <a:r>
              <a:rPr lang="sk-SK" sz="1500" dirty="0"/>
              <a:t>.</a:t>
            </a:r>
          </a:p>
          <a:p>
            <a:pPr>
              <a:buFont typeface="Wingdings" panose="05000000000000000000" pitchFamily="2" charset="2"/>
              <a:buChar char="v"/>
            </a:pPr>
            <a:r>
              <a:rPr lang="sk-SK" sz="1500" dirty="0"/>
              <a:t>PhDr. Pavel </a:t>
            </a:r>
            <a:r>
              <a:rPr lang="sk-SK" sz="1500" dirty="0" err="1"/>
              <a:t>Humpolíček</a:t>
            </a:r>
            <a:r>
              <a:rPr lang="sk-SK" sz="1500" dirty="0"/>
              <a:t>, </a:t>
            </a:r>
            <a:r>
              <a:rPr lang="sk-SK" sz="1500" dirty="0" err="1"/>
              <a:t>Ph.D</a:t>
            </a:r>
            <a:r>
              <a:rPr lang="sk-SK" sz="1500" dirty="0"/>
              <a:t>.</a:t>
            </a:r>
          </a:p>
          <a:p>
            <a:pPr>
              <a:buFont typeface="Wingdings" panose="05000000000000000000" pitchFamily="2" charset="2"/>
              <a:buChar char="v"/>
            </a:pPr>
            <a:r>
              <a:rPr lang="sk-SK" sz="1500" dirty="0"/>
              <a:t>Mgr. Bc. </a:t>
            </a:r>
            <a:r>
              <a:rPr lang="sk-SK" sz="1500" dirty="0" err="1"/>
              <a:t>Kateřina</a:t>
            </a:r>
            <a:r>
              <a:rPr lang="sk-SK" sz="1500" dirty="0"/>
              <a:t> </a:t>
            </a:r>
            <a:r>
              <a:rPr lang="sk-SK" sz="1500" dirty="0" err="1"/>
              <a:t>Smolková</a:t>
            </a:r>
            <a:endParaRPr lang="sk-SK" sz="1500" dirty="0"/>
          </a:p>
          <a:p>
            <a:pPr>
              <a:buFont typeface="Wingdings" panose="05000000000000000000" pitchFamily="2" charset="2"/>
              <a:buChar char="v"/>
            </a:pPr>
            <a:r>
              <a:rPr lang="sk-SK" sz="1500" dirty="0"/>
              <a:t>Mgr. Bc. </a:t>
            </a:r>
            <a:r>
              <a:rPr lang="sk-SK" sz="1500" dirty="0" err="1"/>
              <a:t>Zdeňka</a:t>
            </a:r>
            <a:r>
              <a:rPr lang="sk-SK" sz="1500" dirty="0"/>
              <a:t> </a:t>
            </a:r>
            <a:r>
              <a:rPr lang="sk-SK" sz="1500" dirty="0" err="1"/>
              <a:t>Barešová</a:t>
            </a:r>
            <a:endParaRPr lang="sk-SK" sz="1500" dirty="0"/>
          </a:p>
          <a:p>
            <a:pPr>
              <a:buFont typeface="Wingdings" panose="05000000000000000000" pitchFamily="2" charset="2"/>
              <a:buChar char="v"/>
            </a:pPr>
            <a:r>
              <a:rPr lang="sk-SK" sz="1500" dirty="0"/>
              <a:t>Doc. PhDr. Alena </a:t>
            </a:r>
            <a:r>
              <a:rPr lang="sk-SK" sz="1500" dirty="0" err="1"/>
              <a:t>Slezáčková</a:t>
            </a:r>
            <a:r>
              <a:rPr lang="sk-SK" sz="1500" dirty="0"/>
              <a:t>, </a:t>
            </a:r>
            <a:r>
              <a:rPr lang="sk-SK" sz="1500" dirty="0" err="1"/>
              <a:t>Ph.D</a:t>
            </a:r>
            <a:r>
              <a:rPr lang="sk-SK" sz="1500" dirty="0"/>
              <a:t>.</a:t>
            </a:r>
          </a:p>
          <a:p>
            <a:endParaRPr lang="en-GB" dirty="0"/>
          </a:p>
        </p:txBody>
      </p:sp>
      <p:sp>
        <p:nvSpPr>
          <p:cNvPr id="5" name="BlokTextu 4">
            <a:extLst>
              <a:ext uri="{FF2B5EF4-FFF2-40B4-BE49-F238E27FC236}">
                <a16:creationId xmlns:a16="http://schemas.microsoft.com/office/drawing/2014/main" id="{FE3A700F-73C3-7834-CEDE-8D647F106503}"/>
              </a:ext>
            </a:extLst>
          </p:cNvPr>
          <p:cNvSpPr txBox="1"/>
          <p:nvPr/>
        </p:nvSpPr>
        <p:spPr>
          <a:xfrm>
            <a:off x="8891082" y="1891528"/>
            <a:ext cx="2387144" cy="646331"/>
          </a:xfrm>
          <a:prstGeom prst="rect">
            <a:avLst/>
          </a:prstGeom>
          <a:noFill/>
        </p:spPr>
        <p:txBody>
          <a:bodyPr wrap="square" rtlCol="0">
            <a:spAutoFit/>
          </a:bodyPr>
          <a:lstStyle/>
          <a:p>
            <a:r>
              <a:rPr lang="sk-SK" dirty="0" err="1"/>
              <a:t>Předpokládané</a:t>
            </a:r>
            <a:r>
              <a:rPr lang="sk-SK" dirty="0"/>
              <a:t> </a:t>
            </a:r>
            <a:r>
              <a:rPr lang="sk-SK" dirty="0" err="1"/>
              <a:t>pořadí</a:t>
            </a:r>
            <a:r>
              <a:rPr lang="sk-SK" dirty="0"/>
              <a:t> </a:t>
            </a:r>
            <a:r>
              <a:rPr lang="sk-SK" dirty="0" err="1"/>
              <a:t>přednášek</a:t>
            </a:r>
            <a:r>
              <a:rPr lang="sk-SK" dirty="0"/>
              <a:t>:</a:t>
            </a:r>
            <a:endParaRPr lang="en-GB" dirty="0"/>
          </a:p>
        </p:txBody>
      </p:sp>
      <p:graphicFrame>
        <p:nvGraphicFramePr>
          <p:cNvPr id="6" name="Tabuľka 5">
            <a:extLst>
              <a:ext uri="{FF2B5EF4-FFF2-40B4-BE49-F238E27FC236}">
                <a16:creationId xmlns:a16="http://schemas.microsoft.com/office/drawing/2014/main" id="{9435C596-6A65-9D7E-0FB2-801EA9F56A9D}"/>
              </a:ext>
            </a:extLst>
          </p:cNvPr>
          <p:cNvGraphicFramePr>
            <a:graphicFrameLocks noGrp="1"/>
          </p:cNvGraphicFramePr>
          <p:nvPr>
            <p:extLst>
              <p:ext uri="{D42A27DB-BD31-4B8C-83A1-F6EECF244321}">
                <p14:modId xmlns:p14="http://schemas.microsoft.com/office/powerpoint/2010/main" val="2487358740"/>
              </p:ext>
            </p:extLst>
          </p:nvPr>
        </p:nvGraphicFramePr>
        <p:xfrm>
          <a:off x="8996984" y="2537859"/>
          <a:ext cx="1710345" cy="3456000"/>
        </p:xfrm>
        <a:graphic>
          <a:graphicData uri="http://schemas.openxmlformats.org/drawingml/2006/table">
            <a:tbl>
              <a:tblPr/>
              <a:tblGrid>
                <a:gridCol w="1710345">
                  <a:extLst>
                    <a:ext uri="{9D8B030D-6E8A-4147-A177-3AD203B41FA5}">
                      <a16:colId xmlns:a16="http://schemas.microsoft.com/office/drawing/2014/main" val="1470249065"/>
                    </a:ext>
                  </a:extLst>
                </a:gridCol>
              </a:tblGrid>
              <a:tr h="288000">
                <a:tc>
                  <a:txBody>
                    <a:bodyPr/>
                    <a:lstStyle/>
                    <a:p>
                      <a:pPr rtl="0" fontAlgn="t"/>
                      <a:r>
                        <a:rPr lang="en-GB" sz="1400" b="1" dirty="0">
                          <a:solidFill>
                            <a:schemeClr val="accent2"/>
                          </a:solidFill>
                          <a:effectLst/>
                        </a:rPr>
                        <a:t>Malatincová</a:t>
                      </a:r>
                    </a:p>
                  </a:txBody>
                  <a:tcPr marL="18631" marR="18631" marT="0" marB="0">
                    <a:lnL>
                      <a:noFill/>
                    </a:lnL>
                    <a:lnR>
                      <a:noFill/>
                    </a:lnR>
                    <a:lnT>
                      <a:noFill/>
                    </a:lnT>
                    <a:lnB>
                      <a:noFill/>
                    </a:lnB>
                    <a:noFill/>
                  </a:tcPr>
                </a:tc>
                <a:extLst>
                  <a:ext uri="{0D108BD9-81ED-4DB2-BD59-A6C34878D82A}">
                    <a16:rowId xmlns:a16="http://schemas.microsoft.com/office/drawing/2014/main" val="3080909575"/>
                  </a:ext>
                </a:extLst>
              </a:tr>
              <a:tr h="288000">
                <a:tc>
                  <a:txBody>
                    <a:bodyPr/>
                    <a:lstStyle/>
                    <a:p>
                      <a:pPr rtl="0" fontAlgn="t"/>
                      <a:r>
                        <a:rPr lang="en-GB" sz="1400" b="1" dirty="0">
                          <a:solidFill>
                            <a:schemeClr val="accent2"/>
                          </a:solidFill>
                          <a:effectLst/>
                        </a:rPr>
                        <a:t>Malatincová</a:t>
                      </a:r>
                    </a:p>
                  </a:txBody>
                  <a:tcPr marL="18631" marR="18631" marT="0" marB="0">
                    <a:lnL>
                      <a:noFill/>
                    </a:lnL>
                    <a:lnR>
                      <a:noFill/>
                    </a:lnR>
                    <a:lnT>
                      <a:noFill/>
                    </a:lnT>
                    <a:lnB>
                      <a:noFill/>
                    </a:lnB>
                    <a:noFill/>
                  </a:tcPr>
                </a:tc>
                <a:extLst>
                  <a:ext uri="{0D108BD9-81ED-4DB2-BD59-A6C34878D82A}">
                    <a16:rowId xmlns:a16="http://schemas.microsoft.com/office/drawing/2014/main" val="3516083847"/>
                  </a:ext>
                </a:extLst>
              </a:tr>
              <a:tr h="288000">
                <a:tc>
                  <a:txBody>
                    <a:bodyPr/>
                    <a:lstStyle/>
                    <a:p>
                      <a:pPr rtl="0" fontAlgn="t"/>
                      <a:r>
                        <a:rPr lang="en-GB" sz="1400" b="1" dirty="0" err="1">
                          <a:solidFill>
                            <a:schemeClr val="accent2"/>
                          </a:solidFill>
                          <a:effectLst/>
                        </a:rPr>
                        <a:t>Cacková</a:t>
                      </a:r>
                      <a:endParaRPr lang="en-GB" sz="1400" b="1" dirty="0">
                        <a:solidFill>
                          <a:schemeClr val="accent2"/>
                        </a:solidFill>
                        <a:effectLst/>
                      </a:endParaRPr>
                    </a:p>
                  </a:txBody>
                  <a:tcPr marL="18631" marR="18631" marT="0" marB="0">
                    <a:lnL>
                      <a:noFill/>
                    </a:lnL>
                    <a:lnR>
                      <a:noFill/>
                    </a:lnR>
                    <a:lnT>
                      <a:noFill/>
                    </a:lnT>
                    <a:lnB>
                      <a:noFill/>
                    </a:lnB>
                    <a:noFill/>
                  </a:tcPr>
                </a:tc>
                <a:extLst>
                  <a:ext uri="{0D108BD9-81ED-4DB2-BD59-A6C34878D82A}">
                    <a16:rowId xmlns:a16="http://schemas.microsoft.com/office/drawing/2014/main" val="343358087"/>
                  </a:ext>
                </a:extLst>
              </a:tr>
              <a:tr h="288000">
                <a:tc>
                  <a:txBody>
                    <a:bodyPr/>
                    <a:lstStyle/>
                    <a:p>
                      <a:pPr rtl="0" fontAlgn="t"/>
                      <a:r>
                        <a:rPr lang="en-GB" sz="1400" b="1" dirty="0" err="1">
                          <a:solidFill>
                            <a:schemeClr val="accent2"/>
                          </a:solidFill>
                          <a:effectLst/>
                        </a:rPr>
                        <a:t>Cacková</a:t>
                      </a:r>
                      <a:endParaRPr lang="en-GB" sz="1400" b="1" dirty="0">
                        <a:solidFill>
                          <a:schemeClr val="accent2"/>
                        </a:solidFill>
                        <a:effectLst/>
                      </a:endParaRPr>
                    </a:p>
                  </a:txBody>
                  <a:tcPr marL="18631" marR="18631" marT="0" marB="0">
                    <a:lnL>
                      <a:noFill/>
                    </a:lnL>
                    <a:lnR>
                      <a:noFill/>
                    </a:lnR>
                    <a:lnT>
                      <a:noFill/>
                    </a:lnT>
                    <a:lnB>
                      <a:noFill/>
                    </a:lnB>
                    <a:noFill/>
                  </a:tcPr>
                </a:tc>
                <a:extLst>
                  <a:ext uri="{0D108BD9-81ED-4DB2-BD59-A6C34878D82A}">
                    <a16:rowId xmlns:a16="http://schemas.microsoft.com/office/drawing/2014/main" val="3849642062"/>
                  </a:ext>
                </a:extLst>
              </a:tr>
              <a:tr h="288000">
                <a:tc>
                  <a:txBody>
                    <a:bodyPr/>
                    <a:lstStyle/>
                    <a:p>
                      <a:pPr rtl="0" fontAlgn="t"/>
                      <a:r>
                        <a:rPr lang="en-GB" sz="1400" b="1" dirty="0" err="1">
                          <a:solidFill>
                            <a:schemeClr val="accent2"/>
                          </a:solidFill>
                          <a:effectLst/>
                        </a:rPr>
                        <a:t>Fialová</a:t>
                      </a:r>
                      <a:endParaRPr lang="en-GB" sz="1400" b="1" dirty="0">
                        <a:solidFill>
                          <a:schemeClr val="accent2"/>
                        </a:solidFill>
                        <a:effectLst/>
                      </a:endParaRPr>
                    </a:p>
                  </a:txBody>
                  <a:tcPr marL="18631" marR="18631" marT="0" marB="0">
                    <a:lnL>
                      <a:noFill/>
                    </a:lnL>
                    <a:lnR>
                      <a:noFill/>
                    </a:lnR>
                    <a:lnT>
                      <a:noFill/>
                    </a:lnT>
                    <a:lnB>
                      <a:noFill/>
                    </a:lnB>
                    <a:noFill/>
                  </a:tcPr>
                </a:tc>
                <a:extLst>
                  <a:ext uri="{0D108BD9-81ED-4DB2-BD59-A6C34878D82A}">
                    <a16:rowId xmlns:a16="http://schemas.microsoft.com/office/drawing/2014/main" val="2372595803"/>
                  </a:ext>
                </a:extLst>
              </a:tr>
              <a:tr h="288000">
                <a:tc>
                  <a:txBody>
                    <a:bodyPr/>
                    <a:lstStyle/>
                    <a:p>
                      <a:pPr rtl="0" fontAlgn="t"/>
                      <a:r>
                        <a:rPr lang="en-GB" sz="1400" b="1" dirty="0" err="1">
                          <a:solidFill>
                            <a:schemeClr val="accent2"/>
                          </a:solidFill>
                          <a:effectLst/>
                        </a:rPr>
                        <a:t>Fialová</a:t>
                      </a:r>
                      <a:endParaRPr lang="en-GB" sz="1400" b="1" dirty="0">
                        <a:solidFill>
                          <a:schemeClr val="accent2"/>
                        </a:solidFill>
                        <a:effectLst/>
                      </a:endParaRPr>
                    </a:p>
                  </a:txBody>
                  <a:tcPr marL="18631" marR="18631" marT="0" marB="0">
                    <a:lnL>
                      <a:noFill/>
                    </a:lnL>
                    <a:lnR>
                      <a:noFill/>
                    </a:lnR>
                    <a:lnT>
                      <a:noFill/>
                    </a:lnT>
                    <a:lnB>
                      <a:noFill/>
                    </a:lnB>
                    <a:noFill/>
                  </a:tcPr>
                </a:tc>
                <a:extLst>
                  <a:ext uri="{0D108BD9-81ED-4DB2-BD59-A6C34878D82A}">
                    <a16:rowId xmlns:a16="http://schemas.microsoft.com/office/drawing/2014/main" val="720111793"/>
                  </a:ext>
                </a:extLst>
              </a:tr>
              <a:tr h="288000">
                <a:tc>
                  <a:txBody>
                    <a:bodyPr/>
                    <a:lstStyle/>
                    <a:p>
                      <a:pPr rtl="0" fontAlgn="t"/>
                      <a:r>
                        <a:rPr lang="en-GB" sz="1400" b="1" dirty="0" err="1">
                          <a:solidFill>
                            <a:schemeClr val="accent2"/>
                          </a:solidFill>
                          <a:effectLst/>
                        </a:rPr>
                        <a:t>Humpolíček</a:t>
                      </a:r>
                      <a:endParaRPr lang="en-GB" sz="1400" b="1" dirty="0">
                        <a:solidFill>
                          <a:schemeClr val="accent2"/>
                        </a:solidFill>
                        <a:effectLst/>
                      </a:endParaRPr>
                    </a:p>
                  </a:txBody>
                  <a:tcPr marL="18631" marR="18631" marT="0" marB="0">
                    <a:lnL>
                      <a:noFill/>
                    </a:lnL>
                    <a:lnR>
                      <a:noFill/>
                    </a:lnR>
                    <a:lnT>
                      <a:noFill/>
                    </a:lnT>
                    <a:lnB>
                      <a:noFill/>
                    </a:lnB>
                    <a:noFill/>
                  </a:tcPr>
                </a:tc>
                <a:extLst>
                  <a:ext uri="{0D108BD9-81ED-4DB2-BD59-A6C34878D82A}">
                    <a16:rowId xmlns:a16="http://schemas.microsoft.com/office/drawing/2014/main" val="1239215262"/>
                  </a:ext>
                </a:extLst>
              </a:tr>
              <a:tr h="288000">
                <a:tc>
                  <a:txBody>
                    <a:bodyPr/>
                    <a:lstStyle/>
                    <a:p>
                      <a:pPr rtl="0" fontAlgn="t"/>
                      <a:r>
                        <a:rPr lang="en-GB" sz="1400" b="1" dirty="0" err="1">
                          <a:solidFill>
                            <a:schemeClr val="accent2"/>
                          </a:solidFill>
                          <a:effectLst/>
                        </a:rPr>
                        <a:t>Smolková</a:t>
                      </a:r>
                      <a:endParaRPr lang="en-GB" sz="1400" b="1" dirty="0">
                        <a:solidFill>
                          <a:schemeClr val="accent2"/>
                        </a:solidFill>
                        <a:effectLst/>
                      </a:endParaRPr>
                    </a:p>
                  </a:txBody>
                  <a:tcPr marL="18631" marR="18631" marT="0" marB="0">
                    <a:lnL>
                      <a:noFill/>
                    </a:lnL>
                    <a:lnR>
                      <a:noFill/>
                    </a:lnR>
                    <a:lnT>
                      <a:noFill/>
                    </a:lnT>
                    <a:lnB>
                      <a:noFill/>
                    </a:lnB>
                    <a:noFill/>
                  </a:tcPr>
                </a:tc>
                <a:extLst>
                  <a:ext uri="{0D108BD9-81ED-4DB2-BD59-A6C34878D82A}">
                    <a16:rowId xmlns:a16="http://schemas.microsoft.com/office/drawing/2014/main" val="3886631716"/>
                  </a:ext>
                </a:extLst>
              </a:tr>
              <a:tr h="288000">
                <a:tc>
                  <a:txBody>
                    <a:bodyPr/>
                    <a:lstStyle/>
                    <a:p>
                      <a:pPr rtl="0" fontAlgn="t"/>
                      <a:r>
                        <a:rPr lang="en-GB" sz="1400" b="1" dirty="0" err="1">
                          <a:solidFill>
                            <a:schemeClr val="accent2"/>
                          </a:solidFill>
                          <a:effectLst/>
                        </a:rPr>
                        <a:t>Fialová</a:t>
                      </a:r>
                      <a:endParaRPr lang="en-GB" sz="1400" b="1" dirty="0">
                        <a:solidFill>
                          <a:schemeClr val="accent2"/>
                        </a:solidFill>
                        <a:effectLst/>
                      </a:endParaRPr>
                    </a:p>
                  </a:txBody>
                  <a:tcPr marL="18631" marR="18631" marT="0" marB="0">
                    <a:lnL>
                      <a:noFill/>
                    </a:lnL>
                    <a:lnR>
                      <a:noFill/>
                    </a:lnR>
                    <a:lnT>
                      <a:noFill/>
                    </a:lnT>
                    <a:lnB>
                      <a:noFill/>
                    </a:lnB>
                    <a:noFill/>
                  </a:tcPr>
                </a:tc>
                <a:extLst>
                  <a:ext uri="{0D108BD9-81ED-4DB2-BD59-A6C34878D82A}">
                    <a16:rowId xmlns:a16="http://schemas.microsoft.com/office/drawing/2014/main" val="667706006"/>
                  </a:ext>
                </a:extLst>
              </a:tr>
              <a:tr h="288000">
                <a:tc>
                  <a:txBody>
                    <a:bodyPr/>
                    <a:lstStyle/>
                    <a:p>
                      <a:pPr rtl="0" fontAlgn="t"/>
                      <a:r>
                        <a:rPr lang="en-GB" sz="1400" b="1" dirty="0" err="1">
                          <a:solidFill>
                            <a:schemeClr val="accent2"/>
                          </a:solidFill>
                          <a:effectLst/>
                        </a:rPr>
                        <a:t>Barešová</a:t>
                      </a:r>
                      <a:endParaRPr lang="en-GB" sz="1400" b="1" dirty="0">
                        <a:solidFill>
                          <a:schemeClr val="accent2"/>
                        </a:solidFill>
                        <a:effectLst/>
                      </a:endParaRPr>
                    </a:p>
                  </a:txBody>
                  <a:tcPr marL="18631" marR="18631" marT="0" marB="0">
                    <a:lnL>
                      <a:noFill/>
                    </a:lnL>
                    <a:lnR>
                      <a:noFill/>
                    </a:lnR>
                    <a:lnT>
                      <a:noFill/>
                    </a:lnT>
                    <a:lnB>
                      <a:noFill/>
                    </a:lnB>
                    <a:noFill/>
                  </a:tcPr>
                </a:tc>
                <a:extLst>
                  <a:ext uri="{0D108BD9-81ED-4DB2-BD59-A6C34878D82A}">
                    <a16:rowId xmlns:a16="http://schemas.microsoft.com/office/drawing/2014/main" val="1071441989"/>
                  </a:ext>
                </a:extLst>
              </a:tr>
              <a:tr h="288000">
                <a:tc>
                  <a:txBody>
                    <a:bodyPr/>
                    <a:lstStyle/>
                    <a:p>
                      <a:pPr rtl="0" fontAlgn="t"/>
                      <a:r>
                        <a:rPr lang="en-GB" sz="1400" b="1" dirty="0" err="1">
                          <a:solidFill>
                            <a:schemeClr val="accent2"/>
                          </a:solidFill>
                          <a:effectLst/>
                        </a:rPr>
                        <a:t>Barešová</a:t>
                      </a:r>
                      <a:endParaRPr lang="en-GB" sz="1400" b="1" dirty="0">
                        <a:solidFill>
                          <a:schemeClr val="accent2"/>
                        </a:solidFill>
                        <a:effectLst/>
                      </a:endParaRPr>
                    </a:p>
                  </a:txBody>
                  <a:tcPr marL="18631" marR="18631" marT="0" marB="0">
                    <a:lnL>
                      <a:noFill/>
                    </a:lnL>
                    <a:lnR>
                      <a:noFill/>
                    </a:lnR>
                    <a:lnT>
                      <a:noFill/>
                    </a:lnT>
                    <a:lnB>
                      <a:noFill/>
                    </a:lnB>
                    <a:noFill/>
                  </a:tcPr>
                </a:tc>
                <a:extLst>
                  <a:ext uri="{0D108BD9-81ED-4DB2-BD59-A6C34878D82A}">
                    <a16:rowId xmlns:a16="http://schemas.microsoft.com/office/drawing/2014/main" val="137392632"/>
                  </a:ext>
                </a:extLst>
              </a:tr>
              <a:tr h="288000">
                <a:tc>
                  <a:txBody>
                    <a:bodyPr/>
                    <a:lstStyle/>
                    <a:p>
                      <a:pPr rtl="0" fontAlgn="t"/>
                      <a:r>
                        <a:rPr lang="en-GB" sz="1400" b="1" dirty="0" err="1">
                          <a:solidFill>
                            <a:schemeClr val="accent2"/>
                          </a:solidFill>
                          <a:effectLst/>
                        </a:rPr>
                        <a:t>Slezáčková</a:t>
                      </a:r>
                      <a:endParaRPr lang="en-GB" sz="1400" b="1" dirty="0">
                        <a:solidFill>
                          <a:schemeClr val="accent2"/>
                        </a:solidFill>
                        <a:effectLst/>
                      </a:endParaRPr>
                    </a:p>
                  </a:txBody>
                  <a:tcPr marL="18631" marR="18631" marT="0" marB="0">
                    <a:lnL>
                      <a:noFill/>
                    </a:lnL>
                    <a:lnR>
                      <a:noFill/>
                    </a:lnR>
                    <a:lnT>
                      <a:noFill/>
                    </a:lnT>
                    <a:lnB>
                      <a:noFill/>
                    </a:lnB>
                    <a:noFill/>
                  </a:tcPr>
                </a:tc>
                <a:extLst>
                  <a:ext uri="{0D108BD9-81ED-4DB2-BD59-A6C34878D82A}">
                    <a16:rowId xmlns:a16="http://schemas.microsoft.com/office/drawing/2014/main" val="324578760"/>
                  </a:ext>
                </a:extLst>
              </a:tr>
            </a:tbl>
          </a:graphicData>
        </a:graphic>
      </p:graphicFrame>
    </p:spTree>
    <p:extLst>
      <p:ext uri="{BB962C8B-B14F-4D97-AF65-F5344CB8AC3E}">
        <p14:creationId xmlns:p14="http://schemas.microsoft.com/office/powerpoint/2010/main" val="143653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C39EF-33D9-58D9-8F97-6D9D88F4155A}"/>
              </a:ext>
            </a:extLst>
          </p:cNvPr>
          <p:cNvSpPr>
            <a:spLocks noGrp="1"/>
          </p:cNvSpPr>
          <p:nvPr>
            <p:ph type="title"/>
          </p:nvPr>
        </p:nvSpPr>
        <p:spPr>
          <a:xfrm>
            <a:off x="3028950" y="333417"/>
            <a:ext cx="8610600" cy="1293028"/>
          </a:xfrm>
        </p:spPr>
        <p:txBody>
          <a:bodyPr/>
          <a:lstStyle/>
          <a:p>
            <a:r>
              <a:rPr lang="sk-SK" dirty="0" err="1"/>
              <a:t>Specifická</a:t>
            </a:r>
            <a:r>
              <a:rPr lang="sk-SK" dirty="0"/>
              <a:t> úskalí </a:t>
            </a:r>
            <a:r>
              <a:rPr lang="sk-SK" dirty="0" err="1"/>
              <a:t>preventivního</a:t>
            </a:r>
            <a:r>
              <a:rPr lang="sk-SK" dirty="0"/>
              <a:t> </a:t>
            </a:r>
            <a:r>
              <a:rPr lang="sk-SK" dirty="0" err="1"/>
              <a:t>chování</a:t>
            </a:r>
            <a:endParaRPr lang="cs-CZ" dirty="0"/>
          </a:p>
        </p:txBody>
      </p:sp>
      <p:pic>
        <p:nvPicPr>
          <p:cNvPr id="5" name="Obrázok 4" descr="Obrázok, na ktorom je zubná kefka, stena, štetec, vnútri&#10;&#10;Automaticky generovaný popis">
            <a:extLst>
              <a:ext uri="{FF2B5EF4-FFF2-40B4-BE49-F238E27FC236}">
                <a16:creationId xmlns:a16="http://schemas.microsoft.com/office/drawing/2014/main" id="{29F91F28-6CF8-1623-502B-67865486164A}"/>
              </a:ext>
            </a:extLst>
          </p:cNvPr>
          <p:cNvPicPr>
            <a:picLocks noChangeAspect="1"/>
          </p:cNvPicPr>
          <p:nvPr/>
        </p:nvPicPr>
        <p:blipFill rotWithShape="1">
          <a:blip r:embed="rId2"/>
          <a:srcRect r="6532"/>
          <a:stretch/>
        </p:blipFill>
        <p:spPr>
          <a:xfrm>
            <a:off x="692106" y="4286606"/>
            <a:ext cx="1606788" cy="2438400"/>
          </a:xfrm>
          <a:prstGeom prst="rect">
            <a:avLst/>
          </a:prstGeom>
        </p:spPr>
      </p:pic>
      <p:pic>
        <p:nvPicPr>
          <p:cNvPr id="6" name="Obrázok 5" descr="Obrázok, na ktorom je osoba, vnútri&#10;&#10;Automaticky generovaný popis">
            <a:extLst>
              <a:ext uri="{FF2B5EF4-FFF2-40B4-BE49-F238E27FC236}">
                <a16:creationId xmlns:a16="http://schemas.microsoft.com/office/drawing/2014/main" id="{36FF9971-4F72-AA85-7B74-276BF256EF4F}"/>
              </a:ext>
            </a:extLst>
          </p:cNvPr>
          <p:cNvPicPr>
            <a:picLocks noChangeAspect="1"/>
          </p:cNvPicPr>
          <p:nvPr/>
        </p:nvPicPr>
        <p:blipFill>
          <a:blip r:embed="rId3"/>
          <a:stretch>
            <a:fillRect/>
          </a:stretch>
        </p:blipFill>
        <p:spPr>
          <a:xfrm>
            <a:off x="7028756" y="3047662"/>
            <a:ext cx="3677344" cy="3677344"/>
          </a:xfrm>
          <a:prstGeom prst="rect">
            <a:avLst/>
          </a:prstGeom>
        </p:spPr>
      </p:pic>
      <p:sp>
        <p:nvSpPr>
          <p:cNvPr id="7" name="Bublina myšlienky: obláčik 6">
            <a:extLst>
              <a:ext uri="{FF2B5EF4-FFF2-40B4-BE49-F238E27FC236}">
                <a16:creationId xmlns:a16="http://schemas.microsoft.com/office/drawing/2014/main" id="{D2F4B3D3-CE52-C90C-D3C9-E9324C43886C}"/>
              </a:ext>
            </a:extLst>
          </p:cNvPr>
          <p:cNvSpPr/>
          <p:nvPr/>
        </p:nvSpPr>
        <p:spPr>
          <a:xfrm>
            <a:off x="2367644" y="1432443"/>
            <a:ext cx="4441372" cy="3470987"/>
          </a:xfrm>
          <a:prstGeom prst="cloudCallout">
            <a:avLst>
              <a:gd name="adj1" fmla="val 69714"/>
              <a:gd name="adj2" fmla="val 19999"/>
            </a:avLst>
          </a:prstGeom>
          <a:solidFill>
            <a:srgbClr val="B4B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ok 7" descr="Obrázok, na ktorom je osoba, stena, vnútri, usmievajúci sa&#10;&#10;Automaticky generovaný popis">
            <a:extLst>
              <a:ext uri="{FF2B5EF4-FFF2-40B4-BE49-F238E27FC236}">
                <a16:creationId xmlns:a16="http://schemas.microsoft.com/office/drawing/2014/main" id="{55368BF4-55C9-D8ED-779C-366942A6B4A7}"/>
              </a:ext>
            </a:extLst>
          </p:cNvPr>
          <p:cNvPicPr>
            <a:picLocks noChangeAspect="1"/>
          </p:cNvPicPr>
          <p:nvPr/>
        </p:nvPicPr>
        <p:blipFill rotWithShape="1">
          <a:blip r:embed="rId4"/>
          <a:srcRect r="27169"/>
          <a:stretch/>
        </p:blipFill>
        <p:spPr>
          <a:xfrm>
            <a:off x="3401475" y="2095759"/>
            <a:ext cx="2344941" cy="2144354"/>
          </a:xfrm>
          <a:prstGeom prst="rect">
            <a:avLst/>
          </a:prstGeom>
        </p:spPr>
      </p:pic>
      <p:sp>
        <p:nvSpPr>
          <p:cNvPr id="9" name="Kríž 8">
            <a:extLst>
              <a:ext uri="{FF2B5EF4-FFF2-40B4-BE49-F238E27FC236}">
                <a16:creationId xmlns:a16="http://schemas.microsoft.com/office/drawing/2014/main" id="{90C72242-6CCC-461A-B3BC-8A4F273B7B2C}"/>
              </a:ext>
            </a:extLst>
          </p:cNvPr>
          <p:cNvSpPr/>
          <p:nvPr/>
        </p:nvSpPr>
        <p:spPr>
          <a:xfrm rot="2589834">
            <a:off x="2859264" y="1556445"/>
            <a:ext cx="2998381" cy="2982432"/>
          </a:xfrm>
          <a:prstGeom prst="plus">
            <a:avLst>
              <a:gd name="adj" fmla="val 4903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7855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558B58-49ED-4CEB-AEDE-41CCEACF9C16}"/>
              </a:ext>
            </a:extLst>
          </p:cNvPr>
          <p:cNvSpPr>
            <a:spLocks noGrp="1"/>
          </p:cNvSpPr>
          <p:nvPr>
            <p:ph type="title"/>
          </p:nvPr>
        </p:nvSpPr>
        <p:spPr/>
        <p:txBody>
          <a:bodyPr/>
          <a:lstStyle/>
          <a:p>
            <a:r>
              <a:rPr lang="cs-CZ" dirty="0">
                <a:solidFill>
                  <a:schemeClr val="accent2">
                    <a:lumMod val="60000"/>
                    <a:lumOff val="40000"/>
                  </a:schemeClr>
                </a:solidFill>
              </a:rPr>
              <a:t>PROČ JE PREVENCE TAK TĚŽKÁ...?</a:t>
            </a:r>
          </a:p>
        </p:txBody>
      </p:sp>
      <p:sp>
        <p:nvSpPr>
          <p:cNvPr id="6" name="BlokTextu 5">
            <a:extLst>
              <a:ext uri="{FF2B5EF4-FFF2-40B4-BE49-F238E27FC236}">
                <a16:creationId xmlns:a16="http://schemas.microsoft.com/office/drawing/2014/main" id="{810E672B-07E6-45EB-8B79-1C35928DB288}"/>
              </a:ext>
            </a:extLst>
          </p:cNvPr>
          <p:cNvSpPr txBox="1"/>
          <p:nvPr/>
        </p:nvSpPr>
        <p:spPr>
          <a:xfrm>
            <a:off x="1285876" y="1910553"/>
            <a:ext cx="9921978" cy="1015663"/>
          </a:xfrm>
          <a:prstGeom prst="rect">
            <a:avLst/>
          </a:prstGeom>
          <a:noFill/>
        </p:spPr>
        <p:txBody>
          <a:bodyPr wrap="square">
            <a:spAutoFit/>
          </a:bodyPr>
          <a:lstStyle/>
          <a:p>
            <a:r>
              <a:rPr lang="cs-CZ" sz="2000" b="1" dirty="0">
                <a:solidFill>
                  <a:schemeClr val="tx2"/>
                </a:solidFill>
              </a:rPr>
              <a:t>Žádné informace o progresu</a:t>
            </a:r>
            <a:r>
              <a:rPr lang="cs-CZ" sz="2000" dirty="0">
                <a:solidFill>
                  <a:schemeClr val="tx2"/>
                </a:solidFill>
              </a:rPr>
              <a:t> – prevence je účinná, když se ani po dlouhé době nic špatného nestane! Jak vím, že se mi něco nestalo kvůli prevenci? Nebo že to špatné, co se mi stalo, bylo kvůli zanedbání prevence?</a:t>
            </a:r>
            <a:endParaRPr lang="cs-CZ" sz="2000" b="1" dirty="0">
              <a:solidFill>
                <a:schemeClr val="tx2"/>
              </a:solidFill>
            </a:endParaRPr>
          </a:p>
        </p:txBody>
      </p:sp>
      <p:pic>
        <p:nvPicPr>
          <p:cNvPr id="12" name="Obrázok 11" descr="Obrázok, na ktorom je text, maľba&#10;&#10;Automaticky generovaný popis">
            <a:extLst>
              <a:ext uri="{FF2B5EF4-FFF2-40B4-BE49-F238E27FC236}">
                <a16:creationId xmlns:a16="http://schemas.microsoft.com/office/drawing/2014/main" id="{91818E04-1539-4B48-A634-0A5AFBDD2E65}"/>
              </a:ext>
            </a:extLst>
          </p:cNvPr>
          <p:cNvPicPr>
            <a:picLocks noChangeAspect="1"/>
          </p:cNvPicPr>
          <p:nvPr/>
        </p:nvPicPr>
        <p:blipFill>
          <a:blip r:embed="rId2"/>
          <a:stretch>
            <a:fillRect/>
          </a:stretch>
        </p:blipFill>
        <p:spPr>
          <a:xfrm>
            <a:off x="6621898" y="2926216"/>
            <a:ext cx="4585955" cy="3057303"/>
          </a:xfrm>
          <a:prstGeom prst="rect">
            <a:avLst/>
          </a:prstGeom>
        </p:spPr>
      </p:pic>
      <p:sp>
        <p:nvSpPr>
          <p:cNvPr id="5" name="BlokTextu 4">
            <a:extLst>
              <a:ext uri="{FF2B5EF4-FFF2-40B4-BE49-F238E27FC236}">
                <a16:creationId xmlns:a16="http://schemas.microsoft.com/office/drawing/2014/main" id="{E181E592-9EC1-4AA0-88F4-8EC3DE39E8F5}"/>
              </a:ext>
            </a:extLst>
          </p:cNvPr>
          <p:cNvSpPr txBox="1"/>
          <p:nvPr/>
        </p:nvSpPr>
        <p:spPr>
          <a:xfrm>
            <a:off x="1285876" y="3075057"/>
            <a:ext cx="5151814" cy="707886"/>
          </a:xfrm>
          <a:prstGeom prst="rect">
            <a:avLst/>
          </a:prstGeom>
          <a:noFill/>
        </p:spPr>
        <p:txBody>
          <a:bodyPr wrap="square">
            <a:spAutoFit/>
          </a:bodyPr>
          <a:lstStyle/>
          <a:p>
            <a:r>
              <a:rPr lang="cs-CZ" sz="2000" b="1" dirty="0">
                <a:solidFill>
                  <a:schemeClr val="accent5">
                    <a:lumMod val="75000"/>
                  </a:schemeClr>
                </a:solidFill>
              </a:rPr>
              <a:t>Kdy tedy mají prevenční doporučení největší naději na úspěch?</a:t>
            </a:r>
          </a:p>
        </p:txBody>
      </p:sp>
    </p:spTree>
    <p:extLst>
      <p:ext uri="{BB962C8B-B14F-4D97-AF65-F5344CB8AC3E}">
        <p14:creationId xmlns:p14="http://schemas.microsoft.com/office/powerpoint/2010/main" val="4273138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3" name="Rectangle 12">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BAEE0FE1-1C6B-4BBB-85B2-A32054B4CE46}"/>
              </a:ext>
            </a:extLst>
          </p:cNvPr>
          <p:cNvSpPr>
            <a:spLocks noGrp="1"/>
          </p:cNvSpPr>
          <p:nvPr>
            <p:ph type="title"/>
          </p:nvPr>
        </p:nvSpPr>
        <p:spPr>
          <a:xfrm>
            <a:off x="3854450" y="965200"/>
            <a:ext cx="7372350" cy="3404680"/>
          </a:xfrm>
        </p:spPr>
        <p:txBody>
          <a:bodyPr vert="horz" lIns="91440" tIns="45720" rIns="91440" bIns="45720" rtlCol="0" anchor="b">
            <a:normAutofit/>
          </a:bodyPr>
          <a:lstStyle/>
          <a:p>
            <a:pPr algn="l"/>
            <a:r>
              <a:rPr lang="en-US" sz="6000">
                <a:solidFill>
                  <a:schemeClr val="tx1"/>
                </a:solidFill>
              </a:rPr>
              <a:t>Jak pěstovat žádoucí návyky</a:t>
            </a:r>
            <a:endParaRPr lang="en-US" sz="6000" dirty="0">
              <a:solidFill>
                <a:schemeClr val="tx1"/>
              </a:solidFill>
            </a:endParaRPr>
          </a:p>
        </p:txBody>
      </p:sp>
      <p:sp>
        <p:nvSpPr>
          <p:cNvPr id="2" name="Zástupný text 1">
            <a:extLst>
              <a:ext uri="{FF2B5EF4-FFF2-40B4-BE49-F238E27FC236}">
                <a16:creationId xmlns:a16="http://schemas.microsoft.com/office/drawing/2014/main" id="{D4F41ED6-2292-F0C7-90CB-AB29EAC1D45C}"/>
              </a:ext>
            </a:extLst>
          </p:cNvPr>
          <p:cNvSpPr>
            <a:spLocks noGrp="1"/>
          </p:cNvSpPr>
          <p:nvPr>
            <p:ph type="body" idx="1"/>
          </p:nvPr>
        </p:nvSpPr>
        <p:spPr>
          <a:xfrm>
            <a:off x="3854450" y="4503906"/>
            <a:ext cx="7372350" cy="1388892"/>
          </a:xfrm>
        </p:spPr>
        <p:txBody>
          <a:bodyPr vert="horz" lIns="91440" tIns="45720" rIns="91440" bIns="45720" rtlCol="0">
            <a:normAutofit/>
          </a:bodyPr>
          <a:lstStyle/>
          <a:p>
            <a:pPr algn="l"/>
            <a:endParaRPr lang="en-US" sz="2000">
              <a:solidFill>
                <a:schemeClr val="tx1"/>
              </a:solidFill>
            </a:endParaRPr>
          </a:p>
        </p:txBody>
      </p:sp>
      <p:sp>
        <p:nvSpPr>
          <p:cNvPr id="15" name="Rectangle 14">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CD0D7273-5B64-4961-B265-440B9FB9E6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spTree>
    <p:extLst>
      <p:ext uri="{BB962C8B-B14F-4D97-AF65-F5344CB8AC3E}">
        <p14:creationId xmlns:p14="http://schemas.microsoft.com/office/powerpoint/2010/main" val="2760002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descr="Obrázok, na ktorom je zuby, kefovanie, zubná kefka, osoba&#10;&#10;Automaticky generovaný popis">
            <a:extLst>
              <a:ext uri="{FF2B5EF4-FFF2-40B4-BE49-F238E27FC236}">
                <a16:creationId xmlns:a16="http://schemas.microsoft.com/office/drawing/2014/main" id="{94330AFC-9B5B-498E-AE2E-F3B4A4A4B31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bright="-48000" contrast="40000"/>
                    </a14:imgEffect>
                  </a14:imgLayer>
                </a14:imgProps>
              </a:ext>
            </a:extLst>
          </a:blip>
          <a:srcRect/>
          <a:stretch/>
        </p:blipFill>
        <p:spPr>
          <a:xfrm>
            <a:off x="20" y="10"/>
            <a:ext cx="12191980" cy="6857990"/>
          </a:xfrm>
          <a:prstGeom prst="rect">
            <a:avLst/>
          </a:prstGeom>
        </p:spPr>
      </p:pic>
      <p:sp>
        <p:nvSpPr>
          <p:cNvPr id="2" name="Nadpis 1">
            <a:extLst>
              <a:ext uri="{FF2B5EF4-FFF2-40B4-BE49-F238E27FC236}">
                <a16:creationId xmlns:a16="http://schemas.microsoft.com/office/drawing/2014/main" id="{5E69DECD-7912-4B73-930D-6676B02A05E7}"/>
              </a:ext>
            </a:extLst>
          </p:cNvPr>
          <p:cNvSpPr>
            <a:spLocks noGrp="1"/>
          </p:cNvSpPr>
          <p:nvPr>
            <p:ph type="title"/>
          </p:nvPr>
        </p:nvSpPr>
        <p:spPr>
          <a:xfrm>
            <a:off x="2895600" y="764373"/>
            <a:ext cx="8610600" cy="1293028"/>
          </a:xfrm>
        </p:spPr>
        <p:txBody>
          <a:bodyPr>
            <a:normAutofit/>
          </a:bodyPr>
          <a:lstStyle/>
          <a:p>
            <a:r>
              <a:rPr lang="cs-CZ" dirty="0">
                <a:solidFill>
                  <a:schemeClr val="accent4">
                    <a:lumMod val="20000"/>
                    <a:lumOff val="80000"/>
                  </a:schemeClr>
                </a:solidFill>
              </a:rPr>
              <a:t>vytvoření nového návyku</a:t>
            </a:r>
          </a:p>
        </p:txBody>
      </p:sp>
      <p:sp>
        <p:nvSpPr>
          <p:cNvPr id="3" name="Zástupný objekt pre obsah 2">
            <a:extLst>
              <a:ext uri="{FF2B5EF4-FFF2-40B4-BE49-F238E27FC236}">
                <a16:creationId xmlns:a16="http://schemas.microsoft.com/office/drawing/2014/main" id="{67DF84F9-4A44-478E-AD8E-7CBECC838B64}"/>
              </a:ext>
            </a:extLst>
          </p:cNvPr>
          <p:cNvSpPr>
            <a:spLocks noGrp="1"/>
          </p:cNvSpPr>
          <p:nvPr>
            <p:ph idx="1"/>
          </p:nvPr>
        </p:nvSpPr>
        <p:spPr>
          <a:xfrm>
            <a:off x="685800" y="2445638"/>
            <a:ext cx="10820400" cy="4024125"/>
          </a:xfrm>
        </p:spPr>
        <p:txBody>
          <a:bodyPr>
            <a:normAutofit/>
          </a:bodyPr>
          <a:lstStyle/>
          <a:p>
            <a:r>
              <a:rPr lang="cs-CZ" b="1" dirty="0">
                <a:solidFill>
                  <a:schemeClr val="accent4">
                    <a:lumMod val="40000"/>
                    <a:lumOff val="60000"/>
                  </a:schemeClr>
                </a:solidFill>
              </a:rPr>
              <a:t>Pravidelnost</a:t>
            </a:r>
            <a:r>
              <a:rPr lang="cs-CZ" dirty="0">
                <a:solidFill>
                  <a:schemeClr val="accent4">
                    <a:lumMod val="40000"/>
                    <a:lumOff val="60000"/>
                  </a:schemeClr>
                </a:solidFill>
              </a:rPr>
              <a:t> – v intervalech, které chci udržovat</a:t>
            </a:r>
          </a:p>
          <a:p>
            <a:r>
              <a:rPr lang="cs-CZ" dirty="0">
                <a:solidFill>
                  <a:schemeClr val="accent4">
                    <a:lumMod val="40000"/>
                    <a:lumOff val="60000"/>
                  </a:schemeClr>
                </a:solidFill>
              </a:rPr>
              <a:t>Jednoznačné </a:t>
            </a:r>
            <a:r>
              <a:rPr lang="cs-CZ" b="1" dirty="0">
                <a:solidFill>
                  <a:schemeClr val="accent4">
                    <a:lumMod val="40000"/>
                    <a:lumOff val="60000"/>
                  </a:schemeClr>
                </a:solidFill>
              </a:rPr>
              <a:t>napojení na prostředí </a:t>
            </a:r>
          </a:p>
          <a:p>
            <a:r>
              <a:rPr lang="cs-CZ" dirty="0">
                <a:solidFill>
                  <a:schemeClr val="accent4">
                    <a:lumMod val="40000"/>
                    <a:lumOff val="60000"/>
                  </a:schemeClr>
                </a:solidFill>
              </a:rPr>
              <a:t>Napojení na jiné činnosti (kdy přesně začnu, „</a:t>
            </a:r>
            <a:r>
              <a:rPr lang="cs-CZ" b="1" dirty="0">
                <a:solidFill>
                  <a:schemeClr val="accent4">
                    <a:lumMod val="40000"/>
                    <a:lumOff val="60000"/>
                  </a:schemeClr>
                </a:solidFill>
              </a:rPr>
              <a:t>implementační intence</a:t>
            </a:r>
            <a:r>
              <a:rPr lang="cs-CZ" dirty="0">
                <a:solidFill>
                  <a:schemeClr val="accent4">
                    <a:lumMod val="40000"/>
                    <a:lumOff val="60000"/>
                  </a:schemeClr>
                </a:solidFill>
              </a:rPr>
              <a:t>“)</a:t>
            </a:r>
          </a:p>
          <a:p>
            <a:r>
              <a:rPr lang="cs-CZ" dirty="0">
                <a:solidFill>
                  <a:schemeClr val="accent4">
                    <a:lumMod val="40000"/>
                    <a:lumOff val="60000"/>
                  </a:schemeClr>
                </a:solidFill>
              </a:rPr>
              <a:t>Co největší </a:t>
            </a:r>
            <a:r>
              <a:rPr lang="cs-CZ" b="1" dirty="0">
                <a:solidFill>
                  <a:schemeClr val="accent4">
                    <a:lumMod val="40000"/>
                    <a:lumOff val="60000"/>
                  </a:schemeClr>
                </a:solidFill>
              </a:rPr>
              <a:t>usnadnění plánování </a:t>
            </a:r>
            <a:r>
              <a:rPr lang="cs-CZ" dirty="0">
                <a:solidFill>
                  <a:schemeClr val="accent4">
                    <a:lumMod val="40000"/>
                    <a:lumOff val="60000"/>
                  </a:schemeClr>
                </a:solidFill>
              </a:rPr>
              <a:t>– začít chování je jednoduché a není nepříjemné</a:t>
            </a:r>
          </a:p>
          <a:p>
            <a:r>
              <a:rPr lang="cs-CZ" dirty="0">
                <a:solidFill>
                  <a:schemeClr val="accent4">
                    <a:lumMod val="40000"/>
                    <a:lumOff val="60000"/>
                  </a:schemeClr>
                </a:solidFill>
              </a:rPr>
              <a:t>Usnadnění rozpomínání a přístupu – </a:t>
            </a:r>
            <a:r>
              <a:rPr lang="cs-CZ" b="1" dirty="0">
                <a:solidFill>
                  <a:schemeClr val="accent4">
                    <a:lumMod val="40000"/>
                    <a:lumOff val="60000"/>
                  </a:schemeClr>
                </a:solidFill>
              </a:rPr>
              <a:t>vodítka a „</a:t>
            </a:r>
            <a:r>
              <a:rPr lang="cs-CZ" b="1" dirty="0" err="1">
                <a:solidFill>
                  <a:schemeClr val="accent4">
                    <a:lumMod val="40000"/>
                    <a:lumOff val="60000"/>
                  </a:schemeClr>
                </a:solidFill>
              </a:rPr>
              <a:t>postrknutí</a:t>
            </a:r>
            <a:r>
              <a:rPr lang="cs-CZ" b="1" dirty="0">
                <a:solidFill>
                  <a:schemeClr val="accent4">
                    <a:lumMod val="40000"/>
                    <a:lumOff val="60000"/>
                  </a:schemeClr>
                </a:solidFill>
              </a:rPr>
              <a:t>“ </a:t>
            </a:r>
            <a:r>
              <a:rPr lang="cs-CZ" dirty="0">
                <a:solidFill>
                  <a:schemeClr val="accent4">
                    <a:lumMod val="40000"/>
                    <a:lumOff val="60000"/>
                  </a:schemeClr>
                </a:solidFill>
              </a:rPr>
              <a:t>(</a:t>
            </a:r>
            <a:r>
              <a:rPr lang="cs-CZ" i="1" dirty="0" err="1">
                <a:solidFill>
                  <a:schemeClr val="accent4">
                    <a:lumMod val="40000"/>
                    <a:lumOff val="60000"/>
                  </a:schemeClr>
                </a:solidFill>
              </a:rPr>
              <a:t>nudging</a:t>
            </a:r>
            <a:r>
              <a:rPr lang="cs-CZ" dirty="0">
                <a:solidFill>
                  <a:schemeClr val="accent4">
                    <a:lumMod val="40000"/>
                    <a:lumOff val="60000"/>
                  </a:schemeClr>
                </a:solidFill>
              </a:rPr>
              <a:t>)</a:t>
            </a:r>
          </a:p>
          <a:p>
            <a:r>
              <a:rPr lang="cs-CZ" b="1" dirty="0">
                <a:solidFill>
                  <a:schemeClr val="accent4">
                    <a:lumMod val="40000"/>
                    <a:lumOff val="60000"/>
                  </a:schemeClr>
                </a:solidFill>
              </a:rPr>
              <a:t>Odměňující pocit </a:t>
            </a:r>
            <a:r>
              <a:rPr lang="cs-CZ" dirty="0">
                <a:solidFill>
                  <a:schemeClr val="accent4">
                    <a:lumMod val="40000"/>
                    <a:lumOff val="60000"/>
                  </a:schemeClr>
                </a:solidFill>
              </a:rPr>
              <a:t>(pochvala; sebe-odměňující uvědomění si úspěchu, pocit hrdosti)</a:t>
            </a:r>
          </a:p>
          <a:p>
            <a:r>
              <a:rPr lang="cs-CZ" b="1" dirty="0">
                <a:solidFill>
                  <a:schemeClr val="accent4">
                    <a:lumMod val="40000"/>
                    <a:lumOff val="60000"/>
                  </a:schemeClr>
                </a:solidFill>
              </a:rPr>
              <a:t>Nevzdávat se </a:t>
            </a:r>
            <a:r>
              <a:rPr lang="cs-CZ" dirty="0">
                <a:solidFill>
                  <a:schemeClr val="accent4">
                    <a:lumMod val="40000"/>
                    <a:lumOff val="60000"/>
                  </a:schemeClr>
                </a:solidFill>
              </a:rPr>
              <a:t>při selháních! – pravidlo „nevynechat dvakrát po sobě“</a:t>
            </a:r>
          </a:p>
          <a:p>
            <a:r>
              <a:rPr lang="cs-CZ" b="1" dirty="0">
                <a:solidFill>
                  <a:schemeClr val="accent6">
                    <a:lumMod val="20000"/>
                    <a:lumOff val="80000"/>
                  </a:schemeClr>
                </a:solidFill>
              </a:rPr>
              <a:t>Žádoucí vzory </a:t>
            </a:r>
            <a:r>
              <a:rPr lang="cs-CZ" dirty="0">
                <a:solidFill>
                  <a:schemeClr val="accent6">
                    <a:lumMod val="20000"/>
                    <a:lumOff val="80000"/>
                  </a:schemeClr>
                </a:solidFill>
              </a:rPr>
              <a:t>chování</a:t>
            </a:r>
          </a:p>
        </p:txBody>
      </p:sp>
    </p:spTree>
    <p:extLst>
      <p:ext uri="{BB962C8B-B14F-4D97-AF65-F5344CB8AC3E}">
        <p14:creationId xmlns:p14="http://schemas.microsoft.com/office/powerpoint/2010/main" val="45915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vnoramenný trojuholník 3">
            <a:extLst>
              <a:ext uri="{FF2B5EF4-FFF2-40B4-BE49-F238E27FC236}">
                <a16:creationId xmlns:a16="http://schemas.microsoft.com/office/drawing/2014/main" id="{76A25830-DA86-4418-A66C-67042395A545}"/>
              </a:ext>
            </a:extLst>
          </p:cNvPr>
          <p:cNvSpPr/>
          <p:nvPr/>
        </p:nvSpPr>
        <p:spPr>
          <a:xfrm>
            <a:off x="2239347" y="1268963"/>
            <a:ext cx="6279503" cy="5057192"/>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Rovnoramenný trojuholník 4">
            <a:extLst>
              <a:ext uri="{FF2B5EF4-FFF2-40B4-BE49-F238E27FC236}">
                <a16:creationId xmlns:a16="http://schemas.microsoft.com/office/drawing/2014/main" id="{F079134D-3084-461C-8EB2-A1FC7CE379BA}"/>
              </a:ext>
            </a:extLst>
          </p:cNvPr>
          <p:cNvSpPr/>
          <p:nvPr/>
        </p:nvSpPr>
        <p:spPr>
          <a:xfrm>
            <a:off x="2957804" y="1255168"/>
            <a:ext cx="4833255" cy="3900196"/>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BlokTextu 5">
            <a:extLst>
              <a:ext uri="{FF2B5EF4-FFF2-40B4-BE49-F238E27FC236}">
                <a16:creationId xmlns:a16="http://schemas.microsoft.com/office/drawing/2014/main" id="{C0D4B22F-1461-4800-8FE8-E0E7262E14E8}"/>
              </a:ext>
            </a:extLst>
          </p:cNvPr>
          <p:cNvSpPr txBox="1"/>
          <p:nvPr/>
        </p:nvSpPr>
        <p:spPr>
          <a:xfrm>
            <a:off x="3459506" y="5696474"/>
            <a:ext cx="4039888" cy="461665"/>
          </a:xfrm>
          <a:prstGeom prst="rect">
            <a:avLst/>
          </a:prstGeom>
          <a:noFill/>
        </p:spPr>
        <p:txBody>
          <a:bodyPr wrap="none" rtlCol="0">
            <a:spAutoFit/>
          </a:bodyPr>
          <a:lstStyle/>
          <a:p>
            <a:r>
              <a:rPr lang="cs-CZ" sz="2400" b="1" dirty="0">
                <a:solidFill>
                  <a:schemeClr val="bg1"/>
                </a:solidFill>
              </a:rPr>
              <a:t>Touha změnit své chování</a:t>
            </a:r>
          </a:p>
        </p:txBody>
      </p:sp>
      <p:sp>
        <p:nvSpPr>
          <p:cNvPr id="7" name="Rovnoramenný trojuholník 6">
            <a:extLst>
              <a:ext uri="{FF2B5EF4-FFF2-40B4-BE49-F238E27FC236}">
                <a16:creationId xmlns:a16="http://schemas.microsoft.com/office/drawing/2014/main" id="{5449EDF0-91F1-4E00-8E68-20B1088C3D07}"/>
              </a:ext>
            </a:extLst>
          </p:cNvPr>
          <p:cNvSpPr/>
          <p:nvPr/>
        </p:nvSpPr>
        <p:spPr>
          <a:xfrm>
            <a:off x="3909526" y="1268963"/>
            <a:ext cx="2923589" cy="2361999"/>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BlokTextu 7">
            <a:extLst>
              <a:ext uri="{FF2B5EF4-FFF2-40B4-BE49-F238E27FC236}">
                <a16:creationId xmlns:a16="http://schemas.microsoft.com/office/drawing/2014/main" id="{1C824572-EAE6-41D7-8C92-3044713AA268}"/>
              </a:ext>
            </a:extLst>
          </p:cNvPr>
          <p:cNvSpPr txBox="1"/>
          <p:nvPr/>
        </p:nvSpPr>
        <p:spPr>
          <a:xfrm>
            <a:off x="3976243" y="4220058"/>
            <a:ext cx="2856872" cy="461665"/>
          </a:xfrm>
          <a:prstGeom prst="rect">
            <a:avLst/>
          </a:prstGeom>
          <a:noFill/>
        </p:spPr>
        <p:txBody>
          <a:bodyPr wrap="none" rtlCol="0">
            <a:spAutoFit/>
          </a:bodyPr>
          <a:lstStyle/>
          <a:p>
            <a:r>
              <a:rPr lang="cs-CZ" sz="2400" b="1" dirty="0">
                <a:solidFill>
                  <a:schemeClr val="bg1"/>
                </a:solidFill>
              </a:rPr>
              <a:t>Víra, že to dokážu</a:t>
            </a:r>
          </a:p>
        </p:txBody>
      </p:sp>
      <p:sp>
        <p:nvSpPr>
          <p:cNvPr id="9" name="BlokTextu 8">
            <a:extLst>
              <a:ext uri="{FF2B5EF4-FFF2-40B4-BE49-F238E27FC236}">
                <a16:creationId xmlns:a16="http://schemas.microsoft.com/office/drawing/2014/main" id="{CB90FED1-B9E8-4FD3-8D30-CE6787312A6C}"/>
              </a:ext>
            </a:extLst>
          </p:cNvPr>
          <p:cNvSpPr txBox="1"/>
          <p:nvPr/>
        </p:nvSpPr>
        <p:spPr>
          <a:xfrm>
            <a:off x="4482939" y="2075097"/>
            <a:ext cx="1792318" cy="1569660"/>
          </a:xfrm>
          <a:prstGeom prst="rect">
            <a:avLst/>
          </a:prstGeom>
          <a:noFill/>
        </p:spPr>
        <p:txBody>
          <a:bodyPr wrap="square" rtlCol="0">
            <a:spAutoFit/>
          </a:bodyPr>
          <a:lstStyle/>
          <a:p>
            <a:pPr algn="ctr"/>
            <a:r>
              <a:rPr lang="cs-CZ" sz="2400" b="1" dirty="0">
                <a:solidFill>
                  <a:schemeClr val="accent2"/>
                </a:solidFill>
              </a:rPr>
              <a:t>Znalost způsobů, jak se změnit</a:t>
            </a:r>
          </a:p>
        </p:txBody>
      </p:sp>
      <p:sp>
        <p:nvSpPr>
          <p:cNvPr id="3" name="BlokTextu 2">
            <a:extLst>
              <a:ext uri="{FF2B5EF4-FFF2-40B4-BE49-F238E27FC236}">
                <a16:creationId xmlns:a16="http://schemas.microsoft.com/office/drawing/2014/main" id="{C5CCC957-3B72-47D7-B983-8DF86C0D639E}"/>
              </a:ext>
            </a:extLst>
          </p:cNvPr>
          <p:cNvSpPr txBox="1"/>
          <p:nvPr/>
        </p:nvSpPr>
        <p:spPr>
          <a:xfrm>
            <a:off x="659931" y="247200"/>
            <a:ext cx="6664600" cy="1323439"/>
          </a:xfrm>
          <a:prstGeom prst="rect">
            <a:avLst/>
          </a:prstGeom>
          <a:noFill/>
        </p:spPr>
        <p:txBody>
          <a:bodyPr wrap="square" rtlCol="0">
            <a:spAutoFit/>
          </a:bodyPr>
          <a:lstStyle/>
          <a:p>
            <a:r>
              <a:rPr lang="cs-CZ" sz="4000" dirty="0">
                <a:solidFill>
                  <a:schemeClr val="accent1">
                    <a:lumMod val="20000"/>
                    <a:lumOff val="80000"/>
                  </a:schemeClr>
                </a:solidFill>
              </a:rPr>
              <a:t>CHTÍT UDĚLAT ≠ UMĚT UDĚLAT</a:t>
            </a:r>
          </a:p>
        </p:txBody>
      </p:sp>
      <p:sp>
        <p:nvSpPr>
          <p:cNvPr id="15" name="BlokTextu 14">
            <a:extLst>
              <a:ext uri="{FF2B5EF4-FFF2-40B4-BE49-F238E27FC236}">
                <a16:creationId xmlns:a16="http://schemas.microsoft.com/office/drawing/2014/main" id="{437B8C91-997B-4EE7-BFC9-E82448C25995}"/>
              </a:ext>
            </a:extLst>
          </p:cNvPr>
          <p:cNvSpPr txBox="1"/>
          <p:nvPr/>
        </p:nvSpPr>
        <p:spPr>
          <a:xfrm>
            <a:off x="6963709" y="285672"/>
            <a:ext cx="5094206" cy="2246769"/>
          </a:xfrm>
          <a:prstGeom prst="rect">
            <a:avLst/>
          </a:prstGeom>
          <a:noFill/>
        </p:spPr>
        <p:txBody>
          <a:bodyPr wrap="square" rtlCol="0">
            <a:spAutoFit/>
          </a:bodyPr>
          <a:lstStyle/>
          <a:p>
            <a:pPr algn="r"/>
            <a:r>
              <a:rPr lang="cs-CZ" sz="2000" dirty="0">
                <a:solidFill>
                  <a:schemeClr val="accent4"/>
                </a:solidFill>
              </a:rPr>
              <a:t>Dle </a:t>
            </a:r>
            <a:r>
              <a:rPr lang="cs-CZ" sz="2000" b="1" dirty="0">
                <a:solidFill>
                  <a:schemeClr val="accent4"/>
                </a:solidFill>
                <a:effectLst>
                  <a:outerShdw blurRad="38100" dist="38100" dir="2700000" algn="tl">
                    <a:srgbClr val="000000">
                      <a:alpha val="43137"/>
                    </a:srgbClr>
                  </a:outerShdw>
                </a:effectLst>
              </a:rPr>
              <a:t>modelu HAPA </a:t>
            </a:r>
            <a:r>
              <a:rPr lang="cs-CZ" sz="2000" dirty="0">
                <a:solidFill>
                  <a:schemeClr val="accent4"/>
                </a:solidFill>
              </a:rPr>
              <a:t>(</a:t>
            </a:r>
            <a:r>
              <a:rPr lang="cs-CZ" sz="2000" i="1" dirty="0" err="1">
                <a:solidFill>
                  <a:schemeClr val="accent4"/>
                </a:solidFill>
              </a:rPr>
              <a:t>Health</a:t>
            </a:r>
            <a:r>
              <a:rPr lang="cs-CZ" sz="2000" i="1" dirty="0">
                <a:solidFill>
                  <a:schemeClr val="accent4"/>
                </a:solidFill>
              </a:rPr>
              <a:t> </a:t>
            </a:r>
            <a:r>
              <a:rPr lang="cs-CZ" sz="2000" i="1" dirty="0" err="1">
                <a:solidFill>
                  <a:schemeClr val="accent4"/>
                </a:solidFill>
              </a:rPr>
              <a:t>Action</a:t>
            </a:r>
            <a:r>
              <a:rPr lang="cs-CZ" sz="2000" i="1" dirty="0">
                <a:solidFill>
                  <a:schemeClr val="accent4"/>
                </a:solidFill>
              </a:rPr>
              <a:t> </a:t>
            </a:r>
            <a:r>
              <a:rPr lang="cs-CZ" sz="2000" i="1" dirty="0" err="1">
                <a:solidFill>
                  <a:schemeClr val="accent4"/>
                </a:solidFill>
              </a:rPr>
              <a:t>Process</a:t>
            </a:r>
            <a:r>
              <a:rPr lang="cs-CZ" sz="2000" i="1" dirty="0">
                <a:solidFill>
                  <a:schemeClr val="accent4"/>
                </a:solidFill>
              </a:rPr>
              <a:t> </a:t>
            </a:r>
            <a:r>
              <a:rPr lang="cs-CZ" sz="2000" i="1" dirty="0" err="1">
                <a:solidFill>
                  <a:schemeClr val="accent4"/>
                </a:solidFill>
              </a:rPr>
              <a:t>Approach</a:t>
            </a:r>
            <a:r>
              <a:rPr lang="cs-CZ" sz="2000" dirty="0">
                <a:solidFill>
                  <a:schemeClr val="accent4"/>
                </a:solidFill>
              </a:rPr>
              <a:t>) R. </a:t>
            </a:r>
            <a:r>
              <a:rPr lang="cs-CZ" sz="2000" dirty="0" err="1">
                <a:solidFill>
                  <a:schemeClr val="accent4"/>
                </a:solidFill>
              </a:rPr>
              <a:t>Schwarzere</a:t>
            </a:r>
            <a:r>
              <a:rPr lang="cs-CZ" sz="2000" dirty="0">
                <a:solidFill>
                  <a:schemeClr val="accent4"/>
                </a:solidFill>
              </a:rPr>
              <a:t> je nutno nejen být motivován (např. úspěšná </a:t>
            </a:r>
            <a:r>
              <a:rPr lang="cs-CZ" sz="2000" dirty="0" err="1">
                <a:solidFill>
                  <a:schemeClr val="accent4"/>
                </a:solidFill>
              </a:rPr>
              <a:t>persuaze</a:t>
            </a:r>
            <a:r>
              <a:rPr lang="cs-CZ" sz="2000" dirty="0">
                <a:solidFill>
                  <a:schemeClr val="accent4"/>
                </a:solidFill>
              </a:rPr>
              <a:t>), ale také umět </a:t>
            </a:r>
            <a:r>
              <a:rPr lang="cs-CZ" sz="2000" dirty="0" err="1">
                <a:solidFill>
                  <a:schemeClr val="accent4"/>
                </a:solidFill>
              </a:rPr>
              <a:t>přestransformovat</a:t>
            </a:r>
            <a:r>
              <a:rPr lang="cs-CZ" sz="2000" dirty="0">
                <a:solidFill>
                  <a:schemeClr val="accent4"/>
                </a:solidFill>
              </a:rPr>
              <a:t> cíl do jednání! </a:t>
            </a:r>
            <a:r>
              <a:rPr lang="cs-CZ" sz="2000" b="1" dirty="0">
                <a:solidFill>
                  <a:schemeClr val="accent4"/>
                </a:solidFill>
                <a:effectLst>
                  <a:outerShdw blurRad="38100" dist="38100" dir="2700000" algn="tl">
                    <a:srgbClr val="000000">
                      <a:alpha val="43137"/>
                    </a:srgbClr>
                  </a:outerShdw>
                </a:effectLst>
              </a:rPr>
              <a:t>Dosahovaní dlouhodobého cíle není reaktivní proces. </a:t>
            </a:r>
          </a:p>
        </p:txBody>
      </p:sp>
    </p:spTree>
    <p:extLst>
      <p:ext uri="{BB962C8B-B14F-4D97-AF65-F5344CB8AC3E}">
        <p14:creationId xmlns:p14="http://schemas.microsoft.com/office/powerpoint/2010/main" val="2728139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vnoramenný trojuholník 3">
            <a:extLst>
              <a:ext uri="{FF2B5EF4-FFF2-40B4-BE49-F238E27FC236}">
                <a16:creationId xmlns:a16="http://schemas.microsoft.com/office/drawing/2014/main" id="{76A25830-DA86-4418-A66C-67042395A545}"/>
              </a:ext>
            </a:extLst>
          </p:cNvPr>
          <p:cNvSpPr/>
          <p:nvPr/>
        </p:nvSpPr>
        <p:spPr>
          <a:xfrm>
            <a:off x="2239347" y="1268963"/>
            <a:ext cx="6279503" cy="5057192"/>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Rovnoramenný trojuholník 4">
            <a:extLst>
              <a:ext uri="{FF2B5EF4-FFF2-40B4-BE49-F238E27FC236}">
                <a16:creationId xmlns:a16="http://schemas.microsoft.com/office/drawing/2014/main" id="{F079134D-3084-461C-8EB2-A1FC7CE379BA}"/>
              </a:ext>
            </a:extLst>
          </p:cNvPr>
          <p:cNvSpPr/>
          <p:nvPr/>
        </p:nvSpPr>
        <p:spPr>
          <a:xfrm>
            <a:off x="2957804" y="1255168"/>
            <a:ext cx="4833255" cy="3900196"/>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BlokTextu 5">
            <a:extLst>
              <a:ext uri="{FF2B5EF4-FFF2-40B4-BE49-F238E27FC236}">
                <a16:creationId xmlns:a16="http://schemas.microsoft.com/office/drawing/2014/main" id="{C0D4B22F-1461-4800-8FE8-E0E7262E14E8}"/>
              </a:ext>
            </a:extLst>
          </p:cNvPr>
          <p:cNvSpPr txBox="1"/>
          <p:nvPr/>
        </p:nvSpPr>
        <p:spPr>
          <a:xfrm>
            <a:off x="3459506" y="5696474"/>
            <a:ext cx="4039888" cy="461665"/>
          </a:xfrm>
          <a:prstGeom prst="rect">
            <a:avLst/>
          </a:prstGeom>
          <a:noFill/>
        </p:spPr>
        <p:txBody>
          <a:bodyPr wrap="none" rtlCol="0">
            <a:spAutoFit/>
          </a:bodyPr>
          <a:lstStyle/>
          <a:p>
            <a:r>
              <a:rPr lang="cs-CZ" sz="2400" b="1" dirty="0">
                <a:solidFill>
                  <a:schemeClr val="bg1"/>
                </a:solidFill>
              </a:rPr>
              <a:t>Touha změnit své chování</a:t>
            </a:r>
          </a:p>
        </p:txBody>
      </p:sp>
      <p:sp>
        <p:nvSpPr>
          <p:cNvPr id="7" name="Rovnoramenný trojuholník 6">
            <a:extLst>
              <a:ext uri="{FF2B5EF4-FFF2-40B4-BE49-F238E27FC236}">
                <a16:creationId xmlns:a16="http://schemas.microsoft.com/office/drawing/2014/main" id="{5449EDF0-91F1-4E00-8E68-20B1088C3D07}"/>
              </a:ext>
            </a:extLst>
          </p:cNvPr>
          <p:cNvSpPr/>
          <p:nvPr/>
        </p:nvSpPr>
        <p:spPr>
          <a:xfrm>
            <a:off x="3909526" y="1268963"/>
            <a:ext cx="2923589" cy="2361999"/>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BlokTextu 7">
            <a:extLst>
              <a:ext uri="{FF2B5EF4-FFF2-40B4-BE49-F238E27FC236}">
                <a16:creationId xmlns:a16="http://schemas.microsoft.com/office/drawing/2014/main" id="{1C824572-EAE6-41D7-8C92-3044713AA268}"/>
              </a:ext>
            </a:extLst>
          </p:cNvPr>
          <p:cNvSpPr txBox="1"/>
          <p:nvPr/>
        </p:nvSpPr>
        <p:spPr>
          <a:xfrm>
            <a:off x="3976243" y="4220058"/>
            <a:ext cx="2856872" cy="461665"/>
          </a:xfrm>
          <a:prstGeom prst="rect">
            <a:avLst/>
          </a:prstGeom>
          <a:noFill/>
        </p:spPr>
        <p:txBody>
          <a:bodyPr wrap="none" rtlCol="0">
            <a:spAutoFit/>
          </a:bodyPr>
          <a:lstStyle/>
          <a:p>
            <a:r>
              <a:rPr lang="cs-CZ" sz="2400" b="1" dirty="0">
                <a:solidFill>
                  <a:schemeClr val="bg1"/>
                </a:solidFill>
              </a:rPr>
              <a:t>Víra, že to dokážu</a:t>
            </a:r>
          </a:p>
        </p:txBody>
      </p:sp>
      <p:sp>
        <p:nvSpPr>
          <p:cNvPr id="9" name="BlokTextu 8">
            <a:extLst>
              <a:ext uri="{FF2B5EF4-FFF2-40B4-BE49-F238E27FC236}">
                <a16:creationId xmlns:a16="http://schemas.microsoft.com/office/drawing/2014/main" id="{CB90FED1-B9E8-4FD3-8D30-CE6787312A6C}"/>
              </a:ext>
            </a:extLst>
          </p:cNvPr>
          <p:cNvSpPr txBox="1"/>
          <p:nvPr/>
        </p:nvSpPr>
        <p:spPr>
          <a:xfrm>
            <a:off x="4482939" y="2075097"/>
            <a:ext cx="1792318" cy="1569660"/>
          </a:xfrm>
          <a:prstGeom prst="rect">
            <a:avLst/>
          </a:prstGeom>
          <a:noFill/>
        </p:spPr>
        <p:txBody>
          <a:bodyPr wrap="square" rtlCol="0">
            <a:spAutoFit/>
          </a:bodyPr>
          <a:lstStyle/>
          <a:p>
            <a:pPr algn="ctr"/>
            <a:r>
              <a:rPr lang="cs-CZ" sz="2400" b="1" dirty="0">
                <a:solidFill>
                  <a:schemeClr val="accent2"/>
                </a:solidFill>
              </a:rPr>
              <a:t>Znalost způsobů, jak se změnit</a:t>
            </a:r>
          </a:p>
        </p:txBody>
      </p:sp>
      <p:sp>
        <p:nvSpPr>
          <p:cNvPr id="3" name="BlokTextu 2">
            <a:extLst>
              <a:ext uri="{FF2B5EF4-FFF2-40B4-BE49-F238E27FC236}">
                <a16:creationId xmlns:a16="http://schemas.microsoft.com/office/drawing/2014/main" id="{C5CCC957-3B72-47D7-B983-8DF86C0D639E}"/>
              </a:ext>
            </a:extLst>
          </p:cNvPr>
          <p:cNvSpPr txBox="1"/>
          <p:nvPr/>
        </p:nvSpPr>
        <p:spPr>
          <a:xfrm>
            <a:off x="659931" y="247200"/>
            <a:ext cx="6664600" cy="1323439"/>
          </a:xfrm>
          <a:prstGeom prst="rect">
            <a:avLst/>
          </a:prstGeom>
          <a:noFill/>
        </p:spPr>
        <p:txBody>
          <a:bodyPr wrap="square" rtlCol="0">
            <a:spAutoFit/>
          </a:bodyPr>
          <a:lstStyle/>
          <a:p>
            <a:r>
              <a:rPr lang="cs-CZ" sz="4000" dirty="0">
                <a:solidFill>
                  <a:schemeClr val="accent1">
                    <a:lumMod val="20000"/>
                    <a:lumOff val="80000"/>
                  </a:schemeClr>
                </a:solidFill>
              </a:rPr>
              <a:t>CHTÍT UDĚLAT ≠ UMĚT UDĚLAT</a:t>
            </a:r>
          </a:p>
        </p:txBody>
      </p:sp>
      <p:sp>
        <p:nvSpPr>
          <p:cNvPr id="15" name="BlokTextu 14">
            <a:extLst>
              <a:ext uri="{FF2B5EF4-FFF2-40B4-BE49-F238E27FC236}">
                <a16:creationId xmlns:a16="http://schemas.microsoft.com/office/drawing/2014/main" id="{437B8C91-997B-4EE7-BFC9-E82448C25995}"/>
              </a:ext>
            </a:extLst>
          </p:cNvPr>
          <p:cNvSpPr txBox="1"/>
          <p:nvPr/>
        </p:nvSpPr>
        <p:spPr>
          <a:xfrm>
            <a:off x="6963709" y="285672"/>
            <a:ext cx="5094206" cy="2246769"/>
          </a:xfrm>
          <a:prstGeom prst="rect">
            <a:avLst/>
          </a:prstGeom>
          <a:noFill/>
        </p:spPr>
        <p:txBody>
          <a:bodyPr wrap="square" rtlCol="0">
            <a:spAutoFit/>
          </a:bodyPr>
          <a:lstStyle/>
          <a:p>
            <a:pPr algn="r"/>
            <a:r>
              <a:rPr lang="cs-CZ" sz="2000" dirty="0">
                <a:solidFill>
                  <a:schemeClr val="accent4"/>
                </a:solidFill>
              </a:rPr>
              <a:t>Dle </a:t>
            </a:r>
            <a:r>
              <a:rPr lang="cs-CZ" sz="2000" b="1" dirty="0">
                <a:solidFill>
                  <a:schemeClr val="accent4"/>
                </a:solidFill>
                <a:effectLst>
                  <a:outerShdw blurRad="38100" dist="38100" dir="2700000" algn="tl">
                    <a:srgbClr val="000000">
                      <a:alpha val="43137"/>
                    </a:srgbClr>
                  </a:outerShdw>
                </a:effectLst>
              </a:rPr>
              <a:t>modelu HAPA </a:t>
            </a:r>
            <a:r>
              <a:rPr lang="cs-CZ" sz="2000" dirty="0">
                <a:solidFill>
                  <a:schemeClr val="accent4"/>
                </a:solidFill>
              </a:rPr>
              <a:t>(</a:t>
            </a:r>
            <a:r>
              <a:rPr lang="cs-CZ" sz="2000" i="1" dirty="0" err="1">
                <a:solidFill>
                  <a:schemeClr val="accent4"/>
                </a:solidFill>
              </a:rPr>
              <a:t>Health</a:t>
            </a:r>
            <a:r>
              <a:rPr lang="cs-CZ" sz="2000" i="1" dirty="0">
                <a:solidFill>
                  <a:schemeClr val="accent4"/>
                </a:solidFill>
              </a:rPr>
              <a:t> </a:t>
            </a:r>
            <a:r>
              <a:rPr lang="cs-CZ" sz="2000" i="1" dirty="0" err="1">
                <a:solidFill>
                  <a:schemeClr val="accent4"/>
                </a:solidFill>
              </a:rPr>
              <a:t>Action</a:t>
            </a:r>
            <a:r>
              <a:rPr lang="cs-CZ" sz="2000" i="1" dirty="0">
                <a:solidFill>
                  <a:schemeClr val="accent4"/>
                </a:solidFill>
              </a:rPr>
              <a:t> </a:t>
            </a:r>
            <a:r>
              <a:rPr lang="cs-CZ" sz="2000" i="1" dirty="0" err="1">
                <a:solidFill>
                  <a:schemeClr val="accent4"/>
                </a:solidFill>
              </a:rPr>
              <a:t>Process</a:t>
            </a:r>
            <a:r>
              <a:rPr lang="cs-CZ" sz="2000" i="1" dirty="0">
                <a:solidFill>
                  <a:schemeClr val="accent4"/>
                </a:solidFill>
              </a:rPr>
              <a:t> </a:t>
            </a:r>
            <a:r>
              <a:rPr lang="cs-CZ" sz="2000" i="1" dirty="0" err="1">
                <a:solidFill>
                  <a:schemeClr val="accent4"/>
                </a:solidFill>
              </a:rPr>
              <a:t>Approach</a:t>
            </a:r>
            <a:r>
              <a:rPr lang="cs-CZ" sz="2000" dirty="0">
                <a:solidFill>
                  <a:schemeClr val="accent4"/>
                </a:solidFill>
              </a:rPr>
              <a:t>) R. </a:t>
            </a:r>
            <a:r>
              <a:rPr lang="cs-CZ" sz="2000" dirty="0" err="1">
                <a:solidFill>
                  <a:schemeClr val="accent4"/>
                </a:solidFill>
              </a:rPr>
              <a:t>Schwarzere</a:t>
            </a:r>
            <a:r>
              <a:rPr lang="cs-CZ" sz="2000" dirty="0">
                <a:solidFill>
                  <a:schemeClr val="accent4"/>
                </a:solidFill>
              </a:rPr>
              <a:t> je nutno nejen být motivován (např. úspěšná </a:t>
            </a:r>
            <a:r>
              <a:rPr lang="cs-CZ" sz="2000" dirty="0" err="1">
                <a:solidFill>
                  <a:schemeClr val="accent4"/>
                </a:solidFill>
              </a:rPr>
              <a:t>persuaze</a:t>
            </a:r>
            <a:r>
              <a:rPr lang="cs-CZ" sz="2000" dirty="0">
                <a:solidFill>
                  <a:schemeClr val="accent4"/>
                </a:solidFill>
              </a:rPr>
              <a:t>), ale také umět </a:t>
            </a:r>
            <a:r>
              <a:rPr lang="cs-CZ" sz="2000" dirty="0" err="1">
                <a:solidFill>
                  <a:schemeClr val="accent4"/>
                </a:solidFill>
              </a:rPr>
              <a:t>přestransformovat</a:t>
            </a:r>
            <a:r>
              <a:rPr lang="cs-CZ" sz="2000" dirty="0">
                <a:solidFill>
                  <a:schemeClr val="accent4"/>
                </a:solidFill>
              </a:rPr>
              <a:t> cíl do jednání! </a:t>
            </a:r>
            <a:r>
              <a:rPr lang="cs-CZ" sz="2000" b="1" dirty="0">
                <a:solidFill>
                  <a:schemeClr val="accent4"/>
                </a:solidFill>
                <a:effectLst>
                  <a:outerShdw blurRad="38100" dist="38100" dir="2700000" algn="tl">
                    <a:srgbClr val="000000">
                      <a:alpha val="43137"/>
                    </a:srgbClr>
                  </a:outerShdw>
                </a:effectLst>
              </a:rPr>
              <a:t>Dosahovaní dlouhodobého cíle není reaktivní proces. </a:t>
            </a:r>
          </a:p>
        </p:txBody>
      </p:sp>
      <p:sp>
        <p:nvSpPr>
          <p:cNvPr id="10" name="BlokTextu 9">
            <a:extLst>
              <a:ext uri="{FF2B5EF4-FFF2-40B4-BE49-F238E27FC236}">
                <a16:creationId xmlns:a16="http://schemas.microsoft.com/office/drawing/2014/main" id="{8840D3E9-5E10-4B72-A06D-BA65968BCCE5}"/>
              </a:ext>
            </a:extLst>
          </p:cNvPr>
          <p:cNvSpPr txBox="1"/>
          <p:nvPr/>
        </p:nvSpPr>
        <p:spPr>
          <a:xfrm>
            <a:off x="659931" y="1474932"/>
            <a:ext cx="3823008" cy="1815882"/>
          </a:xfrm>
          <a:prstGeom prst="rect">
            <a:avLst/>
          </a:prstGeom>
          <a:noFill/>
        </p:spPr>
        <p:txBody>
          <a:bodyPr wrap="square" rtlCol="0">
            <a:spAutoFit/>
          </a:bodyPr>
          <a:lstStyle/>
          <a:p>
            <a:r>
              <a:rPr lang="cs-CZ" sz="2800" dirty="0">
                <a:solidFill>
                  <a:schemeClr val="accent2">
                    <a:lumMod val="75000"/>
                  </a:schemeClr>
                </a:solidFill>
              </a:rPr>
              <a:t>Když se zaseknu na jedné úrovni, mohu sklouznout níž a začít pochybovat... </a:t>
            </a:r>
          </a:p>
        </p:txBody>
      </p:sp>
      <p:sp>
        <p:nvSpPr>
          <p:cNvPr id="11" name="Šípka: zakrivená doľava 10">
            <a:extLst>
              <a:ext uri="{FF2B5EF4-FFF2-40B4-BE49-F238E27FC236}">
                <a16:creationId xmlns:a16="http://schemas.microsoft.com/office/drawing/2014/main" id="{4E1CFE62-CE7B-42ED-BD40-4D52C29D1FD2}"/>
              </a:ext>
            </a:extLst>
          </p:cNvPr>
          <p:cNvSpPr/>
          <p:nvPr/>
        </p:nvSpPr>
        <p:spPr>
          <a:xfrm rot="19835182">
            <a:off x="6945138" y="2460270"/>
            <a:ext cx="1111742" cy="1740159"/>
          </a:xfrm>
          <a:prstGeom prst="curvedLeftArrow">
            <a:avLst>
              <a:gd name="adj1" fmla="val 11925"/>
              <a:gd name="adj2" fmla="val 26654"/>
              <a:gd name="adj3" fmla="val 25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2" name="BlokTextu 11">
            <a:extLst>
              <a:ext uri="{FF2B5EF4-FFF2-40B4-BE49-F238E27FC236}">
                <a16:creationId xmlns:a16="http://schemas.microsoft.com/office/drawing/2014/main" id="{64909573-872D-44CF-82CD-982B688BFF61}"/>
              </a:ext>
            </a:extLst>
          </p:cNvPr>
          <p:cNvSpPr txBox="1"/>
          <p:nvPr/>
        </p:nvSpPr>
        <p:spPr>
          <a:xfrm>
            <a:off x="8208503" y="2655750"/>
            <a:ext cx="3062877" cy="707886"/>
          </a:xfrm>
          <a:prstGeom prst="rect">
            <a:avLst/>
          </a:prstGeom>
          <a:noFill/>
        </p:spPr>
        <p:txBody>
          <a:bodyPr wrap="square" rtlCol="0">
            <a:spAutoFit/>
          </a:bodyPr>
          <a:lstStyle/>
          <a:p>
            <a:r>
              <a:rPr lang="cs-CZ" sz="2000" dirty="0">
                <a:solidFill>
                  <a:schemeClr val="accent3">
                    <a:lumMod val="75000"/>
                  </a:schemeClr>
                </a:solidFill>
              </a:rPr>
              <a:t>„Já se v tom vůbec nevyznám... Asi to nedám...“</a:t>
            </a:r>
          </a:p>
        </p:txBody>
      </p:sp>
    </p:spTree>
    <p:extLst>
      <p:ext uri="{BB962C8B-B14F-4D97-AF65-F5344CB8AC3E}">
        <p14:creationId xmlns:p14="http://schemas.microsoft.com/office/powerpoint/2010/main" val="934441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vnoramenný trojuholník 3">
            <a:extLst>
              <a:ext uri="{FF2B5EF4-FFF2-40B4-BE49-F238E27FC236}">
                <a16:creationId xmlns:a16="http://schemas.microsoft.com/office/drawing/2014/main" id="{76A25830-DA86-4418-A66C-67042395A545}"/>
              </a:ext>
            </a:extLst>
          </p:cNvPr>
          <p:cNvSpPr/>
          <p:nvPr/>
        </p:nvSpPr>
        <p:spPr>
          <a:xfrm>
            <a:off x="2239347" y="1268963"/>
            <a:ext cx="6279503" cy="5057192"/>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Rovnoramenný trojuholník 4">
            <a:extLst>
              <a:ext uri="{FF2B5EF4-FFF2-40B4-BE49-F238E27FC236}">
                <a16:creationId xmlns:a16="http://schemas.microsoft.com/office/drawing/2014/main" id="{F079134D-3084-461C-8EB2-A1FC7CE379BA}"/>
              </a:ext>
            </a:extLst>
          </p:cNvPr>
          <p:cNvSpPr/>
          <p:nvPr/>
        </p:nvSpPr>
        <p:spPr>
          <a:xfrm>
            <a:off x="2957804" y="1255168"/>
            <a:ext cx="4833255" cy="3900196"/>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BlokTextu 5">
            <a:extLst>
              <a:ext uri="{FF2B5EF4-FFF2-40B4-BE49-F238E27FC236}">
                <a16:creationId xmlns:a16="http://schemas.microsoft.com/office/drawing/2014/main" id="{C0D4B22F-1461-4800-8FE8-E0E7262E14E8}"/>
              </a:ext>
            </a:extLst>
          </p:cNvPr>
          <p:cNvSpPr txBox="1"/>
          <p:nvPr/>
        </p:nvSpPr>
        <p:spPr>
          <a:xfrm>
            <a:off x="3459506" y="5696474"/>
            <a:ext cx="4039888" cy="461665"/>
          </a:xfrm>
          <a:prstGeom prst="rect">
            <a:avLst/>
          </a:prstGeom>
          <a:noFill/>
        </p:spPr>
        <p:txBody>
          <a:bodyPr wrap="none" rtlCol="0">
            <a:spAutoFit/>
          </a:bodyPr>
          <a:lstStyle/>
          <a:p>
            <a:r>
              <a:rPr lang="cs-CZ" sz="2400" b="1" dirty="0">
                <a:solidFill>
                  <a:schemeClr val="bg1"/>
                </a:solidFill>
              </a:rPr>
              <a:t>Touha změnit své chování</a:t>
            </a:r>
          </a:p>
        </p:txBody>
      </p:sp>
      <p:sp>
        <p:nvSpPr>
          <p:cNvPr id="7" name="Rovnoramenný trojuholník 6">
            <a:extLst>
              <a:ext uri="{FF2B5EF4-FFF2-40B4-BE49-F238E27FC236}">
                <a16:creationId xmlns:a16="http://schemas.microsoft.com/office/drawing/2014/main" id="{5449EDF0-91F1-4E00-8E68-20B1088C3D07}"/>
              </a:ext>
            </a:extLst>
          </p:cNvPr>
          <p:cNvSpPr/>
          <p:nvPr/>
        </p:nvSpPr>
        <p:spPr>
          <a:xfrm>
            <a:off x="3909526" y="1268963"/>
            <a:ext cx="2923589" cy="2361999"/>
          </a:xfrm>
          <a:prstGeom prst="triangl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BlokTextu 7">
            <a:extLst>
              <a:ext uri="{FF2B5EF4-FFF2-40B4-BE49-F238E27FC236}">
                <a16:creationId xmlns:a16="http://schemas.microsoft.com/office/drawing/2014/main" id="{1C824572-EAE6-41D7-8C92-3044713AA268}"/>
              </a:ext>
            </a:extLst>
          </p:cNvPr>
          <p:cNvSpPr txBox="1"/>
          <p:nvPr/>
        </p:nvSpPr>
        <p:spPr>
          <a:xfrm>
            <a:off x="3976243" y="4220058"/>
            <a:ext cx="2856872" cy="461665"/>
          </a:xfrm>
          <a:prstGeom prst="rect">
            <a:avLst/>
          </a:prstGeom>
          <a:noFill/>
        </p:spPr>
        <p:txBody>
          <a:bodyPr wrap="none" rtlCol="0">
            <a:spAutoFit/>
          </a:bodyPr>
          <a:lstStyle/>
          <a:p>
            <a:r>
              <a:rPr lang="cs-CZ" sz="2400" b="1" dirty="0">
                <a:solidFill>
                  <a:schemeClr val="bg1"/>
                </a:solidFill>
              </a:rPr>
              <a:t>Víra, že to dokážu</a:t>
            </a:r>
          </a:p>
        </p:txBody>
      </p:sp>
      <p:sp>
        <p:nvSpPr>
          <p:cNvPr id="9" name="BlokTextu 8">
            <a:extLst>
              <a:ext uri="{FF2B5EF4-FFF2-40B4-BE49-F238E27FC236}">
                <a16:creationId xmlns:a16="http://schemas.microsoft.com/office/drawing/2014/main" id="{CB90FED1-B9E8-4FD3-8D30-CE6787312A6C}"/>
              </a:ext>
            </a:extLst>
          </p:cNvPr>
          <p:cNvSpPr txBox="1"/>
          <p:nvPr/>
        </p:nvSpPr>
        <p:spPr>
          <a:xfrm>
            <a:off x="4482939" y="2075097"/>
            <a:ext cx="1792318" cy="1569660"/>
          </a:xfrm>
          <a:prstGeom prst="rect">
            <a:avLst/>
          </a:prstGeom>
          <a:noFill/>
        </p:spPr>
        <p:txBody>
          <a:bodyPr wrap="square" rtlCol="0">
            <a:spAutoFit/>
          </a:bodyPr>
          <a:lstStyle/>
          <a:p>
            <a:pPr algn="ctr"/>
            <a:r>
              <a:rPr lang="cs-CZ" sz="2400" b="1" dirty="0">
                <a:solidFill>
                  <a:schemeClr val="accent2"/>
                </a:solidFill>
              </a:rPr>
              <a:t>Znalost způsobů, jak se změnit</a:t>
            </a:r>
          </a:p>
        </p:txBody>
      </p:sp>
      <p:sp>
        <p:nvSpPr>
          <p:cNvPr id="3" name="BlokTextu 2">
            <a:extLst>
              <a:ext uri="{FF2B5EF4-FFF2-40B4-BE49-F238E27FC236}">
                <a16:creationId xmlns:a16="http://schemas.microsoft.com/office/drawing/2014/main" id="{C5CCC957-3B72-47D7-B983-8DF86C0D639E}"/>
              </a:ext>
            </a:extLst>
          </p:cNvPr>
          <p:cNvSpPr txBox="1"/>
          <p:nvPr/>
        </p:nvSpPr>
        <p:spPr>
          <a:xfrm>
            <a:off x="659931" y="247200"/>
            <a:ext cx="6664600" cy="1323439"/>
          </a:xfrm>
          <a:prstGeom prst="rect">
            <a:avLst/>
          </a:prstGeom>
          <a:noFill/>
        </p:spPr>
        <p:txBody>
          <a:bodyPr wrap="square" rtlCol="0">
            <a:spAutoFit/>
          </a:bodyPr>
          <a:lstStyle/>
          <a:p>
            <a:r>
              <a:rPr lang="cs-CZ" sz="4000" dirty="0">
                <a:solidFill>
                  <a:schemeClr val="accent1">
                    <a:lumMod val="20000"/>
                    <a:lumOff val="80000"/>
                  </a:schemeClr>
                </a:solidFill>
              </a:rPr>
              <a:t>CHTÍT UDĚLAT ≠ UMĚT UDĚLAT</a:t>
            </a:r>
          </a:p>
        </p:txBody>
      </p:sp>
      <p:sp>
        <p:nvSpPr>
          <p:cNvPr id="15" name="BlokTextu 14">
            <a:extLst>
              <a:ext uri="{FF2B5EF4-FFF2-40B4-BE49-F238E27FC236}">
                <a16:creationId xmlns:a16="http://schemas.microsoft.com/office/drawing/2014/main" id="{437B8C91-997B-4EE7-BFC9-E82448C25995}"/>
              </a:ext>
            </a:extLst>
          </p:cNvPr>
          <p:cNvSpPr txBox="1"/>
          <p:nvPr/>
        </p:nvSpPr>
        <p:spPr>
          <a:xfrm>
            <a:off x="6963709" y="285672"/>
            <a:ext cx="5094206" cy="2246769"/>
          </a:xfrm>
          <a:prstGeom prst="rect">
            <a:avLst/>
          </a:prstGeom>
          <a:noFill/>
        </p:spPr>
        <p:txBody>
          <a:bodyPr wrap="square" rtlCol="0">
            <a:spAutoFit/>
          </a:bodyPr>
          <a:lstStyle/>
          <a:p>
            <a:pPr algn="r"/>
            <a:r>
              <a:rPr lang="cs-CZ" sz="2000" dirty="0">
                <a:solidFill>
                  <a:schemeClr val="accent4"/>
                </a:solidFill>
              </a:rPr>
              <a:t>Dle </a:t>
            </a:r>
            <a:r>
              <a:rPr lang="cs-CZ" sz="2000" b="1" dirty="0">
                <a:solidFill>
                  <a:schemeClr val="accent4"/>
                </a:solidFill>
                <a:effectLst>
                  <a:outerShdw blurRad="38100" dist="38100" dir="2700000" algn="tl">
                    <a:srgbClr val="000000">
                      <a:alpha val="43137"/>
                    </a:srgbClr>
                  </a:outerShdw>
                </a:effectLst>
              </a:rPr>
              <a:t>modelu HAPA </a:t>
            </a:r>
            <a:r>
              <a:rPr lang="cs-CZ" sz="2000" dirty="0">
                <a:solidFill>
                  <a:schemeClr val="accent4"/>
                </a:solidFill>
              </a:rPr>
              <a:t>(</a:t>
            </a:r>
            <a:r>
              <a:rPr lang="cs-CZ" sz="2000" i="1" dirty="0" err="1">
                <a:solidFill>
                  <a:schemeClr val="accent4"/>
                </a:solidFill>
              </a:rPr>
              <a:t>Health</a:t>
            </a:r>
            <a:r>
              <a:rPr lang="cs-CZ" sz="2000" i="1" dirty="0">
                <a:solidFill>
                  <a:schemeClr val="accent4"/>
                </a:solidFill>
              </a:rPr>
              <a:t> </a:t>
            </a:r>
            <a:r>
              <a:rPr lang="cs-CZ" sz="2000" i="1" dirty="0" err="1">
                <a:solidFill>
                  <a:schemeClr val="accent4"/>
                </a:solidFill>
              </a:rPr>
              <a:t>Action</a:t>
            </a:r>
            <a:r>
              <a:rPr lang="cs-CZ" sz="2000" i="1" dirty="0">
                <a:solidFill>
                  <a:schemeClr val="accent4"/>
                </a:solidFill>
              </a:rPr>
              <a:t> </a:t>
            </a:r>
            <a:r>
              <a:rPr lang="cs-CZ" sz="2000" i="1" dirty="0" err="1">
                <a:solidFill>
                  <a:schemeClr val="accent4"/>
                </a:solidFill>
              </a:rPr>
              <a:t>Process</a:t>
            </a:r>
            <a:r>
              <a:rPr lang="cs-CZ" sz="2000" i="1" dirty="0">
                <a:solidFill>
                  <a:schemeClr val="accent4"/>
                </a:solidFill>
              </a:rPr>
              <a:t> </a:t>
            </a:r>
            <a:r>
              <a:rPr lang="cs-CZ" sz="2000" i="1" dirty="0" err="1">
                <a:solidFill>
                  <a:schemeClr val="accent4"/>
                </a:solidFill>
              </a:rPr>
              <a:t>Approach</a:t>
            </a:r>
            <a:r>
              <a:rPr lang="cs-CZ" sz="2000" dirty="0">
                <a:solidFill>
                  <a:schemeClr val="accent4"/>
                </a:solidFill>
              </a:rPr>
              <a:t>) R. </a:t>
            </a:r>
            <a:r>
              <a:rPr lang="cs-CZ" sz="2000" dirty="0" err="1">
                <a:solidFill>
                  <a:schemeClr val="accent4"/>
                </a:solidFill>
              </a:rPr>
              <a:t>Schwarzere</a:t>
            </a:r>
            <a:r>
              <a:rPr lang="cs-CZ" sz="2000" dirty="0">
                <a:solidFill>
                  <a:schemeClr val="accent4"/>
                </a:solidFill>
              </a:rPr>
              <a:t> je nutno nejen být motivován (např. úspěšná </a:t>
            </a:r>
            <a:r>
              <a:rPr lang="cs-CZ" sz="2000" dirty="0" err="1">
                <a:solidFill>
                  <a:schemeClr val="accent4"/>
                </a:solidFill>
              </a:rPr>
              <a:t>persuaze</a:t>
            </a:r>
            <a:r>
              <a:rPr lang="cs-CZ" sz="2000" dirty="0">
                <a:solidFill>
                  <a:schemeClr val="accent4"/>
                </a:solidFill>
              </a:rPr>
              <a:t>), ale také umět </a:t>
            </a:r>
            <a:r>
              <a:rPr lang="cs-CZ" sz="2000" dirty="0" err="1">
                <a:solidFill>
                  <a:schemeClr val="accent4"/>
                </a:solidFill>
              </a:rPr>
              <a:t>přestransformovat</a:t>
            </a:r>
            <a:r>
              <a:rPr lang="cs-CZ" sz="2000" dirty="0">
                <a:solidFill>
                  <a:schemeClr val="accent4"/>
                </a:solidFill>
              </a:rPr>
              <a:t> cíl do jednání! </a:t>
            </a:r>
            <a:r>
              <a:rPr lang="cs-CZ" sz="2000" b="1" dirty="0">
                <a:solidFill>
                  <a:schemeClr val="accent4"/>
                </a:solidFill>
                <a:effectLst>
                  <a:outerShdw blurRad="38100" dist="38100" dir="2700000" algn="tl">
                    <a:srgbClr val="000000">
                      <a:alpha val="43137"/>
                    </a:srgbClr>
                  </a:outerShdw>
                </a:effectLst>
              </a:rPr>
              <a:t>Dosahovaní dlouhodobého cíle není reaktivní proces. </a:t>
            </a:r>
          </a:p>
        </p:txBody>
      </p:sp>
      <p:sp>
        <p:nvSpPr>
          <p:cNvPr id="10" name="BlokTextu 9">
            <a:extLst>
              <a:ext uri="{FF2B5EF4-FFF2-40B4-BE49-F238E27FC236}">
                <a16:creationId xmlns:a16="http://schemas.microsoft.com/office/drawing/2014/main" id="{8840D3E9-5E10-4B72-A06D-BA65968BCCE5}"/>
              </a:ext>
            </a:extLst>
          </p:cNvPr>
          <p:cNvSpPr txBox="1"/>
          <p:nvPr/>
        </p:nvSpPr>
        <p:spPr>
          <a:xfrm>
            <a:off x="659931" y="1474932"/>
            <a:ext cx="3823008" cy="1815882"/>
          </a:xfrm>
          <a:prstGeom prst="rect">
            <a:avLst/>
          </a:prstGeom>
          <a:noFill/>
        </p:spPr>
        <p:txBody>
          <a:bodyPr wrap="square" rtlCol="0">
            <a:spAutoFit/>
          </a:bodyPr>
          <a:lstStyle/>
          <a:p>
            <a:r>
              <a:rPr lang="cs-CZ" sz="2800" dirty="0">
                <a:solidFill>
                  <a:schemeClr val="accent2">
                    <a:lumMod val="75000"/>
                  </a:schemeClr>
                </a:solidFill>
              </a:rPr>
              <a:t>Když se zaseknu na jedné úrovni, mohu sklouznout níž a začít pochybovat... </a:t>
            </a:r>
          </a:p>
        </p:txBody>
      </p:sp>
      <p:sp>
        <p:nvSpPr>
          <p:cNvPr id="11" name="Šípka: zakrivená doľava 10">
            <a:extLst>
              <a:ext uri="{FF2B5EF4-FFF2-40B4-BE49-F238E27FC236}">
                <a16:creationId xmlns:a16="http://schemas.microsoft.com/office/drawing/2014/main" id="{4E1CFE62-CE7B-42ED-BD40-4D52C29D1FD2}"/>
              </a:ext>
            </a:extLst>
          </p:cNvPr>
          <p:cNvSpPr/>
          <p:nvPr/>
        </p:nvSpPr>
        <p:spPr>
          <a:xfrm rot="19835182">
            <a:off x="6945138" y="2460270"/>
            <a:ext cx="1111742" cy="1740159"/>
          </a:xfrm>
          <a:prstGeom prst="curvedLeftArrow">
            <a:avLst>
              <a:gd name="adj1" fmla="val 11925"/>
              <a:gd name="adj2" fmla="val 26654"/>
              <a:gd name="adj3" fmla="val 25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2" name="BlokTextu 11">
            <a:extLst>
              <a:ext uri="{FF2B5EF4-FFF2-40B4-BE49-F238E27FC236}">
                <a16:creationId xmlns:a16="http://schemas.microsoft.com/office/drawing/2014/main" id="{64909573-872D-44CF-82CD-982B688BFF61}"/>
              </a:ext>
            </a:extLst>
          </p:cNvPr>
          <p:cNvSpPr txBox="1"/>
          <p:nvPr/>
        </p:nvSpPr>
        <p:spPr>
          <a:xfrm>
            <a:off x="8208503" y="2655750"/>
            <a:ext cx="3062877" cy="707886"/>
          </a:xfrm>
          <a:prstGeom prst="rect">
            <a:avLst/>
          </a:prstGeom>
          <a:noFill/>
        </p:spPr>
        <p:txBody>
          <a:bodyPr wrap="square" rtlCol="0">
            <a:spAutoFit/>
          </a:bodyPr>
          <a:lstStyle/>
          <a:p>
            <a:r>
              <a:rPr lang="cs-CZ" sz="2000" dirty="0">
                <a:solidFill>
                  <a:schemeClr val="accent3">
                    <a:lumMod val="75000"/>
                  </a:schemeClr>
                </a:solidFill>
              </a:rPr>
              <a:t>„Já se v tom vůbec nevyznám... Asi to nedám...“</a:t>
            </a:r>
          </a:p>
        </p:txBody>
      </p:sp>
      <p:sp>
        <p:nvSpPr>
          <p:cNvPr id="13" name="Šípka: zakrivená doľava 12">
            <a:extLst>
              <a:ext uri="{FF2B5EF4-FFF2-40B4-BE49-F238E27FC236}">
                <a16:creationId xmlns:a16="http://schemas.microsoft.com/office/drawing/2014/main" id="{398D122C-BD07-477D-91AC-8CF8BFA086E8}"/>
              </a:ext>
            </a:extLst>
          </p:cNvPr>
          <p:cNvSpPr/>
          <p:nvPr/>
        </p:nvSpPr>
        <p:spPr>
          <a:xfrm rot="19835182">
            <a:off x="7978964" y="4096238"/>
            <a:ext cx="1111742" cy="1740159"/>
          </a:xfrm>
          <a:prstGeom prst="curvedLeftArrow">
            <a:avLst>
              <a:gd name="adj1" fmla="val 11925"/>
              <a:gd name="adj2" fmla="val 26654"/>
              <a:gd name="adj3" fmla="val 25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4" name="BlokTextu 13">
            <a:extLst>
              <a:ext uri="{FF2B5EF4-FFF2-40B4-BE49-F238E27FC236}">
                <a16:creationId xmlns:a16="http://schemas.microsoft.com/office/drawing/2014/main" id="{D5CD95AB-04E3-4D52-AA4A-B80CE26AF2ED}"/>
              </a:ext>
            </a:extLst>
          </p:cNvPr>
          <p:cNvSpPr txBox="1"/>
          <p:nvPr/>
        </p:nvSpPr>
        <p:spPr>
          <a:xfrm>
            <a:off x="9234196" y="4127043"/>
            <a:ext cx="2708680" cy="1323439"/>
          </a:xfrm>
          <a:prstGeom prst="rect">
            <a:avLst/>
          </a:prstGeom>
          <a:noFill/>
        </p:spPr>
        <p:txBody>
          <a:bodyPr wrap="square" rtlCol="0">
            <a:spAutoFit/>
          </a:bodyPr>
          <a:lstStyle/>
          <a:p>
            <a:r>
              <a:rPr lang="cs-CZ" sz="2000" dirty="0">
                <a:solidFill>
                  <a:schemeClr val="accent1">
                    <a:lumMod val="75000"/>
                  </a:schemeClr>
                </a:solidFill>
              </a:rPr>
              <a:t>„Když to jednou neumím, proč se tím stresovat? Nechám to na osud...“</a:t>
            </a:r>
          </a:p>
        </p:txBody>
      </p:sp>
      <p:sp>
        <p:nvSpPr>
          <p:cNvPr id="16" name="BlokTextu 15">
            <a:extLst>
              <a:ext uri="{FF2B5EF4-FFF2-40B4-BE49-F238E27FC236}">
                <a16:creationId xmlns:a16="http://schemas.microsoft.com/office/drawing/2014/main" id="{4AE239C5-CE5D-4E9E-AD50-6FD8B774E6A9}"/>
              </a:ext>
            </a:extLst>
          </p:cNvPr>
          <p:cNvSpPr txBox="1"/>
          <p:nvPr/>
        </p:nvSpPr>
        <p:spPr>
          <a:xfrm>
            <a:off x="8902454" y="5690670"/>
            <a:ext cx="3155461" cy="1077218"/>
          </a:xfrm>
          <a:prstGeom prst="rect">
            <a:avLst/>
          </a:prstGeom>
          <a:noFill/>
        </p:spPr>
        <p:txBody>
          <a:bodyPr wrap="square" rtlCol="0">
            <a:spAutoFit/>
          </a:bodyPr>
          <a:lstStyle/>
          <a:p>
            <a:r>
              <a:rPr lang="cs-CZ" sz="1600" dirty="0">
                <a:solidFill>
                  <a:schemeClr val="bg2">
                    <a:lumMod val="20000"/>
                    <a:lumOff val="80000"/>
                  </a:schemeClr>
                </a:solidFill>
              </a:rPr>
              <a:t>Devalvace cíle pomocí kognitivních zkreslení (disonance, status quo, konfirmační zkreslení...)</a:t>
            </a:r>
          </a:p>
        </p:txBody>
      </p:sp>
    </p:spTree>
    <p:extLst>
      <p:ext uri="{BB962C8B-B14F-4D97-AF65-F5344CB8AC3E}">
        <p14:creationId xmlns:p14="http://schemas.microsoft.com/office/powerpoint/2010/main" val="16260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558B58-49ED-4CEB-AEDE-41CCEACF9C16}"/>
              </a:ext>
            </a:extLst>
          </p:cNvPr>
          <p:cNvSpPr>
            <a:spLocks noGrp="1"/>
          </p:cNvSpPr>
          <p:nvPr>
            <p:ph type="title"/>
          </p:nvPr>
        </p:nvSpPr>
        <p:spPr>
          <a:xfrm>
            <a:off x="2162175" y="592923"/>
            <a:ext cx="9534525" cy="1293028"/>
          </a:xfrm>
        </p:spPr>
        <p:txBody>
          <a:bodyPr>
            <a:normAutofit fontScale="90000"/>
          </a:bodyPr>
          <a:lstStyle/>
          <a:p>
            <a:r>
              <a:rPr lang="cs-CZ" dirty="0">
                <a:solidFill>
                  <a:schemeClr val="accent6">
                    <a:lumMod val="75000"/>
                  </a:schemeClr>
                </a:solidFill>
              </a:rPr>
              <a:t>CO KDYŽ JDOU Návyky PROTI doporučením a „ZDRAVÉMU ROZUMU“?</a:t>
            </a:r>
          </a:p>
        </p:txBody>
      </p:sp>
    </p:spTree>
    <p:extLst>
      <p:ext uri="{BB962C8B-B14F-4D97-AF65-F5344CB8AC3E}">
        <p14:creationId xmlns:p14="http://schemas.microsoft.com/office/powerpoint/2010/main" val="2878418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87E022F4-5784-4A30-92AF-CD38F4AED5CA}"/>
              </a:ext>
            </a:extLst>
          </p:cNvPr>
          <p:cNvSpPr>
            <a:spLocks noGrp="1"/>
          </p:cNvSpPr>
          <p:nvPr>
            <p:ph idx="1"/>
          </p:nvPr>
        </p:nvSpPr>
        <p:spPr>
          <a:xfrm>
            <a:off x="685800" y="2453950"/>
            <a:ext cx="4712110" cy="3946849"/>
          </a:xfrm>
        </p:spPr>
        <p:txBody>
          <a:bodyPr>
            <a:normAutofit lnSpcReduction="10000"/>
          </a:bodyPr>
          <a:lstStyle/>
          <a:p>
            <a:r>
              <a:rPr lang="cs-CZ" dirty="0">
                <a:solidFill>
                  <a:schemeClr val="accent6">
                    <a:lumMod val="75000"/>
                  </a:schemeClr>
                </a:solidFill>
              </a:rPr>
              <a:t>Tendence redukovat </a:t>
            </a:r>
            <a:r>
              <a:rPr lang="cs-CZ" b="1" dirty="0">
                <a:solidFill>
                  <a:schemeClr val="accent6">
                    <a:lumMod val="75000"/>
                  </a:schemeClr>
                </a:solidFill>
              </a:rPr>
              <a:t>kognitivní disonanci</a:t>
            </a:r>
            <a:r>
              <a:rPr lang="cs-CZ" dirty="0">
                <a:solidFill>
                  <a:schemeClr val="accent6">
                    <a:lumMod val="75000"/>
                  </a:schemeClr>
                </a:solidFill>
              </a:rPr>
              <a:t> – pokud je moje chování v rozporu s mými přesvědčeními, změním to, co je pro mne snadnější změnit</a:t>
            </a:r>
          </a:p>
          <a:p>
            <a:r>
              <a:rPr lang="cs-CZ" b="1" dirty="0">
                <a:solidFill>
                  <a:schemeClr val="accent6">
                    <a:lumMod val="75000"/>
                  </a:schemeClr>
                </a:solidFill>
              </a:rPr>
              <a:t>Konfirmační zkreslení</a:t>
            </a:r>
            <a:r>
              <a:rPr lang="cs-CZ" dirty="0">
                <a:solidFill>
                  <a:schemeClr val="accent6">
                    <a:lumMod val="75000"/>
                  </a:schemeClr>
                </a:solidFill>
              </a:rPr>
              <a:t> – hodnotím argumenty tak, aby vždy potvrzovaly to, v co věřím</a:t>
            </a:r>
          </a:p>
          <a:p>
            <a:r>
              <a:rPr lang="cs-CZ" dirty="0">
                <a:solidFill>
                  <a:schemeClr val="accent6">
                    <a:lumMod val="75000"/>
                  </a:schemeClr>
                </a:solidFill>
              </a:rPr>
              <a:t>Obzvlášť snadno fungují u preventivního chování, kde pacient nevidí kauzalitu na vlastní zkušenosti</a:t>
            </a:r>
          </a:p>
        </p:txBody>
      </p:sp>
      <p:pic>
        <p:nvPicPr>
          <p:cNvPr id="7" name="Obrázok 6" descr="Obrázok, na ktorom je biela tabuľa&#10;&#10;Automaticky generovaný popis">
            <a:extLst>
              <a:ext uri="{FF2B5EF4-FFF2-40B4-BE49-F238E27FC236}">
                <a16:creationId xmlns:a16="http://schemas.microsoft.com/office/drawing/2014/main" id="{385FCF75-11A1-4AB6-947C-DEFC1EF6E270}"/>
              </a:ext>
            </a:extLst>
          </p:cNvPr>
          <p:cNvPicPr>
            <a:picLocks noChangeAspect="1"/>
          </p:cNvPicPr>
          <p:nvPr/>
        </p:nvPicPr>
        <p:blipFill>
          <a:blip r:embed="rId2"/>
          <a:stretch>
            <a:fillRect/>
          </a:stretch>
        </p:blipFill>
        <p:spPr>
          <a:xfrm>
            <a:off x="5904247" y="2713703"/>
            <a:ext cx="5768749" cy="3252104"/>
          </a:xfrm>
          <a:prstGeom prst="rect">
            <a:avLst/>
          </a:prstGeom>
        </p:spPr>
      </p:pic>
      <p:sp>
        <p:nvSpPr>
          <p:cNvPr id="2" name="Nadpis 1">
            <a:extLst>
              <a:ext uri="{FF2B5EF4-FFF2-40B4-BE49-F238E27FC236}">
                <a16:creationId xmlns:a16="http://schemas.microsoft.com/office/drawing/2014/main" id="{78357CCC-7BB9-3157-EDD4-532BECCC258A}"/>
              </a:ext>
            </a:extLst>
          </p:cNvPr>
          <p:cNvSpPr>
            <a:spLocks noGrp="1"/>
          </p:cNvSpPr>
          <p:nvPr>
            <p:ph type="title"/>
          </p:nvPr>
        </p:nvSpPr>
        <p:spPr>
          <a:xfrm>
            <a:off x="2162175" y="592923"/>
            <a:ext cx="9534525" cy="1293028"/>
          </a:xfrm>
        </p:spPr>
        <p:txBody>
          <a:bodyPr>
            <a:normAutofit fontScale="90000"/>
          </a:bodyPr>
          <a:lstStyle/>
          <a:p>
            <a:r>
              <a:rPr lang="cs-CZ" dirty="0">
                <a:solidFill>
                  <a:schemeClr val="accent6">
                    <a:lumMod val="75000"/>
                  </a:schemeClr>
                </a:solidFill>
              </a:rPr>
              <a:t>CO KDYŽ JDOU Návyky PROTI doporučením a „ZDRAVÉMU ROZUMU“?</a:t>
            </a:r>
          </a:p>
        </p:txBody>
      </p:sp>
    </p:spTree>
    <p:extLst>
      <p:ext uri="{BB962C8B-B14F-4D97-AF65-F5344CB8AC3E}">
        <p14:creationId xmlns:p14="http://schemas.microsoft.com/office/powerpoint/2010/main" val="2720793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66480-CEAE-7B43-081D-1D4C0CBC753F}"/>
              </a:ext>
            </a:extLst>
          </p:cNvPr>
          <p:cNvSpPr>
            <a:spLocks noGrp="1"/>
          </p:cNvSpPr>
          <p:nvPr>
            <p:ph type="title"/>
          </p:nvPr>
        </p:nvSpPr>
        <p:spPr>
          <a:xfrm>
            <a:off x="913775" y="618517"/>
            <a:ext cx="10364451" cy="1123197"/>
          </a:xfrm>
        </p:spPr>
        <p:txBody>
          <a:bodyPr>
            <a:normAutofit fontScale="90000"/>
          </a:bodyPr>
          <a:lstStyle/>
          <a:p>
            <a:pPr algn="l"/>
            <a:r>
              <a:rPr lang="sk-SK" dirty="0"/>
              <a:t>KDYŽ NEVÍM, CO S EMOCEMI: BĚŽNÉ OBRANNÉ MECHANISMY </a:t>
            </a:r>
            <a:endParaRPr lang="en-GB" dirty="0"/>
          </a:p>
        </p:txBody>
      </p:sp>
      <p:sp>
        <p:nvSpPr>
          <p:cNvPr id="3" name="Zástupný objekt pre obsah 2">
            <a:extLst>
              <a:ext uri="{FF2B5EF4-FFF2-40B4-BE49-F238E27FC236}">
                <a16:creationId xmlns:a16="http://schemas.microsoft.com/office/drawing/2014/main" id="{360A70F2-1D79-4532-3B62-F0497F084894}"/>
              </a:ext>
            </a:extLst>
          </p:cNvPr>
          <p:cNvSpPr>
            <a:spLocks noGrp="1"/>
          </p:cNvSpPr>
          <p:nvPr>
            <p:ph sz="quarter" idx="13"/>
          </p:nvPr>
        </p:nvSpPr>
        <p:spPr>
          <a:xfrm>
            <a:off x="913774" y="1988456"/>
            <a:ext cx="10363826" cy="4044469"/>
          </a:xfrm>
        </p:spPr>
        <p:txBody>
          <a:bodyPr numCol="3">
            <a:normAutofit/>
          </a:bodyPr>
          <a:lstStyle/>
          <a:p>
            <a:r>
              <a:rPr lang="cs-CZ" sz="2400" b="1" dirty="0"/>
              <a:t>PŘESUN</a:t>
            </a:r>
            <a:endParaRPr lang="cs-CZ" sz="2400" dirty="0"/>
          </a:p>
          <a:p>
            <a:r>
              <a:rPr lang="cs-CZ" sz="2400" b="1" dirty="0"/>
              <a:t>POPŘENÍ</a:t>
            </a:r>
          </a:p>
          <a:p>
            <a:r>
              <a:rPr lang="cs-CZ" sz="2400" b="1" dirty="0"/>
              <a:t>VYTĚSNĚNÍ</a:t>
            </a:r>
          </a:p>
          <a:p>
            <a:r>
              <a:rPr lang="cs-CZ" sz="2400" b="1" dirty="0"/>
              <a:t>POTLAČENÍ</a:t>
            </a:r>
          </a:p>
          <a:p>
            <a:r>
              <a:rPr lang="cs-CZ" sz="2400" b="1" dirty="0"/>
              <a:t>SUBLIMACE</a:t>
            </a:r>
          </a:p>
          <a:p>
            <a:r>
              <a:rPr lang="cs-CZ" sz="2400" b="1" dirty="0"/>
              <a:t>PROJEKCE</a:t>
            </a:r>
          </a:p>
          <a:p>
            <a:r>
              <a:rPr lang="cs-CZ" sz="2400" b="1" dirty="0"/>
              <a:t>INTELEKTUALIZACE</a:t>
            </a:r>
          </a:p>
          <a:p>
            <a:r>
              <a:rPr lang="cs-CZ" sz="2400" b="1" dirty="0"/>
              <a:t>RACIONALIZACE</a:t>
            </a:r>
          </a:p>
          <a:p>
            <a:r>
              <a:rPr lang="cs-CZ" sz="2400" b="1" dirty="0"/>
              <a:t>REGRESE</a:t>
            </a:r>
          </a:p>
          <a:p>
            <a:r>
              <a:rPr lang="cs-CZ" sz="2400" b="1" dirty="0"/>
              <a:t>REAKTIVNÍ FORMACE</a:t>
            </a:r>
          </a:p>
          <a:p>
            <a:r>
              <a:rPr lang="cs-CZ" sz="2400" b="1" dirty="0"/>
              <a:t>ACTING OUT</a:t>
            </a:r>
          </a:p>
          <a:p>
            <a:r>
              <a:rPr lang="cs-CZ" sz="2400" b="1" dirty="0"/>
              <a:t>ALTERNATIVNÍ CÍL</a:t>
            </a:r>
          </a:p>
          <a:p>
            <a:r>
              <a:rPr lang="cs-CZ" sz="2400" b="1" dirty="0"/>
              <a:t>ALTRUISMUS</a:t>
            </a:r>
          </a:p>
          <a:p>
            <a:r>
              <a:rPr lang="cs-CZ" sz="2400" b="1" dirty="0"/>
              <a:t>VYHÝBÁNÍ SE</a:t>
            </a:r>
          </a:p>
          <a:p>
            <a:r>
              <a:rPr lang="cs-CZ" sz="2400" b="1" dirty="0"/>
              <a:t>KOMPENZACE</a:t>
            </a:r>
          </a:p>
          <a:p>
            <a:r>
              <a:rPr lang="cs-CZ" sz="2400" b="1" dirty="0"/>
              <a:t>DISOCIACE</a:t>
            </a:r>
          </a:p>
          <a:p>
            <a:r>
              <a:rPr lang="cs-CZ" sz="2400" b="1" dirty="0"/>
              <a:t>ÚNIK DO FANTAZIE</a:t>
            </a:r>
          </a:p>
          <a:p>
            <a:r>
              <a:rPr lang="cs-CZ" sz="2400" b="1" dirty="0"/>
              <a:t>HUMOR</a:t>
            </a:r>
          </a:p>
          <a:p>
            <a:r>
              <a:rPr lang="cs-CZ" sz="2400" b="1" dirty="0"/>
              <a:t>PASIVNÍ AGRESE</a:t>
            </a:r>
          </a:p>
          <a:p>
            <a:r>
              <a:rPr lang="cs-CZ" sz="2400" b="1" dirty="0"/>
              <a:t>ODČINĚNÍ</a:t>
            </a:r>
          </a:p>
        </p:txBody>
      </p:sp>
      <p:sp>
        <p:nvSpPr>
          <p:cNvPr id="6" name="BlokTextu 5">
            <a:extLst>
              <a:ext uri="{FF2B5EF4-FFF2-40B4-BE49-F238E27FC236}">
                <a16:creationId xmlns:a16="http://schemas.microsoft.com/office/drawing/2014/main" id="{33E48BEB-7E19-93CB-519A-91C9360C7BF7}"/>
              </a:ext>
            </a:extLst>
          </p:cNvPr>
          <p:cNvSpPr txBox="1"/>
          <p:nvPr/>
        </p:nvSpPr>
        <p:spPr>
          <a:xfrm>
            <a:off x="7197988" y="4348432"/>
            <a:ext cx="4782079" cy="2031325"/>
          </a:xfrm>
          <a:prstGeom prst="rect">
            <a:avLst/>
          </a:prstGeom>
          <a:noFill/>
        </p:spPr>
        <p:txBody>
          <a:bodyPr wrap="square" rtlCol="0">
            <a:spAutoFit/>
          </a:bodyPr>
          <a:lstStyle/>
          <a:p>
            <a:r>
              <a:rPr lang="cs-CZ" dirty="0">
                <a:solidFill>
                  <a:schemeClr val="accent6">
                    <a:lumMod val="50000"/>
                  </a:schemeClr>
                </a:solidFill>
              </a:rPr>
              <a:t>Proč mohou být obranné mechanismy problematické?</a:t>
            </a:r>
          </a:p>
          <a:p>
            <a:r>
              <a:rPr lang="cs-CZ" dirty="0">
                <a:solidFill>
                  <a:schemeClr val="accent6">
                    <a:lumMod val="50000"/>
                  </a:schemeClr>
                </a:solidFill>
              </a:rPr>
              <a:t>Jsou vždycky problematické?</a:t>
            </a:r>
          </a:p>
          <a:p>
            <a:r>
              <a:rPr lang="cs-CZ" dirty="0">
                <a:solidFill>
                  <a:schemeClr val="accent6">
                    <a:lumMod val="50000"/>
                  </a:schemeClr>
                </a:solidFill>
              </a:rPr>
              <a:t>Jsou některé naopak obecně prospěšné?</a:t>
            </a:r>
          </a:p>
          <a:p>
            <a:r>
              <a:rPr lang="cs-CZ" dirty="0">
                <a:solidFill>
                  <a:schemeClr val="accent6">
                    <a:lumMod val="50000"/>
                  </a:schemeClr>
                </a:solidFill>
              </a:rPr>
              <a:t>Co je alternativou obranných mechanismů? </a:t>
            </a:r>
          </a:p>
        </p:txBody>
      </p:sp>
      <p:sp>
        <p:nvSpPr>
          <p:cNvPr id="7" name="BlokTextu 6">
            <a:extLst>
              <a:ext uri="{FF2B5EF4-FFF2-40B4-BE49-F238E27FC236}">
                <a16:creationId xmlns:a16="http://schemas.microsoft.com/office/drawing/2014/main" id="{ADAB7F2B-C4A6-961A-CDBD-52DD9138022D}"/>
              </a:ext>
            </a:extLst>
          </p:cNvPr>
          <p:cNvSpPr txBox="1"/>
          <p:nvPr/>
        </p:nvSpPr>
        <p:spPr>
          <a:xfrm>
            <a:off x="1828800" y="2208179"/>
            <a:ext cx="1337226" cy="307777"/>
          </a:xfrm>
          <a:prstGeom prst="rect">
            <a:avLst/>
          </a:prstGeom>
          <a:noFill/>
        </p:spPr>
        <p:txBody>
          <a:bodyPr wrap="none" rtlCol="0">
            <a:spAutoFit/>
          </a:bodyPr>
          <a:lstStyle/>
          <a:p>
            <a:r>
              <a:rPr lang="cs-CZ" sz="1400" dirty="0"/>
              <a:t>na jiný objekt</a:t>
            </a:r>
          </a:p>
        </p:txBody>
      </p:sp>
      <p:sp>
        <p:nvSpPr>
          <p:cNvPr id="8" name="BlokTextu 7">
            <a:extLst>
              <a:ext uri="{FF2B5EF4-FFF2-40B4-BE49-F238E27FC236}">
                <a16:creationId xmlns:a16="http://schemas.microsoft.com/office/drawing/2014/main" id="{DF06474B-7726-FF0E-8C24-2C56D1A33173}"/>
              </a:ext>
            </a:extLst>
          </p:cNvPr>
          <p:cNvSpPr txBox="1"/>
          <p:nvPr/>
        </p:nvSpPr>
        <p:spPr>
          <a:xfrm>
            <a:off x="1828800" y="2665611"/>
            <a:ext cx="1479892" cy="307777"/>
          </a:xfrm>
          <a:prstGeom prst="rect">
            <a:avLst/>
          </a:prstGeom>
          <a:noFill/>
        </p:spPr>
        <p:txBody>
          <a:bodyPr wrap="none" rtlCol="0">
            <a:spAutoFit/>
          </a:bodyPr>
          <a:lstStyle/>
          <a:p>
            <a:r>
              <a:rPr lang="cs-CZ" sz="1400" dirty="0"/>
              <a:t>reality, události</a:t>
            </a:r>
          </a:p>
        </p:txBody>
      </p:sp>
      <p:sp>
        <p:nvSpPr>
          <p:cNvPr id="9" name="BlokTextu 8">
            <a:extLst>
              <a:ext uri="{FF2B5EF4-FFF2-40B4-BE49-F238E27FC236}">
                <a16:creationId xmlns:a16="http://schemas.microsoft.com/office/drawing/2014/main" id="{65B3D4FF-D295-0DE4-B725-586508B14D03}"/>
              </a:ext>
            </a:extLst>
          </p:cNvPr>
          <p:cNvSpPr txBox="1"/>
          <p:nvPr/>
        </p:nvSpPr>
        <p:spPr>
          <a:xfrm>
            <a:off x="1889714" y="3108142"/>
            <a:ext cx="1361270" cy="307777"/>
          </a:xfrm>
          <a:prstGeom prst="rect">
            <a:avLst/>
          </a:prstGeom>
          <a:noFill/>
        </p:spPr>
        <p:txBody>
          <a:bodyPr wrap="none" rtlCol="0">
            <a:spAutoFit/>
          </a:bodyPr>
          <a:lstStyle/>
          <a:p>
            <a:r>
              <a:rPr lang="cs-CZ" sz="1400" dirty="0"/>
              <a:t>do nevědomí</a:t>
            </a:r>
          </a:p>
        </p:txBody>
      </p:sp>
      <p:sp>
        <p:nvSpPr>
          <p:cNvPr id="10" name="BlokTextu 9">
            <a:extLst>
              <a:ext uri="{FF2B5EF4-FFF2-40B4-BE49-F238E27FC236}">
                <a16:creationId xmlns:a16="http://schemas.microsoft.com/office/drawing/2014/main" id="{B2C3FD3F-C6A3-7673-61F5-E8883FCE3D3B}"/>
              </a:ext>
            </a:extLst>
          </p:cNvPr>
          <p:cNvSpPr txBox="1"/>
          <p:nvPr/>
        </p:nvSpPr>
        <p:spPr>
          <a:xfrm>
            <a:off x="1889714" y="3559006"/>
            <a:ext cx="1566454" cy="307777"/>
          </a:xfrm>
          <a:prstGeom prst="rect">
            <a:avLst/>
          </a:prstGeom>
          <a:noFill/>
        </p:spPr>
        <p:txBody>
          <a:bodyPr wrap="none" rtlCol="0">
            <a:spAutoFit/>
          </a:bodyPr>
          <a:lstStyle/>
          <a:p>
            <a:r>
              <a:rPr lang="cs-CZ" sz="1400" dirty="0"/>
              <a:t>mimo pozornost</a:t>
            </a:r>
          </a:p>
        </p:txBody>
      </p:sp>
      <p:sp>
        <p:nvSpPr>
          <p:cNvPr id="11" name="BlokTextu 10">
            <a:extLst>
              <a:ext uri="{FF2B5EF4-FFF2-40B4-BE49-F238E27FC236}">
                <a16:creationId xmlns:a16="http://schemas.microsoft.com/office/drawing/2014/main" id="{EB400463-9EB2-9F4D-A657-6D47330B0940}"/>
              </a:ext>
            </a:extLst>
          </p:cNvPr>
          <p:cNvSpPr txBox="1"/>
          <p:nvPr/>
        </p:nvSpPr>
        <p:spPr>
          <a:xfrm>
            <a:off x="1889714" y="4040655"/>
            <a:ext cx="2159566" cy="307777"/>
          </a:xfrm>
          <a:prstGeom prst="rect">
            <a:avLst/>
          </a:prstGeom>
          <a:noFill/>
        </p:spPr>
        <p:txBody>
          <a:bodyPr wrap="none" rtlCol="0">
            <a:spAutoFit/>
          </a:bodyPr>
          <a:lstStyle/>
          <a:p>
            <a:r>
              <a:rPr lang="cs-CZ" sz="1400" dirty="0"/>
              <a:t>do něčeho kreativního</a:t>
            </a:r>
          </a:p>
        </p:txBody>
      </p:sp>
      <p:sp>
        <p:nvSpPr>
          <p:cNvPr id="12" name="BlokTextu 11">
            <a:extLst>
              <a:ext uri="{FF2B5EF4-FFF2-40B4-BE49-F238E27FC236}">
                <a16:creationId xmlns:a16="http://schemas.microsoft.com/office/drawing/2014/main" id="{40A63079-CD86-F3FE-E9A8-8004E49C6AC3}"/>
              </a:ext>
            </a:extLst>
          </p:cNvPr>
          <p:cNvSpPr txBox="1"/>
          <p:nvPr/>
        </p:nvSpPr>
        <p:spPr>
          <a:xfrm>
            <a:off x="1516476" y="4473664"/>
            <a:ext cx="2529860" cy="307777"/>
          </a:xfrm>
          <a:prstGeom prst="rect">
            <a:avLst/>
          </a:prstGeom>
          <a:noFill/>
        </p:spPr>
        <p:txBody>
          <a:bodyPr wrap="none" rtlCol="0">
            <a:spAutoFit/>
          </a:bodyPr>
          <a:lstStyle/>
          <a:p>
            <a:r>
              <a:rPr lang="cs-CZ" sz="1400" dirty="0"/>
              <a:t>prožívání do někoho jiného</a:t>
            </a:r>
          </a:p>
        </p:txBody>
      </p:sp>
      <p:sp>
        <p:nvSpPr>
          <p:cNvPr id="13" name="BlokTextu 12">
            <a:extLst>
              <a:ext uri="{FF2B5EF4-FFF2-40B4-BE49-F238E27FC236}">
                <a16:creationId xmlns:a16="http://schemas.microsoft.com/office/drawing/2014/main" id="{578F0ED4-F47B-3002-0841-7733C9CF242D}"/>
              </a:ext>
            </a:extLst>
          </p:cNvPr>
          <p:cNvSpPr txBox="1"/>
          <p:nvPr/>
        </p:nvSpPr>
        <p:spPr>
          <a:xfrm>
            <a:off x="1516476" y="4965041"/>
            <a:ext cx="2565126" cy="307777"/>
          </a:xfrm>
          <a:prstGeom prst="rect">
            <a:avLst/>
          </a:prstGeom>
          <a:noFill/>
        </p:spPr>
        <p:txBody>
          <a:bodyPr wrap="none" rtlCol="0">
            <a:spAutoFit/>
          </a:bodyPr>
          <a:lstStyle/>
          <a:p>
            <a:r>
              <a:rPr lang="cs-CZ" sz="1400" dirty="0"/>
              <a:t>místo prožití emoční reakce</a:t>
            </a:r>
          </a:p>
        </p:txBody>
      </p:sp>
      <p:sp>
        <p:nvSpPr>
          <p:cNvPr id="14" name="BlokTextu 13">
            <a:extLst>
              <a:ext uri="{FF2B5EF4-FFF2-40B4-BE49-F238E27FC236}">
                <a16:creationId xmlns:a16="http://schemas.microsoft.com/office/drawing/2014/main" id="{5B6EAE7D-F9CA-76EC-A463-33154568E5C2}"/>
              </a:ext>
            </a:extLst>
          </p:cNvPr>
          <p:cNvSpPr txBox="1"/>
          <p:nvPr/>
        </p:nvSpPr>
        <p:spPr>
          <a:xfrm>
            <a:off x="1616242" y="5430792"/>
            <a:ext cx="2548267" cy="523220"/>
          </a:xfrm>
          <a:prstGeom prst="rect">
            <a:avLst/>
          </a:prstGeom>
          <a:noFill/>
        </p:spPr>
        <p:txBody>
          <a:bodyPr wrap="square" rtlCol="0">
            <a:spAutoFit/>
          </a:bodyPr>
          <a:lstStyle/>
          <a:p>
            <a:r>
              <a:rPr lang="cs-CZ" sz="1400" dirty="0"/>
              <a:t>emočně konfliktní situace na nekonfliktní</a:t>
            </a:r>
          </a:p>
        </p:txBody>
      </p:sp>
      <p:sp>
        <p:nvSpPr>
          <p:cNvPr id="15" name="BlokTextu 14">
            <a:extLst>
              <a:ext uri="{FF2B5EF4-FFF2-40B4-BE49-F238E27FC236}">
                <a16:creationId xmlns:a16="http://schemas.microsoft.com/office/drawing/2014/main" id="{9D90573B-5732-5253-79D0-8C6594EB0E04}"/>
              </a:ext>
            </a:extLst>
          </p:cNvPr>
          <p:cNvSpPr txBox="1"/>
          <p:nvPr/>
        </p:nvSpPr>
        <p:spPr>
          <a:xfrm>
            <a:off x="5002565" y="2208179"/>
            <a:ext cx="2632452" cy="307777"/>
          </a:xfrm>
          <a:prstGeom prst="rect">
            <a:avLst/>
          </a:prstGeom>
          <a:noFill/>
        </p:spPr>
        <p:txBody>
          <a:bodyPr wrap="none" rtlCol="0">
            <a:spAutoFit/>
          </a:bodyPr>
          <a:lstStyle/>
          <a:p>
            <a:r>
              <a:rPr lang="cs-CZ" sz="1400" dirty="0"/>
              <a:t>do raných způsobů zvládání</a:t>
            </a:r>
          </a:p>
        </p:txBody>
      </p:sp>
      <p:sp>
        <p:nvSpPr>
          <p:cNvPr id="16" name="BlokTextu 15">
            <a:extLst>
              <a:ext uri="{FF2B5EF4-FFF2-40B4-BE49-F238E27FC236}">
                <a16:creationId xmlns:a16="http://schemas.microsoft.com/office/drawing/2014/main" id="{53406A26-F6A7-7648-EF26-F3F6015B3E33}"/>
              </a:ext>
            </a:extLst>
          </p:cNvPr>
          <p:cNvSpPr txBox="1"/>
          <p:nvPr/>
        </p:nvSpPr>
        <p:spPr>
          <a:xfrm>
            <a:off x="5002565" y="2654943"/>
            <a:ext cx="1758815" cy="307777"/>
          </a:xfrm>
          <a:prstGeom prst="rect">
            <a:avLst/>
          </a:prstGeom>
          <a:noFill/>
        </p:spPr>
        <p:txBody>
          <a:bodyPr wrap="none" rtlCol="0">
            <a:spAutoFit/>
          </a:bodyPr>
          <a:lstStyle/>
          <a:p>
            <a:r>
              <a:rPr lang="cs-CZ" sz="1400" dirty="0"/>
              <a:t>tj. opačná reakce</a:t>
            </a:r>
          </a:p>
        </p:txBody>
      </p:sp>
      <p:sp>
        <p:nvSpPr>
          <p:cNvPr id="17" name="BlokTextu 16">
            <a:extLst>
              <a:ext uri="{FF2B5EF4-FFF2-40B4-BE49-F238E27FC236}">
                <a16:creationId xmlns:a16="http://schemas.microsoft.com/office/drawing/2014/main" id="{44EFDC03-148F-4827-9FC7-071E1EAA8250}"/>
              </a:ext>
            </a:extLst>
          </p:cNvPr>
          <p:cNvSpPr txBox="1"/>
          <p:nvPr/>
        </p:nvSpPr>
        <p:spPr>
          <a:xfrm>
            <a:off x="4236542" y="3106261"/>
            <a:ext cx="3895618" cy="307777"/>
          </a:xfrm>
          <a:prstGeom prst="rect">
            <a:avLst/>
          </a:prstGeom>
          <a:noFill/>
        </p:spPr>
        <p:txBody>
          <a:bodyPr wrap="none" rtlCol="0">
            <a:spAutoFit/>
          </a:bodyPr>
          <a:lstStyle/>
          <a:p>
            <a:r>
              <a:rPr lang="cs-CZ" sz="1400" dirty="0"/>
              <a:t>vybití emoce bez konstruktivní komunikace</a:t>
            </a:r>
          </a:p>
        </p:txBody>
      </p:sp>
      <p:sp>
        <p:nvSpPr>
          <p:cNvPr id="18" name="BlokTextu 17">
            <a:extLst>
              <a:ext uri="{FF2B5EF4-FFF2-40B4-BE49-F238E27FC236}">
                <a16:creationId xmlns:a16="http://schemas.microsoft.com/office/drawing/2014/main" id="{C34E7E97-A675-95F3-95A8-8110127F3FF3}"/>
              </a:ext>
            </a:extLst>
          </p:cNvPr>
          <p:cNvSpPr txBox="1"/>
          <p:nvPr/>
        </p:nvSpPr>
        <p:spPr>
          <a:xfrm>
            <a:off x="4236542" y="4040655"/>
            <a:ext cx="3900427" cy="307777"/>
          </a:xfrm>
          <a:prstGeom prst="rect">
            <a:avLst/>
          </a:prstGeom>
          <a:noFill/>
        </p:spPr>
        <p:txBody>
          <a:bodyPr wrap="none" rtlCol="0">
            <a:spAutoFit/>
          </a:bodyPr>
          <a:lstStyle/>
          <a:p>
            <a:r>
              <a:rPr lang="cs-CZ" sz="1400" dirty="0"/>
              <a:t>pomoci druhému s tím, co sám nezvládám</a:t>
            </a:r>
          </a:p>
        </p:txBody>
      </p:sp>
      <p:sp>
        <p:nvSpPr>
          <p:cNvPr id="19" name="BlokTextu 18">
            <a:extLst>
              <a:ext uri="{FF2B5EF4-FFF2-40B4-BE49-F238E27FC236}">
                <a16:creationId xmlns:a16="http://schemas.microsoft.com/office/drawing/2014/main" id="{CCAB765B-C01C-1F7B-CF33-BB4149F4080D}"/>
              </a:ext>
            </a:extLst>
          </p:cNvPr>
          <p:cNvSpPr txBox="1"/>
          <p:nvPr/>
        </p:nvSpPr>
        <p:spPr>
          <a:xfrm>
            <a:off x="4837187" y="4503317"/>
            <a:ext cx="1555234" cy="307777"/>
          </a:xfrm>
          <a:prstGeom prst="rect">
            <a:avLst/>
          </a:prstGeom>
          <a:noFill/>
        </p:spPr>
        <p:txBody>
          <a:bodyPr wrap="none" rtlCol="0">
            <a:spAutoFit/>
          </a:bodyPr>
          <a:lstStyle/>
          <a:p>
            <a:r>
              <a:rPr lang="cs-CZ" sz="1400" dirty="0"/>
              <a:t>zdrojům emoce</a:t>
            </a:r>
          </a:p>
        </p:txBody>
      </p:sp>
      <p:sp>
        <p:nvSpPr>
          <p:cNvPr id="20" name="BlokTextu 19">
            <a:extLst>
              <a:ext uri="{FF2B5EF4-FFF2-40B4-BE49-F238E27FC236}">
                <a16:creationId xmlns:a16="http://schemas.microsoft.com/office/drawing/2014/main" id="{1FE3E4A3-DC39-6E90-C92B-F27E18578447}"/>
              </a:ext>
            </a:extLst>
          </p:cNvPr>
          <p:cNvSpPr txBox="1"/>
          <p:nvPr/>
        </p:nvSpPr>
        <p:spPr>
          <a:xfrm>
            <a:off x="4887169" y="4945585"/>
            <a:ext cx="1244251" cy="307777"/>
          </a:xfrm>
          <a:prstGeom prst="rect">
            <a:avLst/>
          </a:prstGeom>
          <a:noFill/>
        </p:spPr>
        <p:txBody>
          <a:bodyPr wrap="none" rtlCol="0">
            <a:spAutoFit/>
          </a:bodyPr>
          <a:lstStyle/>
          <a:p>
            <a:r>
              <a:rPr lang="cs-CZ" sz="1400" dirty="0"/>
              <a:t>v jiné oblasti</a:t>
            </a:r>
          </a:p>
        </p:txBody>
      </p:sp>
      <p:sp>
        <p:nvSpPr>
          <p:cNvPr id="21" name="BlokTextu 20">
            <a:extLst>
              <a:ext uri="{FF2B5EF4-FFF2-40B4-BE49-F238E27FC236}">
                <a16:creationId xmlns:a16="http://schemas.microsoft.com/office/drawing/2014/main" id="{163F87EE-65EF-BBA5-6B02-1BEC0F9541BA}"/>
              </a:ext>
            </a:extLst>
          </p:cNvPr>
          <p:cNvSpPr txBox="1"/>
          <p:nvPr/>
        </p:nvSpPr>
        <p:spPr>
          <a:xfrm>
            <a:off x="4761053" y="5407309"/>
            <a:ext cx="2387192" cy="307777"/>
          </a:xfrm>
          <a:prstGeom prst="rect">
            <a:avLst/>
          </a:prstGeom>
          <a:noFill/>
        </p:spPr>
        <p:txBody>
          <a:bodyPr wrap="none" rtlCol="0">
            <a:spAutoFit/>
          </a:bodyPr>
          <a:lstStyle/>
          <a:p>
            <a:r>
              <a:rPr lang="cs-CZ" sz="1400" dirty="0"/>
              <a:t>čili „odpojení“ od emoce</a:t>
            </a:r>
          </a:p>
        </p:txBody>
      </p:sp>
      <p:sp>
        <p:nvSpPr>
          <p:cNvPr id="22" name="BlokTextu 21">
            <a:extLst>
              <a:ext uri="{FF2B5EF4-FFF2-40B4-BE49-F238E27FC236}">
                <a16:creationId xmlns:a16="http://schemas.microsoft.com/office/drawing/2014/main" id="{7FAC4448-682A-9366-F86A-787F1ECA3588}"/>
              </a:ext>
            </a:extLst>
          </p:cNvPr>
          <p:cNvSpPr txBox="1"/>
          <p:nvPr/>
        </p:nvSpPr>
        <p:spPr>
          <a:xfrm>
            <a:off x="8411183" y="3583031"/>
            <a:ext cx="2678938" cy="307777"/>
          </a:xfrm>
          <a:prstGeom prst="rect">
            <a:avLst/>
          </a:prstGeom>
          <a:noFill/>
        </p:spPr>
        <p:txBody>
          <a:bodyPr wrap="none" rtlCol="0">
            <a:spAutoFit/>
          </a:bodyPr>
          <a:lstStyle/>
          <a:p>
            <a:r>
              <a:rPr lang="cs-CZ" sz="1400" dirty="0"/>
              <a:t>bez komunikace/zpracování</a:t>
            </a:r>
          </a:p>
        </p:txBody>
      </p:sp>
      <p:sp>
        <p:nvSpPr>
          <p:cNvPr id="23" name="BlokTextu 22">
            <a:extLst>
              <a:ext uri="{FF2B5EF4-FFF2-40B4-BE49-F238E27FC236}">
                <a16:creationId xmlns:a16="http://schemas.microsoft.com/office/drawing/2014/main" id="{049FF03C-C4E0-732A-DE82-5A8119DD4E8F}"/>
              </a:ext>
            </a:extLst>
          </p:cNvPr>
          <p:cNvSpPr txBox="1"/>
          <p:nvPr/>
        </p:nvSpPr>
        <p:spPr>
          <a:xfrm>
            <a:off x="8536290" y="3129240"/>
            <a:ext cx="1758815" cy="307777"/>
          </a:xfrm>
          <a:prstGeom prst="rect">
            <a:avLst/>
          </a:prstGeom>
          <a:noFill/>
        </p:spPr>
        <p:txBody>
          <a:bodyPr wrap="none" rtlCol="0">
            <a:spAutoFit/>
          </a:bodyPr>
          <a:lstStyle/>
          <a:p>
            <a:r>
              <a:rPr lang="cs-CZ" sz="1400" dirty="0"/>
              <a:t>místo komunikace</a:t>
            </a:r>
          </a:p>
        </p:txBody>
      </p:sp>
      <p:sp>
        <p:nvSpPr>
          <p:cNvPr id="24" name="BlokTextu 23">
            <a:extLst>
              <a:ext uri="{FF2B5EF4-FFF2-40B4-BE49-F238E27FC236}">
                <a16:creationId xmlns:a16="http://schemas.microsoft.com/office/drawing/2014/main" id="{F430B319-52EA-6B11-881D-AAF85D3B6883}"/>
              </a:ext>
            </a:extLst>
          </p:cNvPr>
          <p:cNvSpPr txBox="1"/>
          <p:nvPr/>
        </p:nvSpPr>
        <p:spPr>
          <a:xfrm>
            <a:off x="8263971" y="2659136"/>
            <a:ext cx="2343911" cy="307777"/>
          </a:xfrm>
          <a:prstGeom prst="rect">
            <a:avLst/>
          </a:prstGeom>
          <a:noFill/>
        </p:spPr>
        <p:txBody>
          <a:bodyPr wrap="none" rtlCol="0">
            <a:spAutoFit/>
          </a:bodyPr>
          <a:lstStyle/>
          <a:p>
            <a:r>
              <a:rPr lang="cs-CZ" sz="1400" dirty="0"/>
              <a:t>ohledně stresující situace</a:t>
            </a:r>
          </a:p>
        </p:txBody>
      </p:sp>
      <p:sp>
        <p:nvSpPr>
          <p:cNvPr id="25" name="BlokTextu 24">
            <a:extLst>
              <a:ext uri="{FF2B5EF4-FFF2-40B4-BE49-F238E27FC236}">
                <a16:creationId xmlns:a16="http://schemas.microsoft.com/office/drawing/2014/main" id="{12A8220C-F818-A27C-9185-FCD9A4FA12BE}"/>
              </a:ext>
            </a:extLst>
          </p:cNvPr>
          <p:cNvSpPr txBox="1"/>
          <p:nvPr/>
        </p:nvSpPr>
        <p:spPr>
          <a:xfrm>
            <a:off x="8510962" y="2240734"/>
            <a:ext cx="2339102" cy="307777"/>
          </a:xfrm>
          <a:prstGeom prst="rect">
            <a:avLst/>
          </a:prstGeom>
          <a:noFill/>
        </p:spPr>
        <p:txBody>
          <a:bodyPr wrap="none" rtlCol="0">
            <a:spAutoFit/>
          </a:bodyPr>
          <a:lstStyle/>
          <a:p>
            <a:r>
              <a:rPr lang="cs-CZ" sz="1400" dirty="0"/>
              <a:t>místo komunikace/řešení</a:t>
            </a:r>
          </a:p>
        </p:txBody>
      </p:sp>
      <p:sp>
        <p:nvSpPr>
          <p:cNvPr id="26" name="BlokTextu 25">
            <a:extLst>
              <a:ext uri="{FF2B5EF4-FFF2-40B4-BE49-F238E27FC236}">
                <a16:creationId xmlns:a16="http://schemas.microsoft.com/office/drawing/2014/main" id="{7EC10803-A754-4BF0-3C30-1BEC3E4C0DBE}"/>
              </a:ext>
            </a:extLst>
          </p:cNvPr>
          <p:cNvSpPr txBox="1"/>
          <p:nvPr/>
        </p:nvSpPr>
        <p:spPr>
          <a:xfrm>
            <a:off x="4887169" y="3573303"/>
            <a:ext cx="1980029" cy="307777"/>
          </a:xfrm>
          <a:prstGeom prst="rect">
            <a:avLst/>
          </a:prstGeom>
          <a:noFill/>
        </p:spPr>
        <p:txBody>
          <a:bodyPr wrap="none" rtlCol="0">
            <a:spAutoFit/>
          </a:bodyPr>
          <a:lstStyle/>
          <a:p>
            <a:r>
              <a:rPr lang="cs-CZ" sz="1400" dirty="0"/>
              <a:t>místo frustrujícího úsilí</a:t>
            </a:r>
          </a:p>
        </p:txBody>
      </p:sp>
    </p:spTree>
    <p:extLst>
      <p:ext uri="{BB962C8B-B14F-4D97-AF65-F5344CB8AC3E}">
        <p14:creationId xmlns:p14="http://schemas.microsoft.com/office/powerpoint/2010/main" val="80437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72FCEA-152F-4271-7F0E-68FD2E51EF22}"/>
              </a:ext>
            </a:extLst>
          </p:cNvPr>
          <p:cNvSpPr>
            <a:spLocks noGrp="1"/>
          </p:cNvSpPr>
          <p:nvPr>
            <p:ph type="title"/>
          </p:nvPr>
        </p:nvSpPr>
        <p:spPr>
          <a:xfrm>
            <a:off x="1079146" y="1013154"/>
            <a:ext cx="4193246" cy="1596177"/>
          </a:xfrm>
        </p:spPr>
        <p:txBody>
          <a:bodyPr/>
          <a:lstStyle/>
          <a:p>
            <a:r>
              <a:rPr lang="sk-SK" dirty="0"/>
              <a:t>Základní </a:t>
            </a:r>
            <a:r>
              <a:rPr lang="sk-SK" dirty="0" err="1"/>
              <a:t>Literatura</a:t>
            </a:r>
            <a:r>
              <a:rPr lang="sk-SK" dirty="0"/>
              <a:t>:</a:t>
            </a:r>
            <a:endParaRPr lang="en-GB" dirty="0"/>
          </a:p>
        </p:txBody>
      </p:sp>
      <p:sp>
        <p:nvSpPr>
          <p:cNvPr id="4" name="Zástupný objekt pre obsah 2">
            <a:extLst>
              <a:ext uri="{FF2B5EF4-FFF2-40B4-BE49-F238E27FC236}">
                <a16:creationId xmlns:a16="http://schemas.microsoft.com/office/drawing/2014/main" id="{07584343-13B9-368E-58CA-5DB03680F3B0}"/>
              </a:ext>
            </a:extLst>
          </p:cNvPr>
          <p:cNvSpPr txBox="1">
            <a:spLocks/>
          </p:cNvSpPr>
          <p:nvPr/>
        </p:nvSpPr>
        <p:spPr>
          <a:xfrm>
            <a:off x="9235033" y="3688623"/>
            <a:ext cx="2315183" cy="536330"/>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sk-SK" dirty="0"/>
              <a:t>Kapitoly 1 až 9</a:t>
            </a:r>
            <a:endParaRPr lang="cs-CZ" dirty="0"/>
          </a:p>
        </p:txBody>
      </p:sp>
      <p:pic>
        <p:nvPicPr>
          <p:cNvPr id="5" name="Obrázok 4">
            <a:extLst>
              <a:ext uri="{FF2B5EF4-FFF2-40B4-BE49-F238E27FC236}">
                <a16:creationId xmlns:a16="http://schemas.microsoft.com/office/drawing/2014/main" id="{2D18008C-F71A-3F4A-2863-9DF177010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015" y="1013154"/>
            <a:ext cx="3411018" cy="4769740"/>
          </a:xfrm>
          <a:prstGeom prst="rect">
            <a:avLst/>
          </a:prstGeom>
        </p:spPr>
      </p:pic>
    </p:spTree>
    <p:extLst>
      <p:ext uri="{BB962C8B-B14F-4D97-AF65-F5344CB8AC3E}">
        <p14:creationId xmlns:p14="http://schemas.microsoft.com/office/powerpoint/2010/main" val="1295601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66F86-B376-4F13-888A-C39B2CCA7A4C}"/>
              </a:ext>
            </a:extLst>
          </p:cNvPr>
          <p:cNvSpPr>
            <a:spLocks noGrp="1"/>
          </p:cNvSpPr>
          <p:nvPr>
            <p:ph type="title"/>
          </p:nvPr>
        </p:nvSpPr>
        <p:spPr/>
        <p:txBody>
          <a:bodyPr/>
          <a:lstStyle/>
          <a:p>
            <a:r>
              <a:rPr lang="cs-CZ" dirty="0" err="1"/>
              <a:t>Persuaze</a:t>
            </a:r>
            <a:r>
              <a:rPr lang="cs-CZ" dirty="0"/>
              <a:t> – jak funguje?</a:t>
            </a:r>
          </a:p>
        </p:txBody>
      </p:sp>
      <p:cxnSp>
        <p:nvCxnSpPr>
          <p:cNvPr id="4" name="Rovná spojovacia šípka 3">
            <a:extLst>
              <a:ext uri="{FF2B5EF4-FFF2-40B4-BE49-F238E27FC236}">
                <a16:creationId xmlns:a16="http://schemas.microsoft.com/office/drawing/2014/main" id="{9D5E0D14-C06F-440E-BFD5-FF54ADF98861}"/>
              </a:ext>
            </a:extLst>
          </p:cNvPr>
          <p:cNvCxnSpPr/>
          <p:nvPr/>
        </p:nvCxnSpPr>
        <p:spPr>
          <a:xfrm flipH="1">
            <a:off x="4261282" y="1784412"/>
            <a:ext cx="1145219" cy="6835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Rovná spojovacia šípka 5">
            <a:extLst>
              <a:ext uri="{FF2B5EF4-FFF2-40B4-BE49-F238E27FC236}">
                <a16:creationId xmlns:a16="http://schemas.microsoft.com/office/drawing/2014/main" id="{1D5BE4FA-535C-4C5B-B5EC-51B5E1B62BBD}"/>
              </a:ext>
            </a:extLst>
          </p:cNvPr>
          <p:cNvCxnSpPr/>
          <p:nvPr/>
        </p:nvCxnSpPr>
        <p:spPr>
          <a:xfrm>
            <a:off x="5850384" y="1811045"/>
            <a:ext cx="1189608" cy="701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BlokTextu 6">
            <a:extLst>
              <a:ext uri="{FF2B5EF4-FFF2-40B4-BE49-F238E27FC236}">
                <a16:creationId xmlns:a16="http://schemas.microsoft.com/office/drawing/2014/main" id="{77760114-CFC0-4488-BC40-B76BA4269E99}"/>
              </a:ext>
            </a:extLst>
          </p:cNvPr>
          <p:cNvSpPr txBox="1"/>
          <p:nvPr/>
        </p:nvSpPr>
        <p:spPr>
          <a:xfrm>
            <a:off x="2500227" y="2538831"/>
            <a:ext cx="2518638" cy="1077218"/>
          </a:xfrm>
          <a:prstGeom prst="rect">
            <a:avLst/>
          </a:prstGeom>
          <a:noFill/>
        </p:spPr>
        <p:txBody>
          <a:bodyPr wrap="square" rtlCol="0">
            <a:spAutoFit/>
          </a:bodyPr>
          <a:lstStyle/>
          <a:p>
            <a:pPr algn="ctr"/>
            <a:r>
              <a:rPr lang="sk-SK" sz="3200" dirty="0">
                <a:solidFill>
                  <a:schemeClr val="accent3">
                    <a:lumMod val="60000"/>
                    <a:lumOff val="40000"/>
                  </a:schemeClr>
                </a:solidFill>
                <a:effectLst>
                  <a:outerShdw blurRad="38100" dist="38100" dir="2700000" algn="tl">
                    <a:srgbClr val="000000">
                      <a:alpha val="43137"/>
                    </a:srgbClr>
                  </a:outerShdw>
                </a:effectLst>
              </a:rPr>
              <a:t>„</a:t>
            </a:r>
            <a:r>
              <a:rPr lang="sk-SK" sz="3200" dirty="0" err="1">
                <a:solidFill>
                  <a:schemeClr val="accent3">
                    <a:lumMod val="60000"/>
                    <a:lumOff val="40000"/>
                  </a:schemeClr>
                </a:solidFill>
                <a:effectLst>
                  <a:outerShdw blurRad="38100" dist="38100" dir="2700000" algn="tl">
                    <a:srgbClr val="000000">
                      <a:alpha val="43137"/>
                    </a:srgbClr>
                  </a:outerShdw>
                </a:effectLst>
              </a:rPr>
              <a:t>Centrální</a:t>
            </a:r>
            <a:r>
              <a:rPr lang="sk-SK" sz="3200" dirty="0">
                <a:solidFill>
                  <a:schemeClr val="accent3">
                    <a:lumMod val="60000"/>
                    <a:lumOff val="40000"/>
                  </a:schemeClr>
                </a:solidFill>
                <a:effectLst>
                  <a:outerShdw blurRad="38100" dist="38100" dir="2700000" algn="tl">
                    <a:srgbClr val="000000">
                      <a:alpha val="43137"/>
                    </a:srgbClr>
                  </a:outerShdw>
                </a:effectLst>
              </a:rPr>
              <a:t>“ </a:t>
            </a:r>
          </a:p>
          <a:p>
            <a:pPr algn="ctr"/>
            <a:r>
              <a:rPr lang="sk-SK" sz="3200" dirty="0">
                <a:solidFill>
                  <a:schemeClr val="accent3">
                    <a:lumMod val="60000"/>
                    <a:lumOff val="40000"/>
                  </a:schemeClr>
                </a:solidFill>
                <a:effectLst>
                  <a:outerShdw blurRad="38100" dist="38100" dir="2700000" algn="tl">
                    <a:srgbClr val="000000">
                      <a:alpha val="43137"/>
                    </a:srgbClr>
                  </a:outerShdw>
                </a:effectLst>
              </a:rPr>
              <a:t>cesta</a:t>
            </a:r>
          </a:p>
        </p:txBody>
      </p:sp>
      <p:sp>
        <p:nvSpPr>
          <p:cNvPr id="9" name="BlokTextu 8">
            <a:extLst>
              <a:ext uri="{FF2B5EF4-FFF2-40B4-BE49-F238E27FC236}">
                <a16:creationId xmlns:a16="http://schemas.microsoft.com/office/drawing/2014/main" id="{DC200F27-8163-4AB7-8CD7-1FA8F6215C2D}"/>
              </a:ext>
            </a:extLst>
          </p:cNvPr>
          <p:cNvSpPr txBox="1"/>
          <p:nvPr/>
        </p:nvSpPr>
        <p:spPr>
          <a:xfrm>
            <a:off x="6096000" y="2565464"/>
            <a:ext cx="2317072" cy="1077218"/>
          </a:xfrm>
          <a:prstGeom prst="rect">
            <a:avLst/>
          </a:prstGeom>
          <a:noFill/>
        </p:spPr>
        <p:txBody>
          <a:bodyPr wrap="square" rtlCol="0">
            <a:spAutoFit/>
          </a:bodyPr>
          <a:lstStyle/>
          <a:p>
            <a:pPr algn="ctr"/>
            <a:r>
              <a:rPr lang="sk-SK" sz="3200" dirty="0">
                <a:solidFill>
                  <a:schemeClr val="accent3">
                    <a:lumMod val="60000"/>
                    <a:lumOff val="40000"/>
                  </a:schemeClr>
                </a:solidFill>
                <a:effectLst>
                  <a:outerShdw blurRad="38100" dist="38100" dir="2700000" algn="tl">
                    <a:srgbClr val="000000">
                      <a:alpha val="43137"/>
                    </a:srgbClr>
                  </a:outerShdw>
                </a:effectLst>
              </a:rPr>
              <a:t>„</a:t>
            </a:r>
            <a:r>
              <a:rPr lang="sk-SK" sz="3200" dirty="0" err="1">
                <a:solidFill>
                  <a:schemeClr val="accent3">
                    <a:lumMod val="60000"/>
                    <a:lumOff val="40000"/>
                  </a:schemeClr>
                </a:solidFill>
                <a:effectLst>
                  <a:outerShdw blurRad="38100" dist="38100" dir="2700000" algn="tl">
                    <a:srgbClr val="000000">
                      <a:alpha val="43137"/>
                    </a:srgbClr>
                  </a:outerShdw>
                </a:effectLst>
              </a:rPr>
              <a:t>Periferní</a:t>
            </a:r>
            <a:r>
              <a:rPr lang="sk-SK" sz="3200" dirty="0">
                <a:solidFill>
                  <a:schemeClr val="accent3">
                    <a:lumMod val="60000"/>
                    <a:lumOff val="40000"/>
                  </a:schemeClr>
                </a:solidFill>
                <a:effectLst>
                  <a:outerShdw blurRad="38100" dist="38100" dir="2700000" algn="tl">
                    <a:srgbClr val="000000">
                      <a:alpha val="43137"/>
                    </a:srgbClr>
                  </a:outerShdw>
                </a:effectLst>
              </a:rPr>
              <a:t>“ </a:t>
            </a:r>
          </a:p>
          <a:p>
            <a:pPr algn="ctr"/>
            <a:r>
              <a:rPr lang="sk-SK" sz="3200" dirty="0">
                <a:solidFill>
                  <a:schemeClr val="accent3">
                    <a:lumMod val="60000"/>
                    <a:lumOff val="40000"/>
                  </a:schemeClr>
                </a:solidFill>
                <a:effectLst>
                  <a:outerShdw blurRad="38100" dist="38100" dir="2700000" algn="tl">
                    <a:srgbClr val="000000">
                      <a:alpha val="43137"/>
                    </a:srgbClr>
                  </a:outerShdw>
                </a:effectLst>
              </a:rPr>
              <a:t>cesta</a:t>
            </a:r>
          </a:p>
        </p:txBody>
      </p:sp>
      <p:sp>
        <p:nvSpPr>
          <p:cNvPr id="10" name="BlokTextu 9">
            <a:extLst>
              <a:ext uri="{FF2B5EF4-FFF2-40B4-BE49-F238E27FC236}">
                <a16:creationId xmlns:a16="http://schemas.microsoft.com/office/drawing/2014/main" id="{29DBF5D3-FDC9-43B6-BED8-0C0438C86465}"/>
              </a:ext>
            </a:extLst>
          </p:cNvPr>
          <p:cNvSpPr txBox="1"/>
          <p:nvPr/>
        </p:nvSpPr>
        <p:spPr>
          <a:xfrm>
            <a:off x="2533890" y="3642682"/>
            <a:ext cx="2411238" cy="369332"/>
          </a:xfrm>
          <a:prstGeom prst="rect">
            <a:avLst/>
          </a:prstGeom>
          <a:noFill/>
        </p:spPr>
        <p:txBody>
          <a:bodyPr wrap="none" rtlCol="0">
            <a:spAutoFit/>
          </a:bodyPr>
          <a:lstStyle/>
          <a:p>
            <a:r>
              <a:rPr lang="sk-SK" dirty="0" err="1"/>
              <a:t>Pádnost</a:t>
            </a:r>
            <a:r>
              <a:rPr lang="sk-SK" dirty="0"/>
              <a:t> </a:t>
            </a:r>
            <a:r>
              <a:rPr lang="sk-SK" dirty="0" err="1"/>
              <a:t>argumentů</a:t>
            </a:r>
            <a:endParaRPr lang="sk-SK" dirty="0"/>
          </a:p>
        </p:txBody>
      </p:sp>
    </p:spTree>
    <p:extLst>
      <p:ext uri="{BB962C8B-B14F-4D97-AF65-F5344CB8AC3E}">
        <p14:creationId xmlns:p14="http://schemas.microsoft.com/office/powerpoint/2010/main" val="2987767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66F86-B376-4F13-888A-C39B2CCA7A4C}"/>
              </a:ext>
            </a:extLst>
          </p:cNvPr>
          <p:cNvSpPr>
            <a:spLocks noGrp="1"/>
          </p:cNvSpPr>
          <p:nvPr>
            <p:ph type="title"/>
          </p:nvPr>
        </p:nvSpPr>
        <p:spPr/>
        <p:txBody>
          <a:bodyPr/>
          <a:lstStyle/>
          <a:p>
            <a:r>
              <a:rPr lang="cs-CZ" dirty="0" err="1"/>
              <a:t>Persuaze</a:t>
            </a:r>
            <a:r>
              <a:rPr lang="cs-CZ" dirty="0"/>
              <a:t> – jak funguje?</a:t>
            </a:r>
          </a:p>
        </p:txBody>
      </p:sp>
      <p:cxnSp>
        <p:nvCxnSpPr>
          <p:cNvPr id="4" name="Rovná spojovacia šípka 3">
            <a:extLst>
              <a:ext uri="{FF2B5EF4-FFF2-40B4-BE49-F238E27FC236}">
                <a16:creationId xmlns:a16="http://schemas.microsoft.com/office/drawing/2014/main" id="{9D5E0D14-C06F-440E-BFD5-FF54ADF98861}"/>
              </a:ext>
            </a:extLst>
          </p:cNvPr>
          <p:cNvCxnSpPr/>
          <p:nvPr/>
        </p:nvCxnSpPr>
        <p:spPr>
          <a:xfrm flipH="1">
            <a:off x="4261282" y="1784412"/>
            <a:ext cx="1145219" cy="6835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Rovná spojovacia šípka 5">
            <a:extLst>
              <a:ext uri="{FF2B5EF4-FFF2-40B4-BE49-F238E27FC236}">
                <a16:creationId xmlns:a16="http://schemas.microsoft.com/office/drawing/2014/main" id="{1D5BE4FA-535C-4C5B-B5EC-51B5E1B62BBD}"/>
              </a:ext>
            </a:extLst>
          </p:cNvPr>
          <p:cNvCxnSpPr/>
          <p:nvPr/>
        </p:nvCxnSpPr>
        <p:spPr>
          <a:xfrm>
            <a:off x="5850384" y="1811045"/>
            <a:ext cx="1189608" cy="7013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BlokTextu 6">
            <a:extLst>
              <a:ext uri="{FF2B5EF4-FFF2-40B4-BE49-F238E27FC236}">
                <a16:creationId xmlns:a16="http://schemas.microsoft.com/office/drawing/2014/main" id="{77760114-CFC0-4488-BC40-B76BA4269E99}"/>
              </a:ext>
            </a:extLst>
          </p:cNvPr>
          <p:cNvSpPr txBox="1"/>
          <p:nvPr/>
        </p:nvSpPr>
        <p:spPr>
          <a:xfrm>
            <a:off x="2500227" y="2538831"/>
            <a:ext cx="2518638" cy="1077218"/>
          </a:xfrm>
          <a:prstGeom prst="rect">
            <a:avLst/>
          </a:prstGeom>
          <a:noFill/>
        </p:spPr>
        <p:txBody>
          <a:bodyPr wrap="square" rtlCol="0">
            <a:spAutoFit/>
          </a:bodyPr>
          <a:lstStyle/>
          <a:p>
            <a:pPr algn="ctr"/>
            <a:r>
              <a:rPr lang="sk-SK" sz="3200" dirty="0">
                <a:solidFill>
                  <a:schemeClr val="accent3">
                    <a:lumMod val="60000"/>
                    <a:lumOff val="40000"/>
                  </a:schemeClr>
                </a:solidFill>
                <a:effectLst>
                  <a:outerShdw blurRad="38100" dist="38100" dir="2700000" algn="tl">
                    <a:srgbClr val="000000">
                      <a:alpha val="43137"/>
                    </a:srgbClr>
                  </a:outerShdw>
                </a:effectLst>
              </a:rPr>
              <a:t>„</a:t>
            </a:r>
            <a:r>
              <a:rPr lang="sk-SK" sz="3200" dirty="0" err="1">
                <a:solidFill>
                  <a:schemeClr val="accent3">
                    <a:lumMod val="60000"/>
                    <a:lumOff val="40000"/>
                  </a:schemeClr>
                </a:solidFill>
                <a:effectLst>
                  <a:outerShdw blurRad="38100" dist="38100" dir="2700000" algn="tl">
                    <a:srgbClr val="000000">
                      <a:alpha val="43137"/>
                    </a:srgbClr>
                  </a:outerShdw>
                </a:effectLst>
              </a:rPr>
              <a:t>Centrální</a:t>
            </a:r>
            <a:r>
              <a:rPr lang="sk-SK" sz="3200" dirty="0">
                <a:solidFill>
                  <a:schemeClr val="accent3">
                    <a:lumMod val="60000"/>
                    <a:lumOff val="40000"/>
                  </a:schemeClr>
                </a:solidFill>
                <a:effectLst>
                  <a:outerShdw blurRad="38100" dist="38100" dir="2700000" algn="tl">
                    <a:srgbClr val="000000">
                      <a:alpha val="43137"/>
                    </a:srgbClr>
                  </a:outerShdw>
                </a:effectLst>
              </a:rPr>
              <a:t>“ </a:t>
            </a:r>
          </a:p>
          <a:p>
            <a:pPr algn="ctr"/>
            <a:r>
              <a:rPr lang="sk-SK" sz="3200" dirty="0">
                <a:solidFill>
                  <a:schemeClr val="accent3">
                    <a:lumMod val="60000"/>
                    <a:lumOff val="40000"/>
                  </a:schemeClr>
                </a:solidFill>
                <a:effectLst>
                  <a:outerShdw blurRad="38100" dist="38100" dir="2700000" algn="tl">
                    <a:srgbClr val="000000">
                      <a:alpha val="43137"/>
                    </a:srgbClr>
                  </a:outerShdw>
                </a:effectLst>
              </a:rPr>
              <a:t>cesta</a:t>
            </a:r>
          </a:p>
        </p:txBody>
      </p:sp>
      <p:sp>
        <p:nvSpPr>
          <p:cNvPr id="9" name="BlokTextu 8">
            <a:extLst>
              <a:ext uri="{FF2B5EF4-FFF2-40B4-BE49-F238E27FC236}">
                <a16:creationId xmlns:a16="http://schemas.microsoft.com/office/drawing/2014/main" id="{DC200F27-8163-4AB7-8CD7-1FA8F6215C2D}"/>
              </a:ext>
            </a:extLst>
          </p:cNvPr>
          <p:cNvSpPr txBox="1"/>
          <p:nvPr/>
        </p:nvSpPr>
        <p:spPr>
          <a:xfrm>
            <a:off x="6096000" y="2565464"/>
            <a:ext cx="2317072" cy="1077218"/>
          </a:xfrm>
          <a:prstGeom prst="rect">
            <a:avLst/>
          </a:prstGeom>
          <a:noFill/>
        </p:spPr>
        <p:txBody>
          <a:bodyPr wrap="square" rtlCol="0">
            <a:spAutoFit/>
          </a:bodyPr>
          <a:lstStyle/>
          <a:p>
            <a:pPr algn="ctr"/>
            <a:r>
              <a:rPr lang="sk-SK" sz="3200" dirty="0">
                <a:solidFill>
                  <a:schemeClr val="accent3">
                    <a:lumMod val="60000"/>
                    <a:lumOff val="40000"/>
                  </a:schemeClr>
                </a:solidFill>
                <a:effectLst>
                  <a:outerShdw blurRad="38100" dist="38100" dir="2700000" algn="tl">
                    <a:srgbClr val="000000">
                      <a:alpha val="43137"/>
                    </a:srgbClr>
                  </a:outerShdw>
                </a:effectLst>
              </a:rPr>
              <a:t>„</a:t>
            </a:r>
            <a:r>
              <a:rPr lang="sk-SK" sz="3200" dirty="0" err="1">
                <a:solidFill>
                  <a:schemeClr val="accent3">
                    <a:lumMod val="60000"/>
                    <a:lumOff val="40000"/>
                  </a:schemeClr>
                </a:solidFill>
                <a:effectLst>
                  <a:outerShdw blurRad="38100" dist="38100" dir="2700000" algn="tl">
                    <a:srgbClr val="000000">
                      <a:alpha val="43137"/>
                    </a:srgbClr>
                  </a:outerShdw>
                </a:effectLst>
              </a:rPr>
              <a:t>Periferní</a:t>
            </a:r>
            <a:r>
              <a:rPr lang="sk-SK" sz="3200" dirty="0">
                <a:solidFill>
                  <a:schemeClr val="accent3">
                    <a:lumMod val="60000"/>
                    <a:lumOff val="40000"/>
                  </a:schemeClr>
                </a:solidFill>
                <a:effectLst>
                  <a:outerShdw blurRad="38100" dist="38100" dir="2700000" algn="tl">
                    <a:srgbClr val="000000">
                      <a:alpha val="43137"/>
                    </a:srgbClr>
                  </a:outerShdw>
                </a:effectLst>
              </a:rPr>
              <a:t>“ </a:t>
            </a:r>
          </a:p>
          <a:p>
            <a:pPr algn="ctr"/>
            <a:r>
              <a:rPr lang="sk-SK" sz="3200" dirty="0">
                <a:solidFill>
                  <a:schemeClr val="accent3">
                    <a:lumMod val="60000"/>
                    <a:lumOff val="40000"/>
                  </a:schemeClr>
                </a:solidFill>
                <a:effectLst>
                  <a:outerShdw blurRad="38100" dist="38100" dir="2700000" algn="tl">
                    <a:srgbClr val="000000">
                      <a:alpha val="43137"/>
                    </a:srgbClr>
                  </a:outerShdw>
                </a:effectLst>
              </a:rPr>
              <a:t>cesta</a:t>
            </a:r>
          </a:p>
        </p:txBody>
      </p:sp>
      <p:sp>
        <p:nvSpPr>
          <p:cNvPr id="10" name="BlokTextu 9">
            <a:extLst>
              <a:ext uri="{FF2B5EF4-FFF2-40B4-BE49-F238E27FC236}">
                <a16:creationId xmlns:a16="http://schemas.microsoft.com/office/drawing/2014/main" id="{29DBF5D3-FDC9-43B6-BED8-0C0438C86465}"/>
              </a:ext>
            </a:extLst>
          </p:cNvPr>
          <p:cNvSpPr txBox="1"/>
          <p:nvPr/>
        </p:nvSpPr>
        <p:spPr>
          <a:xfrm>
            <a:off x="2533890" y="3642682"/>
            <a:ext cx="2411238" cy="369332"/>
          </a:xfrm>
          <a:prstGeom prst="rect">
            <a:avLst/>
          </a:prstGeom>
          <a:noFill/>
        </p:spPr>
        <p:txBody>
          <a:bodyPr wrap="none" rtlCol="0">
            <a:spAutoFit/>
          </a:bodyPr>
          <a:lstStyle/>
          <a:p>
            <a:r>
              <a:rPr lang="sk-SK" dirty="0" err="1"/>
              <a:t>Pádnost</a:t>
            </a:r>
            <a:r>
              <a:rPr lang="sk-SK" dirty="0"/>
              <a:t> </a:t>
            </a:r>
            <a:r>
              <a:rPr lang="sk-SK" dirty="0" err="1"/>
              <a:t>argumentů</a:t>
            </a:r>
            <a:endParaRPr lang="sk-SK" dirty="0"/>
          </a:p>
        </p:txBody>
      </p:sp>
      <p:sp>
        <p:nvSpPr>
          <p:cNvPr id="8" name="BlokTextu 7">
            <a:extLst>
              <a:ext uri="{FF2B5EF4-FFF2-40B4-BE49-F238E27FC236}">
                <a16:creationId xmlns:a16="http://schemas.microsoft.com/office/drawing/2014/main" id="{780CC780-590D-4689-8C44-C9DDFCFDAB9E}"/>
              </a:ext>
            </a:extLst>
          </p:cNvPr>
          <p:cNvSpPr txBox="1"/>
          <p:nvPr/>
        </p:nvSpPr>
        <p:spPr>
          <a:xfrm>
            <a:off x="6645731" y="3654397"/>
            <a:ext cx="3688830" cy="1200329"/>
          </a:xfrm>
          <a:prstGeom prst="rect">
            <a:avLst/>
          </a:prstGeom>
          <a:noFill/>
        </p:spPr>
        <p:txBody>
          <a:bodyPr wrap="none" rtlCol="0">
            <a:spAutoFit/>
          </a:bodyPr>
          <a:lstStyle/>
          <a:p>
            <a:r>
              <a:rPr lang="sk-SK" b="1" dirty="0"/>
              <a:t>Heuristiky:</a:t>
            </a:r>
          </a:p>
          <a:p>
            <a:r>
              <a:rPr lang="sk-SK" dirty="0"/>
              <a:t>Charakteristiky </a:t>
            </a:r>
            <a:r>
              <a:rPr lang="sk-SK" dirty="0" err="1"/>
              <a:t>řečníka</a:t>
            </a:r>
            <a:endParaRPr lang="sk-SK" dirty="0"/>
          </a:p>
          <a:p>
            <a:r>
              <a:rPr lang="sk-SK" dirty="0"/>
              <a:t>Povrchní charakteristiky </a:t>
            </a:r>
            <a:r>
              <a:rPr lang="sk-SK" dirty="0" err="1"/>
              <a:t>zprávy</a:t>
            </a:r>
            <a:endParaRPr lang="sk-SK" dirty="0"/>
          </a:p>
          <a:p>
            <a:r>
              <a:rPr lang="sk-SK" dirty="0"/>
              <a:t>Charakteristiky adresáta </a:t>
            </a:r>
            <a:r>
              <a:rPr lang="sk-SK" dirty="0" err="1"/>
              <a:t>zprávy</a:t>
            </a:r>
            <a:endParaRPr lang="sk-SK" dirty="0"/>
          </a:p>
        </p:txBody>
      </p:sp>
    </p:spTree>
    <p:extLst>
      <p:ext uri="{BB962C8B-B14F-4D97-AF65-F5344CB8AC3E}">
        <p14:creationId xmlns:p14="http://schemas.microsoft.com/office/powerpoint/2010/main" val="2413764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91264" cy="1143000"/>
          </a:xfrm>
        </p:spPr>
        <p:txBody>
          <a:bodyPr>
            <a:normAutofit/>
          </a:bodyPr>
          <a:lstStyle/>
          <a:p>
            <a:pPr algn="ctr"/>
            <a:r>
              <a:rPr lang="sk-SK" b="1">
                <a:effectLst>
                  <a:outerShdw blurRad="38100" dist="38100" dir="2700000" algn="tl">
                    <a:srgbClr val="000000">
                      <a:alpha val="43137"/>
                    </a:srgbClr>
                  </a:outerShdw>
                </a:effectLst>
              </a:rPr>
              <a:t>Heuristiky</a:t>
            </a:r>
            <a:endParaRPr lang="en-GB" b="1">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775520" y="1600200"/>
            <a:ext cx="8568952" cy="1972816"/>
          </a:xfrm>
        </p:spPr>
        <p:txBody>
          <a:bodyPr/>
          <a:lstStyle/>
          <a:p>
            <a:r>
              <a:rPr lang="sk-SK"/>
              <a:t>„Mentální zkratky“ – posuzování, které ignoruje část informace v prospěch rychlejšího dosažení závěru</a:t>
            </a:r>
            <a:endParaRPr lang="en-GB"/>
          </a:p>
        </p:txBody>
      </p:sp>
      <p:pic>
        <p:nvPicPr>
          <p:cNvPr id="8194" name="Picture 2" descr="C:\Users\Taaanique\Desktop\shortcut-strategy-maze-path-direction-ss-1920-800x450.jpg"/>
          <p:cNvPicPr>
            <a:picLocks noChangeAspect="1" noChangeArrowheads="1"/>
          </p:cNvPicPr>
          <p:nvPr/>
        </p:nvPicPr>
        <p:blipFill>
          <a:blip r:embed="rId2" cstate="print"/>
          <a:srcRect/>
          <a:stretch>
            <a:fillRect/>
          </a:stretch>
        </p:blipFill>
        <p:spPr bwMode="auto">
          <a:xfrm>
            <a:off x="3071664" y="3356992"/>
            <a:ext cx="4955704" cy="2787584"/>
          </a:xfrm>
          <a:prstGeom prst="rect">
            <a:avLst/>
          </a:prstGeom>
          <a:noFill/>
        </p:spPr>
      </p:pic>
    </p:spTree>
    <p:extLst>
      <p:ext uri="{BB962C8B-B14F-4D97-AF65-F5344CB8AC3E}">
        <p14:creationId xmlns:p14="http://schemas.microsoft.com/office/powerpoint/2010/main" val="4081084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380D15-CEC3-4E35-99EB-50BCCE7F7307}"/>
              </a:ext>
            </a:extLst>
          </p:cNvPr>
          <p:cNvSpPr>
            <a:spLocks noGrp="1"/>
          </p:cNvSpPr>
          <p:nvPr>
            <p:ph type="title"/>
          </p:nvPr>
        </p:nvSpPr>
        <p:spPr/>
        <p:txBody>
          <a:bodyPr/>
          <a:lstStyle/>
          <a:p>
            <a:r>
              <a:rPr lang="sk-SK" dirty="0"/>
              <a:t>Pomáha </a:t>
            </a:r>
            <a:r>
              <a:rPr lang="sk-SK" dirty="0" err="1"/>
              <a:t>vzbuzování</a:t>
            </a:r>
            <a:r>
              <a:rPr lang="sk-SK" dirty="0"/>
              <a:t> </a:t>
            </a:r>
            <a:r>
              <a:rPr lang="sk-SK" dirty="0" err="1"/>
              <a:t>emocí</a:t>
            </a:r>
            <a:r>
              <a:rPr lang="sk-SK" dirty="0"/>
              <a:t>? Jak?</a:t>
            </a:r>
            <a:endParaRPr lang="cs-CZ" dirty="0"/>
          </a:p>
        </p:txBody>
      </p:sp>
      <p:pic>
        <p:nvPicPr>
          <p:cNvPr id="4" name="Obrázok 3" descr="Obrázok, na ktorom je text, zub, plagát, úsmev&#10;&#10;Automaticky generovaný popis">
            <a:extLst>
              <a:ext uri="{FF2B5EF4-FFF2-40B4-BE49-F238E27FC236}">
                <a16:creationId xmlns:a16="http://schemas.microsoft.com/office/drawing/2014/main" id="{CB1AEAC3-C5CF-D86B-CC61-B3C05813422C}"/>
              </a:ext>
            </a:extLst>
          </p:cNvPr>
          <p:cNvPicPr>
            <a:picLocks noChangeAspect="1"/>
          </p:cNvPicPr>
          <p:nvPr/>
        </p:nvPicPr>
        <p:blipFill>
          <a:blip r:embed="rId2"/>
          <a:stretch>
            <a:fillRect/>
          </a:stretch>
        </p:blipFill>
        <p:spPr>
          <a:xfrm>
            <a:off x="685800" y="1537021"/>
            <a:ext cx="3441517" cy="5126426"/>
          </a:xfrm>
          <a:prstGeom prst="rect">
            <a:avLst/>
          </a:prstGeom>
        </p:spPr>
      </p:pic>
      <p:pic>
        <p:nvPicPr>
          <p:cNvPr id="8" name="Obrázok 7">
            <a:extLst>
              <a:ext uri="{FF2B5EF4-FFF2-40B4-BE49-F238E27FC236}">
                <a16:creationId xmlns:a16="http://schemas.microsoft.com/office/drawing/2014/main" id="{D9743A48-61A1-0788-7D38-C53F218D7D9C}"/>
              </a:ext>
            </a:extLst>
          </p:cNvPr>
          <p:cNvPicPr>
            <a:picLocks noChangeAspect="1"/>
          </p:cNvPicPr>
          <p:nvPr/>
        </p:nvPicPr>
        <p:blipFill>
          <a:blip r:embed="rId3"/>
          <a:stretch>
            <a:fillRect/>
          </a:stretch>
        </p:blipFill>
        <p:spPr>
          <a:xfrm>
            <a:off x="4739148" y="2057401"/>
            <a:ext cx="6877014" cy="4550501"/>
          </a:xfrm>
          <a:prstGeom prst="rect">
            <a:avLst/>
          </a:prstGeom>
        </p:spPr>
      </p:pic>
    </p:spTree>
    <p:extLst>
      <p:ext uri="{BB962C8B-B14F-4D97-AF65-F5344CB8AC3E}">
        <p14:creationId xmlns:p14="http://schemas.microsoft.com/office/powerpoint/2010/main" val="3999950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380D15-CEC3-4E35-99EB-50BCCE7F7307}"/>
              </a:ext>
            </a:extLst>
          </p:cNvPr>
          <p:cNvSpPr>
            <a:spLocks noGrp="1"/>
          </p:cNvSpPr>
          <p:nvPr>
            <p:ph type="title"/>
          </p:nvPr>
        </p:nvSpPr>
        <p:spPr/>
        <p:txBody>
          <a:bodyPr/>
          <a:lstStyle/>
          <a:p>
            <a:r>
              <a:rPr lang="sk-SK" dirty="0"/>
              <a:t>Pomáha </a:t>
            </a:r>
            <a:r>
              <a:rPr lang="sk-SK" dirty="0" err="1"/>
              <a:t>vzbuzování</a:t>
            </a:r>
            <a:r>
              <a:rPr lang="sk-SK" dirty="0"/>
              <a:t> </a:t>
            </a:r>
            <a:r>
              <a:rPr lang="sk-SK" dirty="0" err="1"/>
              <a:t>emocí</a:t>
            </a:r>
            <a:r>
              <a:rPr lang="sk-SK" dirty="0"/>
              <a:t>? Jak?</a:t>
            </a:r>
            <a:endParaRPr lang="cs-CZ" dirty="0"/>
          </a:p>
        </p:txBody>
      </p:sp>
      <p:sp>
        <p:nvSpPr>
          <p:cNvPr id="3" name="Zástupný objekt pre obsah 2">
            <a:extLst>
              <a:ext uri="{FF2B5EF4-FFF2-40B4-BE49-F238E27FC236}">
                <a16:creationId xmlns:a16="http://schemas.microsoft.com/office/drawing/2014/main" id="{10937DC6-83C4-4F0D-8FA0-B328F3717B23}"/>
              </a:ext>
            </a:extLst>
          </p:cNvPr>
          <p:cNvSpPr>
            <a:spLocks noGrp="1"/>
          </p:cNvSpPr>
          <p:nvPr>
            <p:ph idx="1"/>
          </p:nvPr>
        </p:nvSpPr>
        <p:spPr/>
        <p:txBody>
          <a:bodyPr/>
          <a:lstStyle/>
          <a:p>
            <a:r>
              <a:rPr lang="sk-SK" b="1" dirty="0" err="1"/>
              <a:t>Negativní</a:t>
            </a:r>
            <a:r>
              <a:rPr lang="sk-SK" b="1" dirty="0"/>
              <a:t> </a:t>
            </a:r>
            <a:r>
              <a:rPr lang="sk-SK" b="1" dirty="0" err="1"/>
              <a:t>emoce</a:t>
            </a:r>
            <a:r>
              <a:rPr lang="sk-SK" b="1" dirty="0"/>
              <a:t> (</a:t>
            </a:r>
            <a:r>
              <a:rPr lang="sk-SK" b="1" dirty="0" err="1"/>
              <a:t>úzkost</a:t>
            </a:r>
            <a:r>
              <a:rPr lang="sk-SK" b="1" dirty="0"/>
              <a:t> a strach)</a:t>
            </a:r>
            <a:r>
              <a:rPr lang="sk-SK" dirty="0"/>
              <a:t> – </a:t>
            </a:r>
            <a:r>
              <a:rPr lang="sk-SK" dirty="0" err="1"/>
              <a:t>způsobují</a:t>
            </a:r>
            <a:r>
              <a:rPr lang="sk-SK" dirty="0"/>
              <a:t> </a:t>
            </a:r>
            <a:r>
              <a:rPr lang="sk-SK" dirty="0" err="1"/>
              <a:t>nepříjemné</a:t>
            </a:r>
            <a:r>
              <a:rPr lang="sk-SK" dirty="0"/>
              <a:t> pocity a pocit </a:t>
            </a:r>
            <a:r>
              <a:rPr lang="sk-SK" dirty="0" err="1"/>
              <a:t>ovlivněnosti</a:t>
            </a:r>
            <a:r>
              <a:rPr lang="sk-SK" dirty="0"/>
              <a:t>, avšak </a:t>
            </a:r>
            <a:r>
              <a:rPr lang="sk-SK" dirty="0" err="1"/>
              <a:t>ve</a:t>
            </a:r>
            <a:r>
              <a:rPr lang="sk-SK" dirty="0"/>
              <a:t> </a:t>
            </a:r>
            <a:r>
              <a:rPr lang="sk-SK" dirty="0" err="1"/>
              <a:t>skutečnosti</a:t>
            </a:r>
            <a:r>
              <a:rPr lang="sk-SK" dirty="0"/>
              <a:t> </a:t>
            </a:r>
            <a:r>
              <a:rPr lang="sk-SK" dirty="0" err="1"/>
              <a:t>mají</a:t>
            </a:r>
            <a:r>
              <a:rPr lang="sk-SK" dirty="0"/>
              <a:t> efekt </a:t>
            </a:r>
            <a:r>
              <a:rPr lang="sk-SK" dirty="0" err="1"/>
              <a:t>pouze</a:t>
            </a:r>
            <a:r>
              <a:rPr lang="sk-SK" dirty="0"/>
              <a:t> </a:t>
            </a:r>
            <a:r>
              <a:rPr lang="sk-SK" dirty="0" err="1"/>
              <a:t>tehdy</a:t>
            </a:r>
            <a:r>
              <a:rPr lang="sk-SK" dirty="0"/>
              <a:t>, je-li osoba </a:t>
            </a:r>
            <a:r>
              <a:rPr lang="sk-SK" dirty="0" err="1"/>
              <a:t>otevřena</a:t>
            </a:r>
            <a:r>
              <a:rPr lang="sk-SK" dirty="0"/>
              <a:t> </a:t>
            </a:r>
            <a:r>
              <a:rPr lang="sk-SK" dirty="0" err="1"/>
              <a:t>centrální</a:t>
            </a:r>
            <a:r>
              <a:rPr lang="sk-SK" dirty="0"/>
              <a:t> </a:t>
            </a:r>
            <a:r>
              <a:rPr lang="sk-SK" dirty="0" err="1"/>
              <a:t>cestě</a:t>
            </a:r>
            <a:r>
              <a:rPr lang="sk-SK" dirty="0"/>
              <a:t> </a:t>
            </a:r>
            <a:r>
              <a:rPr lang="sk-SK" dirty="0" err="1"/>
              <a:t>přesvědčování</a:t>
            </a:r>
            <a:r>
              <a:rPr lang="sk-SK" dirty="0"/>
              <a:t> (obsah </a:t>
            </a:r>
            <a:r>
              <a:rPr lang="sk-SK" dirty="0" err="1"/>
              <a:t>argumentů</a:t>
            </a:r>
            <a:r>
              <a:rPr lang="sk-SK" dirty="0"/>
              <a:t>). </a:t>
            </a:r>
          </a:p>
          <a:p>
            <a:endParaRPr lang="sk-SK" b="1" dirty="0"/>
          </a:p>
          <a:p>
            <a:r>
              <a:rPr lang="sk-SK" b="1" dirty="0" err="1"/>
              <a:t>Pozitivní</a:t>
            </a:r>
            <a:r>
              <a:rPr lang="sk-SK" b="1" dirty="0"/>
              <a:t> </a:t>
            </a:r>
            <a:r>
              <a:rPr lang="sk-SK" b="1" dirty="0" err="1"/>
              <a:t>emoce</a:t>
            </a:r>
            <a:r>
              <a:rPr lang="sk-SK" dirty="0"/>
              <a:t> naopak </a:t>
            </a:r>
            <a:r>
              <a:rPr lang="sk-SK" dirty="0" err="1"/>
              <a:t>působí</a:t>
            </a:r>
            <a:r>
              <a:rPr lang="sk-SK" dirty="0"/>
              <a:t> </a:t>
            </a:r>
            <a:r>
              <a:rPr lang="sk-SK" dirty="0" err="1"/>
              <a:t>periferní</a:t>
            </a:r>
            <a:r>
              <a:rPr lang="sk-SK" dirty="0"/>
              <a:t> cestou – </a:t>
            </a:r>
            <a:r>
              <a:rPr lang="sk-SK" dirty="0" err="1"/>
              <a:t>tendence</a:t>
            </a:r>
            <a:r>
              <a:rPr lang="sk-SK" dirty="0"/>
              <a:t> </a:t>
            </a:r>
            <a:r>
              <a:rPr lang="sk-SK" dirty="0" err="1"/>
              <a:t>zachovat</a:t>
            </a:r>
            <a:r>
              <a:rPr lang="sk-SK" dirty="0"/>
              <a:t> </a:t>
            </a:r>
            <a:r>
              <a:rPr lang="sk-SK" dirty="0" err="1"/>
              <a:t>pozitivní</a:t>
            </a:r>
            <a:r>
              <a:rPr lang="sk-SK" dirty="0"/>
              <a:t> </a:t>
            </a:r>
            <a:r>
              <a:rPr lang="sk-SK" dirty="0" err="1"/>
              <a:t>atomosféru</a:t>
            </a:r>
            <a:r>
              <a:rPr lang="sk-SK" dirty="0"/>
              <a:t> vede k automatickému </a:t>
            </a:r>
            <a:r>
              <a:rPr lang="sk-SK" dirty="0" err="1"/>
              <a:t>souhlasu</a:t>
            </a:r>
            <a:r>
              <a:rPr lang="sk-SK" dirty="0"/>
              <a:t> s </a:t>
            </a:r>
            <a:r>
              <a:rPr lang="sk-SK" dirty="0" err="1"/>
              <a:t>řečníkem</a:t>
            </a:r>
            <a:r>
              <a:rPr lang="sk-SK" dirty="0"/>
              <a:t> (</a:t>
            </a:r>
            <a:r>
              <a:rPr lang="sk-SK" dirty="0" err="1"/>
              <a:t>pokud</a:t>
            </a:r>
            <a:r>
              <a:rPr lang="sk-SK" dirty="0"/>
              <a:t> </a:t>
            </a:r>
            <a:r>
              <a:rPr lang="sk-SK" dirty="0" err="1"/>
              <a:t>se</a:t>
            </a:r>
            <a:r>
              <a:rPr lang="sk-SK" dirty="0"/>
              <a:t> </a:t>
            </a:r>
            <a:r>
              <a:rPr lang="sk-SK" dirty="0" err="1"/>
              <a:t>nepůsobí</a:t>
            </a:r>
            <a:r>
              <a:rPr lang="sk-SK" dirty="0"/>
              <a:t> </a:t>
            </a:r>
            <a:r>
              <a:rPr lang="sk-SK" dirty="0" err="1"/>
              <a:t>silnější</a:t>
            </a:r>
            <a:r>
              <a:rPr lang="sk-SK" dirty="0"/>
              <a:t> faktory v </a:t>
            </a:r>
            <a:r>
              <a:rPr lang="sk-SK" dirty="0" err="1"/>
              <a:t>opačném</a:t>
            </a:r>
            <a:r>
              <a:rPr lang="sk-SK" dirty="0"/>
              <a:t> </a:t>
            </a:r>
            <a:r>
              <a:rPr lang="sk-SK" dirty="0" err="1"/>
              <a:t>směru</a:t>
            </a:r>
            <a:r>
              <a:rPr lang="sk-SK" dirty="0"/>
              <a:t>). </a:t>
            </a:r>
            <a:endParaRPr lang="cs-CZ" b="1" dirty="0"/>
          </a:p>
        </p:txBody>
      </p:sp>
    </p:spTree>
    <p:extLst>
      <p:ext uri="{BB962C8B-B14F-4D97-AF65-F5344CB8AC3E}">
        <p14:creationId xmlns:p14="http://schemas.microsoft.com/office/powerpoint/2010/main" val="3310237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Obrázok, na ktorom je text, ClipArt&#10;&#10;Automaticky generovaný popis">
            <a:extLst>
              <a:ext uri="{FF2B5EF4-FFF2-40B4-BE49-F238E27FC236}">
                <a16:creationId xmlns:a16="http://schemas.microsoft.com/office/drawing/2014/main" id="{5EAEE735-40F5-4A6F-874A-B455B8B501F8}"/>
              </a:ext>
            </a:extLst>
          </p:cNvPr>
          <p:cNvPicPr>
            <a:picLocks noChangeAspect="1"/>
          </p:cNvPicPr>
          <p:nvPr/>
        </p:nvPicPr>
        <p:blipFill rotWithShape="1">
          <a:blip r:embed="rId2">
            <a:alphaModFix amt="35000"/>
          </a:blip>
          <a:srcRect l="4000"/>
          <a:stretch/>
        </p:blipFill>
        <p:spPr>
          <a:xfrm>
            <a:off x="20" y="10"/>
            <a:ext cx="12191980" cy="6857990"/>
          </a:xfrm>
          <a:prstGeom prst="rect">
            <a:avLst/>
          </a:prstGeom>
        </p:spPr>
      </p:pic>
      <p:sp>
        <p:nvSpPr>
          <p:cNvPr id="2" name="Nadpis 1">
            <a:extLst>
              <a:ext uri="{FF2B5EF4-FFF2-40B4-BE49-F238E27FC236}">
                <a16:creationId xmlns:a16="http://schemas.microsoft.com/office/drawing/2014/main" id="{1EC90462-D305-4B51-919E-40FF4235235E}"/>
              </a:ext>
            </a:extLst>
          </p:cNvPr>
          <p:cNvSpPr>
            <a:spLocks noGrp="1"/>
          </p:cNvSpPr>
          <p:nvPr>
            <p:ph type="title"/>
          </p:nvPr>
        </p:nvSpPr>
        <p:spPr>
          <a:xfrm>
            <a:off x="194587" y="1417517"/>
            <a:ext cx="8689976" cy="2509213"/>
          </a:xfrm>
        </p:spPr>
        <p:txBody>
          <a:bodyPr vert="horz" lIns="91440" tIns="45720" rIns="91440" bIns="45720" rtlCol="0" anchor="b">
            <a:normAutofit/>
          </a:bodyPr>
          <a:lstStyle/>
          <a:p>
            <a:pPr algn="l"/>
            <a:r>
              <a:rPr lang="sk-SK" sz="4800" dirty="0"/>
              <a:t>TRANSTEORETICKÝ MODEL ZMĚNY</a:t>
            </a:r>
            <a:endParaRPr lang="en-US" sz="4800" dirty="0"/>
          </a:p>
        </p:txBody>
      </p:sp>
    </p:spTree>
    <p:extLst>
      <p:ext uri="{BB962C8B-B14F-4D97-AF65-F5344CB8AC3E}">
        <p14:creationId xmlns:p14="http://schemas.microsoft.com/office/powerpoint/2010/main" val="310669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7E239F-3085-A05E-638C-EA79BD23C8FC}"/>
              </a:ext>
            </a:extLst>
          </p:cNvPr>
          <p:cNvSpPr>
            <a:spLocks noGrp="1"/>
          </p:cNvSpPr>
          <p:nvPr>
            <p:ph type="title"/>
          </p:nvPr>
        </p:nvSpPr>
        <p:spPr/>
        <p:txBody>
          <a:bodyPr/>
          <a:lstStyle/>
          <a:p>
            <a:r>
              <a:rPr lang="cs-CZ" dirty="0"/>
              <a:t>Fáze DOSAŽENÍ změny chování</a:t>
            </a:r>
          </a:p>
        </p:txBody>
      </p:sp>
      <p:sp>
        <p:nvSpPr>
          <p:cNvPr id="3" name="Zástupný objekt pre obsah 2">
            <a:extLst>
              <a:ext uri="{FF2B5EF4-FFF2-40B4-BE49-F238E27FC236}">
                <a16:creationId xmlns:a16="http://schemas.microsoft.com/office/drawing/2014/main" id="{6C902CEC-E481-56C8-D113-EE45B93B43BC}"/>
              </a:ext>
            </a:extLst>
          </p:cNvPr>
          <p:cNvSpPr>
            <a:spLocks noGrp="1"/>
          </p:cNvSpPr>
          <p:nvPr>
            <p:ph sz="quarter" idx="13"/>
          </p:nvPr>
        </p:nvSpPr>
        <p:spPr>
          <a:xfrm>
            <a:off x="913774" y="2367092"/>
            <a:ext cx="10363826" cy="3726535"/>
          </a:xfrm>
        </p:spPr>
        <p:txBody>
          <a:bodyPr>
            <a:normAutofit/>
          </a:bodyPr>
          <a:lstStyle/>
          <a:p>
            <a:r>
              <a:rPr lang="cs-CZ" sz="2000" b="1" dirty="0" err="1"/>
              <a:t>Prekontemplace</a:t>
            </a:r>
            <a:r>
              <a:rPr lang="cs-CZ" sz="2000" dirty="0"/>
              <a:t> – fáze před uvědoměním problému</a:t>
            </a:r>
            <a:endParaRPr lang="cs-CZ" sz="2000" b="1" dirty="0"/>
          </a:p>
          <a:p>
            <a:r>
              <a:rPr lang="cs-CZ" sz="2000" b="1" dirty="0"/>
              <a:t>Kontemplace</a:t>
            </a:r>
            <a:r>
              <a:rPr lang="cs-CZ" sz="2000" dirty="0"/>
              <a:t> </a:t>
            </a:r>
            <a:endParaRPr lang="cs-CZ" sz="2000" b="1" dirty="0"/>
          </a:p>
          <a:p>
            <a:r>
              <a:rPr lang="cs-CZ" sz="2000" b="1" dirty="0"/>
              <a:t>Příprava (úmysl)</a:t>
            </a:r>
          </a:p>
          <a:p>
            <a:r>
              <a:rPr lang="cs-CZ" sz="2000" b="1" dirty="0"/>
              <a:t>Jednání</a:t>
            </a:r>
          </a:p>
          <a:p>
            <a:r>
              <a:rPr lang="cs-CZ" sz="2000" b="1" dirty="0"/>
              <a:t>Udržení jednání</a:t>
            </a:r>
          </a:p>
          <a:p>
            <a:r>
              <a:rPr lang="cs-CZ" sz="2000" b="1" dirty="0"/>
              <a:t>Ukončení </a:t>
            </a:r>
            <a:r>
              <a:rPr lang="cs-CZ" sz="2000" dirty="0"/>
              <a:t>(změna je trvalá, není potřeba zapojovat seberegulaci)</a:t>
            </a:r>
          </a:p>
          <a:p>
            <a:endParaRPr lang="cs-CZ" sz="2000" b="1" dirty="0"/>
          </a:p>
          <a:p>
            <a:pPr marL="0" indent="0">
              <a:buNone/>
            </a:pPr>
            <a:r>
              <a:rPr lang="cs-CZ" sz="2000" b="1" dirty="0">
                <a:solidFill>
                  <a:schemeClr val="accent1">
                    <a:lumMod val="60000"/>
                    <a:lumOff val="40000"/>
                  </a:schemeClr>
                </a:solidFill>
              </a:rPr>
              <a:t>Jakým způsobem bude zaměřena komunikace ze strany odborníka v každé fázi?</a:t>
            </a:r>
          </a:p>
          <a:p>
            <a:pPr marL="0" indent="0">
              <a:buNone/>
            </a:pPr>
            <a:r>
              <a:rPr lang="cs-CZ" sz="2000" b="1" dirty="0">
                <a:solidFill>
                  <a:schemeClr val="accent1">
                    <a:lumMod val="60000"/>
                    <a:lumOff val="40000"/>
                  </a:schemeClr>
                </a:solidFill>
              </a:rPr>
              <a:t>Co se může stát, pokud fázi nezohledníme?</a:t>
            </a:r>
          </a:p>
          <a:p>
            <a:endParaRPr lang="cs-CZ" sz="2000" b="1" dirty="0"/>
          </a:p>
        </p:txBody>
      </p:sp>
    </p:spTree>
    <p:extLst>
      <p:ext uri="{BB962C8B-B14F-4D97-AF65-F5344CB8AC3E}">
        <p14:creationId xmlns:p14="http://schemas.microsoft.com/office/powerpoint/2010/main" val="1780886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8CEDD7-C9E3-B557-5BB4-8753CB9E80AD}"/>
              </a:ext>
            </a:extLst>
          </p:cNvPr>
          <p:cNvSpPr>
            <a:spLocks noGrp="1"/>
          </p:cNvSpPr>
          <p:nvPr>
            <p:ph type="title"/>
          </p:nvPr>
        </p:nvSpPr>
        <p:spPr>
          <a:xfrm>
            <a:off x="2895600" y="445059"/>
            <a:ext cx="8610600" cy="1293028"/>
          </a:xfrm>
        </p:spPr>
        <p:txBody>
          <a:bodyPr/>
          <a:lstStyle/>
          <a:p>
            <a:r>
              <a:rPr lang="cs-CZ" dirty="0"/>
              <a:t>OBLASTI ZMĚNY</a:t>
            </a:r>
          </a:p>
        </p:txBody>
      </p:sp>
      <p:sp>
        <p:nvSpPr>
          <p:cNvPr id="3" name="Zástupný objekt pre obsah 2">
            <a:extLst>
              <a:ext uri="{FF2B5EF4-FFF2-40B4-BE49-F238E27FC236}">
                <a16:creationId xmlns:a16="http://schemas.microsoft.com/office/drawing/2014/main" id="{00ED50D8-1D4D-4CEF-124C-47A9F8E0CE62}"/>
              </a:ext>
            </a:extLst>
          </p:cNvPr>
          <p:cNvSpPr>
            <a:spLocks noGrp="1"/>
          </p:cNvSpPr>
          <p:nvPr>
            <p:ph sz="quarter" idx="13"/>
          </p:nvPr>
        </p:nvSpPr>
        <p:spPr>
          <a:xfrm>
            <a:off x="522514" y="2177144"/>
            <a:ext cx="10983686" cy="4368800"/>
          </a:xfrm>
        </p:spPr>
        <p:txBody>
          <a:bodyPr>
            <a:normAutofit/>
          </a:bodyPr>
          <a:lstStyle/>
          <a:p>
            <a:r>
              <a:rPr lang="cs-CZ" sz="2000" b="1" dirty="0"/>
              <a:t>Zvyšování povědomí </a:t>
            </a:r>
            <a:r>
              <a:rPr lang="cs-CZ" sz="2000" dirty="0"/>
              <a:t>(získávání informací o tom, proč je změna žádoucí)</a:t>
            </a:r>
          </a:p>
          <a:p>
            <a:r>
              <a:rPr lang="cs-CZ" sz="2000" b="1" dirty="0"/>
              <a:t>„Dramatická úleva“ </a:t>
            </a:r>
            <a:r>
              <a:rPr lang="cs-CZ" sz="2000" dirty="0"/>
              <a:t>(vzbuzení emoční reakce pro aktuální/žádoucí stav)</a:t>
            </a:r>
          </a:p>
          <a:p>
            <a:r>
              <a:rPr lang="cs-CZ" sz="2000" b="1" dirty="0" err="1"/>
              <a:t>Sebepřehodnocení</a:t>
            </a:r>
            <a:r>
              <a:rPr lang="cs-CZ" sz="2000" dirty="0"/>
              <a:t> (osobní a hodnotové ztotožnění se s novým chováním)</a:t>
            </a:r>
          </a:p>
          <a:p>
            <a:r>
              <a:rPr lang="cs-CZ" sz="2000" b="1" dirty="0"/>
              <a:t>Přehodnocení vzhledem k prostředí </a:t>
            </a:r>
            <a:r>
              <a:rPr lang="cs-CZ" sz="2000" dirty="0"/>
              <a:t>(uvědomění si dopadů na druhé)</a:t>
            </a:r>
          </a:p>
          <a:p>
            <a:r>
              <a:rPr lang="cs-CZ" sz="2000" b="1" dirty="0"/>
              <a:t>Sociální „osvobození“ </a:t>
            </a:r>
            <a:r>
              <a:rPr lang="cs-CZ" sz="2000" dirty="0"/>
              <a:t>(uvědomění si společenské podpory žádoucího chování)</a:t>
            </a:r>
          </a:p>
          <a:p>
            <a:r>
              <a:rPr lang="cs-CZ" sz="2000" b="1" dirty="0"/>
              <a:t>„Sebeosvobození“ </a:t>
            </a:r>
            <a:r>
              <a:rPr lang="cs-CZ" sz="2000" dirty="0"/>
              <a:t>(závazek ke změně postavený na vědomí, že změna je možná)</a:t>
            </a:r>
          </a:p>
          <a:p>
            <a:r>
              <a:rPr lang="cs-CZ" sz="2000" b="1" dirty="0"/>
              <a:t>Podporující vztahy </a:t>
            </a:r>
            <a:r>
              <a:rPr lang="cs-CZ" sz="2000" dirty="0"/>
              <a:t>(lidé, kteří mě podporují ve změně)</a:t>
            </a:r>
          </a:p>
          <a:p>
            <a:r>
              <a:rPr lang="cs-CZ" sz="2000" b="1" dirty="0" err="1"/>
              <a:t>Protipodmiňování</a:t>
            </a:r>
            <a:r>
              <a:rPr lang="cs-CZ" sz="2000" dirty="0"/>
              <a:t> (náhrada nežádoucího chování a myšlení žádoucím)</a:t>
            </a:r>
          </a:p>
          <a:p>
            <a:r>
              <a:rPr lang="cs-CZ" sz="2000" b="1" dirty="0"/>
              <a:t>Kontrola posílení </a:t>
            </a:r>
            <a:r>
              <a:rPr lang="cs-CZ" sz="2000" dirty="0"/>
              <a:t>(odměňování žádoucího a redukce přitažlivosti nežádoucího chování)</a:t>
            </a:r>
          </a:p>
          <a:p>
            <a:r>
              <a:rPr lang="cs-CZ" sz="2000" b="1" dirty="0"/>
              <a:t>Kontrola podnětů </a:t>
            </a:r>
            <a:r>
              <a:rPr lang="cs-CZ" sz="2000" dirty="0"/>
              <a:t>(zvyšování žádoucích a redukce nežádoucích vodítek v prostředí)</a:t>
            </a:r>
          </a:p>
        </p:txBody>
      </p:sp>
    </p:spTree>
    <p:extLst>
      <p:ext uri="{BB962C8B-B14F-4D97-AF65-F5344CB8AC3E}">
        <p14:creationId xmlns:p14="http://schemas.microsoft.com/office/powerpoint/2010/main" val="260619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51B587-5EC9-4397-B2CE-88830844D292}"/>
              </a:ext>
            </a:extLst>
          </p:cNvPr>
          <p:cNvSpPr>
            <a:spLocks noGrp="1"/>
          </p:cNvSpPr>
          <p:nvPr>
            <p:ph type="title"/>
          </p:nvPr>
        </p:nvSpPr>
        <p:spPr/>
        <p:txBody>
          <a:bodyPr/>
          <a:lstStyle/>
          <a:p>
            <a:r>
              <a:rPr lang="cs-CZ" dirty="0"/>
              <a:t>Povzbuzení motivace</a:t>
            </a:r>
          </a:p>
        </p:txBody>
      </p:sp>
      <p:pic>
        <p:nvPicPr>
          <p:cNvPr id="7" name="Obrázok 6">
            <a:extLst>
              <a:ext uri="{FF2B5EF4-FFF2-40B4-BE49-F238E27FC236}">
                <a16:creationId xmlns:a16="http://schemas.microsoft.com/office/drawing/2014/main" id="{F1BD50CE-D6D8-4863-B74F-2D6111FB4603}"/>
              </a:ext>
            </a:extLst>
          </p:cNvPr>
          <p:cNvPicPr>
            <a:picLocks noChangeAspect="1"/>
          </p:cNvPicPr>
          <p:nvPr/>
        </p:nvPicPr>
        <p:blipFill>
          <a:blip r:embed="rId2"/>
          <a:stretch>
            <a:fillRect/>
          </a:stretch>
        </p:blipFill>
        <p:spPr>
          <a:xfrm>
            <a:off x="3354336" y="3781987"/>
            <a:ext cx="5483328" cy="3076013"/>
          </a:xfrm>
          <a:prstGeom prst="rect">
            <a:avLst/>
          </a:prstGeom>
        </p:spPr>
      </p:pic>
      <p:pic>
        <p:nvPicPr>
          <p:cNvPr id="5" name="Obrázok 4" descr="Obrázok, na ktorom je osoba&#10;&#10;Automaticky generovaný popis">
            <a:extLst>
              <a:ext uri="{FF2B5EF4-FFF2-40B4-BE49-F238E27FC236}">
                <a16:creationId xmlns:a16="http://schemas.microsoft.com/office/drawing/2014/main" id="{7FBEBCFB-023F-40D8-B676-6DAC9788AD29}"/>
              </a:ext>
            </a:extLst>
          </p:cNvPr>
          <p:cNvPicPr>
            <a:picLocks noChangeAspect="1"/>
          </p:cNvPicPr>
          <p:nvPr/>
        </p:nvPicPr>
        <p:blipFill>
          <a:blip r:embed="rId3"/>
          <a:stretch>
            <a:fillRect/>
          </a:stretch>
        </p:blipFill>
        <p:spPr>
          <a:xfrm>
            <a:off x="285751" y="1784067"/>
            <a:ext cx="4105389" cy="2731950"/>
          </a:xfrm>
          <a:prstGeom prst="rect">
            <a:avLst/>
          </a:prstGeom>
        </p:spPr>
      </p:pic>
      <p:pic>
        <p:nvPicPr>
          <p:cNvPr id="9" name="Obrázok 8" descr="Obrázok, na ktorom je zelenina&#10;&#10;Automaticky generovaný popis">
            <a:extLst>
              <a:ext uri="{FF2B5EF4-FFF2-40B4-BE49-F238E27FC236}">
                <a16:creationId xmlns:a16="http://schemas.microsoft.com/office/drawing/2014/main" id="{F5D2890E-6EC4-4DCC-867E-DDD1B7D54BD5}"/>
              </a:ext>
            </a:extLst>
          </p:cNvPr>
          <p:cNvPicPr>
            <a:picLocks noChangeAspect="1"/>
          </p:cNvPicPr>
          <p:nvPr/>
        </p:nvPicPr>
        <p:blipFill>
          <a:blip r:embed="rId4"/>
          <a:stretch>
            <a:fillRect/>
          </a:stretch>
        </p:blipFill>
        <p:spPr>
          <a:xfrm>
            <a:off x="7901819" y="1861591"/>
            <a:ext cx="4114065" cy="2576901"/>
          </a:xfrm>
          <a:prstGeom prst="rect">
            <a:avLst/>
          </a:prstGeom>
        </p:spPr>
      </p:pic>
      <p:sp>
        <p:nvSpPr>
          <p:cNvPr id="10" name="BlokTextu 9">
            <a:extLst>
              <a:ext uri="{FF2B5EF4-FFF2-40B4-BE49-F238E27FC236}">
                <a16:creationId xmlns:a16="http://schemas.microsoft.com/office/drawing/2014/main" id="{D7406A69-3855-4B87-AF87-FC9F1074D0DF}"/>
              </a:ext>
            </a:extLst>
          </p:cNvPr>
          <p:cNvSpPr txBox="1"/>
          <p:nvPr/>
        </p:nvSpPr>
        <p:spPr>
          <a:xfrm>
            <a:off x="285751" y="4590661"/>
            <a:ext cx="2840004" cy="646331"/>
          </a:xfrm>
          <a:prstGeom prst="rect">
            <a:avLst/>
          </a:prstGeom>
          <a:noFill/>
        </p:spPr>
        <p:txBody>
          <a:bodyPr wrap="square" rtlCol="0">
            <a:spAutoFit/>
          </a:bodyPr>
          <a:lstStyle/>
          <a:p>
            <a:r>
              <a:rPr lang="cs-CZ" dirty="0"/>
              <a:t>Vzájemná podpora a společné aktivity</a:t>
            </a:r>
          </a:p>
        </p:txBody>
      </p:sp>
      <p:sp>
        <p:nvSpPr>
          <p:cNvPr id="11" name="BlokTextu 10">
            <a:extLst>
              <a:ext uri="{FF2B5EF4-FFF2-40B4-BE49-F238E27FC236}">
                <a16:creationId xmlns:a16="http://schemas.microsoft.com/office/drawing/2014/main" id="{50AACE48-627C-4BB2-9D6E-5AE082A09389}"/>
              </a:ext>
            </a:extLst>
          </p:cNvPr>
          <p:cNvSpPr txBox="1"/>
          <p:nvPr/>
        </p:nvSpPr>
        <p:spPr>
          <a:xfrm>
            <a:off x="4619721" y="3576734"/>
            <a:ext cx="2840004" cy="646331"/>
          </a:xfrm>
          <a:prstGeom prst="rect">
            <a:avLst/>
          </a:prstGeom>
          <a:noFill/>
        </p:spPr>
        <p:txBody>
          <a:bodyPr wrap="square" rtlCol="0">
            <a:spAutoFit/>
          </a:bodyPr>
          <a:lstStyle/>
          <a:p>
            <a:r>
              <a:rPr lang="cs-CZ" dirty="0"/>
              <a:t>Gamifikace – herní prvky, aplikace</a:t>
            </a:r>
          </a:p>
        </p:txBody>
      </p:sp>
      <p:sp>
        <p:nvSpPr>
          <p:cNvPr id="12" name="BlokTextu 11">
            <a:extLst>
              <a:ext uri="{FF2B5EF4-FFF2-40B4-BE49-F238E27FC236}">
                <a16:creationId xmlns:a16="http://schemas.microsoft.com/office/drawing/2014/main" id="{AFC60B33-BDF6-45B1-ADA1-FCF0BCF16357}"/>
              </a:ext>
            </a:extLst>
          </p:cNvPr>
          <p:cNvSpPr txBox="1"/>
          <p:nvPr/>
        </p:nvSpPr>
        <p:spPr>
          <a:xfrm>
            <a:off x="9175880" y="4516017"/>
            <a:ext cx="2840004" cy="923330"/>
          </a:xfrm>
          <a:prstGeom prst="rect">
            <a:avLst/>
          </a:prstGeom>
          <a:noFill/>
        </p:spPr>
        <p:txBody>
          <a:bodyPr wrap="square" rtlCol="0">
            <a:spAutoFit/>
          </a:bodyPr>
          <a:lstStyle/>
          <a:p>
            <a:pPr algn="r"/>
            <a:r>
              <a:rPr lang="cs-CZ" dirty="0"/>
              <a:t>Radost a hrdost ze seberozvoje a učení se novému</a:t>
            </a:r>
          </a:p>
        </p:txBody>
      </p:sp>
    </p:spTree>
    <p:extLst>
      <p:ext uri="{BB962C8B-B14F-4D97-AF65-F5344CB8AC3E}">
        <p14:creationId xmlns:p14="http://schemas.microsoft.com/office/powerpoint/2010/main" val="332436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CC8773-0E3F-4D1C-A409-0353003E65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id="{29160FC1-6959-4BB1-8E7A-0CA07E8BAA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3" name="Rectangle 12">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ok 3">
            <a:extLst>
              <a:ext uri="{FF2B5EF4-FFF2-40B4-BE49-F238E27FC236}">
                <a16:creationId xmlns:a16="http://schemas.microsoft.com/office/drawing/2014/main" id="{26F6F806-C93C-788D-06C9-4064BC77D46F}"/>
              </a:ext>
            </a:extLst>
          </p:cNvPr>
          <p:cNvPicPr>
            <a:picLocks noChangeAspect="1"/>
          </p:cNvPicPr>
          <p:nvPr/>
        </p:nvPicPr>
        <p:blipFill rotWithShape="1">
          <a:blip r:embed="rId4">
            <a:alphaModFix amt="40000"/>
          </a:blip>
          <a:src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6F097A2A-B806-4F8C-9D22-BBFDEE493D09}"/>
              </a:ext>
            </a:extLst>
          </p:cNvPr>
          <p:cNvSpPr>
            <a:spLocks noGrp="1"/>
          </p:cNvSpPr>
          <p:nvPr>
            <p:ph type="title"/>
          </p:nvPr>
        </p:nvSpPr>
        <p:spPr>
          <a:xfrm>
            <a:off x="1371600" y="3014139"/>
            <a:ext cx="9448800" cy="1825096"/>
          </a:xfrm>
        </p:spPr>
        <p:txBody>
          <a:bodyPr vert="horz" lIns="91440" tIns="45720" rIns="91440" bIns="45720" rtlCol="0" anchor="b">
            <a:normAutofit/>
          </a:bodyPr>
          <a:lstStyle/>
          <a:p>
            <a:pPr algn="l"/>
            <a:r>
              <a:rPr lang="en-US" sz="6000">
                <a:solidFill>
                  <a:schemeClr val="tx1"/>
                </a:solidFill>
              </a:rPr>
              <a:t>MUSÍM VĚDĚT JAK...</a:t>
            </a:r>
          </a:p>
        </p:txBody>
      </p:sp>
      <p:sp>
        <p:nvSpPr>
          <p:cNvPr id="6" name="Zástupný objekt pre obsah 5">
            <a:extLst>
              <a:ext uri="{FF2B5EF4-FFF2-40B4-BE49-F238E27FC236}">
                <a16:creationId xmlns:a16="http://schemas.microsoft.com/office/drawing/2014/main" id="{95C2BE81-4211-6DCB-1777-2A62B41E1557}"/>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9731956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32DB99-93A2-40E5-BC49-E211DCC03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2A48D323-B3EB-44BB-ABAA-D89B3AF28F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4" name="Rectangle 13">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3BAD6614-2CA4-4FCE-8A5C-E100344460D2}"/>
              </a:ext>
            </a:extLst>
          </p:cNvPr>
          <p:cNvSpPr>
            <a:spLocks noGrp="1"/>
          </p:cNvSpPr>
          <p:nvPr>
            <p:ph type="title"/>
          </p:nvPr>
        </p:nvSpPr>
        <p:spPr>
          <a:xfrm>
            <a:off x="3854450" y="965200"/>
            <a:ext cx="7372350" cy="3404680"/>
          </a:xfrm>
        </p:spPr>
        <p:txBody>
          <a:bodyPr vert="horz" lIns="91440" tIns="45720" rIns="91440" bIns="45720" rtlCol="0" anchor="b">
            <a:normAutofit/>
          </a:bodyPr>
          <a:lstStyle/>
          <a:p>
            <a:pPr algn="l"/>
            <a:r>
              <a:rPr lang="sk-SK" sz="6000" dirty="0">
                <a:solidFill>
                  <a:schemeClr val="tx1"/>
                </a:solidFill>
              </a:rPr>
              <a:t>MOŽNÉ </a:t>
            </a:r>
            <a:r>
              <a:rPr lang="sk-SK" sz="6000" dirty="0" err="1">
                <a:solidFill>
                  <a:schemeClr val="tx1"/>
                </a:solidFill>
              </a:rPr>
              <a:t>PŘíčINY</a:t>
            </a:r>
            <a:r>
              <a:rPr lang="sk-SK" sz="6000" dirty="0">
                <a:solidFill>
                  <a:schemeClr val="tx1"/>
                </a:solidFill>
              </a:rPr>
              <a:t> NEDOSTATEČNÉ PREVENCE</a:t>
            </a:r>
            <a:endParaRPr lang="en-US" sz="6000" dirty="0">
              <a:solidFill>
                <a:schemeClr val="tx1"/>
              </a:solidFill>
            </a:endParaRPr>
          </a:p>
        </p:txBody>
      </p:sp>
      <p:sp>
        <p:nvSpPr>
          <p:cNvPr id="5" name="Zástupný text 4">
            <a:extLst>
              <a:ext uri="{FF2B5EF4-FFF2-40B4-BE49-F238E27FC236}">
                <a16:creationId xmlns:a16="http://schemas.microsoft.com/office/drawing/2014/main" id="{D1854A31-FBBC-46E1-89B3-987A40D8E6DD}"/>
              </a:ext>
            </a:extLst>
          </p:cNvPr>
          <p:cNvSpPr>
            <a:spLocks noGrp="1"/>
          </p:cNvSpPr>
          <p:nvPr>
            <p:ph type="body" idx="1"/>
          </p:nvPr>
        </p:nvSpPr>
        <p:spPr>
          <a:xfrm>
            <a:off x="3854450" y="4503906"/>
            <a:ext cx="7372350" cy="1388892"/>
          </a:xfrm>
        </p:spPr>
        <p:txBody>
          <a:bodyPr vert="horz" lIns="91440" tIns="45720" rIns="91440" bIns="45720" rtlCol="0">
            <a:normAutofit/>
          </a:bodyPr>
          <a:lstStyle/>
          <a:p>
            <a:pPr marL="457200" indent="-457200" algn="l">
              <a:buAutoNum type="arabicPeriod"/>
            </a:pPr>
            <a:r>
              <a:rPr lang="sk-SK" sz="2000" dirty="0" err="1">
                <a:solidFill>
                  <a:schemeClr val="tx1"/>
                </a:solidFill>
              </a:rPr>
              <a:t>Orální</a:t>
            </a:r>
            <a:r>
              <a:rPr lang="sk-SK" sz="2000" dirty="0">
                <a:solidFill>
                  <a:schemeClr val="tx1"/>
                </a:solidFill>
              </a:rPr>
              <a:t> hygiena </a:t>
            </a:r>
          </a:p>
          <a:p>
            <a:pPr marL="457200" indent="-457200" algn="l">
              <a:buAutoNum type="arabicPeriod"/>
            </a:pPr>
            <a:r>
              <a:rPr lang="sk-SK" sz="2000" dirty="0" err="1">
                <a:solidFill>
                  <a:schemeClr val="tx1"/>
                </a:solidFill>
              </a:rPr>
              <a:t>Preventivní</a:t>
            </a:r>
            <a:r>
              <a:rPr lang="sk-SK" sz="2000" dirty="0">
                <a:solidFill>
                  <a:schemeClr val="tx1"/>
                </a:solidFill>
              </a:rPr>
              <a:t> </a:t>
            </a:r>
            <a:r>
              <a:rPr lang="sk-SK" sz="2000" dirty="0" err="1">
                <a:solidFill>
                  <a:schemeClr val="tx1"/>
                </a:solidFill>
              </a:rPr>
              <a:t>prohlídky</a:t>
            </a:r>
            <a:endParaRPr lang="en-US" sz="2000" dirty="0">
              <a:solidFill>
                <a:schemeClr val="tx1"/>
              </a:solidFill>
            </a:endParaRPr>
          </a:p>
        </p:txBody>
      </p:sp>
      <p:sp>
        <p:nvSpPr>
          <p:cNvPr id="16" name="Rectangle 15">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CD0D7273-5B64-4961-B265-440B9FB9E6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spTree>
    <p:extLst>
      <p:ext uri="{BB962C8B-B14F-4D97-AF65-F5344CB8AC3E}">
        <p14:creationId xmlns:p14="http://schemas.microsoft.com/office/powerpoint/2010/main" val="2913898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EFBB1-3A92-4473-B4D2-FF483FA53C17}"/>
              </a:ext>
            </a:extLst>
          </p:cNvPr>
          <p:cNvSpPr>
            <a:spLocks noGrp="1"/>
          </p:cNvSpPr>
          <p:nvPr>
            <p:ph type="title"/>
          </p:nvPr>
        </p:nvSpPr>
        <p:spPr/>
        <p:txBody>
          <a:bodyPr/>
          <a:lstStyle/>
          <a:p>
            <a:r>
              <a:rPr lang="cs-CZ" dirty="0"/>
              <a:t>Nejsou všechny dlouhodobé cíle stejné...</a:t>
            </a:r>
          </a:p>
        </p:txBody>
      </p:sp>
      <p:sp>
        <p:nvSpPr>
          <p:cNvPr id="4" name="BlokTextu 3">
            <a:extLst>
              <a:ext uri="{FF2B5EF4-FFF2-40B4-BE49-F238E27FC236}">
                <a16:creationId xmlns:a16="http://schemas.microsoft.com/office/drawing/2014/main" id="{85027004-5EA1-45AF-83D5-DF9AE97ABB2B}"/>
              </a:ext>
            </a:extLst>
          </p:cNvPr>
          <p:cNvSpPr txBox="1"/>
          <p:nvPr/>
        </p:nvSpPr>
        <p:spPr>
          <a:xfrm>
            <a:off x="830425" y="3732245"/>
            <a:ext cx="2064989" cy="523220"/>
          </a:xfrm>
          <a:prstGeom prst="rect">
            <a:avLst/>
          </a:prstGeom>
          <a:noFill/>
        </p:spPr>
        <p:txBody>
          <a:bodyPr wrap="none" rtlCol="0">
            <a:spAutoFit/>
          </a:bodyPr>
          <a:lstStyle/>
          <a:p>
            <a:r>
              <a:rPr lang="cs-CZ" sz="2800" dirty="0">
                <a:solidFill>
                  <a:schemeClr val="accent1">
                    <a:lumMod val="60000"/>
                    <a:lumOff val="40000"/>
                  </a:schemeClr>
                </a:solidFill>
              </a:rPr>
              <a:t>PREVENCE</a:t>
            </a:r>
          </a:p>
        </p:txBody>
      </p:sp>
      <p:sp>
        <p:nvSpPr>
          <p:cNvPr id="5" name="BlokTextu 4">
            <a:extLst>
              <a:ext uri="{FF2B5EF4-FFF2-40B4-BE49-F238E27FC236}">
                <a16:creationId xmlns:a16="http://schemas.microsoft.com/office/drawing/2014/main" id="{D46AD6E2-88A8-40AC-8E96-A39B18C326A2}"/>
              </a:ext>
            </a:extLst>
          </p:cNvPr>
          <p:cNvSpPr txBox="1"/>
          <p:nvPr/>
        </p:nvSpPr>
        <p:spPr>
          <a:xfrm>
            <a:off x="8923176" y="3732245"/>
            <a:ext cx="2428101" cy="523220"/>
          </a:xfrm>
          <a:prstGeom prst="rect">
            <a:avLst/>
          </a:prstGeom>
          <a:noFill/>
        </p:spPr>
        <p:txBody>
          <a:bodyPr wrap="none" rtlCol="0">
            <a:spAutoFit/>
          </a:bodyPr>
          <a:lstStyle/>
          <a:p>
            <a:r>
              <a:rPr lang="cs-CZ" sz="2800" dirty="0">
                <a:solidFill>
                  <a:schemeClr val="accent1">
                    <a:lumMod val="60000"/>
                    <a:lumOff val="40000"/>
                  </a:schemeClr>
                </a:solidFill>
              </a:rPr>
              <a:t>INTERVENCE</a:t>
            </a:r>
          </a:p>
        </p:txBody>
      </p:sp>
      <p:cxnSp>
        <p:nvCxnSpPr>
          <p:cNvPr id="8" name="Rovná spojovacia šípka 7">
            <a:extLst>
              <a:ext uri="{FF2B5EF4-FFF2-40B4-BE49-F238E27FC236}">
                <a16:creationId xmlns:a16="http://schemas.microsoft.com/office/drawing/2014/main" id="{C9F8B62C-8C9A-41DD-834D-B55808DCEA78}"/>
              </a:ext>
            </a:extLst>
          </p:cNvPr>
          <p:cNvCxnSpPr>
            <a:stCxn id="4" idx="3"/>
            <a:endCxn id="5" idx="1"/>
          </p:cNvCxnSpPr>
          <p:nvPr/>
        </p:nvCxnSpPr>
        <p:spPr>
          <a:xfrm>
            <a:off x="2895414" y="3993855"/>
            <a:ext cx="6027762" cy="0"/>
          </a:xfrm>
          <a:prstGeom prst="straightConnector1">
            <a:avLst/>
          </a:prstGeom>
          <a:ln w="57150">
            <a:solidFill>
              <a:schemeClr val="accent1">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BlokTextu 8">
            <a:extLst>
              <a:ext uri="{FF2B5EF4-FFF2-40B4-BE49-F238E27FC236}">
                <a16:creationId xmlns:a16="http://schemas.microsoft.com/office/drawing/2014/main" id="{681D2AB0-C77B-41F5-A985-7991B3080C88}"/>
              </a:ext>
            </a:extLst>
          </p:cNvPr>
          <p:cNvSpPr txBox="1"/>
          <p:nvPr/>
        </p:nvSpPr>
        <p:spPr>
          <a:xfrm>
            <a:off x="4901681" y="1935921"/>
            <a:ext cx="2145972" cy="523220"/>
          </a:xfrm>
          <a:prstGeom prst="rect">
            <a:avLst/>
          </a:prstGeom>
          <a:noFill/>
        </p:spPr>
        <p:txBody>
          <a:bodyPr wrap="none" rtlCol="0">
            <a:spAutoFit/>
          </a:bodyPr>
          <a:lstStyle/>
          <a:p>
            <a:r>
              <a:rPr lang="cs-CZ" sz="2800" dirty="0">
                <a:solidFill>
                  <a:schemeClr val="accent3">
                    <a:lumMod val="60000"/>
                    <a:lumOff val="40000"/>
                  </a:schemeClr>
                </a:solidFill>
              </a:rPr>
              <a:t>„NEDĚLAT“</a:t>
            </a:r>
          </a:p>
        </p:txBody>
      </p:sp>
      <p:sp>
        <p:nvSpPr>
          <p:cNvPr id="10" name="BlokTextu 9">
            <a:extLst>
              <a:ext uri="{FF2B5EF4-FFF2-40B4-BE49-F238E27FC236}">
                <a16:creationId xmlns:a16="http://schemas.microsoft.com/office/drawing/2014/main" id="{0AAD1F30-48F8-4AAA-A0B9-1C5F58109105}"/>
              </a:ext>
            </a:extLst>
          </p:cNvPr>
          <p:cNvSpPr txBox="1"/>
          <p:nvPr/>
        </p:nvSpPr>
        <p:spPr>
          <a:xfrm>
            <a:off x="5202954" y="5725180"/>
            <a:ext cx="1663469" cy="523220"/>
          </a:xfrm>
          <a:prstGeom prst="rect">
            <a:avLst/>
          </a:prstGeom>
          <a:noFill/>
        </p:spPr>
        <p:txBody>
          <a:bodyPr wrap="none" rtlCol="0">
            <a:spAutoFit/>
          </a:bodyPr>
          <a:lstStyle/>
          <a:p>
            <a:r>
              <a:rPr lang="cs-CZ" sz="2800" dirty="0">
                <a:solidFill>
                  <a:schemeClr val="accent3">
                    <a:lumMod val="60000"/>
                    <a:lumOff val="40000"/>
                  </a:schemeClr>
                </a:solidFill>
              </a:rPr>
              <a:t>„DĚLAT“</a:t>
            </a:r>
          </a:p>
        </p:txBody>
      </p:sp>
      <p:cxnSp>
        <p:nvCxnSpPr>
          <p:cNvPr id="13" name="Rovná spojovacia šípka 12">
            <a:extLst>
              <a:ext uri="{FF2B5EF4-FFF2-40B4-BE49-F238E27FC236}">
                <a16:creationId xmlns:a16="http://schemas.microsoft.com/office/drawing/2014/main" id="{D9DEB0B1-FBE8-4BD8-90F1-58ABE78D2719}"/>
              </a:ext>
            </a:extLst>
          </p:cNvPr>
          <p:cNvCxnSpPr>
            <a:cxnSpLocks/>
            <a:stCxn id="9" idx="2"/>
            <a:endCxn id="10" idx="0"/>
          </p:cNvCxnSpPr>
          <p:nvPr/>
        </p:nvCxnSpPr>
        <p:spPr>
          <a:xfrm>
            <a:off x="5974667" y="2459141"/>
            <a:ext cx="60022" cy="3266039"/>
          </a:xfrm>
          <a:prstGeom prst="straightConnector1">
            <a:avLst/>
          </a:prstGeom>
          <a:ln w="57150">
            <a:solidFill>
              <a:schemeClr val="accent3">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BlokTextu 14">
            <a:extLst>
              <a:ext uri="{FF2B5EF4-FFF2-40B4-BE49-F238E27FC236}">
                <a16:creationId xmlns:a16="http://schemas.microsoft.com/office/drawing/2014/main" id="{D53DB758-4D6D-487E-ACB7-CF6DB64F61D2}"/>
              </a:ext>
            </a:extLst>
          </p:cNvPr>
          <p:cNvSpPr txBox="1"/>
          <p:nvPr/>
        </p:nvSpPr>
        <p:spPr>
          <a:xfrm>
            <a:off x="7768020" y="2324529"/>
            <a:ext cx="2310312" cy="954107"/>
          </a:xfrm>
          <a:prstGeom prst="rect">
            <a:avLst/>
          </a:prstGeom>
          <a:noFill/>
        </p:spPr>
        <p:txBody>
          <a:bodyPr wrap="none" rtlCol="0">
            <a:spAutoFit/>
          </a:bodyPr>
          <a:lstStyle/>
          <a:p>
            <a:pPr algn="ctr"/>
            <a:r>
              <a:rPr lang="cs-CZ" sz="2800" dirty="0">
                <a:solidFill>
                  <a:schemeClr val="accent4">
                    <a:lumMod val="60000"/>
                    <a:lumOff val="40000"/>
                  </a:schemeClr>
                </a:solidFill>
              </a:rPr>
              <a:t>KOMPLEXNÍ </a:t>
            </a:r>
          </a:p>
          <a:p>
            <a:pPr algn="ctr"/>
            <a:r>
              <a:rPr lang="cs-CZ" sz="2800" dirty="0">
                <a:solidFill>
                  <a:schemeClr val="accent4">
                    <a:lumMod val="60000"/>
                    <a:lumOff val="40000"/>
                  </a:schemeClr>
                </a:solidFill>
              </a:rPr>
              <a:t>PROJEKT</a:t>
            </a:r>
          </a:p>
        </p:txBody>
      </p:sp>
      <p:sp>
        <p:nvSpPr>
          <p:cNvPr id="16" name="BlokTextu 15">
            <a:extLst>
              <a:ext uri="{FF2B5EF4-FFF2-40B4-BE49-F238E27FC236}">
                <a16:creationId xmlns:a16="http://schemas.microsoft.com/office/drawing/2014/main" id="{2FB171EF-B071-4093-B454-CDCB5B26D5A3}"/>
              </a:ext>
            </a:extLst>
          </p:cNvPr>
          <p:cNvSpPr txBox="1"/>
          <p:nvPr/>
        </p:nvSpPr>
        <p:spPr>
          <a:xfrm>
            <a:off x="1593569" y="5944067"/>
            <a:ext cx="2461034" cy="369332"/>
          </a:xfrm>
          <a:prstGeom prst="rect">
            <a:avLst/>
          </a:prstGeom>
          <a:noFill/>
        </p:spPr>
        <p:txBody>
          <a:bodyPr wrap="square" rtlCol="0">
            <a:spAutoFit/>
          </a:bodyPr>
          <a:lstStyle/>
          <a:p>
            <a:pPr algn="ctr"/>
            <a:r>
              <a:rPr lang="cs-CZ" dirty="0">
                <a:solidFill>
                  <a:schemeClr val="accent5">
                    <a:lumMod val="75000"/>
                  </a:schemeClr>
                </a:solidFill>
              </a:rPr>
              <a:t>Opakování, návyky</a:t>
            </a:r>
          </a:p>
        </p:txBody>
      </p:sp>
      <p:sp>
        <p:nvSpPr>
          <p:cNvPr id="17" name="BlokTextu 16">
            <a:extLst>
              <a:ext uri="{FF2B5EF4-FFF2-40B4-BE49-F238E27FC236}">
                <a16:creationId xmlns:a16="http://schemas.microsoft.com/office/drawing/2014/main" id="{60106BC0-7315-40FA-95F6-67FF97D51678}"/>
              </a:ext>
            </a:extLst>
          </p:cNvPr>
          <p:cNvSpPr txBox="1"/>
          <p:nvPr/>
        </p:nvSpPr>
        <p:spPr>
          <a:xfrm>
            <a:off x="9750775" y="2859109"/>
            <a:ext cx="2428101" cy="646331"/>
          </a:xfrm>
          <a:prstGeom prst="rect">
            <a:avLst/>
          </a:prstGeom>
          <a:noFill/>
        </p:spPr>
        <p:txBody>
          <a:bodyPr wrap="square" rtlCol="0">
            <a:spAutoFit/>
          </a:bodyPr>
          <a:lstStyle/>
          <a:p>
            <a:r>
              <a:rPr lang="cs-CZ" dirty="0">
                <a:solidFill>
                  <a:schemeClr val="accent5">
                    <a:lumMod val="75000"/>
                  </a:schemeClr>
                </a:solidFill>
              </a:rPr>
              <a:t>Plánování kroků, nelineární postup</a:t>
            </a:r>
          </a:p>
        </p:txBody>
      </p:sp>
      <p:cxnSp>
        <p:nvCxnSpPr>
          <p:cNvPr id="18" name="Rovná spojovacia šípka 17">
            <a:extLst>
              <a:ext uri="{FF2B5EF4-FFF2-40B4-BE49-F238E27FC236}">
                <a16:creationId xmlns:a16="http://schemas.microsoft.com/office/drawing/2014/main" id="{F5CBAC83-F0D7-4283-9DF9-A543C2637D4D}"/>
              </a:ext>
            </a:extLst>
          </p:cNvPr>
          <p:cNvCxnSpPr>
            <a:cxnSpLocks/>
          </p:cNvCxnSpPr>
          <p:nvPr/>
        </p:nvCxnSpPr>
        <p:spPr>
          <a:xfrm flipH="1">
            <a:off x="3881535" y="2959576"/>
            <a:ext cx="4135909" cy="2095383"/>
          </a:xfrm>
          <a:prstGeom prst="straightConnector1">
            <a:avLst/>
          </a:prstGeom>
          <a:ln w="28575">
            <a:solidFill>
              <a:schemeClr val="accent4">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BlokTextu 13">
            <a:extLst>
              <a:ext uri="{FF2B5EF4-FFF2-40B4-BE49-F238E27FC236}">
                <a16:creationId xmlns:a16="http://schemas.microsoft.com/office/drawing/2014/main" id="{F3339BC4-BB52-49C9-BFD4-591A74E96BC0}"/>
              </a:ext>
            </a:extLst>
          </p:cNvPr>
          <p:cNvSpPr txBox="1"/>
          <p:nvPr/>
        </p:nvSpPr>
        <p:spPr>
          <a:xfrm>
            <a:off x="1559228" y="5054959"/>
            <a:ext cx="2585964" cy="954107"/>
          </a:xfrm>
          <a:prstGeom prst="rect">
            <a:avLst/>
          </a:prstGeom>
          <a:noFill/>
        </p:spPr>
        <p:txBody>
          <a:bodyPr wrap="none" rtlCol="0">
            <a:spAutoFit/>
          </a:bodyPr>
          <a:lstStyle/>
          <a:p>
            <a:pPr algn="ctr"/>
            <a:r>
              <a:rPr lang="cs-CZ" sz="2800" dirty="0">
                <a:solidFill>
                  <a:schemeClr val="accent4">
                    <a:lumMod val="60000"/>
                    <a:lumOff val="40000"/>
                  </a:schemeClr>
                </a:solidFill>
              </a:rPr>
              <a:t>JEDNODUCHÉ</a:t>
            </a:r>
          </a:p>
          <a:p>
            <a:pPr algn="ctr"/>
            <a:r>
              <a:rPr lang="cs-CZ" sz="2800" dirty="0">
                <a:solidFill>
                  <a:schemeClr val="accent4">
                    <a:lumMod val="60000"/>
                    <a:lumOff val="40000"/>
                  </a:schemeClr>
                </a:solidFill>
              </a:rPr>
              <a:t>ÚKONY</a:t>
            </a:r>
          </a:p>
        </p:txBody>
      </p:sp>
    </p:spTree>
    <p:extLst>
      <p:ext uri="{BB962C8B-B14F-4D97-AF65-F5344CB8AC3E}">
        <p14:creationId xmlns:p14="http://schemas.microsoft.com/office/powerpoint/2010/main" val="1146520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AEE0FE1-1C6B-4BBB-85B2-A32054B4CE46}"/>
              </a:ext>
            </a:extLst>
          </p:cNvPr>
          <p:cNvSpPr>
            <a:spLocks noGrp="1"/>
          </p:cNvSpPr>
          <p:nvPr>
            <p:ph type="title"/>
          </p:nvPr>
        </p:nvSpPr>
        <p:spPr>
          <a:xfrm>
            <a:off x="4976028" y="965200"/>
            <a:ext cx="6170943" cy="4329641"/>
          </a:xfrm>
        </p:spPr>
        <p:txBody>
          <a:bodyPr vert="horz" lIns="91440" tIns="45720" rIns="91440" bIns="45720" rtlCol="0" anchor="ctr">
            <a:normAutofit/>
          </a:bodyPr>
          <a:lstStyle/>
          <a:p>
            <a:pPr algn="l"/>
            <a:r>
              <a:rPr lang="en-US" sz="5400" dirty="0">
                <a:solidFill>
                  <a:schemeClr val="accent3"/>
                </a:solidFill>
              </a:rPr>
              <a:t>Jak </a:t>
            </a:r>
            <a:r>
              <a:rPr lang="sk-SK" sz="5400" dirty="0" err="1">
                <a:solidFill>
                  <a:schemeClr val="accent3"/>
                </a:solidFill>
              </a:rPr>
              <a:t>Odstranit</a:t>
            </a:r>
            <a:r>
              <a:rPr lang="en-US" sz="5400" dirty="0">
                <a:solidFill>
                  <a:schemeClr val="accent3"/>
                </a:solidFill>
              </a:rPr>
              <a:t> </a:t>
            </a:r>
            <a:r>
              <a:rPr lang="sk-SK" sz="5400" dirty="0">
                <a:solidFill>
                  <a:schemeClr val="accent3"/>
                </a:solidFill>
              </a:rPr>
              <a:t>NE</a:t>
            </a:r>
            <a:r>
              <a:rPr lang="en-US" sz="5400" dirty="0" err="1">
                <a:solidFill>
                  <a:schemeClr val="accent3"/>
                </a:solidFill>
              </a:rPr>
              <a:t>žádoucí</a:t>
            </a:r>
            <a:r>
              <a:rPr lang="en-US" sz="5400" dirty="0">
                <a:solidFill>
                  <a:schemeClr val="accent3"/>
                </a:solidFill>
              </a:rPr>
              <a:t> </a:t>
            </a:r>
            <a:r>
              <a:rPr lang="en-US" sz="5400" dirty="0" err="1">
                <a:solidFill>
                  <a:schemeClr val="accent3"/>
                </a:solidFill>
              </a:rPr>
              <a:t>návyk</a:t>
            </a:r>
            <a:r>
              <a:rPr lang="sk-SK" sz="5400" dirty="0">
                <a:solidFill>
                  <a:schemeClr val="accent3"/>
                </a:solidFill>
              </a:rPr>
              <a:t>?</a:t>
            </a:r>
            <a:endParaRPr lang="en-US" sz="5400" dirty="0">
              <a:solidFill>
                <a:schemeClr val="accent3"/>
              </a:solidFill>
            </a:endParaRPr>
          </a:p>
        </p:txBody>
      </p:sp>
      <p:pic>
        <p:nvPicPr>
          <p:cNvPr id="5" name="Obrázok 4" descr="Obrázok, na ktorom je úsmev, osoba, ľudská tvár, zub&#10;&#10;Automaticky generovaný popis">
            <a:extLst>
              <a:ext uri="{FF2B5EF4-FFF2-40B4-BE49-F238E27FC236}">
                <a16:creationId xmlns:a16="http://schemas.microsoft.com/office/drawing/2014/main" id="{0A24B056-91B7-279B-EA50-8E7C4B248D7A}"/>
              </a:ext>
            </a:extLst>
          </p:cNvPr>
          <p:cNvPicPr>
            <a:picLocks noChangeAspect="1"/>
          </p:cNvPicPr>
          <p:nvPr/>
        </p:nvPicPr>
        <p:blipFill rotWithShape="1">
          <a:blip r:embed="rId2"/>
          <a:srcRect l="22226" r="10027"/>
          <a:stretch/>
        </p:blipFill>
        <p:spPr>
          <a:xfrm>
            <a:off x="272205" y="1333295"/>
            <a:ext cx="4149214" cy="4076700"/>
          </a:xfrm>
          <a:prstGeom prst="rect">
            <a:avLst/>
          </a:prstGeom>
        </p:spPr>
      </p:pic>
    </p:spTree>
    <p:extLst>
      <p:ext uri="{BB962C8B-B14F-4D97-AF65-F5344CB8AC3E}">
        <p14:creationId xmlns:p14="http://schemas.microsoft.com/office/powerpoint/2010/main" val="3655088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a:extLst>
              <a:ext uri="{FF2B5EF4-FFF2-40B4-BE49-F238E27FC236}">
                <a16:creationId xmlns:a16="http://schemas.microsoft.com/office/drawing/2014/main" id="{0F361117-50E1-AB16-A8B7-9B5CE6BAF3A1}"/>
              </a:ext>
            </a:extLst>
          </p:cNvPr>
          <p:cNvPicPr>
            <a:picLocks noChangeAspect="1"/>
          </p:cNvPicPr>
          <p:nvPr/>
        </p:nvPicPr>
        <p:blipFill rotWithShape="1">
          <a:blip r:embed="rId2">
            <a:duotone>
              <a:schemeClr val="bg2">
                <a:shade val="45000"/>
                <a:satMod val="135000"/>
              </a:schemeClr>
              <a:prstClr val="white"/>
            </a:duotone>
            <a:alphaModFix/>
            <a:extLst>
              <a:ext uri="{28A0092B-C50C-407E-A947-70E740481C1C}">
                <a14:useLocalDpi xmlns:a14="http://schemas.microsoft.com/office/drawing/2010/main" val="0"/>
              </a:ext>
            </a:extLst>
          </a:blip>
          <a:srcRect t="4253" r="-1" b="-1"/>
          <a:stretch/>
        </p:blipFill>
        <p:spPr>
          <a:xfrm>
            <a:off x="153" y="10"/>
            <a:ext cx="12191695" cy="6857990"/>
          </a:xfrm>
          <a:prstGeom prst="rect">
            <a:avLst/>
          </a:prstGeom>
        </p:spPr>
      </p:pic>
      <p:sp>
        <p:nvSpPr>
          <p:cNvPr id="2" name="Nadpis 1">
            <a:extLst>
              <a:ext uri="{FF2B5EF4-FFF2-40B4-BE49-F238E27FC236}">
                <a16:creationId xmlns:a16="http://schemas.microsoft.com/office/drawing/2014/main" id="{9E0C203D-5799-068B-1B66-315C85DE302A}"/>
              </a:ext>
            </a:extLst>
          </p:cNvPr>
          <p:cNvSpPr>
            <a:spLocks noGrp="1"/>
          </p:cNvSpPr>
          <p:nvPr>
            <p:ph type="title"/>
          </p:nvPr>
        </p:nvSpPr>
        <p:spPr>
          <a:xfrm>
            <a:off x="2611808" y="808056"/>
            <a:ext cx="8691732" cy="1077229"/>
          </a:xfrm>
        </p:spPr>
        <p:txBody>
          <a:bodyPr>
            <a:normAutofit fontScale="90000"/>
          </a:bodyPr>
          <a:lstStyle/>
          <a:p>
            <a:pPr algn="l"/>
            <a:r>
              <a:rPr lang="sk-SK" b="1" dirty="0" err="1">
                <a:solidFill>
                  <a:schemeClr val="accent2"/>
                </a:solidFill>
              </a:rPr>
              <a:t>Odstranění</a:t>
            </a:r>
            <a:r>
              <a:rPr lang="sk-SK" b="1" dirty="0">
                <a:solidFill>
                  <a:schemeClr val="accent2"/>
                </a:solidFill>
              </a:rPr>
              <a:t> </a:t>
            </a:r>
            <a:r>
              <a:rPr lang="sk-SK" b="1" dirty="0" err="1">
                <a:solidFill>
                  <a:schemeClr val="accent2"/>
                </a:solidFill>
              </a:rPr>
              <a:t>nežádoucího</a:t>
            </a:r>
            <a:r>
              <a:rPr lang="sk-SK" b="1" dirty="0">
                <a:solidFill>
                  <a:schemeClr val="accent2"/>
                </a:solidFill>
              </a:rPr>
              <a:t> návyku</a:t>
            </a:r>
            <a:endParaRPr lang="cs-CZ" b="1" dirty="0">
              <a:solidFill>
                <a:schemeClr val="accent2"/>
              </a:solidFill>
            </a:endParaRPr>
          </a:p>
        </p:txBody>
      </p:sp>
      <p:sp>
        <p:nvSpPr>
          <p:cNvPr id="9" name="Content Placeholder 8">
            <a:extLst>
              <a:ext uri="{FF2B5EF4-FFF2-40B4-BE49-F238E27FC236}">
                <a16:creationId xmlns:a16="http://schemas.microsoft.com/office/drawing/2014/main" id="{FDF42A68-F36A-A196-DA82-CF795CBF30C3}"/>
              </a:ext>
            </a:extLst>
          </p:cNvPr>
          <p:cNvSpPr>
            <a:spLocks noGrp="1"/>
          </p:cNvSpPr>
          <p:nvPr>
            <p:ph idx="1"/>
          </p:nvPr>
        </p:nvSpPr>
        <p:spPr>
          <a:xfrm>
            <a:off x="2284096" y="2052116"/>
            <a:ext cx="9203054" cy="4520134"/>
          </a:xfrm>
        </p:spPr>
        <p:txBody>
          <a:bodyPr>
            <a:normAutofit/>
          </a:bodyPr>
          <a:lstStyle/>
          <a:p>
            <a:r>
              <a:rPr lang="sk-SK" sz="2400" dirty="0" err="1">
                <a:solidFill>
                  <a:schemeClr val="accent1">
                    <a:lumMod val="75000"/>
                  </a:schemeClr>
                </a:solidFill>
              </a:rPr>
              <a:t>Změna</a:t>
            </a:r>
            <a:r>
              <a:rPr lang="sk-SK" sz="2400" dirty="0">
                <a:solidFill>
                  <a:schemeClr val="accent1">
                    <a:lumMod val="75000"/>
                  </a:schemeClr>
                </a:solidFill>
              </a:rPr>
              <a:t> </a:t>
            </a:r>
            <a:r>
              <a:rPr lang="sk-SK" sz="2400" dirty="0" err="1">
                <a:solidFill>
                  <a:schemeClr val="accent1">
                    <a:lumMod val="75000"/>
                  </a:schemeClr>
                </a:solidFill>
              </a:rPr>
              <a:t>prostředí</a:t>
            </a:r>
            <a:r>
              <a:rPr lang="sk-SK" sz="2400" dirty="0">
                <a:solidFill>
                  <a:schemeClr val="accent1">
                    <a:lumMod val="75000"/>
                  </a:schemeClr>
                </a:solidFill>
              </a:rPr>
              <a:t> a </a:t>
            </a:r>
            <a:r>
              <a:rPr lang="sk-SK" sz="2400" b="1" dirty="0" err="1">
                <a:solidFill>
                  <a:schemeClr val="accent1">
                    <a:lumMod val="75000"/>
                  </a:schemeClr>
                </a:solidFill>
              </a:rPr>
              <a:t>vyhýbání</a:t>
            </a:r>
            <a:r>
              <a:rPr lang="sk-SK" sz="2400" b="1" dirty="0">
                <a:solidFill>
                  <a:schemeClr val="accent1">
                    <a:lumMod val="75000"/>
                  </a:schemeClr>
                </a:solidFill>
              </a:rPr>
              <a:t> </a:t>
            </a:r>
            <a:r>
              <a:rPr lang="sk-SK" sz="2400" b="1" dirty="0" err="1">
                <a:solidFill>
                  <a:schemeClr val="accent1">
                    <a:lumMod val="75000"/>
                  </a:schemeClr>
                </a:solidFill>
              </a:rPr>
              <a:t>se</a:t>
            </a:r>
            <a:r>
              <a:rPr lang="sk-SK" sz="2400" b="1" dirty="0">
                <a:solidFill>
                  <a:schemeClr val="accent1">
                    <a:lumMod val="75000"/>
                  </a:schemeClr>
                </a:solidFill>
              </a:rPr>
              <a:t> </a:t>
            </a:r>
            <a:r>
              <a:rPr lang="sk-SK" sz="2400" b="1" dirty="0" err="1">
                <a:solidFill>
                  <a:schemeClr val="accent1">
                    <a:lumMod val="75000"/>
                  </a:schemeClr>
                </a:solidFill>
              </a:rPr>
              <a:t>spouštěčům</a:t>
            </a:r>
            <a:endParaRPr lang="sk-SK" sz="2400" b="1" dirty="0">
              <a:solidFill>
                <a:schemeClr val="accent1">
                  <a:lumMod val="75000"/>
                </a:schemeClr>
              </a:solidFill>
            </a:endParaRPr>
          </a:p>
          <a:p>
            <a:r>
              <a:rPr lang="sk-SK" sz="2400" b="1" dirty="0" err="1">
                <a:solidFill>
                  <a:schemeClr val="accent1">
                    <a:lumMod val="75000"/>
                  </a:schemeClr>
                </a:solidFill>
              </a:rPr>
              <a:t>Vědomé</a:t>
            </a:r>
            <a:r>
              <a:rPr lang="sk-SK" sz="2400" b="1" dirty="0">
                <a:solidFill>
                  <a:schemeClr val="accent1">
                    <a:lumMod val="75000"/>
                  </a:schemeClr>
                </a:solidFill>
              </a:rPr>
              <a:t> </a:t>
            </a:r>
            <a:r>
              <a:rPr lang="sk-SK" sz="2400" b="1" dirty="0" err="1">
                <a:solidFill>
                  <a:schemeClr val="accent1">
                    <a:lumMod val="75000"/>
                  </a:schemeClr>
                </a:solidFill>
              </a:rPr>
              <a:t>zavádění</a:t>
            </a:r>
            <a:r>
              <a:rPr lang="sk-SK" sz="2400" b="1" dirty="0">
                <a:solidFill>
                  <a:schemeClr val="accent1">
                    <a:lumMod val="75000"/>
                  </a:schemeClr>
                </a:solidFill>
              </a:rPr>
              <a:t> </a:t>
            </a:r>
            <a:r>
              <a:rPr lang="sk-SK" sz="2400" b="1" dirty="0" err="1">
                <a:solidFill>
                  <a:schemeClr val="accent1">
                    <a:lumMod val="75000"/>
                  </a:schemeClr>
                </a:solidFill>
              </a:rPr>
              <a:t>náhradního</a:t>
            </a:r>
            <a:r>
              <a:rPr lang="sk-SK" sz="2400" b="1" dirty="0">
                <a:solidFill>
                  <a:schemeClr val="accent1">
                    <a:lumMod val="75000"/>
                  </a:schemeClr>
                </a:solidFill>
              </a:rPr>
              <a:t> </a:t>
            </a:r>
            <a:r>
              <a:rPr lang="sk-SK" sz="2400" b="1" dirty="0" err="1">
                <a:solidFill>
                  <a:schemeClr val="accent1">
                    <a:lumMod val="75000"/>
                  </a:schemeClr>
                </a:solidFill>
              </a:rPr>
              <a:t>chování</a:t>
            </a:r>
            <a:r>
              <a:rPr lang="sk-SK" sz="2400" b="1" dirty="0">
                <a:solidFill>
                  <a:schemeClr val="accent1">
                    <a:lumMod val="75000"/>
                  </a:schemeClr>
                </a:solidFill>
              </a:rPr>
              <a:t> </a:t>
            </a:r>
            <a:r>
              <a:rPr lang="sk-SK" sz="2400" dirty="0">
                <a:solidFill>
                  <a:schemeClr val="accent1">
                    <a:lumMod val="75000"/>
                  </a:schemeClr>
                </a:solidFill>
              </a:rPr>
              <a:t>(</a:t>
            </a:r>
            <a:r>
              <a:rPr lang="sk-SK" sz="2400" dirty="0" err="1">
                <a:solidFill>
                  <a:schemeClr val="accent1">
                    <a:lumMod val="75000"/>
                  </a:schemeClr>
                </a:solidFill>
              </a:rPr>
              <a:t>reakce</a:t>
            </a:r>
            <a:r>
              <a:rPr lang="sk-SK" sz="2400" dirty="0">
                <a:solidFill>
                  <a:schemeClr val="accent1">
                    <a:lumMod val="75000"/>
                  </a:schemeClr>
                </a:solidFill>
              </a:rPr>
              <a:t> na </a:t>
            </a:r>
            <a:r>
              <a:rPr lang="sk-SK" sz="2400" dirty="0" err="1">
                <a:solidFill>
                  <a:schemeClr val="accent1">
                    <a:lumMod val="75000"/>
                  </a:schemeClr>
                </a:solidFill>
              </a:rPr>
              <a:t>spouštěč</a:t>
            </a:r>
            <a:r>
              <a:rPr lang="sk-SK" sz="2400" dirty="0">
                <a:solidFill>
                  <a:schemeClr val="accent1">
                    <a:lumMod val="75000"/>
                  </a:schemeClr>
                </a:solidFill>
              </a:rPr>
              <a:t> nebo </a:t>
            </a:r>
            <a:r>
              <a:rPr lang="sk-SK" sz="2400" dirty="0" err="1">
                <a:solidFill>
                  <a:schemeClr val="accent1">
                    <a:lumMod val="75000"/>
                  </a:schemeClr>
                </a:solidFill>
              </a:rPr>
              <a:t>celkově</a:t>
            </a:r>
            <a:r>
              <a:rPr lang="sk-SK" sz="2400" dirty="0">
                <a:solidFill>
                  <a:schemeClr val="accent1">
                    <a:lumMod val="75000"/>
                  </a:schemeClr>
                </a:solidFill>
              </a:rPr>
              <a:t> nové vzorce </a:t>
            </a:r>
            <a:r>
              <a:rPr lang="sk-SK" sz="2400" dirty="0" err="1">
                <a:solidFill>
                  <a:schemeClr val="accent1">
                    <a:lumMod val="75000"/>
                  </a:schemeClr>
                </a:solidFill>
              </a:rPr>
              <a:t>chování</a:t>
            </a:r>
            <a:r>
              <a:rPr lang="sk-SK" sz="2400" dirty="0">
                <a:solidFill>
                  <a:schemeClr val="accent1">
                    <a:lumMod val="75000"/>
                  </a:schemeClr>
                </a:solidFill>
              </a:rPr>
              <a:t> v dané </a:t>
            </a:r>
            <a:r>
              <a:rPr lang="sk-SK" sz="2400" dirty="0" err="1">
                <a:solidFill>
                  <a:schemeClr val="accent1">
                    <a:lumMod val="75000"/>
                  </a:schemeClr>
                </a:solidFill>
              </a:rPr>
              <a:t>situaci</a:t>
            </a:r>
            <a:r>
              <a:rPr lang="sk-SK" sz="2400" dirty="0">
                <a:solidFill>
                  <a:schemeClr val="accent1">
                    <a:lumMod val="75000"/>
                  </a:schemeClr>
                </a:solidFill>
              </a:rPr>
              <a:t>)</a:t>
            </a:r>
          </a:p>
          <a:p>
            <a:r>
              <a:rPr lang="sk-SK" sz="2400" dirty="0" err="1">
                <a:solidFill>
                  <a:schemeClr val="accent1">
                    <a:lumMod val="75000"/>
                  </a:schemeClr>
                </a:solidFill>
              </a:rPr>
              <a:t>Protipodmiňování</a:t>
            </a:r>
            <a:r>
              <a:rPr lang="sk-SK" sz="2400" dirty="0">
                <a:solidFill>
                  <a:schemeClr val="accent1">
                    <a:lumMod val="75000"/>
                  </a:schemeClr>
                </a:solidFill>
              </a:rPr>
              <a:t> – „</a:t>
            </a:r>
            <a:r>
              <a:rPr lang="sk-SK" sz="2400" dirty="0" err="1">
                <a:solidFill>
                  <a:schemeClr val="accent1">
                    <a:lumMod val="75000"/>
                  </a:schemeClr>
                </a:solidFill>
              </a:rPr>
              <a:t>trestání</a:t>
            </a:r>
            <a:r>
              <a:rPr lang="sk-SK" sz="2400" dirty="0">
                <a:solidFill>
                  <a:schemeClr val="accent1">
                    <a:lumMod val="75000"/>
                  </a:schemeClr>
                </a:solidFill>
              </a:rPr>
              <a:t>“ </a:t>
            </a:r>
            <a:r>
              <a:rPr lang="sk-SK" sz="2400" dirty="0" err="1">
                <a:solidFill>
                  <a:schemeClr val="accent1">
                    <a:lumMod val="75000"/>
                  </a:schemeClr>
                </a:solidFill>
              </a:rPr>
              <a:t>nežádoucího</a:t>
            </a:r>
            <a:r>
              <a:rPr lang="sk-SK" sz="2400" dirty="0">
                <a:solidFill>
                  <a:schemeClr val="accent1">
                    <a:lumMod val="75000"/>
                  </a:schemeClr>
                </a:solidFill>
              </a:rPr>
              <a:t> </a:t>
            </a:r>
            <a:r>
              <a:rPr lang="sk-SK" sz="2400" dirty="0" err="1">
                <a:solidFill>
                  <a:schemeClr val="accent1">
                    <a:lumMod val="75000"/>
                  </a:schemeClr>
                </a:solidFill>
              </a:rPr>
              <a:t>chování</a:t>
            </a:r>
            <a:r>
              <a:rPr lang="sk-SK" sz="2400" dirty="0">
                <a:solidFill>
                  <a:schemeClr val="accent1">
                    <a:lumMod val="75000"/>
                  </a:schemeClr>
                </a:solidFill>
              </a:rPr>
              <a:t> (</a:t>
            </a:r>
            <a:r>
              <a:rPr lang="sk-SK" sz="2400" dirty="0" err="1">
                <a:solidFill>
                  <a:schemeClr val="accent1">
                    <a:lumMod val="75000"/>
                  </a:schemeClr>
                </a:solidFill>
              </a:rPr>
              <a:t>může</a:t>
            </a:r>
            <a:r>
              <a:rPr lang="sk-SK" sz="2400" dirty="0">
                <a:solidFill>
                  <a:schemeClr val="accent1">
                    <a:lumMod val="75000"/>
                  </a:schemeClr>
                </a:solidFill>
              </a:rPr>
              <a:t> </a:t>
            </a:r>
            <a:r>
              <a:rPr lang="sk-SK" sz="2400" dirty="0" err="1">
                <a:solidFill>
                  <a:schemeClr val="accent1">
                    <a:lumMod val="75000"/>
                  </a:schemeClr>
                </a:solidFill>
              </a:rPr>
              <a:t>být</a:t>
            </a:r>
            <a:r>
              <a:rPr lang="sk-SK" sz="2400" dirty="0">
                <a:solidFill>
                  <a:schemeClr val="accent1">
                    <a:lumMod val="75000"/>
                  </a:schemeClr>
                </a:solidFill>
              </a:rPr>
              <a:t> náročné </a:t>
            </a:r>
            <a:r>
              <a:rPr lang="sk-SK" sz="2400" dirty="0" err="1">
                <a:solidFill>
                  <a:schemeClr val="accent1">
                    <a:lumMod val="75000"/>
                  </a:schemeClr>
                </a:solidFill>
              </a:rPr>
              <a:t>nalézt</a:t>
            </a:r>
            <a:r>
              <a:rPr lang="sk-SK" sz="2400" dirty="0">
                <a:solidFill>
                  <a:schemeClr val="accent1">
                    <a:lumMod val="75000"/>
                  </a:schemeClr>
                </a:solidFill>
              </a:rPr>
              <a:t> tu správnou </a:t>
            </a:r>
            <a:r>
              <a:rPr lang="sk-SK" sz="2400" dirty="0" err="1">
                <a:solidFill>
                  <a:schemeClr val="accent1">
                    <a:lumMod val="75000"/>
                  </a:schemeClr>
                </a:solidFill>
              </a:rPr>
              <a:t>strategii</a:t>
            </a:r>
            <a:r>
              <a:rPr lang="sk-SK" sz="2400" dirty="0">
                <a:solidFill>
                  <a:schemeClr val="accent1">
                    <a:lumMod val="75000"/>
                  </a:schemeClr>
                </a:solidFill>
              </a:rPr>
              <a:t>)</a:t>
            </a:r>
          </a:p>
          <a:p>
            <a:r>
              <a:rPr lang="sk-SK" sz="2400" dirty="0" err="1">
                <a:solidFill>
                  <a:schemeClr val="accent1">
                    <a:lumMod val="75000"/>
                  </a:schemeClr>
                </a:solidFill>
              </a:rPr>
              <a:t>Vědomé</a:t>
            </a:r>
            <a:r>
              <a:rPr lang="sk-SK" sz="2400" dirty="0">
                <a:solidFill>
                  <a:schemeClr val="accent1">
                    <a:lumMod val="75000"/>
                  </a:schemeClr>
                </a:solidFill>
              </a:rPr>
              <a:t> </a:t>
            </a:r>
            <a:r>
              <a:rPr lang="sk-SK" sz="2400" dirty="0" err="1">
                <a:solidFill>
                  <a:schemeClr val="accent1">
                    <a:lumMod val="75000"/>
                  </a:schemeClr>
                </a:solidFill>
              </a:rPr>
              <a:t>plánování</a:t>
            </a:r>
            <a:r>
              <a:rPr lang="sk-SK" sz="2400" dirty="0">
                <a:solidFill>
                  <a:schemeClr val="accent1">
                    <a:lumMod val="75000"/>
                  </a:schemeClr>
                </a:solidFill>
              </a:rPr>
              <a:t> a </a:t>
            </a:r>
            <a:r>
              <a:rPr lang="sk-SK" sz="2400" dirty="0" err="1">
                <a:solidFill>
                  <a:schemeClr val="accent1">
                    <a:lumMod val="75000"/>
                  </a:schemeClr>
                </a:solidFill>
              </a:rPr>
              <a:t>strukturování</a:t>
            </a:r>
            <a:r>
              <a:rPr lang="sk-SK" sz="2400" dirty="0">
                <a:solidFill>
                  <a:schemeClr val="accent1">
                    <a:lumMod val="75000"/>
                  </a:schemeClr>
                </a:solidFill>
              </a:rPr>
              <a:t> </a:t>
            </a:r>
            <a:r>
              <a:rPr lang="sk-SK" sz="2400" dirty="0" err="1">
                <a:solidFill>
                  <a:schemeClr val="accent1">
                    <a:lumMod val="75000"/>
                  </a:schemeClr>
                </a:solidFill>
              </a:rPr>
              <a:t>chování</a:t>
            </a:r>
            <a:r>
              <a:rPr lang="sk-SK" sz="2400" dirty="0">
                <a:solidFill>
                  <a:schemeClr val="accent1">
                    <a:lumMod val="75000"/>
                  </a:schemeClr>
                </a:solidFill>
              </a:rPr>
              <a:t> (</a:t>
            </a:r>
            <a:r>
              <a:rPr lang="sk-SK" sz="2400" dirty="0" err="1">
                <a:solidFill>
                  <a:schemeClr val="accent1">
                    <a:lumMod val="75000"/>
                  </a:schemeClr>
                </a:solidFill>
              </a:rPr>
              <a:t>seberegulační</a:t>
            </a:r>
            <a:r>
              <a:rPr lang="sk-SK" sz="2400" dirty="0">
                <a:solidFill>
                  <a:schemeClr val="accent1">
                    <a:lumMod val="75000"/>
                  </a:schemeClr>
                </a:solidFill>
              </a:rPr>
              <a:t> </a:t>
            </a:r>
            <a:r>
              <a:rPr lang="sk-SK" sz="2400" dirty="0" err="1">
                <a:solidFill>
                  <a:schemeClr val="accent1">
                    <a:lumMod val="75000"/>
                  </a:schemeClr>
                </a:solidFill>
              </a:rPr>
              <a:t>strategie</a:t>
            </a:r>
            <a:r>
              <a:rPr lang="sk-SK" sz="2400" dirty="0">
                <a:solidFill>
                  <a:schemeClr val="accent1">
                    <a:lumMod val="75000"/>
                  </a:schemeClr>
                </a:solidFill>
              </a:rPr>
              <a:t>); vyšší </a:t>
            </a:r>
            <a:r>
              <a:rPr lang="sk-SK" sz="2400" b="1" dirty="0" err="1">
                <a:solidFill>
                  <a:schemeClr val="accent1">
                    <a:lumMod val="75000"/>
                  </a:schemeClr>
                </a:solidFill>
              </a:rPr>
              <a:t>všímavost</a:t>
            </a:r>
            <a:endParaRPr lang="sk-SK" sz="2400" b="1" dirty="0">
              <a:solidFill>
                <a:schemeClr val="accent1">
                  <a:lumMod val="75000"/>
                </a:schemeClr>
              </a:solidFill>
            </a:endParaRPr>
          </a:p>
          <a:p>
            <a:r>
              <a:rPr lang="sk-SK" sz="2400" dirty="0" err="1">
                <a:solidFill>
                  <a:schemeClr val="accent1">
                    <a:lumMod val="75000"/>
                  </a:schemeClr>
                </a:solidFill>
              </a:rPr>
              <a:t>Alternativní</a:t>
            </a:r>
            <a:r>
              <a:rPr lang="sk-SK" sz="2400" dirty="0">
                <a:solidFill>
                  <a:schemeClr val="accent1">
                    <a:lumMod val="75000"/>
                  </a:schemeClr>
                </a:solidFill>
              </a:rPr>
              <a:t> </a:t>
            </a:r>
            <a:r>
              <a:rPr lang="sk-SK" sz="2400" b="1" dirty="0" err="1">
                <a:solidFill>
                  <a:schemeClr val="accent1">
                    <a:lumMod val="75000"/>
                  </a:schemeClr>
                </a:solidFill>
              </a:rPr>
              <a:t>efektivní</a:t>
            </a:r>
            <a:r>
              <a:rPr lang="sk-SK" sz="2400" b="1" dirty="0">
                <a:solidFill>
                  <a:schemeClr val="accent1">
                    <a:lumMod val="75000"/>
                  </a:schemeClr>
                </a:solidFill>
              </a:rPr>
              <a:t> </a:t>
            </a:r>
            <a:r>
              <a:rPr lang="sk-SK" sz="2400" b="1" dirty="0" err="1">
                <a:solidFill>
                  <a:schemeClr val="accent1">
                    <a:lumMod val="75000"/>
                  </a:schemeClr>
                </a:solidFill>
              </a:rPr>
              <a:t>způsoby</a:t>
            </a:r>
            <a:r>
              <a:rPr lang="sk-SK" sz="2400" b="1" dirty="0">
                <a:solidFill>
                  <a:schemeClr val="accent1">
                    <a:lumMod val="75000"/>
                  </a:schemeClr>
                </a:solidFill>
              </a:rPr>
              <a:t> </a:t>
            </a:r>
            <a:r>
              <a:rPr lang="sk-SK" sz="2400" b="1" dirty="0" err="1">
                <a:solidFill>
                  <a:schemeClr val="accent1">
                    <a:lumMod val="75000"/>
                  </a:schemeClr>
                </a:solidFill>
              </a:rPr>
              <a:t>zvládání</a:t>
            </a:r>
            <a:r>
              <a:rPr lang="sk-SK" sz="2400" b="1" dirty="0">
                <a:solidFill>
                  <a:schemeClr val="accent1">
                    <a:lumMod val="75000"/>
                  </a:schemeClr>
                </a:solidFill>
              </a:rPr>
              <a:t> stresu </a:t>
            </a:r>
            <a:r>
              <a:rPr lang="sk-SK" sz="2400" dirty="0">
                <a:solidFill>
                  <a:schemeClr val="accent1">
                    <a:lumMod val="75000"/>
                  </a:schemeClr>
                </a:solidFill>
              </a:rPr>
              <a:t>(zlozvyky </a:t>
            </a:r>
            <a:r>
              <a:rPr lang="sk-SK" sz="2400" dirty="0" err="1">
                <a:solidFill>
                  <a:schemeClr val="accent1">
                    <a:lumMod val="75000"/>
                  </a:schemeClr>
                </a:solidFill>
              </a:rPr>
              <a:t>se</a:t>
            </a:r>
            <a:r>
              <a:rPr lang="sk-SK" sz="2400" dirty="0">
                <a:solidFill>
                  <a:schemeClr val="accent1">
                    <a:lumMod val="75000"/>
                  </a:schemeClr>
                </a:solidFill>
              </a:rPr>
              <a:t> často </a:t>
            </a:r>
            <a:r>
              <a:rPr lang="sk-SK" sz="2400" dirty="0" err="1">
                <a:solidFill>
                  <a:schemeClr val="accent1">
                    <a:lumMod val="75000"/>
                  </a:schemeClr>
                </a:solidFill>
              </a:rPr>
              <a:t>rozvinou</a:t>
            </a:r>
            <a:r>
              <a:rPr lang="sk-SK" sz="2400" dirty="0">
                <a:solidFill>
                  <a:schemeClr val="accent1">
                    <a:lumMod val="75000"/>
                  </a:schemeClr>
                </a:solidFill>
              </a:rPr>
              <a:t> a </a:t>
            </a:r>
            <a:r>
              <a:rPr lang="sk-SK" sz="2400" dirty="0" err="1">
                <a:solidFill>
                  <a:schemeClr val="accent1">
                    <a:lumMod val="75000"/>
                  </a:schemeClr>
                </a:solidFill>
              </a:rPr>
              <a:t>udržují</a:t>
            </a:r>
            <a:r>
              <a:rPr lang="sk-SK" sz="2400" dirty="0">
                <a:solidFill>
                  <a:schemeClr val="accent1">
                    <a:lumMod val="75000"/>
                  </a:schemeClr>
                </a:solidFill>
              </a:rPr>
              <a:t> </a:t>
            </a:r>
            <a:r>
              <a:rPr lang="sk-SK" sz="2400" dirty="0" err="1">
                <a:solidFill>
                  <a:schemeClr val="accent1">
                    <a:lumMod val="75000"/>
                  </a:schemeClr>
                </a:solidFill>
              </a:rPr>
              <a:t>jako</a:t>
            </a:r>
            <a:r>
              <a:rPr lang="sk-SK" sz="2400" dirty="0">
                <a:solidFill>
                  <a:schemeClr val="accent1">
                    <a:lumMod val="75000"/>
                  </a:schemeClr>
                </a:solidFill>
              </a:rPr>
              <a:t> vyhýbavá </a:t>
            </a:r>
            <a:r>
              <a:rPr lang="sk-SK" sz="2400" dirty="0" err="1">
                <a:solidFill>
                  <a:schemeClr val="accent1">
                    <a:lumMod val="75000"/>
                  </a:schemeClr>
                </a:solidFill>
              </a:rPr>
              <a:t>strategie</a:t>
            </a:r>
            <a:r>
              <a:rPr lang="sk-SK" sz="2400" dirty="0">
                <a:solidFill>
                  <a:schemeClr val="accent1">
                    <a:lumMod val="75000"/>
                  </a:schemeClr>
                </a:solidFill>
              </a:rPr>
              <a:t> </a:t>
            </a:r>
            <a:r>
              <a:rPr lang="sk-SK" sz="2400" dirty="0" err="1">
                <a:solidFill>
                  <a:schemeClr val="accent1">
                    <a:lumMod val="75000"/>
                  </a:schemeClr>
                </a:solidFill>
              </a:rPr>
              <a:t>zvládání</a:t>
            </a:r>
            <a:r>
              <a:rPr lang="sk-SK" sz="2400" dirty="0">
                <a:solidFill>
                  <a:schemeClr val="accent1">
                    <a:lumMod val="75000"/>
                  </a:schemeClr>
                </a:solidFill>
              </a:rPr>
              <a:t> stresu)</a:t>
            </a:r>
            <a:endParaRPr lang="en-US" sz="2400" dirty="0">
              <a:solidFill>
                <a:schemeClr val="accent1">
                  <a:lumMod val="75000"/>
                </a:schemeClr>
              </a:solidFill>
            </a:endParaRPr>
          </a:p>
        </p:txBody>
      </p:sp>
    </p:spTree>
    <p:extLst>
      <p:ext uri="{BB962C8B-B14F-4D97-AF65-F5344CB8AC3E}">
        <p14:creationId xmlns:p14="http://schemas.microsoft.com/office/powerpoint/2010/main" val="3715709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1CB400-7EF6-BA5E-7339-F75C08C5544B}"/>
              </a:ext>
            </a:extLst>
          </p:cNvPr>
          <p:cNvSpPr>
            <a:spLocks noGrp="1"/>
          </p:cNvSpPr>
          <p:nvPr>
            <p:ph type="title"/>
          </p:nvPr>
        </p:nvSpPr>
        <p:spPr>
          <a:xfrm>
            <a:off x="913775" y="618517"/>
            <a:ext cx="10364451" cy="1258921"/>
          </a:xfrm>
        </p:spPr>
        <p:txBody>
          <a:bodyPr/>
          <a:lstStyle/>
          <a:p>
            <a:r>
              <a:rPr lang="cs-CZ" dirty="0"/>
              <a:t>Regulace nežádoucích emocí</a:t>
            </a:r>
          </a:p>
        </p:txBody>
      </p:sp>
      <p:pic>
        <p:nvPicPr>
          <p:cNvPr id="5" name="Zástupný objekt pre obsah 4" descr="Palivo obrys">
            <a:extLst>
              <a:ext uri="{FF2B5EF4-FFF2-40B4-BE49-F238E27FC236}">
                <a16:creationId xmlns:a16="http://schemas.microsoft.com/office/drawing/2014/main" id="{B4CF67B0-C3A4-C00C-F425-32902BC10A3A}"/>
              </a:ext>
            </a:extLst>
          </p:cNvPr>
          <p:cNvPicPr>
            <a:picLocks noGrp="1" noChangeAspect="1"/>
          </p:cNvPicPr>
          <p:nvPr>
            <p:ph sz="quarter" idx="13"/>
          </p:nvPr>
        </p:nvPicPr>
        <p:blipFill>
          <a:blip r:embed="rId2">
            <a:extLst>
              <a:ext uri="{96DAC541-7B7A-43D3-8B79-37D633B846F1}">
                <asvg:svgBlip xmlns:asvg="http://schemas.microsoft.com/office/drawing/2016/SVG/main" r:embed="rId3"/>
              </a:ext>
            </a:extLst>
          </a:blip>
          <a:stretch>
            <a:fillRect/>
          </a:stretch>
        </p:blipFill>
        <p:spPr>
          <a:xfrm rot="1750788">
            <a:off x="5096021" y="2013063"/>
            <a:ext cx="752124" cy="752124"/>
          </a:xfrm>
        </p:spPr>
      </p:pic>
      <p:pic>
        <p:nvPicPr>
          <p:cNvPr id="7" name="Grafický objekt 6" descr="Obrys nahnevanej tváre obrys">
            <a:extLst>
              <a:ext uri="{FF2B5EF4-FFF2-40B4-BE49-F238E27FC236}">
                <a16:creationId xmlns:a16="http://schemas.microsoft.com/office/drawing/2014/main" id="{649BB081-45D5-A301-83A7-CF90BAEBDE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11437" y="3239311"/>
            <a:ext cx="1345021" cy="1345021"/>
          </a:xfrm>
          <a:prstGeom prst="rect">
            <a:avLst/>
          </a:prstGeom>
        </p:spPr>
      </p:pic>
      <p:pic>
        <p:nvPicPr>
          <p:cNvPr id="8" name="Grafický objekt 7" descr="Obrys nahnevanej tváre obrys">
            <a:extLst>
              <a:ext uri="{FF2B5EF4-FFF2-40B4-BE49-F238E27FC236}">
                <a16:creationId xmlns:a16="http://schemas.microsoft.com/office/drawing/2014/main" id="{D215ED84-A6AF-DBDD-B54E-40692003C2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9756" y="2650643"/>
            <a:ext cx="1345021" cy="1345021"/>
          </a:xfrm>
          <a:prstGeom prst="rect">
            <a:avLst/>
          </a:prstGeom>
        </p:spPr>
      </p:pic>
      <p:pic>
        <p:nvPicPr>
          <p:cNvPr id="9" name="Zástupný objekt pre obsah 4" descr="Palivo obrys">
            <a:extLst>
              <a:ext uri="{FF2B5EF4-FFF2-40B4-BE49-F238E27FC236}">
                <a16:creationId xmlns:a16="http://schemas.microsoft.com/office/drawing/2014/main" id="{50519D2E-7EA9-4255-D0C4-8AD63F0393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976283" flipH="1">
            <a:off x="6149599" y="2308577"/>
            <a:ext cx="910650" cy="879480"/>
          </a:xfrm>
          <a:prstGeom prst="rect">
            <a:avLst/>
          </a:prstGeom>
        </p:spPr>
      </p:pic>
      <p:pic>
        <p:nvPicPr>
          <p:cNvPr id="11" name="Grafický objekt 10" descr="Táborový oheň obrys">
            <a:extLst>
              <a:ext uri="{FF2B5EF4-FFF2-40B4-BE49-F238E27FC236}">
                <a16:creationId xmlns:a16="http://schemas.microsoft.com/office/drawing/2014/main" id="{E3232EEA-4B5D-E928-F596-3FDF903573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15375" y="3683422"/>
            <a:ext cx="1345021" cy="1345021"/>
          </a:xfrm>
          <a:prstGeom prst="rect">
            <a:avLst/>
          </a:prstGeom>
        </p:spPr>
      </p:pic>
      <p:pic>
        <p:nvPicPr>
          <p:cNvPr id="12" name="Grafický objekt 11" descr="Táborový oheň obrys">
            <a:extLst>
              <a:ext uri="{FF2B5EF4-FFF2-40B4-BE49-F238E27FC236}">
                <a16:creationId xmlns:a16="http://schemas.microsoft.com/office/drawing/2014/main" id="{06D4FDAF-4353-8B08-C3E2-630EEDEFBA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7169283" y="4237896"/>
            <a:ext cx="1469031" cy="1345021"/>
          </a:xfrm>
          <a:prstGeom prst="rect">
            <a:avLst/>
          </a:prstGeom>
        </p:spPr>
      </p:pic>
      <p:pic>
        <p:nvPicPr>
          <p:cNvPr id="14" name="Grafický objekt 13" descr="Chat obrys">
            <a:extLst>
              <a:ext uri="{FF2B5EF4-FFF2-40B4-BE49-F238E27FC236}">
                <a16:creationId xmlns:a16="http://schemas.microsoft.com/office/drawing/2014/main" id="{94317682-6399-359D-95AB-352BC3EA21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19536" y="1267364"/>
            <a:ext cx="2961907" cy="2961907"/>
          </a:xfrm>
          <a:prstGeom prst="rect">
            <a:avLst/>
          </a:prstGeom>
        </p:spPr>
      </p:pic>
    </p:spTree>
    <p:extLst>
      <p:ext uri="{BB962C8B-B14F-4D97-AF65-F5344CB8AC3E}">
        <p14:creationId xmlns:p14="http://schemas.microsoft.com/office/powerpoint/2010/main" val="364365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21D347-C391-3178-2FAB-DB9BD50E9AF4}"/>
              </a:ext>
            </a:extLst>
          </p:cNvPr>
          <p:cNvSpPr>
            <a:spLocks noGrp="1"/>
          </p:cNvSpPr>
          <p:nvPr>
            <p:ph type="title"/>
          </p:nvPr>
        </p:nvSpPr>
        <p:spPr>
          <a:xfrm>
            <a:off x="4353888" y="276083"/>
            <a:ext cx="7092089" cy="1596177"/>
          </a:xfrm>
        </p:spPr>
        <p:txBody>
          <a:bodyPr/>
          <a:lstStyle/>
          <a:p>
            <a:r>
              <a:rPr lang="cs-CZ" dirty="0"/>
              <a:t>Regulace nežádoucích emocí</a:t>
            </a:r>
          </a:p>
        </p:txBody>
      </p:sp>
      <p:sp>
        <p:nvSpPr>
          <p:cNvPr id="3" name="Zástupný objekt pre obsah 2">
            <a:extLst>
              <a:ext uri="{FF2B5EF4-FFF2-40B4-BE49-F238E27FC236}">
                <a16:creationId xmlns:a16="http://schemas.microsoft.com/office/drawing/2014/main" id="{2FF4CB8B-4152-5B4F-95BE-36A2DA53C56F}"/>
              </a:ext>
            </a:extLst>
          </p:cNvPr>
          <p:cNvSpPr>
            <a:spLocks noGrp="1"/>
          </p:cNvSpPr>
          <p:nvPr>
            <p:ph sz="quarter" idx="13"/>
          </p:nvPr>
        </p:nvSpPr>
        <p:spPr>
          <a:xfrm>
            <a:off x="1238239" y="2014804"/>
            <a:ext cx="4125154" cy="3424107"/>
          </a:xfrm>
        </p:spPr>
        <p:txBody>
          <a:bodyPr/>
          <a:lstStyle/>
          <a:p>
            <a:r>
              <a:rPr lang="cs-CZ" sz="1600" dirty="0"/>
              <a:t>Potlačení</a:t>
            </a:r>
          </a:p>
          <a:p>
            <a:r>
              <a:rPr lang="cs-CZ" b="1" dirty="0">
                <a:solidFill>
                  <a:schemeClr val="accent1">
                    <a:lumMod val="75000"/>
                  </a:schemeClr>
                </a:solidFill>
              </a:rPr>
              <a:t>Kognitivní přehodnocení</a:t>
            </a:r>
          </a:p>
          <a:p>
            <a:r>
              <a:rPr lang="cs-CZ" sz="2400" dirty="0"/>
              <a:t>Odpoutání pozornosti</a:t>
            </a:r>
          </a:p>
          <a:p>
            <a:r>
              <a:rPr lang="cs-CZ" sz="2800" dirty="0"/>
              <a:t>Změna situace</a:t>
            </a:r>
          </a:p>
          <a:p>
            <a:r>
              <a:rPr lang="cs-CZ" sz="3200" dirty="0"/>
              <a:t>Vyhnutí se situaci</a:t>
            </a:r>
          </a:p>
        </p:txBody>
      </p:sp>
      <p:pic>
        <p:nvPicPr>
          <p:cNvPr id="5" name="Obrázok 4" descr="Obrázok, na ktorom je text, animák, kreslený obrázok, ovocie&#10;&#10;Automaticky generovaný popis">
            <a:extLst>
              <a:ext uri="{FF2B5EF4-FFF2-40B4-BE49-F238E27FC236}">
                <a16:creationId xmlns:a16="http://schemas.microsoft.com/office/drawing/2014/main" id="{7AB229E1-61EB-3AF0-AFEB-AD842B89EE85}"/>
              </a:ext>
            </a:extLst>
          </p:cNvPr>
          <p:cNvPicPr>
            <a:picLocks noChangeAspect="1"/>
          </p:cNvPicPr>
          <p:nvPr/>
        </p:nvPicPr>
        <p:blipFill>
          <a:blip r:embed="rId2"/>
          <a:stretch>
            <a:fillRect/>
          </a:stretch>
        </p:blipFill>
        <p:spPr>
          <a:xfrm>
            <a:off x="6096000" y="1872260"/>
            <a:ext cx="5349977" cy="3566651"/>
          </a:xfrm>
          <a:prstGeom prst="rect">
            <a:avLst/>
          </a:prstGeom>
        </p:spPr>
      </p:pic>
      <p:sp>
        <p:nvSpPr>
          <p:cNvPr id="6" name="BlokTextu 5">
            <a:extLst>
              <a:ext uri="{FF2B5EF4-FFF2-40B4-BE49-F238E27FC236}">
                <a16:creationId xmlns:a16="http://schemas.microsoft.com/office/drawing/2014/main" id="{0AD6E670-8975-605C-66C3-616ECE59350A}"/>
              </a:ext>
            </a:extLst>
          </p:cNvPr>
          <p:cNvSpPr txBox="1"/>
          <p:nvPr/>
        </p:nvSpPr>
        <p:spPr>
          <a:xfrm>
            <a:off x="294330" y="5446314"/>
            <a:ext cx="11151647" cy="1246495"/>
          </a:xfrm>
          <a:prstGeom prst="rect">
            <a:avLst/>
          </a:prstGeom>
          <a:solidFill>
            <a:srgbClr val="B3BDE5"/>
          </a:solidFill>
        </p:spPr>
        <p:txBody>
          <a:bodyPr wrap="square" rtlCol="0">
            <a:spAutoFit/>
          </a:bodyPr>
          <a:lstStyle/>
          <a:p>
            <a:r>
              <a:rPr lang="cs-CZ" sz="1500" dirty="0">
                <a:solidFill>
                  <a:schemeClr val="accent1">
                    <a:lumMod val="75000"/>
                  </a:schemeClr>
                </a:solidFill>
              </a:rPr>
              <a:t>Efektivita a využitelnost konkrétní strategie závisí na situaci, avšak lidé často využívají strategie zvládání podle toho, jak jsou jim dostupné, spíše než podle adekvátnosti. </a:t>
            </a:r>
          </a:p>
          <a:p>
            <a:r>
              <a:rPr lang="cs-CZ" sz="1500" dirty="0">
                <a:solidFill>
                  <a:schemeClr val="accent1">
                    <a:lumMod val="75000"/>
                  </a:schemeClr>
                </a:solidFill>
              </a:rPr>
              <a:t>DOSTUPNOST = na co jsem zvyklý, co jsem se naučil. Nebudu dělat něco, co neumím (= neviděl jsem, mám předsudky...)</a:t>
            </a:r>
          </a:p>
          <a:p>
            <a:r>
              <a:rPr lang="cs-CZ" sz="1500" dirty="0">
                <a:solidFill>
                  <a:schemeClr val="accent1">
                    <a:lumMod val="75000"/>
                  </a:schemeClr>
                </a:solidFill>
              </a:rPr>
              <a:t>Komunikační strategie a strategie regulace vlastních emocí jsou </a:t>
            </a:r>
            <a:r>
              <a:rPr lang="cs-CZ" sz="1500" b="1" dirty="0">
                <a:solidFill>
                  <a:schemeClr val="accent1">
                    <a:lumMod val="75000"/>
                  </a:schemeClr>
                </a:solidFill>
              </a:rPr>
              <a:t>součástí profesních kompetencí a lze si je osvojit</a:t>
            </a:r>
            <a:r>
              <a:rPr lang="cs-CZ" sz="1500" dirty="0">
                <a:solidFill>
                  <a:schemeClr val="accent1">
                    <a:lumMod val="75000"/>
                  </a:schemeClr>
                </a:solidFill>
              </a:rPr>
              <a:t>. </a:t>
            </a:r>
          </a:p>
        </p:txBody>
      </p:sp>
    </p:spTree>
    <p:extLst>
      <p:ext uri="{BB962C8B-B14F-4D97-AF65-F5344CB8AC3E}">
        <p14:creationId xmlns:p14="http://schemas.microsoft.com/office/powerpoint/2010/main" val="2126452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501533-ADC6-4E16-9B67-41EBD077BCCD}"/>
              </a:ext>
            </a:extLst>
          </p:cNvPr>
          <p:cNvSpPr>
            <a:spLocks noGrp="1"/>
          </p:cNvSpPr>
          <p:nvPr>
            <p:ph type="title"/>
          </p:nvPr>
        </p:nvSpPr>
        <p:spPr>
          <a:xfrm>
            <a:off x="1184988" y="967417"/>
            <a:ext cx="4704567" cy="3943250"/>
          </a:xfrm>
        </p:spPr>
        <p:txBody>
          <a:bodyPr vert="horz" lIns="91440" tIns="45720" rIns="91440" bIns="45720" rtlCol="0" anchor="b">
            <a:normAutofit/>
          </a:bodyPr>
          <a:lstStyle/>
          <a:p>
            <a:pPr algn="r"/>
            <a:r>
              <a:rPr lang="cs-CZ" sz="3500" dirty="0">
                <a:solidFill>
                  <a:schemeClr val="bg2">
                    <a:lumMod val="75000"/>
                  </a:schemeClr>
                </a:solidFill>
              </a:rPr>
              <a:t>SEBEREGULACE JE DOVEDNOST, </a:t>
            </a:r>
            <a:r>
              <a:rPr lang="cs-CZ" sz="3500" b="0" dirty="0">
                <a:solidFill>
                  <a:schemeClr val="bg2">
                    <a:lumMod val="75000"/>
                  </a:schemeClr>
                </a:solidFill>
              </a:rPr>
              <a:t>NIKOLI DANOST NEBO prostý ODRAZ </a:t>
            </a:r>
            <a:r>
              <a:rPr lang="cs-CZ" sz="3500" dirty="0">
                <a:solidFill>
                  <a:schemeClr val="bg2">
                    <a:lumMod val="75000"/>
                  </a:schemeClr>
                </a:solidFill>
              </a:rPr>
              <a:t>„</a:t>
            </a:r>
            <a:r>
              <a:rPr lang="cs-CZ" sz="3500" b="0" dirty="0">
                <a:solidFill>
                  <a:schemeClr val="bg2">
                    <a:lumMod val="75000"/>
                  </a:schemeClr>
                </a:solidFill>
              </a:rPr>
              <a:t>morálních Kvalit</a:t>
            </a:r>
            <a:r>
              <a:rPr lang="cs-CZ" sz="3500" dirty="0">
                <a:solidFill>
                  <a:schemeClr val="bg2">
                    <a:lumMod val="75000"/>
                  </a:schemeClr>
                </a:solidFill>
              </a:rPr>
              <a:t>“</a:t>
            </a:r>
            <a:endParaRPr lang="cs-CZ" sz="3500" b="0" dirty="0">
              <a:solidFill>
                <a:schemeClr val="bg2">
                  <a:lumMod val="75000"/>
                </a:schemeClr>
              </a:solidFill>
            </a:endParaRPr>
          </a:p>
        </p:txBody>
      </p:sp>
      <p:pic>
        <p:nvPicPr>
          <p:cNvPr id="11" name="Obrázok 10">
            <a:extLst>
              <a:ext uri="{FF2B5EF4-FFF2-40B4-BE49-F238E27FC236}">
                <a16:creationId xmlns:a16="http://schemas.microsoft.com/office/drawing/2014/main" id="{BE612C56-51AF-4FEB-B55C-CDF632959755}"/>
              </a:ext>
            </a:extLst>
          </p:cNvPr>
          <p:cNvPicPr>
            <a:picLocks noChangeAspect="1"/>
          </p:cNvPicPr>
          <p:nvPr/>
        </p:nvPicPr>
        <p:blipFill rotWithShape="1">
          <a:blip r:embed="rId2">
            <a:extLst>
              <a:ext uri="{28A0092B-C50C-407E-A947-70E740481C1C}">
                <a14:useLocalDpi xmlns:a14="http://schemas.microsoft.com/office/drawing/2010/main" val="0"/>
              </a:ext>
            </a:extLst>
          </a:blip>
          <a:srcRect l="141" r="4" b="4"/>
          <a:stretch/>
        </p:blipFill>
        <p:spPr>
          <a:xfrm>
            <a:off x="6107432" y="-25199"/>
            <a:ext cx="4560569" cy="3431766"/>
          </a:xfrm>
          <a:prstGeom prst="rect">
            <a:avLst/>
          </a:prstGeom>
        </p:spPr>
      </p:pic>
      <p:pic>
        <p:nvPicPr>
          <p:cNvPr id="13" name="Obrázok 12" descr="Obrázok, na ktorom je text&#10;&#10;Automaticky generovaný popis">
            <a:extLst>
              <a:ext uri="{FF2B5EF4-FFF2-40B4-BE49-F238E27FC236}">
                <a16:creationId xmlns:a16="http://schemas.microsoft.com/office/drawing/2014/main" id="{DAF0B67B-40A4-4AA4-B1AF-92887E91D7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36" r="-4" b="-4"/>
          <a:stretch/>
        </p:blipFill>
        <p:spPr>
          <a:xfrm>
            <a:off x="6107432" y="3426232"/>
            <a:ext cx="4560569" cy="3431768"/>
          </a:xfrm>
          <a:prstGeom prst="rect">
            <a:avLst/>
          </a:prstGeom>
        </p:spPr>
      </p:pic>
    </p:spTree>
    <p:extLst>
      <p:ext uri="{BB962C8B-B14F-4D97-AF65-F5344CB8AC3E}">
        <p14:creationId xmlns:p14="http://schemas.microsoft.com/office/powerpoint/2010/main" val="47042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DBEAA808-C64E-4FAC-B762-0C7A2BF9D562}"/>
              </a:ext>
            </a:extLst>
          </p:cNvPr>
          <p:cNvPicPr>
            <a:picLocks noChangeAspect="1"/>
          </p:cNvPicPr>
          <p:nvPr/>
        </p:nvPicPr>
        <p:blipFill rotWithShape="1">
          <a:blip r:embed="rId2" cstate="print">
            <a:duotone>
              <a:prstClr val="black"/>
              <a:schemeClr val="accent1">
                <a:tint val="45000"/>
                <a:satMod val="400000"/>
              </a:schemeClr>
            </a:duotone>
            <a:alphaModFix amt="70000"/>
            <a:extLst>
              <a:ext uri="{28A0092B-C50C-407E-A947-70E740481C1C}">
                <a14:useLocalDpi xmlns:a14="http://schemas.microsoft.com/office/drawing/2010/main" val="0"/>
              </a:ext>
            </a:extLst>
          </a:blip>
          <a:srcRect t="15362" b="15323"/>
          <a:stretch/>
        </p:blipFill>
        <p:spPr>
          <a:xfrm>
            <a:off x="3004458" y="3082437"/>
            <a:ext cx="6699379" cy="3552446"/>
          </a:xfrm>
          <a:prstGeom prst="rect">
            <a:avLst/>
          </a:prstGeom>
        </p:spPr>
      </p:pic>
      <p:sp>
        <p:nvSpPr>
          <p:cNvPr id="2" name="Nadpis 1">
            <a:extLst>
              <a:ext uri="{FF2B5EF4-FFF2-40B4-BE49-F238E27FC236}">
                <a16:creationId xmlns:a16="http://schemas.microsoft.com/office/drawing/2014/main" id="{AA4177A7-5383-44BC-A1BE-A93A2EF54EBE}"/>
              </a:ext>
            </a:extLst>
          </p:cNvPr>
          <p:cNvSpPr>
            <a:spLocks noGrp="1"/>
          </p:cNvSpPr>
          <p:nvPr>
            <p:ph type="title"/>
          </p:nvPr>
        </p:nvSpPr>
        <p:spPr>
          <a:xfrm>
            <a:off x="3373448" y="244527"/>
            <a:ext cx="7488831" cy="1251169"/>
          </a:xfrm>
        </p:spPr>
        <p:txBody>
          <a:bodyPr vert="horz" lIns="91440" tIns="45720" rIns="91440" bIns="45720" rtlCol="0" anchor="b">
            <a:normAutofit/>
          </a:bodyPr>
          <a:lstStyle/>
          <a:p>
            <a:pPr>
              <a:lnSpc>
                <a:spcPct val="90000"/>
              </a:lnSpc>
            </a:pPr>
            <a:r>
              <a:rPr lang="sk-SK" sz="4000" dirty="0" err="1"/>
              <a:t>Konstruktivní</a:t>
            </a:r>
            <a:r>
              <a:rPr lang="sk-SK" sz="4000" dirty="0"/>
              <a:t> </a:t>
            </a:r>
            <a:r>
              <a:rPr lang="sk-SK" sz="4000" dirty="0" err="1"/>
              <a:t>přístup</a:t>
            </a:r>
            <a:r>
              <a:rPr lang="sk-SK" sz="4000" dirty="0"/>
              <a:t>: PROGRES NENÍ LINEÁRNÍ</a:t>
            </a:r>
            <a:r>
              <a:rPr lang="en-US" sz="4000" dirty="0"/>
              <a:t>!</a:t>
            </a:r>
            <a:endParaRPr lang="en-US" sz="2400" dirty="0"/>
          </a:p>
        </p:txBody>
      </p:sp>
      <p:sp>
        <p:nvSpPr>
          <p:cNvPr id="3" name="BlokTextu 2">
            <a:extLst>
              <a:ext uri="{FF2B5EF4-FFF2-40B4-BE49-F238E27FC236}">
                <a16:creationId xmlns:a16="http://schemas.microsoft.com/office/drawing/2014/main" id="{57CB8E8D-D2BF-4E73-AC5D-617F532EE853}"/>
              </a:ext>
            </a:extLst>
          </p:cNvPr>
          <p:cNvSpPr txBox="1"/>
          <p:nvPr/>
        </p:nvSpPr>
        <p:spPr>
          <a:xfrm>
            <a:off x="1495425" y="1716833"/>
            <a:ext cx="10210800" cy="923330"/>
          </a:xfrm>
          <a:prstGeom prst="rect">
            <a:avLst/>
          </a:prstGeom>
          <a:noFill/>
        </p:spPr>
        <p:txBody>
          <a:bodyPr wrap="square" rtlCol="0">
            <a:spAutoFit/>
          </a:bodyPr>
          <a:lstStyle/>
          <a:p>
            <a:r>
              <a:rPr lang="sk-SK" dirty="0" err="1"/>
              <a:t>Hlavním</a:t>
            </a:r>
            <a:r>
              <a:rPr lang="sk-SK" dirty="0"/>
              <a:t> </a:t>
            </a:r>
            <a:r>
              <a:rPr lang="sk-SK" dirty="0" err="1"/>
              <a:t>prediktorem</a:t>
            </a:r>
            <a:r>
              <a:rPr lang="sk-SK" dirty="0"/>
              <a:t> </a:t>
            </a:r>
            <a:r>
              <a:rPr lang="sk-SK" dirty="0" err="1"/>
              <a:t>dlouhodobě</a:t>
            </a:r>
            <a:r>
              <a:rPr lang="sk-SK" dirty="0"/>
              <a:t> </a:t>
            </a:r>
            <a:r>
              <a:rPr lang="sk-SK" dirty="0" err="1"/>
              <a:t>úspěšné</a:t>
            </a:r>
            <a:r>
              <a:rPr lang="sk-SK" dirty="0"/>
              <a:t> </a:t>
            </a:r>
            <a:r>
              <a:rPr lang="sk-SK" dirty="0" err="1"/>
              <a:t>změny</a:t>
            </a:r>
            <a:r>
              <a:rPr lang="sk-SK" dirty="0"/>
              <a:t> </a:t>
            </a:r>
            <a:r>
              <a:rPr lang="sk-SK" dirty="0" err="1"/>
              <a:t>chování</a:t>
            </a:r>
            <a:r>
              <a:rPr lang="sk-SK" dirty="0"/>
              <a:t> je </a:t>
            </a:r>
            <a:r>
              <a:rPr lang="sk-SK" b="1" dirty="0" err="1"/>
              <a:t>vytrvalost</a:t>
            </a:r>
            <a:r>
              <a:rPr lang="sk-SK" b="1" dirty="0"/>
              <a:t> navzdory </a:t>
            </a:r>
            <a:r>
              <a:rPr lang="sk-SK" b="1" dirty="0" err="1"/>
              <a:t>selháním</a:t>
            </a:r>
            <a:r>
              <a:rPr lang="sk-SK" b="1" dirty="0"/>
              <a:t> a učení </a:t>
            </a:r>
            <a:r>
              <a:rPr lang="sk-SK" b="1" dirty="0" err="1"/>
              <a:t>se</a:t>
            </a:r>
            <a:r>
              <a:rPr lang="sk-SK" b="1" dirty="0"/>
              <a:t> z </a:t>
            </a:r>
            <a:r>
              <a:rPr lang="sk-SK" b="1" dirty="0" err="1"/>
              <a:t>vlastních</a:t>
            </a:r>
            <a:r>
              <a:rPr lang="sk-SK" b="1" dirty="0"/>
              <a:t> chyb</a:t>
            </a:r>
            <a:r>
              <a:rPr lang="en-GB" dirty="0"/>
              <a:t>.</a:t>
            </a:r>
          </a:p>
          <a:p>
            <a:r>
              <a:rPr lang="sk-SK" dirty="0" err="1">
                <a:solidFill>
                  <a:schemeClr val="accent1">
                    <a:lumMod val="60000"/>
                    <a:lumOff val="40000"/>
                  </a:schemeClr>
                </a:solidFill>
              </a:rPr>
              <a:t>Sebemrskačství</a:t>
            </a:r>
            <a:r>
              <a:rPr lang="sk-SK" dirty="0">
                <a:solidFill>
                  <a:schemeClr val="accent1">
                    <a:lumMod val="60000"/>
                    <a:lumOff val="40000"/>
                  </a:schemeClr>
                </a:solidFill>
              </a:rPr>
              <a:t> ani </a:t>
            </a:r>
            <a:r>
              <a:rPr lang="sk-SK" dirty="0" err="1">
                <a:solidFill>
                  <a:schemeClr val="accent1">
                    <a:lumMod val="60000"/>
                    <a:lumOff val="40000"/>
                  </a:schemeClr>
                </a:solidFill>
              </a:rPr>
              <a:t>ponižování</a:t>
            </a:r>
            <a:r>
              <a:rPr lang="sk-SK" dirty="0">
                <a:solidFill>
                  <a:schemeClr val="accent1">
                    <a:lumMod val="60000"/>
                    <a:lumOff val="40000"/>
                  </a:schemeClr>
                </a:solidFill>
              </a:rPr>
              <a:t> </a:t>
            </a:r>
            <a:r>
              <a:rPr lang="sk-SK" dirty="0" err="1">
                <a:solidFill>
                  <a:schemeClr val="accent1">
                    <a:lumMod val="60000"/>
                    <a:lumOff val="40000"/>
                  </a:schemeClr>
                </a:solidFill>
              </a:rPr>
              <a:t>nezabírá</a:t>
            </a:r>
            <a:r>
              <a:rPr lang="sk-SK" dirty="0">
                <a:solidFill>
                  <a:schemeClr val="accent1">
                    <a:lumMod val="60000"/>
                    <a:lumOff val="40000"/>
                  </a:schemeClr>
                </a:solidFill>
              </a:rPr>
              <a:t>.</a:t>
            </a:r>
            <a:endParaRPr lang="cs-CZ" dirty="0">
              <a:solidFill>
                <a:schemeClr val="accent1">
                  <a:lumMod val="60000"/>
                  <a:lumOff val="40000"/>
                </a:schemeClr>
              </a:solidFill>
            </a:endParaRPr>
          </a:p>
        </p:txBody>
      </p:sp>
    </p:spTree>
    <p:extLst>
      <p:ext uri="{BB962C8B-B14F-4D97-AF65-F5344CB8AC3E}">
        <p14:creationId xmlns:p14="http://schemas.microsoft.com/office/powerpoint/2010/main" val="324260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6F0A8B-BDC5-49BA-8E26-182F5158FD13}"/>
              </a:ext>
            </a:extLst>
          </p:cNvPr>
          <p:cNvSpPr>
            <a:spLocks noGrp="1"/>
          </p:cNvSpPr>
          <p:nvPr>
            <p:ph type="title"/>
          </p:nvPr>
        </p:nvSpPr>
        <p:spPr/>
        <p:txBody>
          <a:bodyPr/>
          <a:lstStyle/>
          <a:p>
            <a:r>
              <a:rPr lang="cs-CZ" dirty="0"/>
              <a:t>Vypracování plánu</a:t>
            </a:r>
          </a:p>
        </p:txBody>
      </p:sp>
      <p:sp>
        <p:nvSpPr>
          <p:cNvPr id="3" name="Zástupný objekt pre obsah 2">
            <a:extLst>
              <a:ext uri="{FF2B5EF4-FFF2-40B4-BE49-F238E27FC236}">
                <a16:creationId xmlns:a16="http://schemas.microsoft.com/office/drawing/2014/main" id="{A71F4058-E1A2-4F33-983D-37C2965C7326}"/>
              </a:ext>
            </a:extLst>
          </p:cNvPr>
          <p:cNvSpPr>
            <a:spLocks noGrp="1"/>
          </p:cNvSpPr>
          <p:nvPr>
            <p:ph idx="1"/>
          </p:nvPr>
        </p:nvSpPr>
        <p:spPr/>
        <p:txBody>
          <a:bodyPr/>
          <a:lstStyle/>
          <a:p>
            <a:pPr marL="457200" indent="-457200">
              <a:buAutoNum type="arabicPeriod"/>
            </a:pPr>
            <a:r>
              <a:rPr lang="cs-CZ" b="1" dirty="0">
                <a:latin typeface="+mj-lt"/>
              </a:rPr>
              <a:t>Zohlednění možností </a:t>
            </a:r>
            <a:r>
              <a:rPr lang="cs-CZ" dirty="0">
                <a:latin typeface="+mj-lt"/>
              </a:rPr>
              <a:t>– kolik, kdy a jak můžu udělat; jaké aktivity mohu nahradit; s čím můžu sladit; jak se více motivovat</a:t>
            </a:r>
          </a:p>
          <a:p>
            <a:pPr marL="0" indent="0">
              <a:buNone/>
            </a:pPr>
            <a:r>
              <a:rPr lang="cs-CZ" b="1" dirty="0">
                <a:solidFill>
                  <a:schemeClr val="accent3">
                    <a:lumMod val="75000"/>
                  </a:schemeClr>
                </a:solidFill>
                <a:latin typeface="+mj-lt"/>
              </a:rPr>
              <a:t>Je silnější motivace vždy více prospěšná?</a:t>
            </a:r>
          </a:p>
        </p:txBody>
      </p:sp>
    </p:spTree>
    <p:extLst>
      <p:ext uri="{BB962C8B-B14F-4D97-AF65-F5344CB8AC3E}">
        <p14:creationId xmlns:p14="http://schemas.microsoft.com/office/powerpoint/2010/main" val="390393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6F0A8B-BDC5-49BA-8E26-182F5158FD13}"/>
              </a:ext>
            </a:extLst>
          </p:cNvPr>
          <p:cNvSpPr>
            <a:spLocks noGrp="1"/>
          </p:cNvSpPr>
          <p:nvPr>
            <p:ph type="title"/>
          </p:nvPr>
        </p:nvSpPr>
        <p:spPr/>
        <p:txBody>
          <a:bodyPr/>
          <a:lstStyle/>
          <a:p>
            <a:r>
              <a:rPr lang="cs-CZ" dirty="0"/>
              <a:t>Vypracování plánu</a:t>
            </a:r>
          </a:p>
        </p:txBody>
      </p:sp>
      <p:sp>
        <p:nvSpPr>
          <p:cNvPr id="3" name="Zástupný objekt pre obsah 2">
            <a:extLst>
              <a:ext uri="{FF2B5EF4-FFF2-40B4-BE49-F238E27FC236}">
                <a16:creationId xmlns:a16="http://schemas.microsoft.com/office/drawing/2014/main" id="{A71F4058-E1A2-4F33-983D-37C2965C7326}"/>
              </a:ext>
            </a:extLst>
          </p:cNvPr>
          <p:cNvSpPr>
            <a:spLocks noGrp="1"/>
          </p:cNvSpPr>
          <p:nvPr>
            <p:ph idx="1"/>
          </p:nvPr>
        </p:nvSpPr>
        <p:spPr/>
        <p:txBody>
          <a:bodyPr/>
          <a:lstStyle/>
          <a:p>
            <a:pPr marL="457200" indent="-457200">
              <a:buAutoNum type="arabicPeriod"/>
            </a:pPr>
            <a:r>
              <a:rPr lang="cs-CZ" b="1" dirty="0">
                <a:latin typeface="+mj-lt"/>
              </a:rPr>
              <a:t>Zohlednění možností </a:t>
            </a:r>
            <a:r>
              <a:rPr lang="cs-CZ" dirty="0">
                <a:latin typeface="+mj-lt"/>
              </a:rPr>
              <a:t>– kolik, kdy a jak můžu udělat; jaké aktivity mohu nahradit; s čím můžu sladit; jak se více motivovat</a:t>
            </a:r>
          </a:p>
          <a:p>
            <a:pPr marL="457200" indent="-457200">
              <a:buAutoNum type="arabicPeriod"/>
            </a:pPr>
            <a:endParaRPr lang="cs-CZ" dirty="0">
              <a:latin typeface="+mj-lt"/>
            </a:endParaRPr>
          </a:p>
          <a:p>
            <a:pPr marL="457200" indent="-457200">
              <a:buAutoNum type="arabicPeriod"/>
            </a:pPr>
            <a:r>
              <a:rPr lang="cs-CZ" b="1" dirty="0">
                <a:latin typeface="+mj-lt"/>
              </a:rPr>
              <a:t>Mentální srovnávání – </a:t>
            </a:r>
            <a:r>
              <a:rPr lang="cs-CZ" dirty="0">
                <a:latin typeface="+mj-lt"/>
              </a:rPr>
              <a:t>co chci dosáhnout a co proto musím udělat?</a:t>
            </a:r>
            <a:endParaRPr lang="cs-CZ" b="1" dirty="0">
              <a:latin typeface="+mj-lt"/>
            </a:endParaRPr>
          </a:p>
        </p:txBody>
      </p:sp>
      <p:pic>
        <p:nvPicPr>
          <p:cNvPr id="5" name="Obrázok 4" descr="Obrázok, na ktorom je šípka&#10;&#10;Automaticky generovaný popis">
            <a:extLst>
              <a:ext uri="{FF2B5EF4-FFF2-40B4-BE49-F238E27FC236}">
                <a16:creationId xmlns:a16="http://schemas.microsoft.com/office/drawing/2014/main" id="{4F2235E9-4360-433D-A273-3AB6724FA0F4}"/>
              </a:ext>
            </a:extLst>
          </p:cNvPr>
          <p:cNvPicPr>
            <a:picLocks noChangeAspect="1"/>
          </p:cNvPicPr>
          <p:nvPr/>
        </p:nvPicPr>
        <p:blipFill rotWithShape="1">
          <a:blip r:embed="rId2"/>
          <a:srcRect l="7884" t="6523" r="12998" b="9010"/>
          <a:stretch/>
        </p:blipFill>
        <p:spPr>
          <a:xfrm flipH="1">
            <a:off x="4550431" y="4058816"/>
            <a:ext cx="2621903" cy="2799184"/>
          </a:xfrm>
          <a:prstGeom prst="rect">
            <a:avLst/>
          </a:prstGeom>
        </p:spPr>
      </p:pic>
      <p:pic>
        <p:nvPicPr>
          <p:cNvPr id="7" name="Obrázok 6" descr="Obrázok, na ktorom je trávnik, vonkajšie, strom, osoba&#10;&#10;Automaticky generovaný popis">
            <a:extLst>
              <a:ext uri="{FF2B5EF4-FFF2-40B4-BE49-F238E27FC236}">
                <a16:creationId xmlns:a16="http://schemas.microsoft.com/office/drawing/2014/main" id="{EAA3E5A1-DC70-46B4-B36A-F06D1925D826}"/>
              </a:ext>
            </a:extLst>
          </p:cNvPr>
          <p:cNvPicPr>
            <a:picLocks noChangeAspect="1"/>
          </p:cNvPicPr>
          <p:nvPr/>
        </p:nvPicPr>
        <p:blipFill rotWithShape="1">
          <a:blip r:embed="rId3"/>
          <a:srcRect l="40730" t="13915"/>
          <a:stretch/>
        </p:blipFill>
        <p:spPr>
          <a:xfrm>
            <a:off x="2045988" y="4964758"/>
            <a:ext cx="2137745" cy="1893242"/>
          </a:xfrm>
          <a:prstGeom prst="rect">
            <a:avLst/>
          </a:prstGeom>
        </p:spPr>
      </p:pic>
      <p:pic>
        <p:nvPicPr>
          <p:cNvPr id="9" name="Obrázok 8" descr="Obrázok, na ktorom je obloha, vonkajšie, strom, trávnik&#10;&#10;Automaticky generovaný popis">
            <a:extLst>
              <a:ext uri="{FF2B5EF4-FFF2-40B4-BE49-F238E27FC236}">
                <a16:creationId xmlns:a16="http://schemas.microsoft.com/office/drawing/2014/main" id="{54BDB2E9-2B33-4661-803D-C5FEAE536FB8}"/>
              </a:ext>
            </a:extLst>
          </p:cNvPr>
          <p:cNvPicPr>
            <a:picLocks noChangeAspect="1"/>
          </p:cNvPicPr>
          <p:nvPr/>
        </p:nvPicPr>
        <p:blipFill>
          <a:blip r:embed="rId4"/>
          <a:stretch>
            <a:fillRect/>
          </a:stretch>
        </p:blipFill>
        <p:spPr>
          <a:xfrm>
            <a:off x="7539032" y="4229789"/>
            <a:ext cx="2621903" cy="1743566"/>
          </a:xfrm>
          <a:prstGeom prst="rect">
            <a:avLst/>
          </a:prstGeom>
        </p:spPr>
      </p:pic>
      <p:sp>
        <p:nvSpPr>
          <p:cNvPr id="10" name="Šípka: nadol 9">
            <a:extLst>
              <a:ext uri="{FF2B5EF4-FFF2-40B4-BE49-F238E27FC236}">
                <a16:creationId xmlns:a16="http://schemas.microsoft.com/office/drawing/2014/main" id="{C0FC0CB5-EF10-4243-A2B0-825E2CDB9C9A}"/>
              </a:ext>
            </a:extLst>
          </p:cNvPr>
          <p:cNvSpPr/>
          <p:nvPr/>
        </p:nvSpPr>
        <p:spPr>
          <a:xfrm rot="18265148">
            <a:off x="4257040" y="4058816"/>
            <a:ext cx="741680" cy="905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BlokTextu 10">
            <a:extLst>
              <a:ext uri="{FF2B5EF4-FFF2-40B4-BE49-F238E27FC236}">
                <a16:creationId xmlns:a16="http://schemas.microsoft.com/office/drawing/2014/main" id="{70F1AA8C-B0F4-442C-A881-9D08E17CDB39}"/>
              </a:ext>
            </a:extLst>
          </p:cNvPr>
          <p:cNvSpPr txBox="1"/>
          <p:nvPr/>
        </p:nvSpPr>
        <p:spPr>
          <a:xfrm>
            <a:off x="1278294" y="3073039"/>
            <a:ext cx="10207690" cy="369332"/>
          </a:xfrm>
          <a:prstGeom prst="rect">
            <a:avLst/>
          </a:prstGeom>
          <a:noFill/>
        </p:spPr>
        <p:txBody>
          <a:bodyPr wrap="square">
            <a:spAutoFit/>
          </a:bodyPr>
          <a:lstStyle/>
          <a:p>
            <a:pPr marL="0" indent="0">
              <a:buNone/>
            </a:pPr>
            <a:r>
              <a:rPr lang="cs-CZ" b="1" dirty="0">
                <a:solidFill>
                  <a:schemeClr val="accent3">
                    <a:lumMod val="75000"/>
                  </a:schemeClr>
                </a:solidFill>
                <a:latin typeface="+mj-lt"/>
              </a:rPr>
              <a:t>Silnější motivace bez jasného postupu realizace může rozptylovat i stresovat!</a:t>
            </a:r>
          </a:p>
        </p:txBody>
      </p:sp>
    </p:spTree>
    <p:extLst>
      <p:ext uri="{BB962C8B-B14F-4D97-AF65-F5344CB8AC3E}">
        <p14:creationId xmlns:p14="http://schemas.microsoft.com/office/powerpoint/2010/main" val="3554566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6F0A8B-BDC5-49BA-8E26-182F5158FD13}"/>
              </a:ext>
            </a:extLst>
          </p:cNvPr>
          <p:cNvSpPr>
            <a:spLocks noGrp="1"/>
          </p:cNvSpPr>
          <p:nvPr>
            <p:ph type="title"/>
          </p:nvPr>
        </p:nvSpPr>
        <p:spPr/>
        <p:txBody>
          <a:bodyPr/>
          <a:lstStyle/>
          <a:p>
            <a:r>
              <a:rPr lang="cs-CZ" dirty="0"/>
              <a:t>Vypracování plánu</a:t>
            </a:r>
          </a:p>
        </p:txBody>
      </p:sp>
      <p:sp>
        <p:nvSpPr>
          <p:cNvPr id="3" name="Zástupný objekt pre obsah 2">
            <a:extLst>
              <a:ext uri="{FF2B5EF4-FFF2-40B4-BE49-F238E27FC236}">
                <a16:creationId xmlns:a16="http://schemas.microsoft.com/office/drawing/2014/main" id="{A71F4058-E1A2-4F33-983D-37C2965C7326}"/>
              </a:ext>
            </a:extLst>
          </p:cNvPr>
          <p:cNvSpPr>
            <a:spLocks noGrp="1"/>
          </p:cNvSpPr>
          <p:nvPr>
            <p:ph idx="1"/>
          </p:nvPr>
        </p:nvSpPr>
        <p:spPr>
          <a:xfrm>
            <a:off x="913795" y="2096064"/>
            <a:ext cx="10353762" cy="4685736"/>
          </a:xfrm>
        </p:spPr>
        <p:txBody>
          <a:bodyPr>
            <a:normAutofit/>
          </a:bodyPr>
          <a:lstStyle/>
          <a:p>
            <a:pPr marL="457200" indent="-457200">
              <a:buAutoNum type="arabicPeriod"/>
            </a:pPr>
            <a:r>
              <a:rPr lang="cs-CZ" b="1" dirty="0">
                <a:latin typeface="+mj-lt"/>
              </a:rPr>
              <a:t>Zohlednění možností </a:t>
            </a:r>
            <a:r>
              <a:rPr lang="cs-CZ" dirty="0">
                <a:latin typeface="+mj-lt"/>
              </a:rPr>
              <a:t>– kolik, kdy a jak můžu udělat; jaké aktivity mohu nahradit; s čím můžu sladit</a:t>
            </a:r>
          </a:p>
          <a:p>
            <a:pPr marL="457200" indent="-457200">
              <a:buAutoNum type="arabicPeriod"/>
            </a:pPr>
            <a:endParaRPr lang="cs-CZ" dirty="0">
              <a:latin typeface="+mj-lt"/>
            </a:endParaRPr>
          </a:p>
          <a:p>
            <a:pPr marL="457200" indent="-457200">
              <a:buAutoNum type="arabicPeriod"/>
            </a:pPr>
            <a:r>
              <a:rPr lang="cs-CZ" b="1" dirty="0">
                <a:latin typeface="+mj-lt"/>
              </a:rPr>
              <a:t>Mentální srovnávání – </a:t>
            </a:r>
            <a:r>
              <a:rPr lang="cs-CZ" dirty="0">
                <a:latin typeface="+mj-lt"/>
              </a:rPr>
              <a:t>co chci dosáhnout a co proto musím udělat? Přístup SMART (dosažitelné konkrétní cíle, „krůček po krůčku“)</a:t>
            </a:r>
          </a:p>
          <a:p>
            <a:pPr marL="457200" indent="-457200">
              <a:buAutoNum type="arabicPeriod"/>
            </a:pPr>
            <a:endParaRPr lang="cs-CZ" b="1" dirty="0">
              <a:latin typeface="+mj-lt"/>
            </a:endParaRPr>
          </a:p>
          <a:p>
            <a:pPr marL="457200" indent="-457200">
              <a:buFont typeface="Arial" panose="020B0604020202020204" pitchFamily="34" charset="0"/>
              <a:buAutoNum type="arabicPeriod"/>
            </a:pPr>
            <a:r>
              <a:rPr lang="cs-CZ" b="1" dirty="0">
                <a:latin typeface="+mj-lt"/>
              </a:rPr>
              <a:t>Motivující faktory a úprava prostředí</a:t>
            </a:r>
            <a:r>
              <a:rPr lang="cs-CZ" dirty="0">
                <a:latin typeface="+mj-lt"/>
              </a:rPr>
              <a:t> – co mi pomůže to dělat s větší radostí? Jaké překážky a rozptylující faktory je potřeba odstranit? </a:t>
            </a:r>
            <a:r>
              <a:rPr lang="cs-CZ" dirty="0">
                <a:solidFill>
                  <a:srgbClr val="FF0000"/>
                </a:solidFill>
                <a:latin typeface="+mj-lt"/>
              </a:rPr>
              <a:t>→ návyk</a:t>
            </a:r>
            <a:endParaRPr lang="cs-CZ" dirty="0">
              <a:latin typeface="+mj-lt"/>
            </a:endParaRPr>
          </a:p>
          <a:p>
            <a:pPr marL="457200" indent="-457200">
              <a:buAutoNum type="arabicPeriod"/>
            </a:pPr>
            <a:endParaRPr lang="cs-CZ" b="1" dirty="0">
              <a:latin typeface="+mj-lt"/>
            </a:endParaRPr>
          </a:p>
          <a:p>
            <a:pPr marL="457200" indent="-457200">
              <a:buFont typeface="Arial" panose="020B0604020202020204" pitchFamily="34" charset="0"/>
              <a:buAutoNum type="arabicPeriod"/>
            </a:pPr>
            <a:r>
              <a:rPr lang="cs-CZ" b="1" dirty="0">
                <a:latin typeface="+mj-lt"/>
              </a:rPr>
              <a:t>Načasování</a:t>
            </a:r>
            <a:r>
              <a:rPr lang="cs-CZ" dirty="0">
                <a:latin typeface="+mj-lt"/>
              </a:rPr>
              <a:t> – časový harmonogram s konkrétním bodem v čase, kdy začnu („implementační intence“) </a:t>
            </a:r>
            <a:r>
              <a:rPr lang="cs-CZ" dirty="0">
                <a:solidFill>
                  <a:srgbClr val="FF0000"/>
                </a:solidFill>
                <a:latin typeface="+mj-lt"/>
              </a:rPr>
              <a:t>→ návyk</a:t>
            </a:r>
          </a:p>
        </p:txBody>
      </p:sp>
    </p:spTree>
    <p:extLst>
      <p:ext uri="{BB962C8B-B14F-4D97-AF65-F5344CB8AC3E}">
        <p14:creationId xmlns:p14="http://schemas.microsoft.com/office/powerpoint/2010/main" val="295786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00F44-C65C-487B-B73C-57C551436898}"/>
              </a:ext>
            </a:extLst>
          </p:cNvPr>
          <p:cNvSpPr>
            <a:spLocks noGrp="1"/>
          </p:cNvSpPr>
          <p:nvPr>
            <p:ph type="title"/>
          </p:nvPr>
        </p:nvSpPr>
        <p:spPr/>
        <p:txBody>
          <a:bodyPr>
            <a:normAutofit fontScale="90000"/>
          </a:bodyPr>
          <a:lstStyle/>
          <a:p>
            <a:r>
              <a:rPr lang="cs-CZ" dirty="0">
                <a:solidFill>
                  <a:schemeClr val="accent1">
                    <a:lumMod val="75000"/>
                  </a:schemeClr>
                </a:solidFill>
              </a:rPr>
              <a:t>PROČ LIDÉ </a:t>
            </a:r>
            <a:r>
              <a:rPr lang="cs-CZ" dirty="0" err="1">
                <a:solidFill>
                  <a:schemeClr val="accent1">
                    <a:lumMod val="75000"/>
                  </a:schemeClr>
                </a:solidFill>
              </a:rPr>
              <a:t>NEPOUžíVAJí</a:t>
            </a:r>
            <a:r>
              <a:rPr lang="cs-CZ" dirty="0">
                <a:solidFill>
                  <a:schemeClr val="accent1">
                    <a:lumMod val="75000"/>
                  </a:schemeClr>
                </a:solidFill>
              </a:rPr>
              <a:t> </a:t>
            </a:r>
            <a:r>
              <a:rPr lang="cs-CZ" dirty="0" err="1">
                <a:solidFill>
                  <a:schemeClr val="accent1">
                    <a:lumMod val="75000"/>
                  </a:schemeClr>
                </a:solidFill>
              </a:rPr>
              <a:t>DOPORUčENé</a:t>
            </a:r>
            <a:r>
              <a:rPr lang="cs-CZ" dirty="0">
                <a:solidFill>
                  <a:schemeClr val="accent1">
                    <a:lumMod val="75000"/>
                  </a:schemeClr>
                </a:solidFill>
              </a:rPr>
              <a:t> POSTUPY </a:t>
            </a:r>
            <a:r>
              <a:rPr lang="cs-CZ" dirty="0" err="1">
                <a:solidFill>
                  <a:schemeClr val="accent1">
                    <a:lumMod val="75000"/>
                  </a:schemeClr>
                </a:solidFill>
              </a:rPr>
              <a:t>čIšTĚNí</a:t>
            </a:r>
            <a:r>
              <a:rPr lang="cs-CZ" dirty="0">
                <a:solidFill>
                  <a:schemeClr val="accent1">
                    <a:lumMod val="75000"/>
                  </a:schemeClr>
                </a:solidFill>
              </a:rPr>
              <a:t> ZUBŮ</a:t>
            </a:r>
          </a:p>
        </p:txBody>
      </p:sp>
      <p:sp>
        <p:nvSpPr>
          <p:cNvPr id="3" name="Zástupný objekt pre obsah 2">
            <a:extLst>
              <a:ext uri="{FF2B5EF4-FFF2-40B4-BE49-F238E27FC236}">
                <a16:creationId xmlns:a16="http://schemas.microsoft.com/office/drawing/2014/main" id="{C881AA1E-16A2-40EA-91BF-AD29CDC7250C}"/>
              </a:ext>
            </a:extLst>
          </p:cNvPr>
          <p:cNvSpPr>
            <a:spLocks noGrp="1"/>
          </p:cNvSpPr>
          <p:nvPr>
            <p:ph idx="1"/>
          </p:nvPr>
        </p:nvSpPr>
        <p:spPr>
          <a:xfrm>
            <a:off x="685800" y="2194560"/>
            <a:ext cx="10820400" cy="4458167"/>
          </a:xfrm>
        </p:spPr>
        <p:txBody>
          <a:bodyPr>
            <a:normAutofit fontScale="85000" lnSpcReduction="20000"/>
          </a:bodyPr>
          <a:lstStyle/>
          <a:p>
            <a:r>
              <a:rPr lang="cs-CZ" dirty="0"/>
              <a:t>Jiné </a:t>
            </a:r>
            <a:r>
              <a:rPr lang="cs-CZ" b="1" dirty="0"/>
              <a:t>návyky</a:t>
            </a:r>
            <a:r>
              <a:rPr lang="cs-CZ" dirty="0"/>
              <a:t>; nebyli vedeni v dětství</a:t>
            </a:r>
          </a:p>
          <a:p>
            <a:r>
              <a:rPr lang="cs-CZ" b="1" dirty="0"/>
              <a:t>Rezignace</a:t>
            </a:r>
            <a:r>
              <a:rPr lang="cs-CZ" dirty="0"/>
              <a:t>, přijetí toho, co vidí u rodičů („je </a:t>
            </a:r>
            <a:r>
              <a:rPr lang="cs-CZ" b="1" dirty="0"/>
              <a:t>normální </a:t>
            </a:r>
            <a:r>
              <a:rPr lang="cs-CZ" dirty="0"/>
              <a:t>mít problémy se zuby“)</a:t>
            </a:r>
          </a:p>
          <a:p>
            <a:r>
              <a:rPr lang="cs-CZ" b="1" dirty="0"/>
              <a:t>Nedostatečné přesvědčení </a:t>
            </a:r>
            <a:r>
              <a:rPr lang="cs-CZ" dirty="0"/>
              <a:t>o účinnosti: „Skutečně to funguje?“; neuvědomuje si vliv nových poznatků a technologií</a:t>
            </a:r>
          </a:p>
          <a:p>
            <a:r>
              <a:rPr lang="cs-CZ" dirty="0"/>
              <a:t>Nedostatečné informace o mechanismu účinku; </a:t>
            </a:r>
            <a:r>
              <a:rPr lang="cs-CZ" b="1" dirty="0"/>
              <a:t>mylná přesvědčení </a:t>
            </a:r>
            <a:r>
              <a:rPr lang="cs-CZ" dirty="0"/>
              <a:t>a nespolehlivé zdroje informací; porozumění principu spolupůsobení faktorů a pravděpodobnosti</a:t>
            </a:r>
          </a:p>
          <a:p>
            <a:r>
              <a:rPr lang="cs-CZ" b="1" dirty="0"/>
              <a:t>Zahlcení produkty </a:t>
            </a:r>
            <a:r>
              <a:rPr lang="cs-CZ" dirty="0"/>
              <a:t>– „neznámá půda“</a:t>
            </a:r>
          </a:p>
          <a:p>
            <a:r>
              <a:rPr lang="cs-CZ" dirty="0"/>
              <a:t>„Házení do jednoho pytle“ s kosmetickými výrobky (působí jako </a:t>
            </a:r>
            <a:r>
              <a:rPr lang="cs-CZ" b="1" dirty="0"/>
              <a:t>marketingová „léčka“; </a:t>
            </a:r>
            <a:r>
              <a:rPr lang="cs-CZ" dirty="0"/>
              <a:t>bumerangový efekt; „stačí levný zubní kartáček“)</a:t>
            </a:r>
          </a:p>
          <a:p>
            <a:r>
              <a:rPr lang="cs-CZ" dirty="0"/>
              <a:t>Je to něco „celebritního“, součást vyššího životního stylu – </a:t>
            </a:r>
            <a:r>
              <a:rPr lang="cs-CZ" b="1" dirty="0"/>
              <a:t>neztotožňuje se</a:t>
            </a:r>
            <a:r>
              <a:rPr lang="cs-CZ" dirty="0"/>
              <a:t>, nepovažuje za „normální“</a:t>
            </a:r>
          </a:p>
          <a:p>
            <a:r>
              <a:rPr lang="cs-CZ" b="1" dirty="0"/>
              <a:t>Nedostatečné informace </a:t>
            </a:r>
            <a:r>
              <a:rPr lang="cs-CZ" dirty="0"/>
              <a:t>o tom, jak správně používat</a:t>
            </a:r>
          </a:p>
          <a:p>
            <a:r>
              <a:rPr lang="cs-CZ" dirty="0"/>
              <a:t>Neumí zahrnout do </a:t>
            </a:r>
            <a:r>
              <a:rPr lang="cs-CZ" b="1" dirty="0"/>
              <a:t>denního režimu</a:t>
            </a:r>
          </a:p>
          <a:p>
            <a:r>
              <a:rPr lang="cs-CZ" b="1" dirty="0"/>
              <a:t>Nepříjemný pocit </a:t>
            </a:r>
            <a:r>
              <a:rPr lang="cs-CZ" dirty="0"/>
              <a:t>(např. během používání zubní nitě)</a:t>
            </a:r>
          </a:p>
          <a:p>
            <a:endParaRPr lang="cs-CZ" dirty="0"/>
          </a:p>
        </p:txBody>
      </p:sp>
    </p:spTree>
    <p:extLst>
      <p:ext uri="{BB962C8B-B14F-4D97-AF65-F5344CB8AC3E}">
        <p14:creationId xmlns:p14="http://schemas.microsoft.com/office/powerpoint/2010/main" val="1898839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6F0A8B-BDC5-49BA-8E26-182F5158FD13}"/>
              </a:ext>
            </a:extLst>
          </p:cNvPr>
          <p:cNvSpPr>
            <a:spLocks noGrp="1"/>
          </p:cNvSpPr>
          <p:nvPr>
            <p:ph type="title"/>
          </p:nvPr>
        </p:nvSpPr>
        <p:spPr/>
        <p:txBody>
          <a:bodyPr/>
          <a:lstStyle/>
          <a:p>
            <a:r>
              <a:rPr lang="cs-CZ" dirty="0"/>
              <a:t>Vypracování plánu</a:t>
            </a:r>
          </a:p>
        </p:txBody>
      </p:sp>
      <p:sp>
        <p:nvSpPr>
          <p:cNvPr id="3" name="Zástupný objekt pre obsah 2">
            <a:extLst>
              <a:ext uri="{FF2B5EF4-FFF2-40B4-BE49-F238E27FC236}">
                <a16:creationId xmlns:a16="http://schemas.microsoft.com/office/drawing/2014/main" id="{A71F4058-E1A2-4F33-983D-37C2965C7326}"/>
              </a:ext>
            </a:extLst>
          </p:cNvPr>
          <p:cNvSpPr>
            <a:spLocks noGrp="1"/>
          </p:cNvSpPr>
          <p:nvPr>
            <p:ph idx="1"/>
          </p:nvPr>
        </p:nvSpPr>
        <p:spPr>
          <a:xfrm>
            <a:off x="504826" y="2096064"/>
            <a:ext cx="11268074" cy="4685736"/>
          </a:xfrm>
        </p:spPr>
        <p:txBody>
          <a:bodyPr>
            <a:normAutofit fontScale="77500" lnSpcReduction="20000"/>
          </a:bodyPr>
          <a:lstStyle/>
          <a:p>
            <a:pPr marL="457200" indent="-457200">
              <a:buAutoNum type="arabicPeriod"/>
            </a:pPr>
            <a:r>
              <a:rPr lang="cs-CZ" b="1" dirty="0">
                <a:latin typeface="+mj-lt"/>
              </a:rPr>
              <a:t>Zohlednění možností </a:t>
            </a:r>
            <a:r>
              <a:rPr lang="cs-CZ" dirty="0">
                <a:latin typeface="+mj-lt"/>
              </a:rPr>
              <a:t>– kolik, kdy a jak můžu udělat; jaké aktivity mohu nahradit; s čím můžu sladit</a:t>
            </a:r>
          </a:p>
          <a:p>
            <a:pPr marL="457200" indent="-457200">
              <a:buAutoNum type="arabicPeriod"/>
            </a:pPr>
            <a:endParaRPr lang="cs-CZ" dirty="0">
              <a:latin typeface="+mj-lt"/>
            </a:endParaRPr>
          </a:p>
          <a:p>
            <a:pPr marL="457200" indent="-457200">
              <a:buAutoNum type="arabicPeriod"/>
            </a:pPr>
            <a:r>
              <a:rPr lang="cs-CZ" b="1" dirty="0">
                <a:latin typeface="+mj-lt"/>
              </a:rPr>
              <a:t>Mentální srovnávání – </a:t>
            </a:r>
            <a:r>
              <a:rPr lang="cs-CZ" dirty="0">
                <a:latin typeface="+mj-lt"/>
              </a:rPr>
              <a:t>co chci dosáhnout a co proto musím udělat? Přístup SMART (dosažitelné konkrétní cíle, „krůček po krůčku“)</a:t>
            </a:r>
          </a:p>
          <a:p>
            <a:pPr marL="457200" indent="-457200">
              <a:buAutoNum type="arabicPeriod"/>
            </a:pPr>
            <a:endParaRPr lang="cs-CZ" b="1" dirty="0">
              <a:latin typeface="+mj-lt"/>
            </a:endParaRPr>
          </a:p>
          <a:p>
            <a:pPr marL="457200" indent="-457200">
              <a:buAutoNum type="arabicPeriod"/>
            </a:pPr>
            <a:r>
              <a:rPr lang="cs-CZ" b="1" dirty="0">
                <a:latin typeface="+mj-lt"/>
              </a:rPr>
              <a:t>Motivující faktory a úprava prostředí</a:t>
            </a:r>
            <a:r>
              <a:rPr lang="cs-CZ" dirty="0">
                <a:latin typeface="+mj-lt"/>
              </a:rPr>
              <a:t> – co mi pomůže to dělat s větším zájmem a radostí? Jak dosáhnu, že bude pro mě snazší začít než to vzdát / odložit? </a:t>
            </a:r>
            <a:r>
              <a:rPr lang="cs-CZ" i="1" dirty="0">
                <a:latin typeface="+mj-lt"/>
              </a:rPr>
              <a:t>(„</a:t>
            </a:r>
            <a:r>
              <a:rPr lang="cs-CZ" i="1" dirty="0" err="1">
                <a:latin typeface="+mj-lt"/>
              </a:rPr>
              <a:t>nudging</a:t>
            </a:r>
            <a:r>
              <a:rPr lang="cs-CZ" i="1" dirty="0">
                <a:latin typeface="+mj-lt"/>
              </a:rPr>
              <a:t>“)</a:t>
            </a:r>
            <a:r>
              <a:rPr lang="cs-CZ" dirty="0">
                <a:latin typeface="+mj-lt"/>
              </a:rPr>
              <a:t> Jaké překážky a rozptylující faktory je potřeba odstranit? </a:t>
            </a:r>
            <a:r>
              <a:rPr lang="cs-CZ" dirty="0">
                <a:solidFill>
                  <a:srgbClr val="FF0000"/>
                </a:solidFill>
                <a:latin typeface="+mj-lt"/>
              </a:rPr>
              <a:t>→ návyk</a:t>
            </a:r>
          </a:p>
          <a:p>
            <a:pPr marL="457200" indent="-457200">
              <a:buAutoNum type="arabicPeriod"/>
            </a:pPr>
            <a:endParaRPr lang="cs-CZ" b="1" dirty="0">
              <a:latin typeface="+mj-lt"/>
            </a:endParaRPr>
          </a:p>
          <a:p>
            <a:pPr marL="457200" indent="-457200">
              <a:buFont typeface="Arial" panose="020B0604020202020204" pitchFamily="34" charset="0"/>
              <a:buAutoNum type="arabicPeriod"/>
            </a:pPr>
            <a:r>
              <a:rPr lang="cs-CZ" b="1" dirty="0">
                <a:latin typeface="+mj-lt"/>
              </a:rPr>
              <a:t>Načasování</a:t>
            </a:r>
            <a:r>
              <a:rPr lang="cs-CZ" dirty="0">
                <a:latin typeface="+mj-lt"/>
              </a:rPr>
              <a:t> – časový harmonogram s konkrétním bodem v čase, kdy začnu („implementační intence“) </a:t>
            </a:r>
            <a:r>
              <a:rPr lang="cs-CZ" dirty="0">
                <a:solidFill>
                  <a:srgbClr val="FF0000"/>
                </a:solidFill>
                <a:latin typeface="+mj-lt"/>
              </a:rPr>
              <a:t>→ návyk</a:t>
            </a:r>
            <a:endParaRPr lang="cs-CZ" dirty="0">
              <a:latin typeface="+mj-lt"/>
            </a:endParaRPr>
          </a:p>
          <a:p>
            <a:pPr marL="457200" indent="-457200">
              <a:buAutoNum type="arabicPeriod"/>
            </a:pPr>
            <a:endParaRPr lang="cs-CZ" b="1" dirty="0">
              <a:latin typeface="+mj-lt"/>
            </a:endParaRPr>
          </a:p>
          <a:p>
            <a:pPr marL="457200" indent="-457200">
              <a:buFont typeface="Arial" panose="020B0604020202020204" pitchFamily="34" charset="0"/>
              <a:buAutoNum type="arabicPeriod"/>
            </a:pPr>
            <a:r>
              <a:rPr lang="cs-CZ" b="1" dirty="0">
                <a:latin typeface="+mj-lt"/>
              </a:rPr>
              <a:t>Sledování pokroku a pozitivní zpětná vazba </a:t>
            </a:r>
            <a:r>
              <a:rPr lang="cs-CZ" dirty="0">
                <a:latin typeface="+mj-lt"/>
              </a:rPr>
              <a:t>– co fungovalo a co ne; uvědomění si a uznání i „skrytých“ pokroků </a:t>
            </a:r>
            <a:endParaRPr lang="cs-CZ" b="1" dirty="0">
              <a:latin typeface="+mj-lt"/>
            </a:endParaRPr>
          </a:p>
          <a:p>
            <a:pPr marL="457200" indent="-457200">
              <a:buFont typeface="Arial" panose="020B0604020202020204" pitchFamily="34" charset="0"/>
              <a:buAutoNum type="arabicPeriod"/>
            </a:pPr>
            <a:endParaRPr lang="cs-CZ" b="1" dirty="0">
              <a:latin typeface="+mj-lt"/>
            </a:endParaRPr>
          </a:p>
          <a:p>
            <a:pPr marL="457200" indent="-457200">
              <a:buFont typeface="Arial" panose="020B0604020202020204" pitchFamily="34" charset="0"/>
              <a:buAutoNum type="arabicPeriod"/>
            </a:pPr>
            <a:r>
              <a:rPr lang="cs-CZ" b="1" dirty="0">
                <a:latin typeface="+mj-lt"/>
              </a:rPr>
              <a:t>Konstruktivní regulace emocí </a:t>
            </a:r>
            <a:r>
              <a:rPr lang="cs-CZ" dirty="0">
                <a:latin typeface="+mj-lt"/>
              </a:rPr>
              <a:t>– kognitivní přehodnocení – výzva, učení, cesta, seberegulace jako dovednost</a:t>
            </a:r>
            <a:endParaRPr lang="cs-CZ" b="1" dirty="0">
              <a:latin typeface="+mj-lt"/>
            </a:endParaRPr>
          </a:p>
        </p:txBody>
      </p:sp>
    </p:spTree>
    <p:extLst>
      <p:ext uri="{BB962C8B-B14F-4D97-AF65-F5344CB8AC3E}">
        <p14:creationId xmlns:p14="http://schemas.microsoft.com/office/powerpoint/2010/main" val="366598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A81E948-66FC-43F7-BC40-F74B1EDCC0A1}"/>
              </a:ext>
            </a:extLst>
          </p:cNvPr>
          <p:cNvSpPr>
            <a:spLocks noGrp="1"/>
          </p:cNvSpPr>
          <p:nvPr>
            <p:ph type="ctrTitle"/>
          </p:nvPr>
        </p:nvSpPr>
        <p:spPr/>
        <p:txBody>
          <a:bodyPr/>
          <a:lstStyle/>
          <a:p>
            <a:r>
              <a:rPr lang="sk-SK" dirty="0" err="1"/>
              <a:t>Děkuji</a:t>
            </a:r>
            <a:r>
              <a:rPr lang="sk-SK" dirty="0"/>
              <a:t> za </a:t>
            </a:r>
            <a:r>
              <a:rPr lang="sk-SK" dirty="0" err="1"/>
              <a:t>pozornost</a:t>
            </a:r>
            <a:r>
              <a:rPr lang="sk-SK" dirty="0"/>
              <a:t>!</a:t>
            </a:r>
            <a:endParaRPr lang="cs-CZ" dirty="0"/>
          </a:p>
        </p:txBody>
      </p:sp>
      <p:sp>
        <p:nvSpPr>
          <p:cNvPr id="5" name="Podnadpis 4">
            <a:extLst>
              <a:ext uri="{FF2B5EF4-FFF2-40B4-BE49-F238E27FC236}">
                <a16:creationId xmlns:a16="http://schemas.microsoft.com/office/drawing/2014/main" id="{5E0B5A2A-52E8-492A-BDE4-FC9140A141E2}"/>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11879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ok 4" descr="Obrázok, na ktorom je nemocničná izba, miestnosť&#10;&#10;Automaticky generovaný popis">
            <a:extLst>
              <a:ext uri="{FF2B5EF4-FFF2-40B4-BE49-F238E27FC236}">
                <a16:creationId xmlns:a16="http://schemas.microsoft.com/office/drawing/2014/main" id="{4F9D768D-83F3-4BD9-9A6D-62FEA0E9E88A}"/>
              </a:ext>
            </a:extLst>
          </p:cNvPr>
          <p:cNvPicPr>
            <a:picLocks noChangeAspect="1"/>
          </p:cNvPicPr>
          <p:nvPr/>
        </p:nvPicPr>
        <p:blipFill rotWithShape="1">
          <a:blip r:embed="rId2">
            <a:alphaModFix amt="30000"/>
          </a:blip>
          <a:srcRect t="9258" b="6156"/>
          <a:stretch/>
        </p:blipFill>
        <p:spPr>
          <a:xfrm>
            <a:off x="20" y="10"/>
            <a:ext cx="12191980" cy="6857990"/>
          </a:xfrm>
          <a:prstGeom prst="rect">
            <a:avLst/>
          </a:prstGeom>
        </p:spPr>
      </p:pic>
      <p:sp>
        <p:nvSpPr>
          <p:cNvPr id="2" name="Nadpis 1">
            <a:extLst>
              <a:ext uri="{FF2B5EF4-FFF2-40B4-BE49-F238E27FC236}">
                <a16:creationId xmlns:a16="http://schemas.microsoft.com/office/drawing/2014/main" id="{17569817-0241-4D2A-A77E-B2C727489FD1}"/>
              </a:ext>
            </a:extLst>
          </p:cNvPr>
          <p:cNvSpPr>
            <a:spLocks noGrp="1"/>
          </p:cNvSpPr>
          <p:nvPr>
            <p:ph type="title"/>
          </p:nvPr>
        </p:nvSpPr>
        <p:spPr>
          <a:xfrm>
            <a:off x="2256817" y="764373"/>
            <a:ext cx="9249383" cy="1293028"/>
          </a:xfrm>
        </p:spPr>
        <p:txBody>
          <a:bodyPr>
            <a:normAutofit/>
          </a:bodyPr>
          <a:lstStyle/>
          <a:p>
            <a:r>
              <a:rPr lang="cs-CZ" dirty="0">
                <a:solidFill>
                  <a:schemeClr val="accent3">
                    <a:lumMod val="75000"/>
                  </a:schemeClr>
                </a:solidFill>
              </a:rPr>
              <a:t>PROČ LIDÉ NECHODÍ NA PREVENTIVNÍ Prohlídky / Hygienu</a:t>
            </a:r>
          </a:p>
        </p:txBody>
      </p:sp>
      <p:sp>
        <p:nvSpPr>
          <p:cNvPr id="3" name="Zástupný objekt pre obsah 2">
            <a:extLst>
              <a:ext uri="{FF2B5EF4-FFF2-40B4-BE49-F238E27FC236}">
                <a16:creationId xmlns:a16="http://schemas.microsoft.com/office/drawing/2014/main" id="{E44405C1-0F4B-4969-8A6E-8AC215D90E26}"/>
              </a:ext>
            </a:extLst>
          </p:cNvPr>
          <p:cNvSpPr>
            <a:spLocks noGrp="1"/>
          </p:cNvSpPr>
          <p:nvPr>
            <p:ph idx="1"/>
          </p:nvPr>
        </p:nvSpPr>
        <p:spPr>
          <a:xfrm>
            <a:off x="685800" y="2194560"/>
            <a:ext cx="10820400" cy="4024125"/>
          </a:xfrm>
        </p:spPr>
        <p:txBody>
          <a:bodyPr>
            <a:normAutofit/>
          </a:bodyPr>
          <a:lstStyle/>
          <a:p>
            <a:r>
              <a:rPr lang="cs-CZ" sz="1700" b="1" dirty="0">
                <a:solidFill>
                  <a:schemeClr val="accent3">
                    <a:lumMod val="60000"/>
                    <a:lumOff val="40000"/>
                  </a:schemeClr>
                </a:solidFill>
              </a:rPr>
              <a:t>Nepřemýšlí nad tím</a:t>
            </a:r>
          </a:p>
          <a:p>
            <a:r>
              <a:rPr lang="cs-CZ" sz="1700" b="1" dirty="0">
                <a:solidFill>
                  <a:schemeClr val="accent3">
                    <a:lumMod val="60000"/>
                    <a:lumOff val="40000"/>
                  </a:schemeClr>
                </a:solidFill>
              </a:rPr>
              <a:t>Čas a další organizační důvody</a:t>
            </a:r>
          </a:p>
          <a:p>
            <a:r>
              <a:rPr lang="cs-CZ" sz="1700" b="1" dirty="0">
                <a:solidFill>
                  <a:schemeClr val="accent3">
                    <a:lumMod val="60000"/>
                    <a:lumOff val="40000"/>
                  </a:schemeClr>
                </a:solidFill>
              </a:rPr>
              <a:t>Dostupnost „dobrého zubaře“</a:t>
            </a:r>
          </a:p>
          <a:p>
            <a:r>
              <a:rPr lang="cs-CZ" sz="1700" b="1" dirty="0">
                <a:solidFill>
                  <a:schemeClr val="accent3">
                    <a:lumMod val="60000"/>
                    <a:lumOff val="40000"/>
                  </a:schemeClr>
                </a:solidFill>
              </a:rPr>
              <a:t>Strach z finančních nákladů</a:t>
            </a:r>
          </a:p>
          <a:p>
            <a:r>
              <a:rPr lang="cs-CZ" sz="1700" b="1" dirty="0">
                <a:solidFill>
                  <a:schemeClr val="accent3">
                    <a:lumMod val="60000"/>
                    <a:lumOff val="40000"/>
                  </a:schemeClr>
                </a:solidFill>
              </a:rPr>
              <a:t>Přesvědčení, že zubaře nepotřebuje</a:t>
            </a:r>
          </a:p>
          <a:p>
            <a:r>
              <a:rPr lang="cs-CZ" sz="1700" b="1" dirty="0">
                <a:solidFill>
                  <a:schemeClr val="accent3">
                    <a:lumMod val="60000"/>
                    <a:lumOff val="40000"/>
                  </a:schemeClr>
                </a:solidFill>
              </a:rPr>
              <a:t>Odrazující příběhy od známých; vlastní nepříjemné zkušenosti; nedůvěra („pouze se mi to zhorší“)</a:t>
            </a:r>
          </a:p>
          <a:p>
            <a:r>
              <a:rPr lang="cs-CZ" sz="1700" b="1" dirty="0">
                <a:solidFill>
                  <a:schemeClr val="accent3">
                    <a:lumMod val="60000"/>
                    <a:lumOff val="40000"/>
                  </a:schemeClr>
                </a:solidFill>
              </a:rPr>
              <a:t>Návyky z dětství: k zubaři pouze „když to začne bolet“</a:t>
            </a:r>
          </a:p>
          <a:p>
            <a:r>
              <a:rPr lang="cs-CZ" sz="1700" b="1" dirty="0">
                <a:solidFill>
                  <a:schemeClr val="accent3">
                    <a:lumMod val="60000"/>
                    <a:lumOff val="40000"/>
                  </a:schemeClr>
                </a:solidFill>
              </a:rPr>
              <a:t>Strach ze zákroků, celková nervozita z toho, „co bude“</a:t>
            </a:r>
          </a:p>
          <a:p>
            <a:r>
              <a:rPr lang="cs-CZ" sz="1700" b="1" dirty="0">
                <a:solidFill>
                  <a:schemeClr val="accent3">
                    <a:lumMod val="60000"/>
                    <a:lumOff val="40000"/>
                  </a:schemeClr>
                </a:solidFill>
              </a:rPr>
              <a:t>Stud a strach, že bude napomínán kvůli špatné hygieně nebo odkládání prohlídek</a:t>
            </a:r>
          </a:p>
          <a:p>
            <a:r>
              <a:rPr lang="cs-CZ" sz="1700" b="1" dirty="0">
                <a:solidFill>
                  <a:schemeClr val="accent3">
                    <a:lumMod val="60000"/>
                    <a:lumOff val="40000"/>
                  </a:schemeClr>
                </a:solidFill>
              </a:rPr>
              <a:t>Nepříjemné pocity v ordinaci (úzkost, panika, fobie)</a:t>
            </a:r>
          </a:p>
        </p:txBody>
      </p:sp>
    </p:spTree>
    <p:extLst>
      <p:ext uri="{BB962C8B-B14F-4D97-AF65-F5344CB8AC3E}">
        <p14:creationId xmlns:p14="http://schemas.microsoft.com/office/powerpoint/2010/main" val="23435771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BA6B1-E501-BF04-9579-FE4858D3628F}"/>
              </a:ext>
            </a:extLst>
          </p:cNvPr>
          <p:cNvSpPr>
            <a:spLocks noGrp="1"/>
          </p:cNvSpPr>
          <p:nvPr>
            <p:ph type="title"/>
          </p:nvPr>
        </p:nvSpPr>
        <p:spPr/>
        <p:txBody>
          <a:bodyPr/>
          <a:lstStyle/>
          <a:p>
            <a:r>
              <a:rPr lang="sk-SK" dirty="0"/>
              <a:t>FAKTORY PREVENTIVNÍHO CHOVÁNÍ – SOUHRN:</a:t>
            </a:r>
            <a:endParaRPr lang="en-GB" dirty="0"/>
          </a:p>
        </p:txBody>
      </p:sp>
      <p:sp>
        <p:nvSpPr>
          <p:cNvPr id="3" name="Zástupný objekt pre obsah 2">
            <a:extLst>
              <a:ext uri="{FF2B5EF4-FFF2-40B4-BE49-F238E27FC236}">
                <a16:creationId xmlns:a16="http://schemas.microsoft.com/office/drawing/2014/main" id="{728CB14A-DE7C-5B77-6267-085FB0BA3D3F}"/>
              </a:ext>
            </a:extLst>
          </p:cNvPr>
          <p:cNvSpPr>
            <a:spLocks noGrp="1"/>
          </p:cNvSpPr>
          <p:nvPr>
            <p:ph idx="1"/>
          </p:nvPr>
        </p:nvSpPr>
        <p:spPr>
          <a:xfrm>
            <a:off x="418289" y="2194559"/>
            <a:ext cx="11352179" cy="4566163"/>
          </a:xfrm>
        </p:spPr>
        <p:txBody>
          <a:bodyPr>
            <a:normAutofit fontScale="92500" lnSpcReduction="10000"/>
          </a:bodyPr>
          <a:lstStyle/>
          <a:p>
            <a:r>
              <a:rPr lang="sk-SK" b="1" dirty="0"/>
              <a:t>Návyky</a:t>
            </a:r>
            <a:r>
              <a:rPr lang="sk-SK" dirty="0"/>
              <a:t> (osobní </a:t>
            </a:r>
            <a:r>
              <a:rPr lang="sk-SK" dirty="0" err="1"/>
              <a:t>historie</a:t>
            </a:r>
            <a:r>
              <a:rPr lang="sk-SK" dirty="0"/>
              <a:t>)</a:t>
            </a:r>
          </a:p>
          <a:p>
            <a:r>
              <a:rPr lang="sk-SK" b="1" dirty="0" err="1"/>
              <a:t>Sociální</a:t>
            </a:r>
            <a:r>
              <a:rPr lang="sk-SK" b="1" dirty="0"/>
              <a:t> kontext </a:t>
            </a:r>
            <a:r>
              <a:rPr lang="sk-SK" dirty="0"/>
              <a:t>(vzory a normy – </a:t>
            </a:r>
            <a:r>
              <a:rPr lang="sk-SK" dirty="0" err="1"/>
              <a:t>jaké</a:t>
            </a:r>
            <a:r>
              <a:rPr lang="sk-SK" dirty="0"/>
              <a:t> </a:t>
            </a:r>
            <a:r>
              <a:rPr lang="sk-SK" dirty="0" err="1"/>
              <a:t>chování</a:t>
            </a:r>
            <a:r>
              <a:rPr lang="sk-SK" dirty="0"/>
              <a:t> je </a:t>
            </a:r>
            <a:r>
              <a:rPr lang="sk-SK" dirty="0" err="1"/>
              <a:t>vnímáno</a:t>
            </a:r>
            <a:r>
              <a:rPr lang="sk-SK" dirty="0"/>
              <a:t> </a:t>
            </a:r>
            <a:r>
              <a:rPr lang="sk-SK" dirty="0" err="1"/>
              <a:t>jako</a:t>
            </a:r>
            <a:r>
              <a:rPr lang="sk-SK" dirty="0"/>
              <a:t> </a:t>
            </a:r>
            <a:r>
              <a:rPr lang="sk-SK" dirty="0" err="1"/>
              <a:t>běžné</a:t>
            </a:r>
            <a:r>
              <a:rPr lang="sk-SK" dirty="0"/>
              <a:t>, bezproblémové, </a:t>
            </a:r>
            <a:r>
              <a:rPr lang="sk-SK" dirty="0" err="1"/>
              <a:t>normální</a:t>
            </a:r>
            <a:r>
              <a:rPr lang="sk-SK" dirty="0"/>
              <a:t>, tolerované, ale také to, </a:t>
            </a:r>
            <a:r>
              <a:rPr lang="sk-SK" dirty="0" err="1"/>
              <a:t>jaké</a:t>
            </a:r>
            <a:r>
              <a:rPr lang="sk-SK" dirty="0"/>
              <a:t> vzory </a:t>
            </a:r>
            <a:r>
              <a:rPr lang="sk-SK" dirty="0" err="1"/>
              <a:t>chování</a:t>
            </a:r>
            <a:r>
              <a:rPr lang="sk-SK" dirty="0"/>
              <a:t> naopak chybí)</a:t>
            </a:r>
          </a:p>
          <a:p>
            <a:r>
              <a:rPr lang="sk-SK" b="1" dirty="0"/>
              <a:t>Fyzická a </a:t>
            </a:r>
            <a:r>
              <a:rPr lang="sk-SK" b="1" dirty="0" err="1"/>
              <a:t>kognitivní</a:t>
            </a:r>
            <a:r>
              <a:rPr lang="sk-SK" b="1" dirty="0"/>
              <a:t> </a:t>
            </a:r>
            <a:r>
              <a:rPr lang="sk-SK" b="1" dirty="0" err="1"/>
              <a:t>dostupnost</a:t>
            </a:r>
            <a:r>
              <a:rPr lang="sk-SK" dirty="0"/>
              <a:t> </a:t>
            </a:r>
            <a:r>
              <a:rPr lang="sk-SK" dirty="0" err="1"/>
              <a:t>chování</a:t>
            </a:r>
            <a:r>
              <a:rPr lang="sk-SK" dirty="0"/>
              <a:t> (</a:t>
            </a:r>
            <a:r>
              <a:rPr lang="sk-SK" dirty="0" err="1"/>
              <a:t>jaké</a:t>
            </a:r>
            <a:r>
              <a:rPr lang="sk-SK" dirty="0"/>
              <a:t> </a:t>
            </a:r>
            <a:r>
              <a:rPr lang="sk-SK" dirty="0" err="1"/>
              <a:t>chování</a:t>
            </a:r>
            <a:r>
              <a:rPr lang="sk-SK" dirty="0"/>
              <a:t> </a:t>
            </a:r>
            <a:r>
              <a:rPr lang="sk-SK" dirty="0" err="1"/>
              <a:t>prostředí</a:t>
            </a:r>
            <a:r>
              <a:rPr lang="sk-SK" dirty="0"/>
              <a:t> </a:t>
            </a:r>
            <a:r>
              <a:rPr lang="sk-SK" dirty="0" err="1"/>
              <a:t>snadno</a:t>
            </a:r>
            <a:r>
              <a:rPr lang="sk-SK" dirty="0"/>
              <a:t> umožňuje a </a:t>
            </a:r>
            <a:r>
              <a:rPr lang="sk-SK" dirty="0" err="1"/>
              <a:t>jaké</a:t>
            </a:r>
            <a:r>
              <a:rPr lang="sk-SK" dirty="0"/>
              <a:t> možnosti má </a:t>
            </a:r>
            <a:r>
              <a:rPr lang="sk-SK" dirty="0" err="1"/>
              <a:t>člověk</a:t>
            </a:r>
            <a:r>
              <a:rPr lang="sk-SK" dirty="0"/>
              <a:t> „na </a:t>
            </a:r>
            <a:r>
              <a:rPr lang="sk-SK" dirty="0" err="1"/>
              <a:t>očích</a:t>
            </a:r>
            <a:r>
              <a:rPr lang="sk-SK" dirty="0"/>
              <a:t>“)</a:t>
            </a:r>
          </a:p>
          <a:p>
            <a:r>
              <a:rPr lang="sk-SK" b="1" dirty="0"/>
              <a:t>Osobní význam </a:t>
            </a:r>
            <a:r>
              <a:rPr lang="sk-SK" dirty="0"/>
              <a:t>(</a:t>
            </a:r>
            <a:r>
              <a:rPr lang="sk-SK" dirty="0" err="1"/>
              <a:t>asociace</a:t>
            </a:r>
            <a:r>
              <a:rPr lang="sk-SK" dirty="0"/>
              <a:t>, stereotypy, symbolický význam)</a:t>
            </a:r>
          </a:p>
          <a:p>
            <a:r>
              <a:rPr lang="sk-SK" b="1" dirty="0"/>
              <a:t>Priority</a:t>
            </a:r>
            <a:r>
              <a:rPr lang="sk-SK" dirty="0"/>
              <a:t> (</a:t>
            </a:r>
            <a:r>
              <a:rPr lang="sk-SK" dirty="0" err="1"/>
              <a:t>motivace</a:t>
            </a:r>
            <a:r>
              <a:rPr lang="sk-SK" dirty="0"/>
              <a:t> </a:t>
            </a:r>
            <a:r>
              <a:rPr lang="sk-SK" dirty="0" err="1"/>
              <a:t>věnovat</a:t>
            </a:r>
            <a:r>
              <a:rPr lang="sk-SK" dirty="0"/>
              <a:t> </a:t>
            </a:r>
            <a:r>
              <a:rPr lang="sk-SK" dirty="0" err="1"/>
              <a:t>chování</a:t>
            </a:r>
            <a:r>
              <a:rPr lang="sk-SK" dirty="0"/>
              <a:t> a </a:t>
            </a:r>
            <a:r>
              <a:rPr lang="sk-SK" dirty="0" err="1"/>
              <a:t>informacím</a:t>
            </a:r>
            <a:r>
              <a:rPr lang="sk-SK" dirty="0"/>
              <a:t> čas a </a:t>
            </a:r>
            <a:r>
              <a:rPr lang="sk-SK" dirty="0" err="1"/>
              <a:t>pozornost</a:t>
            </a:r>
            <a:r>
              <a:rPr lang="sk-SK" dirty="0"/>
              <a:t> na úkor </a:t>
            </a:r>
            <a:r>
              <a:rPr lang="sk-SK" dirty="0" err="1"/>
              <a:t>jiných</a:t>
            </a:r>
            <a:r>
              <a:rPr lang="sk-SK" dirty="0"/>
              <a:t> záležitostí)</a:t>
            </a:r>
          </a:p>
          <a:p>
            <a:r>
              <a:rPr lang="sk-SK" b="1" dirty="0" err="1"/>
              <a:t>Specifická</a:t>
            </a:r>
            <a:r>
              <a:rPr lang="sk-SK" b="1" dirty="0"/>
              <a:t> </a:t>
            </a:r>
            <a:r>
              <a:rPr lang="sk-SK" b="1" dirty="0" err="1"/>
              <a:t>zkušenost</a:t>
            </a:r>
            <a:r>
              <a:rPr lang="sk-SK" b="1" dirty="0"/>
              <a:t> s daným </a:t>
            </a:r>
            <a:r>
              <a:rPr lang="sk-SK" b="1" dirty="0" err="1"/>
              <a:t>chováním</a:t>
            </a:r>
            <a:r>
              <a:rPr lang="sk-SK" b="1" dirty="0"/>
              <a:t> </a:t>
            </a:r>
            <a:r>
              <a:rPr lang="sk-SK" dirty="0"/>
              <a:t>(jak jej </a:t>
            </a:r>
            <a:r>
              <a:rPr lang="sk-SK" dirty="0" err="1"/>
              <a:t>člověk</a:t>
            </a:r>
            <a:r>
              <a:rPr lang="sk-SK" dirty="0"/>
              <a:t> </a:t>
            </a:r>
            <a:r>
              <a:rPr lang="sk-SK" dirty="0" err="1"/>
              <a:t>prožívá</a:t>
            </a:r>
            <a:r>
              <a:rPr lang="sk-SK" dirty="0"/>
              <a:t> – </a:t>
            </a:r>
            <a:r>
              <a:rPr lang="sk-SK" dirty="0" err="1"/>
              <a:t>příjemné</a:t>
            </a:r>
            <a:r>
              <a:rPr lang="sk-SK" dirty="0"/>
              <a:t>/</a:t>
            </a:r>
            <a:r>
              <a:rPr lang="sk-SK" dirty="0" err="1"/>
              <a:t>nepříjemné</a:t>
            </a:r>
            <a:r>
              <a:rPr lang="sk-SK" dirty="0"/>
              <a:t>, </a:t>
            </a:r>
            <a:r>
              <a:rPr lang="sk-SK" dirty="0" err="1"/>
              <a:t>zdlouhavé</a:t>
            </a:r>
            <a:r>
              <a:rPr lang="sk-SK" dirty="0"/>
              <a:t>, namáhavé, </a:t>
            </a:r>
            <a:r>
              <a:rPr lang="sk-SK" dirty="0" err="1"/>
              <a:t>matoucí</a:t>
            </a:r>
            <a:r>
              <a:rPr lang="sk-SK" dirty="0"/>
              <a:t>...)</a:t>
            </a:r>
          </a:p>
          <a:p>
            <a:r>
              <a:rPr lang="sk-SK" b="1" dirty="0" err="1"/>
              <a:t>Zkušenost</a:t>
            </a:r>
            <a:r>
              <a:rPr lang="sk-SK" b="1" dirty="0"/>
              <a:t> s dopady</a:t>
            </a:r>
            <a:r>
              <a:rPr lang="sk-SK" dirty="0"/>
              <a:t> (</a:t>
            </a:r>
            <a:r>
              <a:rPr lang="sk-SK" dirty="0" err="1"/>
              <a:t>pozitivní</a:t>
            </a:r>
            <a:r>
              <a:rPr lang="sk-SK" dirty="0"/>
              <a:t>, </a:t>
            </a:r>
            <a:r>
              <a:rPr lang="sk-SK" dirty="0" err="1"/>
              <a:t>negativní</a:t>
            </a:r>
            <a:r>
              <a:rPr lang="sk-SK" dirty="0"/>
              <a:t>, </a:t>
            </a:r>
            <a:r>
              <a:rPr lang="sk-SK" dirty="0" err="1"/>
              <a:t>chybějící</a:t>
            </a:r>
            <a:r>
              <a:rPr lang="sk-SK" dirty="0"/>
              <a:t>)</a:t>
            </a:r>
            <a:endParaRPr lang="en-GB" dirty="0"/>
          </a:p>
          <a:p>
            <a:r>
              <a:rPr lang="sk-SK" b="1" dirty="0" err="1"/>
              <a:t>Informace</a:t>
            </a:r>
            <a:r>
              <a:rPr lang="sk-SK" b="1" dirty="0"/>
              <a:t> mimo vlastní </a:t>
            </a:r>
            <a:r>
              <a:rPr lang="sk-SK" b="1" dirty="0" err="1"/>
              <a:t>zkušenost</a:t>
            </a:r>
            <a:r>
              <a:rPr lang="sk-SK" dirty="0"/>
              <a:t> (argumenty pro a proti určitému </a:t>
            </a:r>
            <a:r>
              <a:rPr lang="sk-SK" dirty="0" err="1"/>
              <a:t>chování</a:t>
            </a:r>
            <a:r>
              <a:rPr lang="sk-SK" dirty="0"/>
              <a:t> – </a:t>
            </a:r>
            <a:r>
              <a:rPr lang="sk-SK" dirty="0" err="1"/>
              <a:t>adekvátní</a:t>
            </a:r>
            <a:r>
              <a:rPr lang="sk-SK" dirty="0"/>
              <a:t> i </a:t>
            </a:r>
            <a:r>
              <a:rPr lang="sk-SK" dirty="0" err="1"/>
              <a:t>neadekvátní</a:t>
            </a:r>
            <a:r>
              <a:rPr lang="sk-SK" dirty="0"/>
              <a:t>) a úroveň schopnosti </a:t>
            </a:r>
            <a:r>
              <a:rPr lang="sk-SK" dirty="0" err="1"/>
              <a:t>jejich</a:t>
            </a:r>
            <a:r>
              <a:rPr lang="sk-SK" dirty="0"/>
              <a:t> </a:t>
            </a:r>
            <a:r>
              <a:rPr lang="sk-SK" dirty="0" err="1"/>
              <a:t>zpracování</a:t>
            </a:r>
            <a:r>
              <a:rPr lang="sk-SK" dirty="0"/>
              <a:t> (čas, </a:t>
            </a:r>
            <a:r>
              <a:rPr lang="sk-SK" dirty="0" err="1"/>
              <a:t>pozornost</a:t>
            </a:r>
            <a:r>
              <a:rPr lang="sk-SK" dirty="0"/>
              <a:t>, intelekt, </a:t>
            </a:r>
            <a:r>
              <a:rPr lang="sk-SK" dirty="0" err="1"/>
              <a:t>metakognice</a:t>
            </a:r>
            <a:r>
              <a:rPr lang="sk-SK" dirty="0"/>
              <a:t> o </a:t>
            </a:r>
            <a:r>
              <a:rPr lang="sk-SK" dirty="0" err="1"/>
              <a:t>zpracování</a:t>
            </a:r>
            <a:r>
              <a:rPr lang="sk-SK" dirty="0"/>
              <a:t> </a:t>
            </a:r>
            <a:r>
              <a:rPr lang="sk-SK" dirty="0" err="1"/>
              <a:t>informací</a:t>
            </a:r>
            <a:r>
              <a:rPr lang="sk-SK" dirty="0"/>
              <a:t>, </a:t>
            </a:r>
            <a:r>
              <a:rPr lang="sk-SK" dirty="0" err="1"/>
              <a:t>důvěra</a:t>
            </a:r>
            <a:r>
              <a:rPr lang="sk-SK" dirty="0"/>
              <a:t>, </a:t>
            </a:r>
            <a:r>
              <a:rPr lang="sk-SK" dirty="0" err="1"/>
              <a:t>reaktance</a:t>
            </a:r>
            <a:r>
              <a:rPr lang="sk-SK" dirty="0"/>
              <a:t>)</a:t>
            </a:r>
          </a:p>
        </p:txBody>
      </p:sp>
    </p:spTree>
    <p:extLst>
      <p:ext uri="{BB962C8B-B14F-4D97-AF65-F5344CB8AC3E}">
        <p14:creationId xmlns:p14="http://schemas.microsoft.com/office/powerpoint/2010/main" val="324194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9C2377-4565-40EA-A6E0-DB97F88862D2}"/>
              </a:ext>
            </a:extLst>
          </p:cNvPr>
          <p:cNvSpPr>
            <a:spLocks noGrp="1"/>
          </p:cNvSpPr>
          <p:nvPr>
            <p:ph type="title"/>
          </p:nvPr>
        </p:nvSpPr>
        <p:spPr/>
        <p:txBody>
          <a:bodyPr/>
          <a:lstStyle/>
          <a:p>
            <a:r>
              <a:rPr lang="cs-CZ" dirty="0"/>
              <a:t>zdraví podporující chování</a:t>
            </a:r>
          </a:p>
        </p:txBody>
      </p:sp>
      <p:cxnSp>
        <p:nvCxnSpPr>
          <p:cNvPr id="5" name="Rovná spojovacia šípka 4">
            <a:extLst>
              <a:ext uri="{FF2B5EF4-FFF2-40B4-BE49-F238E27FC236}">
                <a16:creationId xmlns:a16="http://schemas.microsoft.com/office/drawing/2014/main" id="{920E0E6A-8C16-43A7-88BD-144859C65B6F}"/>
              </a:ext>
            </a:extLst>
          </p:cNvPr>
          <p:cNvCxnSpPr>
            <a:cxnSpLocks/>
          </p:cNvCxnSpPr>
          <p:nvPr/>
        </p:nvCxnSpPr>
        <p:spPr>
          <a:xfrm flipH="1">
            <a:off x="4142791" y="2491273"/>
            <a:ext cx="1614197" cy="1754156"/>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Rovná spojovacia šípka 6">
            <a:extLst>
              <a:ext uri="{FF2B5EF4-FFF2-40B4-BE49-F238E27FC236}">
                <a16:creationId xmlns:a16="http://schemas.microsoft.com/office/drawing/2014/main" id="{7E59090C-5C6B-4DF8-97D2-A05A3051F0BE}"/>
              </a:ext>
            </a:extLst>
          </p:cNvPr>
          <p:cNvCxnSpPr/>
          <p:nvPr/>
        </p:nvCxnSpPr>
        <p:spPr>
          <a:xfrm>
            <a:off x="5756988" y="2463282"/>
            <a:ext cx="1735494" cy="1782147"/>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BlokTextu 8">
            <a:extLst>
              <a:ext uri="{FF2B5EF4-FFF2-40B4-BE49-F238E27FC236}">
                <a16:creationId xmlns:a16="http://schemas.microsoft.com/office/drawing/2014/main" id="{6D3D6C7F-1ABB-477C-8932-FD6C30368CC1}"/>
              </a:ext>
            </a:extLst>
          </p:cNvPr>
          <p:cNvSpPr txBox="1"/>
          <p:nvPr/>
        </p:nvSpPr>
        <p:spPr>
          <a:xfrm>
            <a:off x="1809750" y="4581330"/>
            <a:ext cx="3294921" cy="1477328"/>
          </a:xfrm>
          <a:prstGeom prst="rect">
            <a:avLst/>
          </a:prstGeom>
          <a:noFill/>
        </p:spPr>
        <p:txBody>
          <a:bodyPr wrap="square" rtlCol="0">
            <a:spAutoFit/>
          </a:bodyPr>
          <a:lstStyle/>
          <a:p>
            <a:pPr algn="ctr"/>
            <a:r>
              <a:rPr lang="cs-CZ" dirty="0">
                <a:solidFill>
                  <a:schemeClr val="accent3">
                    <a:lumMod val="75000"/>
                  </a:schemeClr>
                </a:solidFill>
                <a:effectLst>
                  <a:outerShdw blurRad="38100" dist="38100" dir="2700000" algn="tl">
                    <a:srgbClr val="000000">
                      <a:alpha val="43137"/>
                    </a:srgbClr>
                  </a:outerShdw>
                </a:effectLst>
              </a:rPr>
              <a:t>PODPOŘIT </a:t>
            </a:r>
            <a:r>
              <a:rPr lang="cs-CZ" b="1" dirty="0">
                <a:solidFill>
                  <a:schemeClr val="accent3">
                    <a:lumMod val="75000"/>
                  </a:schemeClr>
                </a:solidFill>
                <a:effectLst>
                  <a:outerShdw blurRad="38100" dist="38100" dir="2700000" algn="tl">
                    <a:srgbClr val="000000">
                      <a:alpha val="43137"/>
                    </a:srgbClr>
                  </a:outerShdw>
                </a:effectLst>
              </a:rPr>
              <a:t>NÁVYKY,</a:t>
            </a:r>
          </a:p>
          <a:p>
            <a:pPr algn="ctr"/>
            <a:r>
              <a:rPr lang="cs-CZ" b="1" dirty="0">
                <a:solidFill>
                  <a:schemeClr val="accent3">
                    <a:lumMod val="75000"/>
                  </a:schemeClr>
                </a:solidFill>
                <a:effectLst>
                  <a:outerShdw blurRad="38100" dist="38100" dir="2700000" algn="tl">
                    <a:srgbClr val="000000">
                      <a:alpha val="43137"/>
                    </a:srgbClr>
                  </a:outerShdw>
                </a:effectLst>
              </a:rPr>
              <a:t>NAPODOBOVÁNÍ A NORMY </a:t>
            </a:r>
            <a:r>
              <a:rPr lang="cs-CZ" dirty="0">
                <a:solidFill>
                  <a:schemeClr val="accent3">
                    <a:lumMod val="75000"/>
                  </a:schemeClr>
                </a:solidFill>
                <a:effectLst>
                  <a:outerShdw blurRad="38100" dist="38100" dir="2700000" algn="tl">
                    <a:srgbClr val="000000">
                      <a:alpha val="43137"/>
                    </a:srgbClr>
                  </a:outerShdw>
                </a:effectLst>
              </a:rPr>
              <a:t>– aby pacient přijal chování jako normální nebo nutné a příliš nad ním nepřemýšlel</a:t>
            </a:r>
            <a:endParaRPr lang="cs-CZ" b="1" dirty="0">
              <a:solidFill>
                <a:schemeClr val="accent3">
                  <a:lumMod val="75000"/>
                </a:schemeClr>
              </a:solidFill>
              <a:effectLst>
                <a:outerShdw blurRad="38100" dist="38100" dir="2700000" algn="tl">
                  <a:srgbClr val="000000">
                    <a:alpha val="43137"/>
                  </a:srgbClr>
                </a:outerShdw>
              </a:effectLst>
            </a:endParaRPr>
          </a:p>
        </p:txBody>
      </p:sp>
      <p:sp>
        <p:nvSpPr>
          <p:cNvPr id="10" name="BlokTextu 9">
            <a:extLst>
              <a:ext uri="{FF2B5EF4-FFF2-40B4-BE49-F238E27FC236}">
                <a16:creationId xmlns:a16="http://schemas.microsoft.com/office/drawing/2014/main" id="{98E5D951-5773-4832-9C9D-0E332C3DF187}"/>
              </a:ext>
            </a:extLst>
          </p:cNvPr>
          <p:cNvSpPr txBox="1"/>
          <p:nvPr/>
        </p:nvSpPr>
        <p:spPr>
          <a:xfrm>
            <a:off x="6210299" y="4581134"/>
            <a:ext cx="3448051" cy="1477328"/>
          </a:xfrm>
          <a:prstGeom prst="rect">
            <a:avLst/>
          </a:prstGeom>
          <a:noFill/>
        </p:spPr>
        <p:txBody>
          <a:bodyPr wrap="square" rtlCol="0">
            <a:spAutoFit/>
          </a:bodyPr>
          <a:lstStyle/>
          <a:p>
            <a:pPr algn="ctr"/>
            <a:r>
              <a:rPr lang="cs-CZ" dirty="0">
                <a:solidFill>
                  <a:schemeClr val="accent6"/>
                </a:solidFill>
                <a:effectLst>
                  <a:outerShdw blurRad="38100" dist="38100" dir="2700000" algn="tl">
                    <a:srgbClr val="000000">
                      <a:alpha val="43137"/>
                    </a:srgbClr>
                  </a:outerShdw>
                </a:effectLst>
              </a:rPr>
              <a:t>PODNÍTIT </a:t>
            </a:r>
            <a:r>
              <a:rPr lang="cs-CZ" b="1" dirty="0">
                <a:solidFill>
                  <a:schemeClr val="accent6"/>
                </a:solidFill>
                <a:effectLst>
                  <a:outerShdw blurRad="38100" dist="38100" dir="2700000" algn="tl">
                    <a:srgbClr val="000000">
                      <a:alpha val="43137"/>
                    </a:srgbClr>
                  </a:outerShdw>
                </a:effectLst>
              </a:rPr>
              <a:t>PŘEMÝŠLENÍ NAD DŮSLEDKY </a:t>
            </a:r>
            <a:r>
              <a:rPr lang="cs-CZ" dirty="0">
                <a:solidFill>
                  <a:schemeClr val="accent6"/>
                </a:solidFill>
                <a:effectLst>
                  <a:outerShdw blurRad="38100" dist="38100" dir="2700000" algn="tl">
                    <a:srgbClr val="000000">
                      <a:alpha val="43137"/>
                    </a:srgbClr>
                  </a:outerShdw>
                </a:effectLst>
              </a:rPr>
              <a:t>a nechat pacienta, aby při změně chování uplatnil vlastní vůli a způsoby sebekontroly</a:t>
            </a:r>
            <a:endParaRPr lang="cs-CZ" b="1" dirty="0">
              <a:solidFill>
                <a:schemeClr val="accent6"/>
              </a:solidFill>
              <a:effectLst>
                <a:outerShdw blurRad="38100" dist="38100" dir="2700000" algn="tl">
                  <a:srgbClr val="000000">
                    <a:alpha val="43137"/>
                  </a:srgbClr>
                </a:outerShdw>
              </a:effectLst>
            </a:endParaRPr>
          </a:p>
        </p:txBody>
      </p:sp>
      <p:sp>
        <p:nvSpPr>
          <p:cNvPr id="11" name="BlokTextu 10">
            <a:extLst>
              <a:ext uri="{FF2B5EF4-FFF2-40B4-BE49-F238E27FC236}">
                <a16:creationId xmlns:a16="http://schemas.microsoft.com/office/drawing/2014/main" id="{E1D28689-E885-4D2D-AFB9-2DC143488020}"/>
              </a:ext>
            </a:extLst>
          </p:cNvPr>
          <p:cNvSpPr txBox="1"/>
          <p:nvPr/>
        </p:nvSpPr>
        <p:spPr>
          <a:xfrm>
            <a:off x="783771" y="2202024"/>
            <a:ext cx="2827176" cy="830997"/>
          </a:xfrm>
          <a:prstGeom prst="rect">
            <a:avLst/>
          </a:prstGeom>
          <a:noFill/>
        </p:spPr>
        <p:txBody>
          <a:bodyPr wrap="square" rtlCol="0">
            <a:spAutoFit/>
          </a:bodyPr>
          <a:lstStyle/>
          <a:p>
            <a:r>
              <a:rPr lang="cs-CZ" sz="2400" dirty="0"/>
              <a:t>Která cesta je lepší?</a:t>
            </a:r>
          </a:p>
        </p:txBody>
      </p:sp>
    </p:spTree>
    <p:extLst>
      <p:ext uri="{BB962C8B-B14F-4D97-AF65-F5344CB8AC3E}">
        <p14:creationId xmlns:p14="http://schemas.microsoft.com/office/powerpoint/2010/main" val="165784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95658-1D83-433A-9469-B239095C3280}"/>
              </a:ext>
            </a:extLst>
          </p:cNvPr>
          <p:cNvSpPr>
            <a:spLocks noGrp="1"/>
          </p:cNvSpPr>
          <p:nvPr>
            <p:ph type="title"/>
          </p:nvPr>
        </p:nvSpPr>
        <p:spPr>
          <a:xfrm>
            <a:off x="514904" y="1110601"/>
            <a:ext cx="10982417" cy="2475977"/>
          </a:xfrm>
        </p:spPr>
        <p:txBody>
          <a:bodyPr/>
          <a:lstStyle/>
          <a:p>
            <a:pPr algn="ctr"/>
            <a:r>
              <a:rPr lang="sk-SK" dirty="0"/>
              <a:t>INDIVIDUÁLNÍ VLIV: CO LIDI </a:t>
            </a:r>
            <a:r>
              <a:rPr lang="sk-SK" dirty="0" err="1"/>
              <a:t>Přesvědčí</a:t>
            </a:r>
            <a:r>
              <a:rPr lang="sk-SK" dirty="0"/>
              <a:t> a </a:t>
            </a:r>
            <a:r>
              <a:rPr lang="sk-SK" dirty="0" err="1"/>
              <a:t>co</a:t>
            </a:r>
            <a:r>
              <a:rPr lang="sk-SK" dirty="0"/>
              <a:t> odradí?</a:t>
            </a:r>
          </a:p>
        </p:txBody>
      </p:sp>
      <p:sp>
        <p:nvSpPr>
          <p:cNvPr id="3" name="BlokTextu 2">
            <a:extLst>
              <a:ext uri="{FF2B5EF4-FFF2-40B4-BE49-F238E27FC236}">
                <a16:creationId xmlns:a16="http://schemas.microsoft.com/office/drawing/2014/main" id="{9AEBB742-7F47-4AD8-8783-478DB97B3B9B}"/>
              </a:ext>
            </a:extLst>
          </p:cNvPr>
          <p:cNvSpPr txBox="1"/>
          <p:nvPr/>
        </p:nvSpPr>
        <p:spPr>
          <a:xfrm>
            <a:off x="1239597" y="3950563"/>
            <a:ext cx="2388795" cy="707886"/>
          </a:xfrm>
          <a:prstGeom prst="rect">
            <a:avLst/>
          </a:prstGeom>
          <a:noFill/>
        </p:spPr>
        <p:txBody>
          <a:bodyPr wrap="none" rtlCol="0">
            <a:spAutoFit/>
          </a:bodyPr>
          <a:lstStyle/>
          <a:p>
            <a:r>
              <a:rPr lang="sk-SK" sz="4000" dirty="0" err="1">
                <a:solidFill>
                  <a:schemeClr val="accent3">
                    <a:lumMod val="60000"/>
                    <a:lumOff val="40000"/>
                  </a:schemeClr>
                </a:solidFill>
                <a:effectLst>
                  <a:outerShdw blurRad="38100" dist="38100" dir="2700000" algn="tl">
                    <a:srgbClr val="000000">
                      <a:alpha val="43137"/>
                    </a:srgbClr>
                  </a:outerShdw>
                </a:effectLst>
              </a:rPr>
              <a:t>Persuaze</a:t>
            </a:r>
            <a:endParaRPr lang="sk-SK" sz="4000" dirty="0">
              <a:solidFill>
                <a:schemeClr val="accent3">
                  <a:lumMod val="60000"/>
                  <a:lumOff val="40000"/>
                </a:schemeClr>
              </a:solidFill>
              <a:effectLst>
                <a:outerShdw blurRad="38100" dist="38100" dir="2700000" algn="tl">
                  <a:srgbClr val="000000">
                    <a:alpha val="43137"/>
                  </a:srgbClr>
                </a:outerShdw>
              </a:effectLst>
            </a:endParaRPr>
          </a:p>
        </p:txBody>
      </p:sp>
      <p:cxnSp>
        <p:nvCxnSpPr>
          <p:cNvPr id="4" name="Rovná spojovacia šípka 3">
            <a:extLst>
              <a:ext uri="{FF2B5EF4-FFF2-40B4-BE49-F238E27FC236}">
                <a16:creationId xmlns:a16="http://schemas.microsoft.com/office/drawing/2014/main" id="{CD2F0D73-2FEA-4B86-8A1F-D439954A797B}"/>
              </a:ext>
            </a:extLst>
          </p:cNvPr>
          <p:cNvCxnSpPr>
            <a:cxnSpLocks/>
          </p:cNvCxnSpPr>
          <p:nvPr/>
        </p:nvCxnSpPr>
        <p:spPr>
          <a:xfrm flipV="1">
            <a:off x="3628392" y="4331139"/>
            <a:ext cx="145851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BlokTextu 5">
            <a:extLst>
              <a:ext uri="{FF2B5EF4-FFF2-40B4-BE49-F238E27FC236}">
                <a16:creationId xmlns:a16="http://schemas.microsoft.com/office/drawing/2014/main" id="{A964AFC4-5BAC-4584-A52A-00B30F5687E2}"/>
              </a:ext>
            </a:extLst>
          </p:cNvPr>
          <p:cNvSpPr txBox="1"/>
          <p:nvPr/>
        </p:nvSpPr>
        <p:spPr>
          <a:xfrm>
            <a:off x="5156129" y="3950563"/>
            <a:ext cx="1636987" cy="707886"/>
          </a:xfrm>
          <a:prstGeom prst="rect">
            <a:avLst/>
          </a:prstGeom>
          <a:noFill/>
        </p:spPr>
        <p:txBody>
          <a:bodyPr wrap="none" rtlCol="0">
            <a:spAutoFit/>
          </a:bodyPr>
          <a:lstStyle/>
          <a:p>
            <a:r>
              <a:rPr lang="sk-SK" sz="4000" dirty="0">
                <a:solidFill>
                  <a:schemeClr val="accent3">
                    <a:lumMod val="60000"/>
                    <a:lumOff val="40000"/>
                  </a:schemeClr>
                </a:solidFill>
                <a:effectLst>
                  <a:outerShdw blurRad="38100" dist="38100" dir="2700000" algn="tl">
                    <a:srgbClr val="000000">
                      <a:alpha val="43137"/>
                    </a:srgbClr>
                  </a:outerShdw>
                </a:effectLst>
              </a:rPr>
              <a:t>Postoj</a:t>
            </a:r>
          </a:p>
        </p:txBody>
      </p:sp>
      <p:cxnSp>
        <p:nvCxnSpPr>
          <p:cNvPr id="7" name="Rovná spojovacia šípka 6">
            <a:extLst>
              <a:ext uri="{FF2B5EF4-FFF2-40B4-BE49-F238E27FC236}">
                <a16:creationId xmlns:a16="http://schemas.microsoft.com/office/drawing/2014/main" id="{95F7A2E9-4821-4F00-B0EA-59DD82DAA689}"/>
              </a:ext>
            </a:extLst>
          </p:cNvPr>
          <p:cNvCxnSpPr>
            <a:cxnSpLocks/>
          </p:cNvCxnSpPr>
          <p:nvPr/>
        </p:nvCxnSpPr>
        <p:spPr>
          <a:xfrm flipV="1">
            <a:off x="6898435" y="4331139"/>
            <a:ext cx="145851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BlokTextu 7">
            <a:extLst>
              <a:ext uri="{FF2B5EF4-FFF2-40B4-BE49-F238E27FC236}">
                <a16:creationId xmlns:a16="http://schemas.microsoft.com/office/drawing/2014/main" id="{3F1013DE-ECBE-4601-8EF2-AD357B6C63EF}"/>
              </a:ext>
            </a:extLst>
          </p:cNvPr>
          <p:cNvSpPr txBox="1"/>
          <p:nvPr/>
        </p:nvSpPr>
        <p:spPr>
          <a:xfrm>
            <a:off x="8320854" y="3977196"/>
            <a:ext cx="2388796" cy="707886"/>
          </a:xfrm>
          <a:prstGeom prst="rect">
            <a:avLst/>
          </a:prstGeom>
          <a:noFill/>
        </p:spPr>
        <p:txBody>
          <a:bodyPr wrap="square" rtlCol="0">
            <a:spAutoFit/>
          </a:bodyPr>
          <a:lstStyle/>
          <a:p>
            <a:r>
              <a:rPr lang="sk-SK" sz="4000" dirty="0" err="1">
                <a:solidFill>
                  <a:schemeClr val="accent3">
                    <a:lumMod val="60000"/>
                    <a:lumOff val="40000"/>
                  </a:schemeClr>
                </a:solidFill>
                <a:effectLst>
                  <a:outerShdw blurRad="38100" dist="38100" dir="2700000" algn="tl">
                    <a:srgbClr val="000000">
                      <a:alpha val="43137"/>
                    </a:srgbClr>
                  </a:outerShdw>
                </a:effectLst>
              </a:rPr>
              <a:t>Chování</a:t>
            </a:r>
            <a:endParaRPr lang="sk-SK" sz="4000" dirty="0">
              <a:solidFill>
                <a:schemeClr val="accent3">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761824"/>
      </p:ext>
    </p:extLst>
  </p:cSld>
  <p:clrMapOvr>
    <a:masterClrMapping/>
  </p:clrMapOvr>
</p:sld>
</file>

<file path=ppt/theme/theme1.xml><?xml version="1.0" encoding="utf-8"?>
<a:theme xmlns:a="http://schemas.openxmlformats.org/drawingml/2006/main" name="Dymová stopa">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TM04033937[[fn=Dymová stopa]]</Template>
  <TotalTime>1151</TotalTime>
  <Words>2475</Words>
  <Application>Microsoft Office PowerPoint</Application>
  <PresentationFormat>Širokouhlá</PresentationFormat>
  <Paragraphs>316</Paragraphs>
  <Slides>51</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51</vt:i4>
      </vt:variant>
    </vt:vector>
  </HeadingPairs>
  <TitlesOfParts>
    <vt:vector size="55" baseType="lpstr">
      <vt:lpstr>Arial</vt:lpstr>
      <vt:lpstr>Century Gothic</vt:lpstr>
      <vt:lpstr>Wingdings</vt:lpstr>
      <vt:lpstr>Dymová stopa</vt:lpstr>
      <vt:lpstr>Seberegulace v prevenci zubních onemocnění:  PROČ JE Dodržování zásad zdravého chování a pokynů odborníků pro pacienty tak těžké a jak podpořit změnu</vt:lpstr>
      <vt:lpstr>Informace k předmětu</vt:lpstr>
      <vt:lpstr>Základní Literatura:</vt:lpstr>
      <vt:lpstr>MOŽNÉ PŘíčINY NEDOSTATEČNÉ PREVENCE</vt:lpstr>
      <vt:lpstr>PROČ LIDÉ NEPOUžíVAJí DOPORUčENé POSTUPY čIšTĚNí ZUBŮ</vt:lpstr>
      <vt:lpstr>PROČ LIDÉ NECHODÍ NA PREVENTIVNÍ Prohlídky / Hygienu</vt:lpstr>
      <vt:lpstr>FAKTORY PREVENTIVNÍHO CHOVÁNÍ – SOUHRN:</vt:lpstr>
      <vt:lpstr>zdraví podporující chování</vt:lpstr>
      <vt:lpstr>INDIVIDUÁLNÍ VLIV: CO LIDI Přesvědčí a co odradí?</vt:lpstr>
      <vt:lpstr>INDIVIDUÁLNÍ VLIV: CO LIDI Přesvědčí a co odradí?</vt:lpstr>
      <vt:lpstr>OVLIVNÍ POSTOJ Mé CHOVÁNÍ?</vt:lpstr>
      <vt:lpstr>Náš motivační systém je přirozeně reaktivní...</vt:lpstr>
      <vt:lpstr>Prezentácia programu PowerPoint</vt:lpstr>
      <vt:lpstr>Prezentácia programu PowerPoint</vt:lpstr>
      <vt:lpstr>ZÁSTUPNÉ PODMIŇOVÁNÍ (OBSERVAČNÍ UČENÍ)</vt:lpstr>
      <vt:lpstr>Jak vznikají zvyky?</vt:lpstr>
      <vt:lpstr>Důsledky zvyků</vt:lpstr>
      <vt:lpstr>AVERZIVNÍ PODMIŇOVÁNÍ JE Obzvlášť účinné... Proč je důležité na to pamatovat? </vt:lpstr>
      <vt:lpstr>AVERZIVNÍ PODMIŇOVÁNÍ JE Obzvlášť účinné... </vt:lpstr>
      <vt:lpstr>Specifická úskalí preventivního chování</vt:lpstr>
      <vt:lpstr>PROČ JE PREVENCE TAK TĚŽKÁ...?</vt:lpstr>
      <vt:lpstr>Jak pěstovat žádoucí návyky</vt:lpstr>
      <vt:lpstr>vytvoření nového návyku</vt:lpstr>
      <vt:lpstr>Prezentácia programu PowerPoint</vt:lpstr>
      <vt:lpstr>Prezentácia programu PowerPoint</vt:lpstr>
      <vt:lpstr>Prezentácia programu PowerPoint</vt:lpstr>
      <vt:lpstr>CO KDYŽ JDOU Návyky PROTI doporučením a „ZDRAVÉMU ROZUMU“?</vt:lpstr>
      <vt:lpstr>CO KDYŽ JDOU Návyky PROTI doporučením a „ZDRAVÉMU ROZUMU“?</vt:lpstr>
      <vt:lpstr>KDYŽ NEVÍM, CO S EMOCEMI: BĚŽNÉ OBRANNÉ MECHANISMY </vt:lpstr>
      <vt:lpstr>Persuaze – jak funguje?</vt:lpstr>
      <vt:lpstr>Persuaze – jak funguje?</vt:lpstr>
      <vt:lpstr>Heuristiky</vt:lpstr>
      <vt:lpstr>Pomáha vzbuzování emocí? Jak?</vt:lpstr>
      <vt:lpstr>Pomáha vzbuzování emocí? Jak?</vt:lpstr>
      <vt:lpstr>TRANSTEORETICKÝ MODEL ZMĚNY</vt:lpstr>
      <vt:lpstr>Fáze DOSAŽENÍ změny chování</vt:lpstr>
      <vt:lpstr>OBLASTI ZMĚNY</vt:lpstr>
      <vt:lpstr>Povzbuzení motivace</vt:lpstr>
      <vt:lpstr>MUSÍM VĚDĚT JAK...</vt:lpstr>
      <vt:lpstr>Nejsou všechny dlouhodobé cíle stejné...</vt:lpstr>
      <vt:lpstr>Jak Odstranit NEžádoucí návyk?</vt:lpstr>
      <vt:lpstr>Odstranění nežádoucího návyku</vt:lpstr>
      <vt:lpstr>Regulace nežádoucích emocí</vt:lpstr>
      <vt:lpstr>Regulace nežádoucích emocí</vt:lpstr>
      <vt:lpstr>SEBEREGULACE JE DOVEDNOST, NIKOLI DANOST NEBO prostý ODRAZ „morálních Kvalit“</vt:lpstr>
      <vt:lpstr>Konstruktivní přístup: PROGRES NENÍ LINEÁRNÍ!</vt:lpstr>
      <vt:lpstr>Vypracování plánu</vt:lpstr>
      <vt:lpstr>Vypracování plánu</vt:lpstr>
      <vt:lpstr>Vypracování plánu</vt:lpstr>
      <vt:lpstr>Vypracování plánu</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ZMĚNA CHOVÁNÍ I:  PROČ JE Dodržovat zásady zdravého chování a pokyny odborníků pro lidi tak těžké</dc:title>
  <dc:creator>malatincovie@gmail.com</dc:creator>
  <cp:lastModifiedBy>Tatiana Malatincová</cp:lastModifiedBy>
  <cp:revision>272</cp:revision>
  <dcterms:created xsi:type="dcterms:W3CDTF">2021-09-22T15:54:16Z</dcterms:created>
  <dcterms:modified xsi:type="dcterms:W3CDTF">2024-10-02T20:18:50Z</dcterms:modified>
</cp:coreProperties>
</file>