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69" r:id="rId2"/>
    <p:sldId id="264" r:id="rId3"/>
    <p:sldId id="270" r:id="rId4"/>
    <p:sldId id="257" r:id="rId5"/>
    <p:sldId id="268" r:id="rId6"/>
    <p:sldId id="265" r:id="rId7"/>
    <p:sldId id="261" r:id="rId8"/>
    <p:sldId id="263" r:id="rId9"/>
    <p:sldId id="262" r:id="rId10"/>
    <p:sldId id="259" r:id="rId11"/>
    <p:sldId id="27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32" y="1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87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635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5669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09893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6597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6810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2145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0205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509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049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658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6174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43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901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172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4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E8A40-C663-4C90-A447-14ED64EF599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053DA9-76EE-402B-8AEF-8E436C5A94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75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3030214-227F-42DB-9282-BBA6AF8D94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654295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671800-803A-C998-4F9F-0BE8AAD6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889" y="1059872"/>
            <a:ext cx="3012216" cy="4851349"/>
          </a:xfrm>
        </p:spPr>
        <p:txBody>
          <a:bodyPr>
            <a:normAutofit/>
          </a:bodyPr>
          <a:lstStyle/>
          <a:p>
            <a:r>
              <a:rPr lang="cs-CZ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RYSY A PORUCHY OSOBNOSTI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0D7A9289-BAD1-4A78-979F-A655C886D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1149203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D21BD0-085F-5CAF-F69B-ECE70C8AB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368" y="1059872"/>
            <a:ext cx="6224244" cy="4851350"/>
          </a:xfrm>
        </p:spPr>
        <p:txBody>
          <a:bodyPr>
            <a:norm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cs-CZ" altLang="cs-CZ" b="1" dirty="0">
                <a:latin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ORUCHA OSOBNOSTI</a:t>
            </a:r>
          </a:p>
          <a:p>
            <a:pPr lvl="1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cs-CZ" altLang="cs-CZ" dirty="0">
                <a:latin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oubor trvalých povahových odchylek.</a:t>
            </a:r>
          </a:p>
          <a:p>
            <a:pPr lvl="1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cs-CZ" altLang="cs-CZ" dirty="0">
                <a:latin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ěkteré vlastnosti příliš zdůrazněny a jiné naopak ustupují do pozadí.</a:t>
            </a:r>
          </a:p>
          <a:p>
            <a:pPr lvl="1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cs-CZ" altLang="cs-CZ" dirty="0">
                <a:latin typeface="Tahoma" panose="020B0604030504040204" pitchFamily="34" charset="0"/>
                <a:cs typeface="Tahoma" panose="020B0604030504040204" pitchFamily="34" charset="0"/>
              </a:rPr>
              <a:t>Pacient 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nemá náhled, 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roblém naopak vidí ve svém okolí. </a:t>
            </a:r>
          </a:p>
          <a:p>
            <a:pPr lvl="1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Kvůli stereotypním způsobům chování mají tito lidé problém s 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mezilidskými vztahy.</a:t>
            </a:r>
          </a:p>
          <a:p>
            <a:pPr lvl="1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Poruchy osobnosti se rozvíjejí během dospívání a přetrvávají po celý život. </a:t>
            </a:r>
          </a:p>
          <a:p>
            <a:pPr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cs-CZ" b="1" dirty="0">
                <a:latin typeface="Tahoma" panose="020B0604030504040204" pitchFamily="34" charset="0"/>
                <a:cs typeface="Tahoma" panose="020B0604030504040204" pitchFamily="34" charset="0"/>
              </a:rPr>
              <a:t>RYSY OSOBNOSTI</a:t>
            </a:r>
          </a:p>
          <a:p>
            <a:pPr lvl="1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cs-CZ" b="1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Každý člověk má nějaké osobnostní rysy, blížící se z dálky některé z poruch.</a:t>
            </a:r>
          </a:p>
          <a:p>
            <a:pPr lvl="1" eaLnBrk="0" fontAlgn="base" hangingPunct="0"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lang="cs-CZ" b="1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Tyto rysy nejsou dobré nebo špatné – jen se hodí nebo nehodí v určité situaci</a:t>
            </a:r>
            <a:r>
              <a:rPr lang="cs-CZ" dirty="0">
                <a:highlight>
                  <a:srgbClr val="FFFF00"/>
                </a:highligh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65588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349EF-38FA-8994-707E-C503A1DE1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633466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ANANKASTATICKÁ PORUCHA OSOBNOSTI</a:t>
            </a:r>
            <a:b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413421-460C-2836-0620-AAEDC2CA5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0201" y="2040467"/>
            <a:ext cx="5626192" cy="3870755"/>
          </a:xfrm>
        </p:spPr>
        <p:txBody>
          <a:bodyPr>
            <a:norm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Projevuje se podobně jako OCD, tedy nadměrnou opatrností, pořádkem a 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přísnými pravidly, </a:t>
            </a:r>
            <a:endParaRPr kumimoji="0" lang="cs-CZ" altLang="cs-CZ" b="0" i="0" u="none" strike="noStrike" cap="none" normalizeH="0" baseline="0" dirty="0">
              <a:ln>
                <a:noFill/>
              </a:ln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 rozdíl </a:t>
            </a:r>
            <a:r>
              <a:rPr kumimoji="0" lang="cs-CZ" altLang="cs-CZ" b="0" i="0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OCD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jsou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vša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jedinci s touto poruchou na své vlastnosti pyšní.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lang="cs-CZ" altLang="cs-CZ" dirty="0"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Důvodem pro jejich organizovanost je to, že cítí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 úzkost vždy, když nemají vše pod kontrolou.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Mezi další příznaky patří: Nadměrná svědomitost, moralizování ostatních, v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tíravé myšlenky a nápady, 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řehnaná organizace.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  <p:pic>
        <p:nvPicPr>
          <p:cNvPr id="7172" name="Picture 4" descr="Popelčino třídění hrachu hadr. Švýcarský perfekcionista si rovná i nudle v  polévce | Reflex.cz">
            <a:extLst>
              <a:ext uri="{FF2B5EF4-FFF2-40B4-BE49-F238E27FC236}">
                <a16:creationId xmlns:a16="http://schemas.microsoft.com/office/drawing/2014/main" id="{9BFE9477-172F-8A3E-242C-0FEDA2FD28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2088" y="801087"/>
            <a:ext cx="3981455" cy="222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Perfekcionismus: Typy, výhody a nevýhody">
            <a:extLst>
              <a:ext uri="{FF2B5EF4-FFF2-40B4-BE49-F238E27FC236}">
                <a16:creationId xmlns:a16="http://schemas.microsoft.com/office/drawing/2014/main" id="{75B550C7-4342-01EC-BD2D-03E8652D5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62087" y="3507257"/>
            <a:ext cx="3981455" cy="2229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52175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76B17-104B-9DC8-B054-5B7C6E0B3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r>
              <a:rPr lang="cs-CZ" sz="3200"/>
              <a:t>Aspergerův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E9AF30-EB97-0D8F-D1C1-CFBA371A4C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956" y="2133600"/>
            <a:ext cx="4140772" cy="377762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600">
                <a:solidFill>
                  <a:schemeClr val="tx1"/>
                </a:solidFill>
              </a:rPr>
              <a:t>Lidem docela rozumí, často se o ně zajímá, chtěl by být v kontaktu.</a:t>
            </a:r>
          </a:p>
          <a:p>
            <a:pPr>
              <a:lnSpc>
                <a:spcPct val="90000"/>
              </a:lnSpc>
            </a:pPr>
            <a:r>
              <a:rPr lang="cs-CZ" sz="1600">
                <a:solidFill>
                  <a:schemeClr val="tx1"/>
                </a:solidFill>
              </a:rPr>
              <a:t>Zná pocit soucitu, zná pocit viny.</a:t>
            </a:r>
          </a:p>
          <a:p>
            <a:pPr>
              <a:lnSpc>
                <a:spcPct val="90000"/>
              </a:lnSpc>
            </a:pPr>
            <a:r>
              <a:rPr lang="cs-CZ" sz="1600">
                <a:solidFill>
                  <a:schemeClr val="tx1"/>
                </a:solidFill>
              </a:rPr>
              <a:t>V sociálních situacích je velmi nešikovný a neomalený.</a:t>
            </a:r>
          </a:p>
          <a:p>
            <a:pPr>
              <a:lnSpc>
                <a:spcPct val="90000"/>
              </a:lnSpc>
            </a:pPr>
            <a:r>
              <a:rPr lang="cs-CZ" sz="1600">
                <a:solidFill>
                  <a:schemeClr val="tx1"/>
                </a:solidFill>
              </a:rPr>
              <a:t>Často při oslovení cizí osobou ztuhne, nereaguje, je v úzkosti.</a:t>
            </a:r>
          </a:p>
          <a:p>
            <a:pPr>
              <a:lnSpc>
                <a:spcPct val="90000"/>
              </a:lnSpc>
            </a:pPr>
            <a:r>
              <a:rPr lang="cs-CZ" sz="1600">
                <a:solidFill>
                  <a:schemeClr val="tx1"/>
                </a:solidFill>
              </a:rPr>
              <a:t>Bývá senzorická hypersenzitivita (materiály, světla, zvuky)</a:t>
            </a:r>
          </a:p>
          <a:p>
            <a:pPr>
              <a:lnSpc>
                <a:spcPct val="90000"/>
              </a:lnSpc>
            </a:pPr>
            <a:r>
              <a:rPr lang="cs-CZ" sz="1600">
                <a:solidFill>
                  <a:schemeClr val="tx1"/>
                </a:solidFill>
              </a:rPr>
              <a:t>Nedodržení některých jeho zvláštních rituálů způsobuje velkou úzkost, může nastat až afektivní záchvat a agresivita.</a:t>
            </a:r>
          </a:p>
        </p:txBody>
      </p:sp>
      <p:pic>
        <p:nvPicPr>
          <p:cNvPr id="8194" name="Picture 2" descr="Nejen Musk, ale i Nikola Tesla či Albert Einstein. Asperger se často  vyskytuje u géniů | Forbes">
            <a:extLst>
              <a:ext uri="{FF2B5EF4-FFF2-40B4-BE49-F238E27FC236}">
                <a16:creationId xmlns:a16="http://schemas.microsoft.com/office/drawing/2014/main" id="{FE1024E8-BA30-A01C-563D-01425D99B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89" r="31343" b="-1"/>
          <a:stretch/>
        </p:blipFill>
        <p:spPr bwMode="auto">
          <a:xfrm>
            <a:off x="6091916" y="10"/>
            <a:ext cx="6100084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45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istriónska porucha osobnosti - ZDRAVIE.sk">
            <a:extLst>
              <a:ext uri="{FF2B5EF4-FFF2-40B4-BE49-F238E27FC236}">
                <a16:creationId xmlns:a16="http://schemas.microsoft.com/office/drawing/2014/main" id="{05BC713E-CC76-28AB-9E85-D5C22B79C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80" r="2" b="2"/>
          <a:stretch/>
        </p:blipFill>
        <p:spPr bwMode="auto">
          <a:xfrm>
            <a:off x="4881044" y="3604972"/>
            <a:ext cx="7310956" cy="32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ej líčení a účesy z Oscarů 2023">
            <a:extLst>
              <a:ext uri="{FF2B5EF4-FFF2-40B4-BE49-F238E27FC236}">
                <a16:creationId xmlns:a16="http://schemas.microsoft.com/office/drawing/2014/main" id="{11B9DEA0-9ECF-5372-85E7-1234A08631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20544"/>
          <a:stretch/>
        </p:blipFill>
        <p:spPr bwMode="auto">
          <a:xfrm>
            <a:off x="4558843" y="-1"/>
            <a:ext cx="7731833" cy="360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37" name="Freeform: Shape 1036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A209D8-A549-420E-3B51-2BEED2275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25" y="624110"/>
            <a:ext cx="4623955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HISTRIONSKÁ PORUCHA OSOBNOSTI</a:t>
            </a:r>
            <a:b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2800"/>
          </a:p>
        </p:txBody>
      </p:sp>
      <p:sp>
        <p:nvSpPr>
          <p:cNvPr id="1039" name="Rectangle 1038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4B5814-B4F4-E470-8EFC-AAA57AD408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2" y="2133600"/>
            <a:ext cx="4625882" cy="3777622"/>
          </a:xfrm>
        </p:spPr>
        <p:txBody>
          <a:bodyPr>
            <a:norm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Tx/>
            </a:pP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Lidé trpící </a:t>
            </a:r>
            <a:r>
              <a:rPr kumimoji="0" lang="cs-CZ" altLang="cs-CZ" sz="1300" b="0" i="0" u="none" strike="noStrike" cap="none" normalizeH="0" baseline="0" dirty="0" err="1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histrionskou</a:t>
            </a: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poruchou se zpravidla chovají teatrálně a neustále vyhledávají okamžiky, kdy mohou být </a:t>
            </a:r>
            <a:r>
              <a:rPr kumimoji="0" lang="cs-CZ" altLang="cs-CZ" sz="130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středem pozornosti. </a:t>
            </a:r>
            <a:endParaRPr kumimoji="0" lang="cs-CZ" altLang="cs-CZ" sz="1300" b="0" i="0" u="none" strike="noStrike" cap="none" normalizeH="0" baseline="0" dirty="0">
              <a:ln>
                <a:noFill/>
              </a:ln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1440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Tx/>
            </a:pP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nadměrně soustředí na to, jak působí na druhé. </a:t>
            </a: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Jsou </a:t>
            </a:r>
            <a:r>
              <a:rPr kumimoji="0" lang="cs-CZ" altLang="cs-CZ" sz="1300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přesvědčeni o tom, že si jich druzí budou vážit jen v případě, že budou zábavní a přitažliví.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Tx/>
            </a:pP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Soustředí se proto na fyzickou přitažlivost a jsou neustále nespokojení s tím, jak vypadají.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Tx/>
            </a:pP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Mívají tendenci k </a:t>
            </a:r>
            <a:r>
              <a:rPr kumimoji="0" lang="cs-CZ" altLang="cs-CZ" sz="130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sexuálnímu svádění, </a:t>
            </a: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ale bývají často frigidní.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2400"/>
              </a:spcAft>
              <a:buClrTx/>
            </a:pPr>
            <a:r>
              <a:rPr kumimoji="0" lang="cs-CZ" altLang="cs-CZ" sz="13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Vyjadřují přehnaně emoce, ačkoli je prožívají jen mělce.</a:t>
            </a:r>
            <a:endParaRPr kumimoji="0" lang="cs-CZ" altLang="cs-CZ" sz="1300" b="0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0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300" b="0" i="0" u="none" strike="noStrike" cap="none" normalizeH="0" baseline="0" dirty="0">
              <a:ln>
                <a:noFill/>
              </a:ln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90000"/>
              </a:lnSpc>
            </a:pPr>
            <a:endParaRPr lang="cs-CZ" sz="1300" dirty="0"/>
          </a:p>
        </p:txBody>
      </p:sp>
    </p:spTree>
    <p:extLst>
      <p:ext uri="{BB962C8B-B14F-4D97-AF65-F5344CB8AC3E}">
        <p14:creationId xmlns:p14="http://schemas.microsoft.com/office/powerpoint/2010/main" val="1519098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15404-FCE8-9556-21FF-B83176CFB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790008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ZÁVISLÁ PORUCHA OSOBNOSTI</a:t>
            </a:r>
            <a:b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8C104A-CD25-EC56-1DF0-C55C63F5DA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040467"/>
            <a:ext cx="4802188" cy="3870755"/>
          </a:xfrm>
        </p:spPr>
        <p:txBody>
          <a:bodyPr>
            <a:normAutofit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Jak už z názvu vyplývá, postižený pěstuje závislé vztahy.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Ponechává odpovědnost za důležitá životní rozhodnutí osobám, na nichž visí, a upozaďuje před nimi své vlastní potřeby.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Téměř nic po těchto lidech nepožaduje,</a:t>
            </a:r>
            <a:r>
              <a:rPr kumimoji="0" lang="cs-CZ" altLang="cs-CZ" b="0" i="1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(kromě převzetí zodpovědnosti za celý jeho život)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 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sám se cítí bezmocný 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kumimoji="0" lang="cs-CZ" altLang="cs-CZ" b="0" i="0" u="none" strike="noStrike" cap="none" normalizeH="0" baseline="0">
                <a:ln>
                  <a:noFill/>
                </a:ln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je přesvědčen, že se bez pomoci jiných neobejde.</a:t>
            </a:r>
            <a:endParaRPr kumimoji="0" lang="cs-CZ" altLang="cs-CZ" b="0" i="0" u="none" strike="noStrike" cap="none" normalizeH="0" baseline="0">
              <a:ln>
                <a:noFill/>
              </a:ln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cs-CZ"/>
          </a:p>
        </p:txBody>
      </p:sp>
      <p:pic>
        <p:nvPicPr>
          <p:cNvPr id="2050" name="Picture 2" descr="Závislá porucha osobnosti (DPD): Úvod">
            <a:extLst>
              <a:ext uri="{FF2B5EF4-FFF2-40B4-BE49-F238E27FC236}">
                <a16:creationId xmlns:a16="http://schemas.microsoft.com/office/drawing/2014/main" id="{01929707-935E-0851-E82B-BDE0A1AEE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2" b="18288"/>
          <a:stretch/>
        </p:blipFill>
        <p:spPr bwMode="auto">
          <a:xfrm>
            <a:off x="7736146" y="624111"/>
            <a:ext cx="3768466" cy="262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oruchy osobnosti - jejich druhy, příznaky a léčba - Zdraví.euro.cz">
            <a:extLst>
              <a:ext uri="{FF2B5EF4-FFF2-40B4-BE49-F238E27FC236}">
                <a16:creationId xmlns:a16="http://schemas.microsoft.com/office/drawing/2014/main" id="{11EDFE22-4F4E-583B-CD58-428B50FD7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51"/>
          <a:stretch/>
        </p:blipFill>
        <p:spPr bwMode="auto">
          <a:xfrm>
            <a:off x="7736146" y="3416024"/>
            <a:ext cx="3768466" cy="262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326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ýty a fakta o ADHD u dospělých - Ordinace.cz">
            <a:extLst>
              <a:ext uri="{FF2B5EF4-FFF2-40B4-BE49-F238E27FC236}">
                <a16:creationId xmlns:a16="http://schemas.microsoft.com/office/drawing/2014/main" id="{7803847C-8847-CD43-1FFF-3702C5120D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809"/>
          <a:stretch/>
        </p:blipFill>
        <p:spPr bwMode="auto">
          <a:xfrm>
            <a:off x="4485555" y="10"/>
            <a:ext cx="7706444" cy="34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ttention Deficit Disorder (ADD/ADHD) - Michigan Alliance for Families">
            <a:extLst>
              <a:ext uri="{FF2B5EF4-FFF2-40B4-BE49-F238E27FC236}">
                <a16:creationId xmlns:a16="http://schemas.microsoft.com/office/drawing/2014/main" id="{FCBE93B3-9662-C3CA-8E28-33FE7879B1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57" r="-1" b="6042"/>
          <a:stretch/>
        </p:blipFill>
        <p:spPr bwMode="auto">
          <a:xfrm>
            <a:off x="4485557" y="3429000"/>
            <a:ext cx="770644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1033" name="Freeform: Shape 1032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FCEBDA-4666-29CE-3A08-005C7C291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25" y="624110"/>
            <a:ext cx="4623955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2800"/>
              <a:t>IMPULZIVNÍ PORUCHA OSOBNOSTI NEBO  (ADHD)</a:t>
            </a:r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7C0646-81FC-59C7-036C-4CA8EB174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1" y="2133600"/>
            <a:ext cx="6799717" cy="3777622"/>
          </a:xfrm>
        </p:spPr>
        <p:txBody>
          <a:bodyPr>
            <a:normAutofit fontScale="92500" lnSpcReduction="10000"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700" b="0" i="0" u="none" strike="noStrike" cap="none" normalizeH="0" baseline="0" dirty="0">
                <a:ln>
                  <a:noFill/>
                </a:ln>
                <a:effectLst/>
                <a:latin typeface="Helvetica" panose="020B0604020202020204" pitchFamily="34" charset="0"/>
                <a:cs typeface="Tahoma" panose="020B0604030504040204" pitchFamily="34" charset="0"/>
              </a:rPr>
              <a:t> </a:t>
            </a:r>
            <a:endParaRPr kumimoji="0" lang="cs-CZ" altLang="cs-CZ" sz="1700" b="0" i="0" u="none" strike="noStrike" cap="none" normalizeH="0" baseline="0" dirty="0">
              <a:ln>
                <a:noFill/>
              </a:ln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lang="cs-CZ" altLang="cs-CZ" sz="1700" dirty="0">
                <a:latin typeface="Tahoma" panose="020B0604030504040204" pitchFamily="34" charset="0"/>
                <a:cs typeface="Tahoma" panose="020B0604030504040204" pitchFamily="34" charset="0"/>
              </a:rPr>
              <a:t>Tito lidé</a:t>
            </a:r>
            <a:r>
              <a:rPr kumimoji="0" lang="cs-CZ" altLang="cs-CZ" sz="170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mají nutkání jednat neuváženě a nepředvídatelně.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sz="170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Čekání jim působí</a:t>
            </a:r>
            <a:r>
              <a:rPr lang="cs-CZ" altLang="cs-CZ" sz="1700" dirty="0">
                <a:latin typeface="Tahoma" panose="020B0604030504040204" pitchFamily="34" charset="0"/>
                <a:cs typeface="Tahoma" panose="020B0604030504040204" pitchFamily="34" charset="0"/>
              </a:rPr>
              <a:t> pravá muka.</a:t>
            </a:r>
            <a:endParaRPr kumimoji="0" lang="cs-CZ" altLang="cs-CZ" sz="1700" i="0" u="none" strike="noStrike" cap="none" normalizeH="0" baseline="0" dirty="0">
              <a:ln>
                <a:noFill/>
              </a:ln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sz="17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Jednají dříve než myslí.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sz="17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Často se dostávají do konfliktu s ostatními</a:t>
            </a:r>
            <a:r>
              <a:rPr lang="cs-CZ" altLang="cs-CZ" sz="1700" dirty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kumimoji="0" lang="cs-CZ" altLang="cs-CZ" sz="1700" b="0" i="0" u="none" strike="noStrike" cap="none" normalizeH="0" baseline="0" dirty="0">
              <a:ln>
                <a:noFill/>
              </a:ln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lang="cs-CZ" altLang="cs-CZ" sz="1700" dirty="0">
                <a:latin typeface="Tahoma" panose="020B0604030504040204" pitchFamily="34" charset="0"/>
                <a:cs typeface="Tahoma" panose="020B0604030504040204" pitchFamily="34" charset="0"/>
              </a:rPr>
              <a:t>Š</a:t>
            </a:r>
            <a:r>
              <a:rPr kumimoji="0" lang="cs-CZ" altLang="cs-CZ" sz="17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patně snášejí kritiku.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sz="17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Jsou náchylní k výbuchům zlosti a agresivity, ale to zdaleka neznamená, že jsou zlí, často se později omlouvají. </a:t>
            </a:r>
          </a:p>
          <a:p>
            <a:endParaRPr lang="cs-CZ" sz="1700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F7655F-A542-9E70-01E2-98B4A6A5BD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40705"/>
            <a:ext cx="65" cy="53860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846DC9-65DB-DA05-5236-024DDFD587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4062"/>
            <a:ext cx="65" cy="44627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cs-CZ" altLang="cs-CZ" sz="1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878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EAD441-BDD9-27CB-7930-6DC3EBEA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>
            <a:normAutofit/>
          </a:bodyPr>
          <a:lstStyle/>
          <a:p>
            <a:r>
              <a:rPr lang="cs-CZ" dirty="0"/>
              <a:t>HRANIČNÍ PORUCHA OSOBNOSTI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320E57-1272-B1B1-F8D9-E0FEF91A40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25362"/>
            <a:ext cx="5835121" cy="378586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cs-CZ" altLang="cs-CZ" dirty="0">
                <a:latin typeface="Tahoma" panose="020B0604030504040204" pitchFamily="34" charset="0"/>
                <a:cs typeface="Tahoma" panose="020B0604030504040204" pitchFamily="34" charset="0"/>
              </a:rPr>
              <a:t>J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edinci se v sobě nevyznají. Cítí se ztracení a nevědí, co by je zbavilo pocitu utrpení.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Nemají jasně určené hranice mezi sebou a okolím.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Navazují velmi intenzivní vztahy, které jsou vzápětí schopní úplně zavrhnout.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Zároveň mají 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strach z opuštění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, opakovaně tak vyhrožují sebepoškozením a dopouštějí se demonstrativních pokusů o sebevraždu.</a:t>
            </a:r>
          </a:p>
          <a:p>
            <a:endParaRPr lang="cs-CZ" dirty="0"/>
          </a:p>
        </p:txBody>
      </p:sp>
      <p:pic>
        <p:nvPicPr>
          <p:cNvPr id="2050" name="Picture 2" descr="Mojra.cz - HRANIČNÍ PORUCHA OSOBNOSTI: Když se láska mění v nenávist  mrknutím oka">
            <a:extLst>
              <a:ext uri="{FF2B5EF4-FFF2-40B4-BE49-F238E27FC236}">
                <a16:creationId xmlns:a16="http://schemas.microsoft.com/office/drawing/2014/main" id="{07A446C6-A4E6-316F-50E1-8205C575D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69" r="31246"/>
          <a:stretch/>
        </p:blipFill>
        <p:spPr bwMode="auto">
          <a:xfrm>
            <a:off x="8631452" y="2129586"/>
            <a:ext cx="2873159" cy="3737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7738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0C5D83-46A4-F40F-4960-D23DFB4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790008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NARCISTICKÁ PORUCHA OSOBNOSTI</a:t>
            </a:r>
            <a:b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2CA6A5-4146-1744-20C5-0F34E5766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040467"/>
            <a:ext cx="4802188" cy="3870755"/>
          </a:xfrm>
        </p:spPr>
        <p:txBody>
          <a:bodyPr>
            <a:normAutofit fontScale="85000" lnSpcReduction="10000"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Projevuje se přehnaným pocitem vlastní důležitosti, který má kompenzovat 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velkou vnitřní nejistou o své hodnotě.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Jedinci, kteří se s touto poruchou potýkají, věří ve vlastní výjimečnost a také v to, že je dokáží pochopit jen jiní výjimeční jedinci.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Potřebují neustálý obdiv, chovají se arogantně a od ostatních 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očekávají předností zacházení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Často jednají arogantně, neumí používat empatie a v zápalu boje o vlastní důležitost neváhají  využívat ostatní ke svému prospěchu.</a:t>
            </a:r>
          </a:p>
          <a:p>
            <a:endParaRPr lang="cs-CZ" dirty="0"/>
          </a:p>
        </p:txBody>
      </p:sp>
      <p:pic>
        <p:nvPicPr>
          <p:cNvPr id="3080" name="Picture 8" descr="Toile N°1 Narcisse Le Caravage | L'art de la Peinture étape par étape">
            <a:extLst>
              <a:ext uri="{FF2B5EF4-FFF2-40B4-BE49-F238E27FC236}">
                <a16:creationId xmlns:a16="http://schemas.microsoft.com/office/drawing/2014/main" id="{B89B3A92-53D4-8007-7C87-E9D7DCE7B7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26" r="-2" b="31882"/>
          <a:stretch/>
        </p:blipFill>
        <p:spPr bwMode="auto">
          <a:xfrm>
            <a:off x="7866775" y="3283900"/>
            <a:ext cx="3768466" cy="2627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Jak jednat a obchodovat s narcisem? | Business Animals">
            <a:extLst>
              <a:ext uri="{FF2B5EF4-FFF2-40B4-BE49-F238E27FC236}">
                <a16:creationId xmlns:a16="http://schemas.microsoft.com/office/drawing/2014/main" id="{14DDE625-32AE-2C50-C952-B3FC87135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4" r="-2" b="-2"/>
          <a:stretch/>
        </p:blipFill>
        <p:spPr bwMode="auto">
          <a:xfrm>
            <a:off x="7866775" y="293793"/>
            <a:ext cx="3768466" cy="2627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6802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Paranoia, paranoidní porucha osobnosti - příznaky, projevy, symptomy,  léčba, příčina, diagnostika - Příznaky a projevy nemocí">
            <a:extLst>
              <a:ext uri="{FF2B5EF4-FFF2-40B4-BE49-F238E27FC236}">
                <a16:creationId xmlns:a16="http://schemas.microsoft.com/office/drawing/2014/main" id="{20868FAD-5790-D181-9287-26FAE766E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61" r="-1" b="25806"/>
          <a:stretch/>
        </p:blipFill>
        <p:spPr bwMode="auto">
          <a:xfrm>
            <a:off x="4485555" y="10"/>
            <a:ext cx="7706444" cy="3428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PORUCHY OSOBNOSTI - Paranoidní porucha osobnosti">
            <a:extLst>
              <a:ext uri="{FF2B5EF4-FFF2-40B4-BE49-F238E27FC236}">
                <a16:creationId xmlns:a16="http://schemas.microsoft.com/office/drawing/2014/main" id="{9B3862CC-A6BA-FCA6-F7B3-66290A6E5E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33257"/>
          <a:stretch/>
        </p:blipFill>
        <p:spPr bwMode="auto">
          <a:xfrm>
            <a:off x="4485557" y="3429000"/>
            <a:ext cx="770644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 useBgFill="1">
        <p:nvSpPr>
          <p:cNvPr id="4105" name="Freeform: Shape 4104">
            <a:extLst>
              <a:ext uri="{FF2B5EF4-FFF2-40B4-BE49-F238E27FC236}">
                <a16:creationId xmlns:a16="http://schemas.microsoft.com/office/drawing/2014/main" id="{23C7736A-5A08-4021-9AB6-390DFF50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8170246" cy="6858000"/>
          </a:xfrm>
          <a:custGeom>
            <a:avLst/>
            <a:gdLst>
              <a:gd name="connsiteX0" fmla="*/ 4738960 w 8170246"/>
              <a:gd name="connsiteY0" fmla="*/ 0 h 6858000"/>
              <a:gd name="connsiteX1" fmla="*/ 4862151 w 8170246"/>
              <a:gd name="connsiteY1" fmla="*/ 0 h 6858000"/>
              <a:gd name="connsiteX2" fmla="*/ 8088169 w 8170246"/>
              <a:gd name="connsiteY2" fmla="*/ 3226735 h 6858000"/>
              <a:gd name="connsiteX3" fmla="*/ 8088169 w 8170246"/>
              <a:gd name="connsiteY3" fmla="*/ 3626507 h 6858000"/>
              <a:gd name="connsiteX4" fmla="*/ 4857393 w 8170246"/>
              <a:gd name="connsiteY4" fmla="*/ 6858000 h 6858000"/>
              <a:gd name="connsiteX5" fmla="*/ 4783581 w 8170246"/>
              <a:gd name="connsiteY5" fmla="*/ 6858000 h 6858000"/>
              <a:gd name="connsiteX6" fmla="*/ 4734202 w 8170246"/>
              <a:gd name="connsiteY6" fmla="*/ 6858000 h 6858000"/>
              <a:gd name="connsiteX7" fmla="*/ 7964978 w 8170246"/>
              <a:gd name="connsiteY7" fmla="*/ 3626507 h 6858000"/>
              <a:gd name="connsiteX8" fmla="*/ 7964978 w 8170246"/>
              <a:gd name="connsiteY8" fmla="*/ 3226735 h 6858000"/>
              <a:gd name="connsiteX9" fmla="*/ 4738960 w 8170246"/>
              <a:gd name="connsiteY9" fmla="*/ 0 h 6858000"/>
              <a:gd name="connsiteX10" fmla="*/ 0 w 8170246"/>
              <a:gd name="connsiteY10" fmla="*/ 0 h 6858000"/>
              <a:gd name="connsiteX11" fmla="*/ 98791 w 8170246"/>
              <a:gd name="connsiteY11" fmla="*/ 0 h 6858000"/>
              <a:gd name="connsiteX12" fmla="*/ 4456718 w 8170246"/>
              <a:gd name="connsiteY12" fmla="*/ 0 h 6858000"/>
              <a:gd name="connsiteX13" fmla="*/ 4603489 w 8170246"/>
              <a:gd name="connsiteY13" fmla="*/ 0 h 6858000"/>
              <a:gd name="connsiteX14" fmla="*/ 7829507 w 8170246"/>
              <a:gd name="connsiteY14" fmla="*/ 3226735 h 6858000"/>
              <a:gd name="connsiteX15" fmla="*/ 7829507 w 8170246"/>
              <a:gd name="connsiteY15" fmla="*/ 3626507 h 6858000"/>
              <a:gd name="connsiteX16" fmla="*/ 4598731 w 8170246"/>
              <a:gd name="connsiteY16" fmla="*/ 6858000 h 6858000"/>
              <a:gd name="connsiteX17" fmla="*/ 4540663 w 8170246"/>
              <a:gd name="connsiteY17" fmla="*/ 6858000 h 6858000"/>
              <a:gd name="connsiteX18" fmla="*/ 133398 w 8170246"/>
              <a:gd name="connsiteY18" fmla="*/ 6858000 h 6858000"/>
              <a:gd name="connsiteX19" fmla="*/ 0 w 8170246"/>
              <a:gd name="connsiteY19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170246" h="6858000">
                <a:moveTo>
                  <a:pt x="4738960" y="0"/>
                </a:moveTo>
                <a:lnTo>
                  <a:pt x="4862151" y="0"/>
                </a:lnTo>
                <a:cubicBezTo>
                  <a:pt x="4862151" y="0"/>
                  <a:pt x="4862151" y="0"/>
                  <a:pt x="8088169" y="3226735"/>
                </a:cubicBezTo>
                <a:cubicBezTo>
                  <a:pt x="8197606" y="3336196"/>
                  <a:pt x="8197606" y="3517045"/>
                  <a:pt x="8088169" y="3626507"/>
                </a:cubicBezTo>
                <a:cubicBezTo>
                  <a:pt x="8088169" y="3626507"/>
                  <a:pt x="8088169" y="3626507"/>
                  <a:pt x="4857393" y="6858000"/>
                </a:cubicBezTo>
                <a:cubicBezTo>
                  <a:pt x="4857393" y="6858000"/>
                  <a:pt x="4857393" y="6858000"/>
                  <a:pt x="4783581" y="6858000"/>
                </a:cubicBezTo>
                <a:lnTo>
                  <a:pt x="4734202" y="6858000"/>
                </a:lnTo>
                <a:cubicBezTo>
                  <a:pt x="7964978" y="3626507"/>
                  <a:pt x="7964978" y="3626507"/>
                  <a:pt x="7964978" y="3626507"/>
                </a:cubicBezTo>
                <a:cubicBezTo>
                  <a:pt x="8074415" y="3517045"/>
                  <a:pt x="8074415" y="3336196"/>
                  <a:pt x="7964978" y="3226735"/>
                </a:cubicBezTo>
                <a:cubicBezTo>
                  <a:pt x="4738960" y="0"/>
                  <a:pt x="4738960" y="0"/>
                  <a:pt x="4738960" y="0"/>
                </a:cubicBezTo>
                <a:close/>
                <a:moveTo>
                  <a:pt x="0" y="0"/>
                </a:moveTo>
                <a:lnTo>
                  <a:pt x="98791" y="0"/>
                </a:lnTo>
                <a:cubicBezTo>
                  <a:pt x="1075904" y="0"/>
                  <a:pt x="2469401" y="0"/>
                  <a:pt x="4456718" y="0"/>
                </a:cubicBezTo>
                <a:lnTo>
                  <a:pt x="4603489" y="0"/>
                </a:lnTo>
                <a:cubicBezTo>
                  <a:pt x="4603489" y="0"/>
                  <a:pt x="4603489" y="0"/>
                  <a:pt x="7829507" y="3226735"/>
                </a:cubicBezTo>
                <a:cubicBezTo>
                  <a:pt x="7938944" y="3336196"/>
                  <a:pt x="7938944" y="3517045"/>
                  <a:pt x="7829507" y="3626507"/>
                </a:cubicBezTo>
                <a:cubicBezTo>
                  <a:pt x="7829507" y="3626507"/>
                  <a:pt x="7829507" y="3626507"/>
                  <a:pt x="4598731" y="6858000"/>
                </a:cubicBezTo>
                <a:lnTo>
                  <a:pt x="4540663" y="6858000"/>
                </a:lnTo>
                <a:cubicBezTo>
                  <a:pt x="4077749" y="6858000"/>
                  <a:pt x="2938270" y="6858000"/>
                  <a:pt x="133398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90187A5-57B0-DEA0-B724-2200B4B3C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525" y="624110"/>
            <a:ext cx="4623955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PARANOIDNÍ PORUCHA OSOBNOSTI</a:t>
            </a:r>
            <a:b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2800"/>
          </a:p>
        </p:txBody>
      </p:sp>
      <p:sp>
        <p:nvSpPr>
          <p:cNvPr id="4107" name="Rectangle 4106">
            <a:extLst>
              <a:ext uri="{FF2B5EF4-FFF2-40B4-BE49-F238E27FC236}">
                <a16:creationId xmlns:a16="http://schemas.microsoft.com/office/drawing/2014/main" id="{433DF4D3-8A35-461A-ABE0-F56B78A13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60614C-63BA-5E69-366D-23EEBEB69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811" y="2133600"/>
            <a:ext cx="6382555" cy="3777622"/>
          </a:xfrm>
        </p:spPr>
        <p:txBody>
          <a:bodyPr>
            <a:norm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Jedinci, kteří se potýkají s paranoidní poruchou osobnosti bývají přehnaně vztahovační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mají pocit, že jim jejich okolí škodí.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Přátelské chování překrucují a vykládají si ho jako negativní.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Tito lidé bývají 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nedůvěřiví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a svého partnera opakovaně podezřívají z nevěry.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38586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1FF11-BF6D-4514-659D-CA7B099D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4790008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DISOCIÁLNÍ PORUCHA OSOBNOSTI</a:t>
            </a:r>
            <a:br>
              <a:rPr kumimoji="0" lang="cs-CZ" altLang="cs-CZ" sz="28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28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C2FB9-3240-781B-6730-4BCE36130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3644" y="2040467"/>
            <a:ext cx="5637757" cy="3870755"/>
          </a:xfrm>
        </p:spPr>
        <p:txBody>
          <a:bodyPr>
            <a:norm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Tato porucha je typická pro kriminální recidivisty, kteří tvoří její naprostou většinu.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Typicky se jedná o lidi, kteří jsou necitliví ke druhým, nezodpovědní a reagují agresivně. 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i="0" u="none" strike="noStrike" cap="none" normalizeH="0" baseline="0" dirty="0">
                <a:ln>
                  <a:noFill/>
                </a:ln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Nerespektují sociální normy a nemají pocit viny. 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Naopak ji svádějí na ostatní. </a:t>
            </a:r>
          </a:p>
          <a:p>
            <a:pPr defTabSz="914400" eaLnBrk="0" fontAlgn="base" hangingPunct="0"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Snadno navazují povrchní vztahy, nejsou ale schopni je dlouhodobě udržet, neumí se také poučit z vlastních chyb.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b="0" i="0" u="none" strike="noStrike" cap="none" normalizeH="0" baseline="0" dirty="0">
              <a:ln>
                <a:noFill/>
              </a:ln>
              <a:effectLst/>
              <a:latin typeface="Tahoma" panose="020B0604030504040204" pitchFamily="34" charset="0"/>
              <a:cs typeface="Tahoma" panose="020B0604030504040204" pitchFamily="34" charset="0"/>
            </a:endParaRPr>
          </a:p>
          <a:p>
            <a:endParaRPr lang="cs-CZ" dirty="0"/>
          </a:p>
        </p:txBody>
      </p:sp>
      <p:pic>
        <p:nvPicPr>
          <p:cNvPr id="5122" name="Picture 2" descr="Poruchy osobnosti - jejich druhy, příznaky a léčba - Zdraví.euro.cz">
            <a:extLst>
              <a:ext uri="{FF2B5EF4-FFF2-40B4-BE49-F238E27FC236}">
                <a16:creationId xmlns:a16="http://schemas.microsoft.com/office/drawing/2014/main" id="{8758790F-48F1-6C6C-1A02-A915B2F83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79" r="30413" b="-1"/>
          <a:stretch/>
        </p:blipFill>
        <p:spPr bwMode="auto">
          <a:xfrm>
            <a:off x="7736146" y="711199"/>
            <a:ext cx="3768466" cy="541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9623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B8EF4A33-1643-AF27-3178-625ADB7EF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7669" y="624110"/>
            <a:ext cx="4137059" cy="12808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0" lang="cs-CZ" altLang="cs-CZ" sz="27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SCHIZOIDNÍ PORUCHA OSOBNOSTI</a:t>
            </a:r>
            <a:br>
              <a:rPr kumimoji="0" lang="cs-CZ" altLang="cs-CZ" sz="2700" b="0" i="0" u="none" strike="noStrike" cap="none" normalizeH="0" baseline="0">
                <a:ln>
                  <a:noFill/>
                </a:ln>
                <a:effectLst/>
                <a:latin typeface="Tahoma" panose="020B0604030504040204" pitchFamily="34" charset="0"/>
                <a:cs typeface="Tahoma" panose="020B0604030504040204" pitchFamily="34" charset="0"/>
              </a:rPr>
            </a:br>
            <a:endParaRPr lang="cs-CZ" sz="270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DF938EB-3A6B-7EBA-0807-72A294DAE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9868" y="1905000"/>
            <a:ext cx="4684860" cy="4006222"/>
          </a:xfrm>
        </p:spPr>
        <p:txBody>
          <a:bodyPr>
            <a:normAutofit fontScale="92500" lnSpcReduction="20000"/>
          </a:bodyPr>
          <a:lstStyle/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latin typeface="Tahoma" panose="020B0604030504040204" pitchFamily="34" charset="0"/>
                <a:cs typeface="Tahoma" panose="020B0604030504040204" pitchFamily="34" charset="0"/>
              </a:rPr>
              <a:t>distancování se od citových a sociálních kontaktů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Jedinci dávají přednost samotě a fantazijním představám.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Nejsou schopní </a:t>
            </a:r>
            <a:r>
              <a:rPr kumimoji="0" lang="cs-CZ" altLang="cs-CZ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vyjadřovat své city a zažívat radost.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Jsou přesvědčeni o tom, že vztahy nic nepřináší, a tak budou mnohem šťastnější jako samotáři. </a:t>
            </a:r>
          </a:p>
          <a:p>
            <a:pPr defTabSz="914400" eaLnBrk="0" fontAlgn="base" hangingPunct="0">
              <a:lnSpc>
                <a:spcPct val="90000"/>
              </a:lnSpc>
              <a:spcBef>
                <a:spcPct val="0"/>
              </a:spcBef>
              <a:spcAft>
                <a:spcPts val="2400"/>
              </a:spcAft>
              <a:buClrTx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Mezi další příznaky patří: Emoční chlad, lhostejnost ke chvále a kritice, uzavřenost, malý zájem o sex</a:t>
            </a:r>
          </a:p>
          <a:p>
            <a:pPr>
              <a:lnSpc>
                <a:spcPct val="90000"/>
              </a:lnSpc>
            </a:pPr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6146" name="Picture 2" descr="PETER BALANTIC: Osamělý strom | Příroda | Fotografie | Obrazy, reprodukce  obrazů, fotografie">
            <a:extLst>
              <a:ext uri="{FF2B5EF4-FFF2-40B4-BE49-F238E27FC236}">
                <a16:creationId xmlns:a16="http://schemas.microsoft.com/office/drawing/2014/main" id="{D63C0B9C-D034-2E35-9FDC-915F71C9B0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905000"/>
            <a:ext cx="5451627" cy="3627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381366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255</TotalTime>
  <Words>783</Words>
  <Application>Microsoft Office PowerPoint</Application>
  <PresentationFormat>Širokoúhlá obrazovka</PresentationFormat>
  <Paragraphs>67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Century Gothic</vt:lpstr>
      <vt:lpstr>Helvetica</vt:lpstr>
      <vt:lpstr>Tahoma</vt:lpstr>
      <vt:lpstr>Wingdings 3</vt:lpstr>
      <vt:lpstr>Stébla</vt:lpstr>
      <vt:lpstr>RYSY A PORUCHY OSOBNOSTI</vt:lpstr>
      <vt:lpstr>HISTRIONSKÁ PORUCHA OSOBNOSTI </vt:lpstr>
      <vt:lpstr>ZÁVISLÁ PORUCHA OSOBNOSTI </vt:lpstr>
      <vt:lpstr>IMPULZIVNÍ PORUCHA OSOBNOSTI NEBO  (ADHD)</vt:lpstr>
      <vt:lpstr>HRANIČNÍ PORUCHA OSOBNOSTI</vt:lpstr>
      <vt:lpstr>NARCISTICKÁ PORUCHA OSOBNOSTI </vt:lpstr>
      <vt:lpstr>PARANOIDNÍ PORUCHA OSOBNOSTI </vt:lpstr>
      <vt:lpstr>DISOCIÁLNÍ PORUCHA OSOBNOSTI </vt:lpstr>
      <vt:lpstr>SCHIZOIDNÍ PORUCHA OSOBNOSTI </vt:lpstr>
      <vt:lpstr>ANANKASTATICKÁ PORUCHA OSOBNOSTI </vt:lpstr>
      <vt:lpstr>Aspergerův syndrom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Pacient</dc:title>
  <dc:creator>Hana Cackova</dc:creator>
  <cp:lastModifiedBy>Hana Cackova</cp:lastModifiedBy>
  <cp:revision>14</cp:revision>
  <dcterms:created xsi:type="dcterms:W3CDTF">2022-10-15T16:43:55Z</dcterms:created>
  <dcterms:modified xsi:type="dcterms:W3CDTF">2024-10-09T19:16:42Z</dcterms:modified>
</cp:coreProperties>
</file>