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4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47"/>
  </p:notesMasterIdLst>
  <p:sldIdLst>
    <p:sldId id="281" r:id="rId2"/>
    <p:sldId id="287" r:id="rId3"/>
    <p:sldId id="283" r:id="rId4"/>
    <p:sldId id="341" r:id="rId5"/>
    <p:sldId id="342" r:id="rId6"/>
    <p:sldId id="343" r:id="rId7"/>
    <p:sldId id="344" r:id="rId8"/>
    <p:sldId id="347" r:id="rId9"/>
    <p:sldId id="372" r:id="rId10"/>
    <p:sldId id="373" r:id="rId11"/>
    <p:sldId id="374" r:id="rId12"/>
    <p:sldId id="345" r:id="rId13"/>
    <p:sldId id="346" r:id="rId14"/>
    <p:sldId id="375" r:id="rId15"/>
    <p:sldId id="348" r:id="rId16"/>
    <p:sldId id="353" r:id="rId17"/>
    <p:sldId id="350" r:id="rId18"/>
    <p:sldId id="349" r:id="rId19"/>
    <p:sldId id="351" r:id="rId20"/>
    <p:sldId id="354" r:id="rId21"/>
    <p:sldId id="352" r:id="rId22"/>
    <p:sldId id="368" r:id="rId23"/>
    <p:sldId id="367" r:id="rId24"/>
    <p:sldId id="369" r:id="rId25"/>
    <p:sldId id="355" r:id="rId26"/>
    <p:sldId id="356" r:id="rId27"/>
    <p:sldId id="357" r:id="rId28"/>
    <p:sldId id="358" r:id="rId29"/>
    <p:sldId id="359" r:id="rId30"/>
    <p:sldId id="360" r:id="rId31"/>
    <p:sldId id="361" r:id="rId32"/>
    <p:sldId id="362" r:id="rId33"/>
    <p:sldId id="363" r:id="rId34"/>
    <p:sldId id="366" r:id="rId35"/>
    <p:sldId id="364" r:id="rId36"/>
    <p:sldId id="371" r:id="rId37"/>
    <p:sldId id="370" r:id="rId38"/>
    <p:sldId id="376" r:id="rId39"/>
    <p:sldId id="377" r:id="rId40"/>
    <p:sldId id="378" r:id="rId41"/>
    <p:sldId id="379" r:id="rId42"/>
    <p:sldId id="380" r:id="rId43"/>
    <p:sldId id="381" r:id="rId44"/>
    <p:sldId id="382" r:id="rId45"/>
    <p:sldId id="365" r:id="rId46"/>
  </p:sldIdLst>
  <p:sldSz cx="9144000" cy="6858000" type="screen4x3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FF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howOutlineIcons="0">
    <p:restoredLeft sz="17191" autoAdjust="0"/>
    <p:restoredTop sz="94660"/>
  </p:normalViewPr>
  <p:slideViewPr>
    <p:cSldViewPr>
      <p:cViewPr varScale="1">
        <p:scale>
          <a:sx n="68" d="100"/>
          <a:sy n="68" d="100"/>
        </p:scale>
        <p:origin x="-138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21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7C628B76-9B91-4055-94E5-9636F9706ECB}" type="datetimeFigureOut">
              <a:rPr lang="en-US"/>
              <a:pPr>
                <a:defRPr/>
              </a:pPr>
              <a:t>5/26/2021</a:t>
            </a:fld>
            <a:endParaRPr lang="en-US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noProof="0"/>
              <a:t>Upravte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  <a:endParaRPr lang="en-US" noProof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168715ED-F1DC-4CB1-9F46-2810937F81F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Zástupný symbol pro obrázek snímku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9" name="Zástupný symbol pro poznámky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50180" name="Zástupný symbol pro číslo snímku 3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0" y="0"/>
            <a:ext cx="0" cy="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fld id="{09590DF0-20F6-4CC0-93F9-2FC3B8BC4FC0}" type="slidenum">
              <a:rPr lang="en-US" altLang="en-US" sz="1800"/>
              <a:pPr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t>1</a:t>
            </a:fld>
            <a:endParaRPr lang="en-US" altLang="en-US" sz="180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Zástupný symbol pro obrázek snímku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5" name="Zástupný symbol pro poznámky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59396" name="Zástupný symbol pro číslo snímku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9A8927D-2366-46A3-BB41-602112F04467}" type="slidenum">
              <a:rPr lang="en-US" altLang="en-US"/>
              <a:pPr/>
              <a:t>10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Zástupný symbol pro obrázek snímku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19" name="Zástupný symbol pro poznámky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60420" name="Zástupný symbol pro číslo snímku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5160B6C-412E-4A43-BEE5-02ACFF62DFC5}" type="slidenum">
              <a:rPr lang="en-US" altLang="en-US"/>
              <a:pPr/>
              <a:t>11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Zástupný symbol pro obrázek snímku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3" name="Zástupný symbol pro poznámky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61444" name="Zástupný symbol pro číslo snímku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E0FE6B6-5E8F-4512-A474-9DE3851806E8}" type="slidenum">
              <a:rPr lang="en-US" altLang="en-US"/>
              <a:pPr/>
              <a:t>12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Zástupný symbol pro obrázek snímku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7" name="Zástupný symbol pro poznámky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62468" name="Zástupný symbol pro číslo snímku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D3C568E-91FA-4190-BC64-28C246050F4E}" type="slidenum">
              <a:rPr lang="en-US" altLang="en-US"/>
              <a:pPr/>
              <a:t>13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Zástupný symbol pro obrázek snímku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Zástupný symbol pro poznámky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63492" name="Zástupný symbol pro číslo snímku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0333C16-D815-4ED6-93D6-47F069BE9B6E}" type="slidenum">
              <a:rPr lang="en-US" altLang="en-US"/>
              <a:pPr/>
              <a:t>14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Zástupný symbol pro obrázek snímku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5" name="Zástupný symbol pro poznámky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64516" name="Zástupný symbol pro číslo snímku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3D0C1E0-F8E3-4F74-A6C1-8EC2490BC21A}" type="slidenum">
              <a:rPr lang="en-US" altLang="en-US"/>
              <a:pPr/>
              <a:t>15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Zástupný symbol pro obrázek snímku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39" name="Zástupný symbol pro poznámky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65540" name="Zástupný symbol pro číslo snímku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F340314-64A4-4060-8A9D-00109B80E36F}" type="slidenum">
              <a:rPr lang="en-US" altLang="en-US"/>
              <a:pPr/>
              <a:t>16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Zástupný symbol pro obrázek snímku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3" name="Zástupný symbol pro poznámky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66564" name="Zástupný symbol pro číslo snímku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3EA414A-7BC0-4A6C-94C5-A0F61EC89168}" type="slidenum">
              <a:rPr lang="en-US" altLang="en-US"/>
              <a:pPr/>
              <a:t>17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Zástupný symbol pro obrázek snímku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7" name="Zástupný symbol pro poznámky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67588" name="Zástupný symbol pro číslo snímku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6A216A2-4669-4D7C-99B0-581038058C44}" type="slidenum">
              <a:rPr lang="en-US" altLang="en-US"/>
              <a:pPr/>
              <a:t>18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Zástupný symbol pro obrázek snímku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1" name="Zástupný symbol pro poznámky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68612" name="Zástupný symbol pro číslo snímku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94D8AA3-0944-4AF7-9741-372952CEA917}" type="slidenum">
              <a:rPr lang="en-US" altLang="en-US"/>
              <a:pPr/>
              <a:t>19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Zástupný symbol pro obrázek snímku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Zástupný symbol pro poznámky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51204" name="Zástupný symbol pro číslo snímku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FA91CD7-02ED-459A-B2D0-2A143B76DE6C}" type="slidenum">
              <a:rPr lang="en-US" altLang="en-US"/>
              <a:pPr/>
              <a:t>2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Zástupný symbol pro obrázek snímku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5" name="Zástupný symbol pro poznámky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69636" name="Zástupný symbol pro číslo snímku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92FA238-F14D-459A-9E88-6999C63BB4C5}" type="slidenum">
              <a:rPr lang="en-US" altLang="en-US"/>
              <a:pPr/>
              <a:t>20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Zástupný symbol pro obrázek snímku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659" name="Zástupný symbol pro poznámky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70660" name="Zástupný symbol pro číslo snímku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81BF23B-0EA3-4E41-9D40-12BC7F76E128}" type="slidenum">
              <a:rPr lang="en-US" altLang="en-US"/>
              <a:pPr/>
              <a:t>21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Zástupný symbol pro obrázek snímku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683" name="Zástupný symbol pro poznámky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71684" name="Zástupný symbol pro číslo snímku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E5C5522-492A-44FF-8D1C-D419870DBB0D}" type="slidenum">
              <a:rPr lang="en-US" altLang="en-US"/>
              <a:pPr/>
              <a:t>22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Zástupný symbol pro obrázek snímku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7" name="Zástupný symbol pro poznámky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72708" name="Zástupný symbol pro číslo snímku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C324580-4833-41F6-A43F-F0825B76F381}" type="slidenum">
              <a:rPr lang="en-US" altLang="en-US"/>
              <a:pPr/>
              <a:t>23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Zástupný symbol pro obrázek snímku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3731" name="Zástupný symbol pro poznámky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73732" name="Zástupný symbol pro číslo snímku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DD604B1-27A0-449C-9E53-62A10A745235}" type="slidenum">
              <a:rPr lang="en-US" altLang="en-US"/>
              <a:pPr/>
              <a:t>24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Zástupný symbol pro obrázek snímku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5" name="Zástupný symbol pro poznámky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74756" name="Zástupný symbol pro číslo snímku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69FA7DA-E5DC-4B3D-8950-ECF7E985A274}" type="slidenum">
              <a:rPr lang="en-US" altLang="en-US"/>
              <a:pPr/>
              <a:t>25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Zástupný symbol pro obrázek snímku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779" name="Zástupný symbol pro poznámky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75780" name="Zástupný symbol pro číslo snímku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FA6AEE3-C113-49D6-BF79-EA325D973773}" type="slidenum">
              <a:rPr lang="en-US" altLang="en-US"/>
              <a:pPr/>
              <a:t>26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Zástupný symbol pro obrázek snímku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803" name="Zástupný symbol pro poznámky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76804" name="Zástupný symbol pro číslo snímku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5F72FA9-5ED3-4D15-900F-E1930B2F2AD2}" type="slidenum">
              <a:rPr lang="en-US" altLang="en-US"/>
              <a:pPr/>
              <a:t>27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Zástupný symbol pro obrázek snímku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7" name="Zástupný symbol pro poznámky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77828" name="Zástupný symbol pro číslo snímku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53DB0BF-4FE2-4E59-8FB4-7AD9945AFB47}" type="slidenum">
              <a:rPr lang="en-US" altLang="en-US"/>
              <a:pPr/>
              <a:t>28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Zástupný symbol pro obrázek snímku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851" name="Zástupný symbol pro poznámky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78852" name="Zástupný symbol pro číslo snímku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BF2CF80-1836-48C5-BA3A-7254C6188D52}" type="slidenum">
              <a:rPr lang="en-US" altLang="en-US"/>
              <a:pPr/>
              <a:t>29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Zástupný symbol pro obrázek snímku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7" name="Zástupný symbol pro poznámky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52228" name="Zástupný symbol pro číslo snímku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4189E97-2585-42AA-BD3C-7885A2D07961}" type="slidenum">
              <a:rPr lang="en-US" altLang="en-US"/>
              <a:pPr/>
              <a:t>3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Zástupný symbol pro obrázek snímku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9875" name="Zástupný symbol pro poznámky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79876" name="Zástupný symbol pro číslo snímku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87F5B0B-A64C-4C9C-8BE6-7A2D12A8BAA1}" type="slidenum">
              <a:rPr lang="en-US" altLang="en-US"/>
              <a:pPr/>
              <a:t>30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Zástupný symbol pro obrázek snímku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899" name="Zástupný symbol pro poznámky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80900" name="Zástupný symbol pro číslo snímku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D1ED86C-0D5F-4A50-9DC8-10757F2D914F}" type="slidenum">
              <a:rPr lang="en-US" altLang="en-US"/>
              <a:pPr/>
              <a:t>31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Zástupný symbol pro obrázek snímku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23" name="Zástupný symbol pro poznámky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81924" name="Zástupný symbol pro číslo snímku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A305526-D06C-4B89-95D2-0DB89DC29279}" type="slidenum">
              <a:rPr lang="en-US" altLang="en-US"/>
              <a:pPr/>
              <a:t>32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Zástupný symbol pro obrázek snímku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947" name="Zástupný symbol pro poznámky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82948" name="Zástupný symbol pro číslo snímku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B164CE81-9E6E-4A4D-8218-E526BBD501C6}" type="slidenum">
              <a:rPr lang="en-US" altLang="en-US"/>
              <a:pPr/>
              <a:t>33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Zástupný symbol pro obrázek snímku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3971" name="Zástupný symbol pro poznámky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83972" name="Zástupný symbol pro číslo snímku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B06CC84-3312-4FD0-9DBE-2B67590DC35A}" type="slidenum">
              <a:rPr lang="en-US" altLang="en-US"/>
              <a:pPr/>
              <a:t>34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Zástupný symbol pro obrázek snímku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4995" name="Zástupný symbol pro poznámky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84996" name="Zástupný symbol pro číslo snímku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B4007E5-E8BA-4210-B898-A7CA72DD11E5}" type="slidenum">
              <a:rPr lang="en-US" altLang="en-US"/>
              <a:pPr/>
              <a:t>35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Zástupný symbol pro obrázek snímku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019" name="Zástupný symbol pro poznámky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86020" name="Zástupný symbol pro číslo snímku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D58ABC0-3FAD-452F-9AB4-C9AA8347BE25}" type="slidenum">
              <a:rPr lang="en-US" altLang="en-US"/>
              <a:pPr/>
              <a:t>36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Zástupný symbol pro obrázek snímku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3" name="Zástupný symbol pro poznámky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87044" name="Zástupný symbol pro číslo snímku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49A3F33-D8C0-431E-8145-B6786A3C1F51}" type="slidenum">
              <a:rPr lang="en-US" altLang="en-US"/>
              <a:pPr/>
              <a:t>37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Zástupný symbol pro obrázek snímku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8067" name="Zástupný symbol pro poznámky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88068" name="Zástupný symbol pro číslo snímku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52C2154-5AE6-4E71-BE79-04F4F4E3093B}" type="slidenum">
              <a:rPr lang="en-US" altLang="en-US"/>
              <a:pPr/>
              <a:t>38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Zástupný symbol pro obrázek snímku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9091" name="Zástupný symbol pro poznámky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89092" name="Zástupný symbol pro číslo snímku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270769B-BEB9-4A82-86F1-D8A26DE8798A}" type="slidenum">
              <a:rPr lang="en-US" altLang="en-US"/>
              <a:pPr/>
              <a:t>39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Zástupný symbol pro obrázek snímku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1" name="Zástupný symbol pro poznámky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53252" name="Zástupný symbol pro číslo snímku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BD873351-7BCE-4D7B-8B94-C152FEB8BC3A}" type="slidenum">
              <a:rPr lang="en-US" altLang="en-US"/>
              <a:pPr/>
              <a:t>4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Zástupný symbol pro obrázek snímku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0115" name="Zástupný symbol pro poznámky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90116" name="Zástupný symbol pro číslo snímku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4FBE285-ADFE-4228-BAD0-300B85F2DCF7}" type="slidenum">
              <a:rPr lang="en-US" altLang="en-US"/>
              <a:pPr/>
              <a:t>40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Zástupný symbol pro obrázek snímku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1139" name="Zástupný symbol pro poznámky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91140" name="Zástupný symbol pro číslo snímku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BBBF00F-9B2E-4ADF-A061-D388C34C6BBC}" type="slidenum">
              <a:rPr lang="en-US" altLang="en-US"/>
              <a:pPr/>
              <a:t>41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Zástupný symbol pro obrázek snímku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63" name="Zástupný symbol pro poznámky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92164" name="Zástupný symbol pro číslo snímku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1CFB7D1-3C29-4297-9D5C-76336305E373}" type="slidenum">
              <a:rPr lang="en-US" altLang="en-US"/>
              <a:pPr/>
              <a:t>42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Zástupný symbol pro obrázek snímku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187" name="Zástupný symbol pro poznámky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93188" name="Zástupný symbol pro číslo snímku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B1ACC4D7-0615-47EC-BBA3-F604BDD8ED15}" type="slidenum">
              <a:rPr lang="en-US" altLang="en-US"/>
              <a:pPr/>
              <a:t>43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Zástupný symbol pro obrázek snímku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4211" name="Zástupný symbol pro poznámky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94212" name="Zástupný symbol pro číslo snímku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C8F8C19-FAD0-411E-B6BB-8F239B395619}" type="slidenum">
              <a:rPr lang="en-US" altLang="en-US"/>
              <a:pPr/>
              <a:t>44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Zástupný symbol pro obrázek snímku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5235" name="Zástupný symbol pro poznámky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95236" name="Zástupný symbol pro číslo snímku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80E0DAD-82AA-474D-8807-7DCBD40CAD47}" type="slidenum">
              <a:rPr lang="en-US" altLang="en-US"/>
              <a:pPr/>
              <a:t>45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Zástupný symbol pro obrázek snímku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Zástupný symbol pro poznámky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54276" name="Zástupný symbol pro číslo snímku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36B4A33-BFB1-4713-887E-8FC411610408}" type="slidenum">
              <a:rPr lang="en-US" altLang="en-US"/>
              <a:pPr/>
              <a:t>5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Zástupný symbol pro obrázek snímku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299" name="Zástupný symbol pro poznámky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55300" name="Zástupný symbol pro číslo snímku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D39E2FB-3973-4F78-A681-C29C9E1A2BE7}" type="slidenum">
              <a:rPr lang="en-US" altLang="en-US"/>
              <a:pPr/>
              <a:t>6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Zástupný symbol pro obrázek snímku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3" name="Zástupný symbol pro poznámky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56324" name="Zástupný symbol pro číslo snímku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03905E2-80CB-4D32-8429-4FB524D1647A}" type="slidenum">
              <a:rPr lang="en-US" altLang="en-US"/>
              <a:pPr/>
              <a:t>7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Zástupný symbol pro obrázek snímku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7" name="Zástupný symbol pro poznámky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57348" name="Zástupný symbol pro číslo snímku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4B74540-365D-4DCA-80D1-208403D430CC}" type="slidenum">
              <a:rPr lang="en-US" altLang="en-US"/>
              <a:pPr/>
              <a:t>8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Zástupný symbol pro obrázek snímku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1" name="Zástupný symbol pro poznámky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58372" name="Zástupný symbol pro číslo snímku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DD1DF22-426D-4EF7-A729-69D6FB20E47F}" type="slidenum">
              <a:rPr lang="en-US" altLang="en-US"/>
              <a:pPr/>
              <a:t>9</a:t>
            </a:fld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/>
        </p:nvSpPr>
        <p:spPr bwMode="auto">
          <a:xfrm>
            <a:off x="1066800" y="304800"/>
            <a:ext cx="7543800" cy="143192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defRPr/>
            </a:pPr>
            <a:endParaRPr lang="en-US" altLang="en-US" sz="4400" b="1">
              <a:solidFill>
                <a:schemeClr val="tx2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/>
        </p:nvSpPr>
        <p:spPr bwMode="auto">
          <a:xfrm>
            <a:off x="1066800" y="1981200"/>
            <a:ext cx="7543800" cy="41148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/>
            </a:pPr>
            <a:endParaRPr lang="en-US" altLang="en-US" sz="320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6013A7-0D13-4885-B311-29CCD6488732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724650" y="304800"/>
            <a:ext cx="1885950" cy="5791200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1066800" y="304800"/>
            <a:ext cx="5505450" cy="5791200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D1BEB7-FE03-4071-AE41-CEEC4AF8A7C0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55F5F5-AB54-473D-BF79-F7925C794D3C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5DC041-C6AE-4F5C-8AA7-A31EDA6AE9D3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066800" y="1981200"/>
            <a:ext cx="36957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914900" y="1981200"/>
            <a:ext cx="36957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D3B804-8B7A-4C53-9ED9-1419E5A7A810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68D37B-3C3E-4C88-8D57-68EB91248A9F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0A9CFC-D1AF-4063-A743-32D9B87B4B6B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086F5A-333C-453C-8FCB-5D5B7BC3797E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7DEEDC-5AE3-4281-8971-B9BC4DD3BE9B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1E31E3-04FF-4296-AD7D-875F8964E9C1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6350"/>
            <a:ext cx="9140825" cy="6851650"/>
            <a:chOff x="0" y="4"/>
            <a:chExt cx="5758" cy="4316"/>
          </a:xfrm>
        </p:grpSpPr>
        <p:sp>
          <p:nvSpPr>
            <p:cNvPr id="1032" name="Freeform 3"/>
            <p:cNvSpPr>
              <a:spLocks/>
            </p:cNvSpPr>
            <p:nvPr/>
          </p:nvSpPr>
          <p:spPr bwMode="hidden">
            <a:xfrm>
              <a:off x="558" y="1161"/>
              <a:ext cx="5200" cy="3159"/>
            </a:xfrm>
            <a:custGeom>
              <a:avLst/>
              <a:gdLst>
                <a:gd name="T0" fmla="*/ 0 w 5184"/>
                <a:gd name="T1" fmla="*/ 3159 h 3159"/>
                <a:gd name="T2" fmla="*/ 5264 w 5184"/>
                <a:gd name="T3" fmla="*/ 3159 h 3159"/>
                <a:gd name="T4" fmla="*/ 5264 w 5184"/>
                <a:gd name="T5" fmla="*/ 0 h 3159"/>
                <a:gd name="T6" fmla="*/ 0 w 5184"/>
                <a:gd name="T7" fmla="*/ 0 h 3159"/>
                <a:gd name="T8" fmla="*/ 0 w 5184"/>
                <a:gd name="T9" fmla="*/ 3159 h 3159"/>
                <a:gd name="T10" fmla="*/ 0 w 5184"/>
                <a:gd name="T11" fmla="*/ 3159 h 315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184" h="3159">
                  <a:moveTo>
                    <a:pt x="0" y="3159"/>
                  </a:moveTo>
                  <a:lnTo>
                    <a:pt x="5184" y="3159"/>
                  </a:lnTo>
                  <a:lnTo>
                    <a:pt x="5184" y="0"/>
                  </a:lnTo>
                  <a:lnTo>
                    <a:pt x="0" y="0"/>
                  </a:lnTo>
                  <a:lnTo>
                    <a:pt x="0" y="315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1033" name="Freeform 4"/>
            <p:cNvSpPr>
              <a:spLocks/>
            </p:cNvSpPr>
            <p:nvPr/>
          </p:nvSpPr>
          <p:spPr bwMode="hidden">
            <a:xfrm>
              <a:off x="0" y="1161"/>
              <a:ext cx="558" cy="3159"/>
            </a:xfrm>
            <a:custGeom>
              <a:avLst/>
              <a:gdLst>
                <a:gd name="T0" fmla="*/ 0 w 556"/>
                <a:gd name="T1" fmla="*/ 0 h 3159"/>
                <a:gd name="T2" fmla="*/ 0 w 556"/>
                <a:gd name="T3" fmla="*/ 3159 h 3159"/>
                <a:gd name="T4" fmla="*/ 566 w 556"/>
                <a:gd name="T5" fmla="*/ 3159 h 3159"/>
                <a:gd name="T6" fmla="*/ 566 w 556"/>
                <a:gd name="T7" fmla="*/ 0 h 3159"/>
                <a:gd name="T8" fmla="*/ 0 w 556"/>
                <a:gd name="T9" fmla="*/ 0 h 3159"/>
                <a:gd name="T10" fmla="*/ 0 w 556"/>
                <a:gd name="T11" fmla="*/ 0 h 315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56" h="3159">
                  <a:moveTo>
                    <a:pt x="0" y="0"/>
                  </a:moveTo>
                  <a:lnTo>
                    <a:pt x="0" y="3159"/>
                  </a:lnTo>
                  <a:lnTo>
                    <a:pt x="556" y="3159"/>
                  </a:lnTo>
                  <a:lnTo>
                    <a:pt x="556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grpSp>
          <p:nvGrpSpPr>
            <p:cNvPr id="1034" name="Group 5"/>
            <p:cNvGrpSpPr>
              <a:grpSpLocks/>
            </p:cNvGrpSpPr>
            <p:nvPr userDrawn="1"/>
          </p:nvGrpSpPr>
          <p:grpSpPr bwMode="auto">
            <a:xfrm>
              <a:off x="0" y="4"/>
              <a:ext cx="5758" cy="4316"/>
              <a:chOff x="0" y="4"/>
              <a:chExt cx="5758" cy="4316"/>
            </a:xfrm>
          </p:grpSpPr>
          <p:sp>
            <p:nvSpPr>
              <p:cNvPr id="1035" name="Freeform 6"/>
              <p:cNvSpPr>
                <a:spLocks/>
              </p:cNvSpPr>
              <p:nvPr/>
            </p:nvSpPr>
            <p:spPr bwMode="ltGray">
              <a:xfrm>
                <a:off x="552" y="4"/>
                <a:ext cx="12" cy="695"/>
              </a:xfrm>
              <a:custGeom>
                <a:avLst/>
                <a:gdLst>
                  <a:gd name="T0" fmla="*/ 12 w 12"/>
                  <a:gd name="T1" fmla="*/ 0 h 695"/>
                  <a:gd name="T2" fmla="*/ 0 w 12"/>
                  <a:gd name="T3" fmla="*/ 0 h 695"/>
                  <a:gd name="T4" fmla="*/ 0 w 12"/>
                  <a:gd name="T5" fmla="*/ 695 h 695"/>
                  <a:gd name="T6" fmla="*/ 12 w 12"/>
                  <a:gd name="T7" fmla="*/ 695 h 695"/>
                  <a:gd name="T8" fmla="*/ 12 w 12"/>
                  <a:gd name="T9" fmla="*/ 0 h 695"/>
                  <a:gd name="T10" fmla="*/ 12 w 12"/>
                  <a:gd name="T11" fmla="*/ 0 h 69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695">
                    <a:moveTo>
                      <a:pt x="12" y="0"/>
                    </a:moveTo>
                    <a:lnTo>
                      <a:pt x="0" y="0"/>
                    </a:lnTo>
                    <a:lnTo>
                      <a:pt x="0" y="695"/>
                    </a:lnTo>
                    <a:lnTo>
                      <a:pt x="12" y="695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1036" name="Freeform 7"/>
              <p:cNvSpPr>
                <a:spLocks/>
              </p:cNvSpPr>
              <p:nvPr/>
            </p:nvSpPr>
            <p:spPr bwMode="ltGray">
              <a:xfrm>
                <a:off x="552" y="1623"/>
                <a:ext cx="12" cy="2697"/>
              </a:xfrm>
              <a:custGeom>
                <a:avLst/>
                <a:gdLst>
                  <a:gd name="T0" fmla="*/ 0 w 12"/>
                  <a:gd name="T1" fmla="*/ 2697 h 2697"/>
                  <a:gd name="T2" fmla="*/ 12 w 12"/>
                  <a:gd name="T3" fmla="*/ 2697 h 2697"/>
                  <a:gd name="T4" fmla="*/ 12 w 12"/>
                  <a:gd name="T5" fmla="*/ 0 h 2697"/>
                  <a:gd name="T6" fmla="*/ 0 w 12"/>
                  <a:gd name="T7" fmla="*/ 0 h 2697"/>
                  <a:gd name="T8" fmla="*/ 0 w 12"/>
                  <a:gd name="T9" fmla="*/ 2697 h 2697"/>
                  <a:gd name="T10" fmla="*/ 0 w 12"/>
                  <a:gd name="T11" fmla="*/ 2697 h 269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697">
                    <a:moveTo>
                      <a:pt x="0" y="2697"/>
                    </a:moveTo>
                    <a:lnTo>
                      <a:pt x="12" y="2697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69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1037" name="Freeform 8"/>
              <p:cNvSpPr>
                <a:spLocks/>
              </p:cNvSpPr>
              <p:nvPr/>
            </p:nvSpPr>
            <p:spPr bwMode="ltGray">
              <a:xfrm>
                <a:off x="1019" y="1155"/>
                <a:ext cx="4739" cy="12"/>
              </a:xfrm>
              <a:custGeom>
                <a:avLst/>
                <a:gdLst>
                  <a:gd name="T0" fmla="*/ 4799 w 4724"/>
                  <a:gd name="T1" fmla="*/ 0 h 12"/>
                  <a:gd name="T2" fmla="*/ 0 w 4724"/>
                  <a:gd name="T3" fmla="*/ 0 h 12"/>
                  <a:gd name="T4" fmla="*/ 0 w 4724"/>
                  <a:gd name="T5" fmla="*/ 12 h 12"/>
                  <a:gd name="T6" fmla="*/ 4799 w 4724"/>
                  <a:gd name="T7" fmla="*/ 12 h 12"/>
                  <a:gd name="T8" fmla="*/ 4799 w 4724"/>
                  <a:gd name="T9" fmla="*/ 0 h 12"/>
                  <a:gd name="T10" fmla="*/ 4799 w 4724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724" h="12">
                    <a:moveTo>
                      <a:pt x="4724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4724" y="12"/>
                    </a:lnTo>
                    <a:lnTo>
                      <a:pt x="47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1038" name="Freeform 9"/>
              <p:cNvSpPr>
                <a:spLocks/>
              </p:cNvSpPr>
              <p:nvPr/>
            </p:nvSpPr>
            <p:spPr bwMode="ltGray">
              <a:xfrm>
                <a:off x="552" y="1371"/>
                <a:ext cx="12" cy="252"/>
              </a:xfrm>
              <a:custGeom>
                <a:avLst/>
                <a:gdLst>
                  <a:gd name="T0" fmla="*/ 0 w 12"/>
                  <a:gd name="T1" fmla="*/ 252 h 252"/>
                  <a:gd name="T2" fmla="*/ 12 w 12"/>
                  <a:gd name="T3" fmla="*/ 252 h 252"/>
                  <a:gd name="T4" fmla="*/ 12 w 12"/>
                  <a:gd name="T5" fmla="*/ 0 h 252"/>
                  <a:gd name="T6" fmla="*/ 0 w 12"/>
                  <a:gd name="T7" fmla="*/ 0 h 252"/>
                  <a:gd name="T8" fmla="*/ 0 w 12"/>
                  <a:gd name="T9" fmla="*/ 252 h 252"/>
                  <a:gd name="T10" fmla="*/ 0 w 12"/>
                  <a:gd name="T11" fmla="*/ 252 h 25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52">
                    <a:moveTo>
                      <a:pt x="0" y="252"/>
                    </a:moveTo>
                    <a:lnTo>
                      <a:pt x="12" y="252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5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1039" name="Freeform 10"/>
              <p:cNvSpPr>
                <a:spLocks/>
              </p:cNvSpPr>
              <p:nvPr/>
            </p:nvSpPr>
            <p:spPr bwMode="ltGray">
              <a:xfrm>
                <a:off x="552" y="699"/>
                <a:ext cx="12" cy="252"/>
              </a:xfrm>
              <a:custGeom>
                <a:avLst/>
                <a:gdLst>
                  <a:gd name="T0" fmla="*/ 12 w 12"/>
                  <a:gd name="T1" fmla="*/ 0 h 252"/>
                  <a:gd name="T2" fmla="*/ 0 w 12"/>
                  <a:gd name="T3" fmla="*/ 0 h 252"/>
                  <a:gd name="T4" fmla="*/ 0 w 12"/>
                  <a:gd name="T5" fmla="*/ 252 h 252"/>
                  <a:gd name="T6" fmla="*/ 12 w 12"/>
                  <a:gd name="T7" fmla="*/ 252 h 252"/>
                  <a:gd name="T8" fmla="*/ 12 w 12"/>
                  <a:gd name="T9" fmla="*/ 0 h 252"/>
                  <a:gd name="T10" fmla="*/ 12 w 12"/>
                  <a:gd name="T11" fmla="*/ 0 h 25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52">
                    <a:moveTo>
                      <a:pt x="12" y="0"/>
                    </a:moveTo>
                    <a:lnTo>
                      <a:pt x="0" y="0"/>
                    </a:lnTo>
                    <a:lnTo>
                      <a:pt x="0" y="252"/>
                    </a:lnTo>
                    <a:lnTo>
                      <a:pt x="12" y="252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4107" name="Freeform 11"/>
              <p:cNvSpPr>
                <a:spLocks/>
              </p:cNvSpPr>
              <p:nvPr/>
            </p:nvSpPr>
            <p:spPr bwMode="ltGray">
              <a:xfrm>
                <a:off x="552" y="951"/>
                <a:ext cx="12" cy="42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420"/>
                  </a:cxn>
                  <a:cxn ang="0">
                    <a:pos x="12" y="42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12" h="420">
                    <a:moveTo>
                      <a:pt x="0" y="0"/>
                    </a:moveTo>
                    <a:lnTo>
                      <a:pt x="0" y="420"/>
                    </a:lnTo>
                    <a:lnTo>
                      <a:pt x="12" y="42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cs-CZ"/>
              </a:p>
            </p:txBody>
          </p:sp>
          <p:sp>
            <p:nvSpPr>
              <p:cNvPr id="1041" name="Freeform 12"/>
              <p:cNvSpPr>
                <a:spLocks/>
              </p:cNvSpPr>
              <p:nvPr/>
            </p:nvSpPr>
            <p:spPr bwMode="ltGray">
              <a:xfrm>
                <a:off x="0" y="1155"/>
                <a:ext cx="351" cy="12"/>
              </a:xfrm>
              <a:custGeom>
                <a:avLst/>
                <a:gdLst>
                  <a:gd name="T0" fmla="*/ 0 w 251"/>
                  <a:gd name="T1" fmla="*/ 0 h 12"/>
                  <a:gd name="T2" fmla="*/ 0 w 251"/>
                  <a:gd name="T3" fmla="*/ 12 h 12"/>
                  <a:gd name="T4" fmla="*/ 1344 w 251"/>
                  <a:gd name="T5" fmla="*/ 12 h 12"/>
                  <a:gd name="T6" fmla="*/ 1344 w 251"/>
                  <a:gd name="T7" fmla="*/ 0 h 12"/>
                  <a:gd name="T8" fmla="*/ 0 w 251"/>
                  <a:gd name="T9" fmla="*/ 0 h 12"/>
                  <a:gd name="T10" fmla="*/ 0 w 251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51" h="12">
                    <a:moveTo>
                      <a:pt x="0" y="0"/>
                    </a:moveTo>
                    <a:lnTo>
                      <a:pt x="0" y="12"/>
                    </a:lnTo>
                    <a:lnTo>
                      <a:pt x="251" y="12"/>
                    </a:lnTo>
                    <a:lnTo>
                      <a:pt x="251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1042" name="Freeform 13"/>
              <p:cNvSpPr>
                <a:spLocks/>
              </p:cNvSpPr>
              <p:nvPr/>
            </p:nvSpPr>
            <p:spPr bwMode="ltGray">
              <a:xfrm>
                <a:off x="767" y="1155"/>
                <a:ext cx="252" cy="12"/>
              </a:xfrm>
              <a:custGeom>
                <a:avLst/>
                <a:gdLst>
                  <a:gd name="T0" fmla="*/ 256 w 251"/>
                  <a:gd name="T1" fmla="*/ 0 h 12"/>
                  <a:gd name="T2" fmla="*/ 0 w 251"/>
                  <a:gd name="T3" fmla="*/ 0 h 12"/>
                  <a:gd name="T4" fmla="*/ 0 w 251"/>
                  <a:gd name="T5" fmla="*/ 12 h 12"/>
                  <a:gd name="T6" fmla="*/ 256 w 251"/>
                  <a:gd name="T7" fmla="*/ 12 h 12"/>
                  <a:gd name="T8" fmla="*/ 256 w 251"/>
                  <a:gd name="T9" fmla="*/ 0 h 12"/>
                  <a:gd name="T10" fmla="*/ 256 w 251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51" h="12">
                    <a:moveTo>
                      <a:pt x="251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251" y="12"/>
                    </a:lnTo>
                    <a:lnTo>
                      <a:pt x="251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4110" name="Freeform 14"/>
              <p:cNvSpPr>
                <a:spLocks/>
              </p:cNvSpPr>
              <p:nvPr/>
            </p:nvSpPr>
            <p:spPr bwMode="ltGray">
              <a:xfrm>
                <a:off x="348" y="1155"/>
                <a:ext cx="419" cy="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18" y="12"/>
                  </a:cxn>
                  <a:cxn ang="0">
                    <a:pos x="418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418" h="12">
                    <a:moveTo>
                      <a:pt x="0" y="0"/>
                    </a:moveTo>
                    <a:lnTo>
                      <a:pt x="0" y="12"/>
                    </a:lnTo>
                    <a:lnTo>
                      <a:pt x="418" y="12"/>
                    </a:lnTo>
                    <a:lnTo>
                      <a:pt x="418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cs-CZ"/>
              </a:p>
            </p:txBody>
          </p:sp>
        </p:grpSp>
      </p:grpSp>
      <p:sp>
        <p:nvSpPr>
          <p:cNvPr id="4111" name="Rectangle 15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304800"/>
            <a:ext cx="7543800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 předlohy nadpisů.</a:t>
            </a:r>
          </a:p>
        </p:txBody>
      </p:sp>
      <p:sp>
        <p:nvSpPr>
          <p:cNvPr id="4112" name="Rectangle 1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66800" y="1981200"/>
            <a:ext cx="75438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113" name="Rectangle 1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66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114" name="Rectangle 1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290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115" name="Rectangle 1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056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 smtClean="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5D2C4536-85CA-4467-B4DE-5BB7155781C7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55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.wav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0.wav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1.wav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2.wav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3.wav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4.wav"/><Relationship Id="rId5" Type="http://schemas.openxmlformats.org/officeDocument/2006/relationships/image" Target="../media/image4.png"/><Relationship Id="rId4" Type="http://schemas.openxmlformats.org/officeDocument/2006/relationships/image" Target="../media/image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5.wav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6.wav"/><Relationship Id="rId6" Type="http://schemas.openxmlformats.org/officeDocument/2006/relationships/image" Target="../media/image4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7.wav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8.wav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9.wav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.wav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20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0.wav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10" Type="http://schemas.openxmlformats.org/officeDocument/2006/relationships/image" Target="../media/image2.pn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1.wav"/><Relationship Id="rId5" Type="http://schemas.openxmlformats.org/officeDocument/2006/relationships/image" Target="../media/image2.png"/><Relationship Id="rId4" Type="http://schemas.openxmlformats.org/officeDocument/2006/relationships/image" Target="../media/image23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27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2.wav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3.wav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4.wav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5.wav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6.wav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7.wav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8.wav"/><Relationship Id="rId5" Type="http://schemas.openxmlformats.org/officeDocument/2006/relationships/image" Target="../media/image4.png"/><Relationship Id="rId4" Type="http://schemas.openxmlformats.org/officeDocument/2006/relationships/image" Target="../media/image2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9.wav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.wav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0.wav"/><Relationship Id="rId5" Type="http://schemas.openxmlformats.org/officeDocument/2006/relationships/image" Target="../media/image4.png"/><Relationship Id="rId4" Type="http://schemas.openxmlformats.org/officeDocument/2006/relationships/image" Target="../media/image2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1.wav"/><Relationship Id="rId4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2.wav"/><Relationship Id="rId4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3.wav"/><Relationship Id="rId6" Type="http://schemas.openxmlformats.org/officeDocument/2006/relationships/image" Target="../media/image4.pn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4.wav"/><Relationship Id="rId4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5.wav"/><Relationship Id="rId4" Type="http://schemas.openxmlformats.org/officeDocument/2006/relationships/image" Target="../media/image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36.wav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7.wav"/><Relationship Id="rId4" Type="http://schemas.openxmlformats.org/officeDocument/2006/relationships/image" Target="../media/image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8.wav"/><Relationship Id="rId5" Type="http://schemas.openxmlformats.org/officeDocument/2006/relationships/image" Target="../media/image4.png"/><Relationship Id="rId4" Type="http://schemas.openxmlformats.org/officeDocument/2006/relationships/image" Target="../media/image35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9.wav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.wav"/><Relationship Id="rId5" Type="http://schemas.openxmlformats.org/officeDocument/2006/relationships/image" Target="../media/image4.png"/><Relationship Id="rId4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0.wav"/><Relationship Id="rId5" Type="http://schemas.openxmlformats.org/officeDocument/2006/relationships/image" Target="../media/image4.png"/><Relationship Id="rId4" Type="http://schemas.openxmlformats.org/officeDocument/2006/relationships/image" Target="../media/image36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1.wav"/><Relationship Id="rId4" Type="http://schemas.openxmlformats.org/officeDocument/2006/relationships/image" Target="../media/image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2.wav"/><Relationship Id="rId5" Type="http://schemas.openxmlformats.org/officeDocument/2006/relationships/image" Target="../media/image4.png"/><Relationship Id="rId4" Type="http://schemas.openxmlformats.org/officeDocument/2006/relationships/image" Target="../media/image37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3.wav"/><Relationship Id="rId4" Type="http://schemas.openxmlformats.org/officeDocument/2006/relationships/image" Target="../media/image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4.wav"/><Relationship Id="rId6" Type="http://schemas.openxmlformats.org/officeDocument/2006/relationships/image" Target="../media/image4.pn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5.wav"/><Relationship Id="rId5" Type="http://schemas.openxmlformats.org/officeDocument/2006/relationships/image" Target="../media/image4.png"/><Relationship Id="rId4" Type="http://schemas.openxmlformats.org/officeDocument/2006/relationships/image" Target="../media/image4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5.wav"/><Relationship Id="rId5" Type="http://schemas.openxmlformats.org/officeDocument/2006/relationships/image" Target="../media/image4.pn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6.wav"/><Relationship Id="rId6" Type="http://schemas.openxmlformats.org/officeDocument/2006/relationships/image" Target="../media/image4.png"/><Relationship Id="rId5" Type="http://schemas.openxmlformats.org/officeDocument/2006/relationships/image" Target="../media/image7.jpeg"/><Relationship Id="rId4" Type="http://schemas.openxmlformats.org/officeDocument/2006/relationships/hyperlink" Target="http://www.zubarplzen.cz/images/14e2.jpg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7.wav"/><Relationship Id="rId5" Type="http://schemas.openxmlformats.org/officeDocument/2006/relationships/image" Target="../media/image4.pn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8.wav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9.wav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1066800" y="1997075"/>
            <a:ext cx="7086600" cy="1431925"/>
          </a:xfrm>
        </p:spPr>
        <p:txBody>
          <a:bodyPr anchor="b"/>
          <a:lstStyle/>
          <a:p>
            <a:pPr eaLnBrk="1" hangingPunct="1">
              <a:defRPr/>
            </a:pPr>
            <a:r>
              <a:rPr lang="cs-CZ" altLang="en-US" b="0"/>
              <a:t>Fixní </a:t>
            </a:r>
            <a:r>
              <a:rPr lang="cs-CZ" altLang="en-US" b="0" smtClean="0"/>
              <a:t>protetika</a:t>
            </a:r>
            <a:endParaRPr lang="cs-CZ" altLang="en-US" dirty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1066800" y="3886200"/>
            <a:ext cx="6400800" cy="1752600"/>
          </a:xfrm>
        </p:spPr>
        <p:txBody>
          <a:bodyPr/>
          <a:lstStyle/>
          <a:p>
            <a:pPr marL="0" indent="0" eaLnBrk="1" hangingPunct="1">
              <a:buFont typeface="Wingdings" pitchFamily="2" charset="2"/>
              <a:buNone/>
              <a:defRPr/>
            </a:pPr>
            <a:endParaRPr lang="cs-CZ" altLang="en-US"/>
          </a:p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cs-CZ" altLang="en-US"/>
              <a:t>MDDr. Petra Nevoránková</a:t>
            </a:r>
          </a:p>
        </p:txBody>
      </p:sp>
      <p:pic>
        <p:nvPicPr>
          <p:cNvPr id="5" name="~PP1361.WAV">
            <a:hlinkClick r:id="" action="ppaction://media"/>
          </p:cNvPr>
          <p:cNvPicPr>
            <a:picLocks noRot="1" noChangeAspect="1"/>
          </p:cNvPicPr>
          <p:nvPr>
            <a:wavAudioFile r:embed="rId1" name="~PP1361.WAV"/>
          </p:nvPr>
        </p:nvPicPr>
        <p:blipFill>
          <a:blip r:embed="rId4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Indikace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 marL="609600" indent="-609600">
              <a:defRPr/>
            </a:pPr>
            <a:r>
              <a:rPr lang="cs-CZ" altLang="en-US"/>
              <a:t>Pilířové </a:t>
            </a:r>
          </a:p>
          <a:p>
            <a:pPr marL="990600" lvl="1" indent="-533400">
              <a:defRPr/>
            </a:pPr>
            <a:r>
              <a:rPr lang="cs-CZ" altLang="en-US"/>
              <a:t>kotví tělo korunky na pilířových zubech</a:t>
            </a:r>
          </a:p>
          <a:p>
            <a:pPr marL="609600" indent="-609600">
              <a:buFont typeface="Wingdings" pitchFamily="2" charset="2"/>
              <a:buNone/>
              <a:defRPr/>
            </a:pPr>
            <a:endParaRPr lang="cs-CZ" altLang="en-US"/>
          </a:p>
        </p:txBody>
      </p:sp>
      <p:pic>
        <p:nvPicPr>
          <p:cNvPr id="4" name="~PP2351.WAV">
            <a:hlinkClick r:id="" action="ppaction://media"/>
          </p:cNvPr>
          <p:cNvPicPr>
            <a:picLocks noRot="1" noChangeAspect="1"/>
          </p:cNvPicPr>
          <p:nvPr>
            <a:wavAudioFile r:embed="rId1" name="~PP2351.WAV"/>
          </p:nvPr>
        </p:nvPicPr>
        <p:blipFill>
          <a:blip r:embed="rId4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553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Indikace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 marL="609600" indent="-609600">
              <a:defRPr/>
            </a:pPr>
            <a:r>
              <a:rPr lang="cs-CZ" altLang="en-US"/>
              <a:t>Kotevní – „sponové“</a:t>
            </a:r>
          </a:p>
          <a:p>
            <a:pPr marL="990600" lvl="1" indent="-533400">
              <a:defRPr/>
            </a:pPr>
            <a:r>
              <a:rPr lang="cs-CZ" altLang="en-US"/>
              <a:t>vyznačují se specifickým tvarem pro uložení sponových ramen částečných snímatelných náhrad</a:t>
            </a:r>
          </a:p>
        </p:txBody>
      </p:sp>
      <p:pic>
        <p:nvPicPr>
          <p:cNvPr id="4" name="~PP3991.WAV">
            <a:hlinkClick r:id="" action="ppaction://media"/>
          </p:cNvPr>
          <p:cNvPicPr>
            <a:picLocks noRot="1" noChangeAspect="1"/>
          </p:cNvPicPr>
          <p:nvPr>
            <a:wavAudioFile r:embed="rId1" name="~PP3991.WAV"/>
          </p:nvPr>
        </p:nvPicPr>
        <p:blipFill>
          <a:blip r:embed="rId4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997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Font typeface="Wingdings" pitchFamily="2" charset="2"/>
              <a:buNone/>
              <a:defRPr/>
            </a:pPr>
            <a:r>
              <a:rPr lang="cs-CZ" altLang="en-US" sz="5400" b="1"/>
              <a:t>Postup</a:t>
            </a:r>
          </a:p>
        </p:txBody>
      </p:sp>
      <p:pic>
        <p:nvPicPr>
          <p:cNvPr id="5" name="~PP3103.WAV">
            <a:hlinkClick r:id="" action="ppaction://media"/>
          </p:cNvPr>
          <p:cNvPicPr>
            <a:picLocks noRot="1" noChangeAspect="1"/>
          </p:cNvPicPr>
          <p:nvPr>
            <a:wavAudioFile r:embed="rId1" name="~PP3103.WAV"/>
          </p:nvPr>
        </p:nvPicPr>
        <p:blipFill>
          <a:blip r:embed="rId4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725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1. ordinace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Nabroušení pahýlu</a:t>
            </a:r>
          </a:p>
          <a:p>
            <a:pPr lvl="1">
              <a:defRPr/>
            </a:pPr>
            <a:r>
              <a:rPr lang="cs-CZ" dirty="0"/>
              <a:t>Broušení na schůdek</a:t>
            </a:r>
          </a:p>
          <a:p>
            <a:pPr lvl="1">
              <a:defRPr/>
            </a:pPr>
            <a:r>
              <a:rPr lang="cs-CZ" dirty="0"/>
              <a:t>Celkově se zub zmenší, zjednoduší se tvar, odstraní </a:t>
            </a:r>
            <a:r>
              <a:rPr lang="cs-CZ" dirty="0" err="1"/>
              <a:t>podsekřiviny</a:t>
            </a:r>
            <a:endParaRPr lang="cs-CZ" dirty="0"/>
          </a:p>
        </p:txBody>
      </p:sp>
      <p:pic>
        <p:nvPicPr>
          <p:cNvPr id="5" name="~PP1073.WAV">
            <a:hlinkClick r:id="" action="ppaction://media"/>
          </p:cNvPr>
          <p:cNvPicPr>
            <a:picLocks noRot="1" noChangeAspect="1"/>
          </p:cNvPicPr>
          <p:nvPr>
            <a:wavAudioFile r:embed="rId1" name="~PP1073.WAV"/>
          </p:nvPr>
        </p:nvPicPr>
        <p:blipFill>
          <a:blip r:embed="rId4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833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endParaRPr lang="en-US" altLang="en-US" smtClean="0">
              <a:effectLst/>
            </a:endParaRPr>
          </a:p>
        </p:txBody>
      </p:sp>
      <p:sp>
        <p:nvSpPr>
          <p:cNvPr id="16387" name="Rectangle 3"/>
          <p:cNvSpPr>
            <a:spLocks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>
              <a:effectLst/>
            </a:endParaRPr>
          </a:p>
        </p:txBody>
      </p:sp>
      <p:pic>
        <p:nvPicPr>
          <p:cNvPr id="16388" name="Picture 5" descr="pahyl01_80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87450" y="1916113"/>
            <a:ext cx="7632700" cy="4856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~PP4069.WAV">
            <a:hlinkClick r:id="" action="ppaction://media"/>
          </p:cNvPr>
          <p:cNvPicPr>
            <a:picLocks noRot="1" noChangeAspect="1"/>
          </p:cNvPicPr>
          <p:nvPr>
            <a:wavAudioFile r:embed="rId1" name="~PP4069.WAV"/>
          </p:nvPr>
        </p:nvPicPr>
        <p:blipFill>
          <a:blip r:embed="rId5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955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1. ordinace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Otisk do silikonové otiskovací hmoty</a:t>
            </a:r>
          </a:p>
          <a:p>
            <a:pPr lvl="1">
              <a:defRPr/>
            </a:pPr>
            <a:r>
              <a:rPr lang="cs-CZ" dirty="0"/>
              <a:t>Zavedení </a:t>
            </a:r>
            <a:r>
              <a:rPr lang="cs-CZ" dirty="0" err="1"/>
              <a:t>retrakčních</a:t>
            </a:r>
            <a:r>
              <a:rPr lang="cs-CZ" dirty="0"/>
              <a:t> vláken mezi zub a dáseň – do gingiválního sulku</a:t>
            </a:r>
          </a:p>
          <a:p>
            <a:pPr lvl="1">
              <a:defRPr/>
            </a:pPr>
            <a:r>
              <a:rPr lang="cs-CZ" dirty="0" err="1"/>
              <a:t>Retrakční</a:t>
            </a:r>
            <a:r>
              <a:rPr lang="cs-CZ" dirty="0"/>
              <a:t> vlákno oddálí dáseň, laborant lépe vidí hranice preparace</a:t>
            </a:r>
          </a:p>
          <a:p>
            <a:pPr lvl="1">
              <a:defRPr/>
            </a:pPr>
            <a:r>
              <a:rPr lang="cs-CZ" dirty="0"/>
              <a:t>Otisk solid + krém silikon</a:t>
            </a:r>
          </a:p>
        </p:txBody>
      </p:sp>
      <p:pic>
        <p:nvPicPr>
          <p:cNvPr id="5" name="~PP2372.WAV">
            <a:hlinkClick r:id="" action="ppaction://media"/>
          </p:cNvPr>
          <p:cNvPicPr>
            <a:picLocks noRot="1" noChangeAspect="1"/>
          </p:cNvPicPr>
          <p:nvPr>
            <a:wavAudioFile r:embed="rId1" name="~PP2372.WAV"/>
          </p:nvPr>
        </p:nvPicPr>
        <p:blipFill>
          <a:blip r:embed="rId4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6170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pic>
        <p:nvPicPr>
          <p:cNvPr id="18436" name="Picture 2" descr="mhtml:file://E:\Prednášky%20DDH\vyroba%20korunky%20metalokeramika.mht!http://www.zuby.cz/image.php?idx=18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68825" y="3284538"/>
            <a:ext cx="4575175" cy="3421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7" descr="BlobServlet?lmd=1282911912000&amp;locale=en_EU&amp;assetType=MMM_Image&amp;assetId=1273665683785&amp;blobAttribute=ImageFil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188913"/>
            <a:ext cx="4500563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~PP1309.WAV">
            <a:hlinkClick r:id="" action="ppaction://media"/>
          </p:cNvPr>
          <p:cNvPicPr>
            <a:picLocks noRot="1" noChangeAspect="1"/>
          </p:cNvPicPr>
          <p:nvPr>
            <a:wavAudioFile r:embed="rId1" name="~PP1309.WAV"/>
          </p:nvPr>
        </p:nvPicPr>
        <p:blipFill>
          <a:blip r:embed="rId6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726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1. laboratoř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Vylití pracovního modelu</a:t>
            </a:r>
          </a:p>
          <a:p>
            <a:pPr lvl="1">
              <a:defRPr/>
            </a:pPr>
            <a:r>
              <a:rPr lang="cs-CZ" dirty="0"/>
              <a:t>Stone + </a:t>
            </a:r>
            <a:r>
              <a:rPr lang="cs-CZ" dirty="0" err="1"/>
              <a:t>denzit</a:t>
            </a:r>
            <a:r>
              <a:rPr lang="cs-CZ" dirty="0"/>
              <a:t>, popř. kov na pahýl</a:t>
            </a:r>
          </a:p>
          <a:p>
            <a:pPr>
              <a:defRPr/>
            </a:pPr>
            <a:endParaRPr lang="cs-CZ" dirty="0"/>
          </a:p>
        </p:txBody>
      </p:sp>
      <p:pic>
        <p:nvPicPr>
          <p:cNvPr id="19460" name="Picture 2" descr="mhtml:file://E:\Prednášky%20DDH\vyroba%20korunky%20metalokeramika.mht!http://www.zuby.cz/image.php?idx=19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5" y="3271838"/>
            <a:ext cx="2908300" cy="217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1" name="Picture 4" descr="mhtml:file://E:\Prednášky%20DDH\vyroba%20korunky%20metalokeramika.mht!http://www.zuby.cz/image.php?idx=19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09913" y="3278188"/>
            <a:ext cx="2890837" cy="216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2" name="Picture 6" descr="mhtml:file://E:\Prednášky%20DDH\vyroba%20korunky%20metalokeramika.mht!http://www.zuby.cz/image.php?idx=19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156325" y="3255963"/>
            <a:ext cx="2889250" cy="216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~PP3519.WAV">
            <a:hlinkClick r:id="" action="ppaction://media"/>
          </p:cNvPr>
          <p:cNvPicPr>
            <a:picLocks noRot="1" noChangeAspect="1"/>
          </p:cNvPicPr>
          <p:nvPr>
            <a:wavAudioFile r:embed="rId1" name="~PP3519.WAV"/>
          </p:nvPr>
        </p:nvPicPr>
        <p:blipFill>
          <a:blip r:embed="rId7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830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1. laboratoř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Modelace korunky z vosku</a:t>
            </a:r>
          </a:p>
          <a:p>
            <a:pPr lvl="1">
              <a:defRPr/>
            </a:pPr>
            <a:r>
              <a:rPr lang="cs-CZ" dirty="0"/>
              <a:t>Pokud z více materiálů (kov + keramika, pryskyřice nebo kompozit), v této fázi pouze modelace kovové konstrukce</a:t>
            </a:r>
          </a:p>
        </p:txBody>
      </p:sp>
      <p:pic>
        <p:nvPicPr>
          <p:cNvPr id="20484" name="Picture 2" descr="mhtml:file://E:\Prednášky%20DDH\vyroba%20korunky%20metalokeramika.mht!http://www.zuby.cz/image.php?idx=19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5413" y="4076700"/>
            <a:ext cx="2671762" cy="1998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~PP3376.WAV">
            <a:hlinkClick r:id="" action="ppaction://media"/>
          </p:cNvPr>
          <p:cNvPicPr>
            <a:picLocks noRot="1" noChangeAspect="1"/>
          </p:cNvPicPr>
          <p:nvPr>
            <a:wavAudioFile r:embed="rId1" name="~PP3376.WAV"/>
          </p:nvPr>
        </p:nvPicPr>
        <p:blipFill>
          <a:blip r:embed="rId5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545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1. laboratoř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Zatmelení do formovací hmoty</a:t>
            </a:r>
          </a:p>
          <a:p>
            <a:pPr>
              <a:defRPr/>
            </a:pPr>
            <a:r>
              <a:rPr lang="cs-CZ" dirty="0"/>
              <a:t>Přeměna vosku na hlavní materiál</a:t>
            </a:r>
          </a:p>
          <a:p>
            <a:pPr>
              <a:defRPr/>
            </a:pPr>
            <a:r>
              <a:rPr lang="cs-CZ" dirty="0"/>
              <a:t>Opracování, </a:t>
            </a:r>
            <a:r>
              <a:rPr lang="cs-CZ" dirty="0" err="1"/>
              <a:t>vylěštění</a:t>
            </a:r>
            <a:endParaRPr lang="cs-CZ" dirty="0"/>
          </a:p>
          <a:p>
            <a:pPr>
              <a:defRPr/>
            </a:pPr>
            <a:r>
              <a:rPr lang="cs-CZ" dirty="0"/>
              <a:t>Popř. výroba fasety, výroba keramické vrstvy na kovovou konstrukci</a:t>
            </a:r>
          </a:p>
        </p:txBody>
      </p:sp>
      <p:pic>
        <p:nvPicPr>
          <p:cNvPr id="4" name="~PP3574.WAV">
            <a:hlinkClick r:id="" action="ppaction://media"/>
          </p:cNvPr>
          <p:cNvPicPr>
            <a:picLocks noRot="1" noChangeAspect="1"/>
          </p:cNvPicPr>
          <p:nvPr>
            <a:wavAudioFile r:embed="rId1" name="~PP3574.WAV"/>
          </p:nvPr>
        </p:nvPicPr>
        <p:blipFill>
          <a:blip r:embed="rId4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674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Fixní korunkové náhrady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Korunky</a:t>
            </a:r>
          </a:p>
          <a:p>
            <a:pPr>
              <a:defRPr/>
            </a:pPr>
            <a:r>
              <a:rPr lang="cs-CZ" dirty="0" err="1"/>
              <a:t>Inlaye</a:t>
            </a:r>
            <a:endParaRPr lang="cs-CZ" dirty="0"/>
          </a:p>
          <a:p>
            <a:pPr>
              <a:defRPr/>
            </a:pPr>
            <a:r>
              <a:rPr lang="cs-CZ" dirty="0"/>
              <a:t>Fasety</a:t>
            </a:r>
          </a:p>
          <a:p>
            <a:pPr>
              <a:defRPr/>
            </a:pPr>
            <a:endParaRPr lang="cs-CZ" dirty="0"/>
          </a:p>
        </p:txBody>
      </p:sp>
      <p:pic>
        <p:nvPicPr>
          <p:cNvPr id="4" name="~PP1634.WAV">
            <a:hlinkClick r:id="" action="ppaction://media"/>
          </p:cNvPr>
          <p:cNvPicPr>
            <a:picLocks noRot="1" noChangeAspect="1"/>
          </p:cNvPicPr>
          <p:nvPr>
            <a:wavAudioFile r:embed="rId1" name="~PP1634.WAV"/>
          </p:nvPr>
        </p:nvPicPr>
        <p:blipFill>
          <a:blip r:embed="rId4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1" descr="Fotografie0086_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67400" y="2276475"/>
            <a:ext cx="3276600" cy="229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pic>
        <p:nvPicPr>
          <p:cNvPr id="22533" name="Picture 2" descr="mhtml:file://E:\Prednášky%20DDH\vyroba%20korunky%20metalokeramika.mht!http://www.zuby.cz/image.php?idx=19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925" y="44450"/>
            <a:ext cx="3024188" cy="2262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4" name="Picture 4" descr="mhtml:file://E:\Prednášky%20DDH\vyroba%20korunky%20metalokeramika.mht!http://www.zuby.cz/image.php?idx=19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59113" y="44450"/>
            <a:ext cx="3025775" cy="2262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5" name="Picture 6" descr="mhtml:file://E:\Prednášky%20DDH\vyroba%20korunky%20metalokeramika.mht!http://www.zuby.cz/image.php?idx=19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084888" y="44450"/>
            <a:ext cx="2989262" cy="2262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6" name="Picture 8" descr="mhtml:file://E:\Prednášky%20DDH\vyroba%20korunky%20metalokeramika.mht!http://www.zuby.cz/image.php?idx=197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4925" y="2306638"/>
            <a:ext cx="3024188" cy="2262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7" name="Picture 10" descr="mhtml:file://E:\Prednášky%20DDH\vyroba%20korunky%20metalokeramika.mht!http://www.zuby.cz/image.php?idx=201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059113" y="2308225"/>
            <a:ext cx="3025775" cy="2262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~PP2282.WAV">
            <a:hlinkClick r:id="" action="ppaction://media"/>
          </p:cNvPr>
          <p:cNvPicPr>
            <a:picLocks noRot="1" noChangeAspect="1"/>
          </p:cNvPicPr>
          <p:nvPr>
            <a:wavAudioFile r:embed="rId1" name="~PP2282.WAV"/>
          </p:nvPr>
        </p:nvPicPr>
        <p:blipFill>
          <a:blip r:embed="rId10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885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2. ordinace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Vyzkoušení korunky</a:t>
            </a:r>
          </a:p>
          <a:p>
            <a:pPr>
              <a:defRPr/>
            </a:pPr>
            <a:r>
              <a:rPr lang="cs-CZ" dirty="0"/>
              <a:t>Artikulace</a:t>
            </a:r>
          </a:p>
          <a:p>
            <a:pPr>
              <a:defRPr/>
            </a:pPr>
            <a:r>
              <a:rPr lang="cs-CZ" dirty="0" err="1"/>
              <a:t>Nacementování</a:t>
            </a:r>
            <a:endParaRPr lang="cs-CZ" dirty="0"/>
          </a:p>
        </p:txBody>
      </p:sp>
      <p:pic>
        <p:nvPicPr>
          <p:cNvPr id="23556" name="Picture 2" descr="mhtml:file://E:\Prednášky%20DDH\vyroba%20korunky%20metalokeramika.mht!http://www.zuby.cz/image.php?idx=20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22875" y="1268413"/>
            <a:ext cx="3756025" cy="280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~PP2090.WAV">
            <a:hlinkClick r:id="" action="ppaction://media"/>
          </p:cNvPr>
          <p:cNvPicPr>
            <a:picLocks noRot="1" noChangeAspect="1"/>
          </p:cNvPicPr>
          <p:nvPr>
            <a:wavAudioFile r:embed="rId1" name="~PP2090.WAV"/>
          </p:nvPr>
        </p:nvPicPr>
        <p:blipFill>
          <a:blip r:embed="rId5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63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5" descr="cad-cam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-171450"/>
            <a:ext cx="4572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Picture 7" descr="cad-cam-technology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76825" y="549275"/>
            <a:ext cx="3810000" cy="247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Picture 9" descr="BlobServlet?lmd=1322668125000&amp;locale=cs_CZ&amp;assetType=MMM_Image&amp;assetId=1319211246406&amp;blobAttribute=ThumbnailImage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50825" y="3500438"/>
            <a:ext cx="4953000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Picture 11" descr="lava-0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743325" y="3638550"/>
            <a:ext cx="5400675" cy="321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~PP2639.WAV">
            <a:hlinkClick r:id="" action="ppaction://media"/>
          </p:cNvPr>
          <p:cNvPicPr>
            <a:picLocks noRot="1" noChangeAspect="1"/>
          </p:cNvPicPr>
          <p:nvPr>
            <a:wavAudioFile r:embed="rId1" name="~PP2639.WAV"/>
          </p:nvPr>
        </p:nvPicPr>
        <p:blipFill>
          <a:blip r:embed="rId8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47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CAD-CAM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Broušení</a:t>
            </a:r>
          </a:p>
          <a:p>
            <a:pPr>
              <a:defRPr/>
            </a:pPr>
            <a:r>
              <a:rPr lang="cs-CZ" dirty="0" err="1"/>
              <a:t>Scan</a:t>
            </a:r>
            <a:endParaRPr lang="cs-CZ" dirty="0"/>
          </a:p>
          <a:p>
            <a:pPr>
              <a:defRPr/>
            </a:pPr>
            <a:r>
              <a:rPr lang="cs-CZ" dirty="0"/>
              <a:t>Vyfrézování</a:t>
            </a:r>
          </a:p>
          <a:p>
            <a:pPr>
              <a:defRPr/>
            </a:pPr>
            <a:r>
              <a:rPr lang="cs-CZ" dirty="0"/>
              <a:t>Vyleštění</a:t>
            </a:r>
          </a:p>
          <a:p>
            <a:pPr>
              <a:defRPr/>
            </a:pPr>
            <a:r>
              <a:rPr lang="cs-CZ" dirty="0"/>
              <a:t>Vyzkoušení</a:t>
            </a:r>
          </a:p>
          <a:p>
            <a:pPr>
              <a:defRPr/>
            </a:pPr>
            <a:r>
              <a:rPr lang="cs-CZ" dirty="0" err="1"/>
              <a:t>Nacementování</a:t>
            </a:r>
            <a:endParaRPr lang="cs-CZ" dirty="0"/>
          </a:p>
        </p:txBody>
      </p:sp>
      <p:pic>
        <p:nvPicPr>
          <p:cNvPr id="4" name="~PP2469.WAV">
            <a:hlinkClick r:id="" action="ppaction://media"/>
          </p:cNvPr>
          <p:cNvPicPr>
            <a:picLocks noRot="1" noChangeAspect="1"/>
          </p:cNvPicPr>
          <p:nvPr>
            <a:wavAudioFile r:embed="rId1" name="~PP2469.WAV"/>
          </p:nvPr>
        </p:nvPicPr>
        <p:blipFill>
          <a:blip r:embed="rId4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410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CAD-CAM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Výhody:</a:t>
            </a:r>
          </a:p>
          <a:p>
            <a:pPr lvl="1">
              <a:defRPr/>
            </a:pPr>
            <a:r>
              <a:rPr lang="cs-CZ" dirty="0"/>
              <a:t>Ekonomika</a:t>
            </a:r>
          </a:p>
          <a:p>
            <a:pPr lvl="1">
              <a:defRPr/>
            </a:pPr>
            <a:r>
              <a:rPr lang="cs-CZ" dirty="0"/>
              <a:t>Čas</a:t>
            </a:r>
          </a:p>
          <a:p>
            <a:pPr lvl="1">
              <a:defRPr/>
            </a:pPr>
            <a:r>
              <a:rPr lang="cs-CZ" dirty="0"/>
              <a:t>Estetika</a:t>
            </a:r>
          </a:p>
          <a:p>
            <a:pPr lvl="1">
              <a:defRPr/>
            </a:pPr>
            <a:r>
              <a:rPr lang="cs-CZ" dirty="0"/>
              <a:t>Pacient odchází v jedné návštěvě s </a:t>
            </a:r>
            <a:r>
              <a:rPr lang="cs-CZ" dirty="0" err="1"/>
              <a:t>nacementovanou</a:t>
            </a:r>
            <a:r>
              <a:rPr lang="cs-CZ" dirty="0"/>
              <a:t> korunkou</a:t>
            </a:r>
          </a:p>
        </p:txBody>
      </p:sp>
      <p:pic>
        <p:nvPicPr>
          <p:cNvPr id="4" name="~PP2281.WAV">
            <a:hlinkClick r:id="" action="ppaction://media"/>
          </p:cNvPr>
          <p:cNvPicPr>
            <a:picLocks noRot="1" noChangeAspect="1"/>
          </p:cNvPicPr>
          <p:nvPr>
            <a:wavAudioFile r:embed="rId1" name="~PP2281.WAV"/>
          </p:nvPr>
        </p:nvPicPr>
        <p:blipFill>
          <a:blip r:embed="rId4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816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Korunky z hlediska DH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cs-CZ" altLang="en-US"/>
              <a:t>Z hlediska DH nutná zvýšená péče</a:t>
            </a:r>
          </a:p>
          <a:p>
            <a:pPr>
              <a:defRPr/>
            </a:pPr>
            <a:r>
              <a:rPr lang="cs-CZ" altLang="en-US"/>
              <a:t>Péče o okrajový uzávěr – nejcitlivější místo korunky</a:t>
            </a:r>
          </a:p>
          <a:p>
            <a:pPr>
              <a:defRPr/>
            </a:pPr>
            <a:r>
              <a:rPr lang="cs-CZ" altLang="en-US"/>
              <a:t>Dobrá DH již před preparací – při gingivitidě nelze správně provést otisk</a:t>
            </a:r>
          </a:p>
        </p:txBody>
      </p:sp>
      <p:pic>
        <p:nvPicPr>
          <p:cNvPr id="4" name="~PP3172.WAV">
            <a:hlinkClick r:id="" action="ppaction://media"/>
          </p:cNvPr>
          <p:cNvPicPr>
            <a:picLocks noRot="1" noChangeAspect="1"/>
          </p:cNvPicPr>
          <p:nvPr>
            <a:wavAudioFile r:embed="rId1" name="~PP3172.WAV"/>
          </p:nvPr>
        </p:nvPicPr>
        <p:blipFill>
          <a:blip r:embed="rId4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5792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Kořenová inlay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cs-CZ" altLang="en-US"/>
              <a:t>Indikace:</a:t>
            </a:r>
          </a:p>
          <a:p>
            <a:pPr lvl="1">
              <a:defRPr/>
            </a:pPr>
            <a:r>
              <a:rPr lang="cs-CZ" altLang="en-US"/>
              <a:t>ohrožena rezistence pahýlu nebo retence umělé korunky</a:t>
            </a:r>
          </a:p>
          <a:p>
            <a:pPr lvl="1">
              <a:defRPr/>
            </a:pPr>
            <a:r>
              <a:rPr lang="cs-CZ" altLang="en-US"/>
              <a:t>klinická korunka destruována kazem, úrazem nebo je zeslabená rozsáhlými výplněmi</a:t>
            </a:r>
          </a:p>
          <a:p>
            <a:pPr lvl="1">
              <a:defRPr/>
            </a:pPr>
            <a:r>
              <a:rPr lang="cs-CZ" altLang="en-US"/>
              <a:t>zuby již dříve endodonticky ošetřené</a:t>
            </a:r>
          </a:p>
          <a:p>
            <a:pPr lvl="1">
              <a:defRPr/>
            </a:pPr>
            <a:endParaRPr lang="cs-CZ" altLang="en-US"/>
          </a:p>
        </p:txBody>
      </p:sp>
      <p:pic>
        <p:nvPicPr>
          <p:cNvPr id="5" name="~PP1706.WAV">
            <a:hlinkClick r:id="" action="ppaction://media"/>
          </p:cNvPr>
          <p:cNvPicPr>
            <a:picLocks noRot="1" noChangeAspect="1"/>
          </p:cNvPicPr>
          <p:nvPr>
            <a:wavAudioFile r:embed="rId1" name="~PP1706.WAV"/>
          </p:nvPr>
        </p:nvPicPr>
        <p:blipFill>
          <a:blip r:embed="rId4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649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Kořenová inlay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Kovové – vyrobené v laboratoři</a:t>
            </a:r>
          </a:p>
          <a:p>
            <a:pPr>
              <a:defRPr/>
            </a:pPr>
            <a:r>
              <a:rPr lang="cs-CZ" dirty="0"/>
              <a:t>Keramické – vyrobené v laboratoři</a:t>
            </a:r>
          </a:p>
          <a:p>
            <a:pPr>
              <a:defRPr/>
            </a:pPr>
            <a:r>
              <a:rPr lang="cs-CZ" dirty="0"/>
              <a:t>Z kompozitních vláknitých čepů – vyrobené v ordinaci</a:t>
            </a:r>
          </a:p>
        </p:txBody>
      </p:sp>
      <p:pic>
        <p:nvPicPr>
          <p:cNvPr id="4" name="~PP1240.WAV">
            <a:hlinkClick r:id="" action="ppaction://media"/>
          </p:cNvPr>
          <p:cNvPicPr>
            <a:picLocks noRot="1" noChangeAspect="1"/>
          </p:cNvPicPr>
          <p:nvPr>
            <a:wavAudioFile r:embed="rId1" name="~PP1240.WAV"/>
          </p:nvPr>
        </p:nvPicPr>
        <p:blipFill>
          <a:blip r:embed="rId4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37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Kořenová inlay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Zub musí být vždy kvalitně endodonticky ošetřen</a:t>
            </a:r>
          </a:p>
        </p:txBody>
      </p:sp>
      <p:pic>
        <p:nvPicPr>
          <p:cNvPr id="30724" name="Picture 6" descr="Endodontické ošetření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87675" y="3284538"/>
            <a:ext cx="4697413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~PP1119.WAV">
            <a:hlinkClick r:id="" action="ppaction://media"/>
          </p:cNvPr>
          <p:cNvPicPr>
            <a:picLocks noRot="1" noChangeAspect="1"/>
          </p:cNvPicPr>
          <p:nvPr>
            <a:wavAudioFile r:embed="rId1" name="~PP1119.WAV"/>
          </p:nvPr>
        </p:nvPicPr>
        <p:blipFill>
          <a:blip r:embed="rId5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007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Kořenová inlay - laboratorní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cs-CZ" dirty="0">
                <a:solidFill>
                  <a:srgbClr val="FF0000"/>
                </a:solidFill>
              </a:rPr>
              <a:t>Preparace</a:t>
            </a:r>
          </a:p>
          <a:p>
            <a:pPr>
              <a:defRPr/>
            </a:pPr>
            <a:r>
              <a:rPr lang="cs-CZ" dirty="0">
                <a:solidFill>
                  <a:srgbClr val="FF0000"/>
                </a:solidFill>
              </a:rPr>
              <a:t>Otisk</a:t>
            </a:r>
          </a:p>
          <a:p>
            <a:pPr>
              <a:defRPr/>
            </a:pPr>
            <a:r>
              <a:rPr lang="cs-CZ" dirty="0"/>
              <a:t>Vylití modelu</a:t>
            </a:r>
          </a:p>
          <a:p>
            <a:pPr>
              <a:defRPr/>
            </a:pPr>
            <a:r>
              <a:rPr lang="cs-CZ" dirty="0"/>
              <a:t>Modelace z vosku</a:t>
            </a:r>
          </a:p>
          <a:p>
            <a:pPr>
              <a:defRPr/>
            </a:pPr>
            <a:r>
              <a:rPr lang="cs-CZ" dirty="0"/>
              <a:t>Přeměna na hlavní materiál</a:t>
            </a:r>
          </a:p>
          <a:p>
            <a:pPr>
              <a:defRPr/>
            </a:pPr>
            <a:r>
              <a:rPr lang="cs-CZ" dirty="0">
                <a:solidFill>
                  <a:srgbClr val="FF0000"/>
                </a:solidFill>
              </a:rPr>
              <a:t>Vyzkoušení v ústech</a:t>
            </a:r>
          </a:p>
          <a:p>
            <a:pPr>
              <a:defRPr/>
            </a:pPr>
            <a:r>
              <a:rPr lang="cs-CZ" dirty="0" err="1">
                <a:solidFill>
                  <a:srgbClr val="FF0000"/>
                </a:solidFill>
              </a:rPr>
              <a:t>Nacementování</a:t>
            </a:r>
            <a:endParaRPr lang="cs-CZ" dirty="0">
              <a:solidFill>
                <a:srgbClr val="FF0000"/>
              </a:solidFill>
            </a:endParaRPr>
          </a:p>
        </p:txBody>
      </p:sp>
      <p:pic>
        <p:nvPicPr>
          <p:cNvPr id="4" name="~PP3846.WAV">
            <a:hlinkClick r:id="" action="ppaction://media"/>
          </p:cNvPr>
          <p:cNvPicPr>
            <a:picLocks noRot="1" noChangeAspect="1"/>
          </p:cNvPicPr>
          <p:nvPr>
            <a:wavAudioFile r:embed="rId1" name="~PP3846.WAV"/>
          </p:nvPr>
        </p:nvPicPr>
        <p:blipFill>
          <a:blip r:embed="rId4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4334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Korunky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Pryskyřičné</a:t>
            </a:r>
          </a:p>
        </p:txBody>
      </p:sp>
      <p:pic>
        <p:nvPicPr>
          <p:cNvPr id="5124" name="Picture 6" descr="pred-rekonstrukci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59113" y="2636838"/>
            <a:ext cx="5689600" cy="380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~PP2497.WAV">
            <a:hlinkClick r:id="" action="ppaction://media"/>
          </p:cNvPr>
          <p:cNvPicPr>
            <a:picLocks noRot="1" noChangeAspect="1"/>
          </p:cNvPicPr>
          <p:nvPr>
            <a:wavAudioFile r:embed="rId1" name="~PP2497.WAV"/>
          </p:nvPr>
        </p:nvPicPr>
        <p:blipFill>
          <a:blip r:embed="rId5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5203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Kořenová inlay - ordinační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>
              <a:buFontTx/>
              <a:buNone/>
              <a:defRPr/>
            </a:pPr>
            <a:endParaRPr lang="en-US" altLang="en-US"/>
          </a:p>
        </p:txBody>
      </p:sp>
      <p:pic>
        <p:nvPicPr>
          <p:cNvPr id="32772" name="Picture 6" descr="18407_47277_cep_FRC_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71550" y="1916113"/>
            <a:ext cx="6767513" cy="452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~PP2199.WAV">
            <a:hlinkClick r:id="" action="ppaction://media"/>
          </p:cNvPr>
          <p:cNvPicPr>
            <a:picLocks noRot="1" noChangeAspect="1"/>
          </p:cNvPicPr>
          <p:nvPr>
            <a:wavAudioFile r:embed="rId1" name="~PP2199.WAV"/>
          </p:nvPr>
        </p:nvPicPr>
        <p:blipFill>
          <a:blip r:embed="rId5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029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Kořenová inlay - ordinační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cs-CZ" altLang="en-US" smtClean="0"/>
              <a:t>Výhody</a:t>
            </a:r>
          </a:p>
          <a:p>
            <a:pPr lvl="1">
              <a:defRPr/>
            </a:pPr>
            <a:r>
              <a:rPr lang="cs-CZ" altLang="en-US" smtClean="0"/>
              <a:t>Čas</a:t>
            </a:r>
          </a:p>
          <a:p>
            <a:pPr lvl="1">
              <a:defRPr/>
            </a:pPr>
            <a:r>
              <a:rPr lang="cs-CZ" altLang="en-US" smtClean="0"/>
              <a:t>Ekonomika</a:t>
            </a:r>
          </a:p>
          <a:p>
            <a:pPr lvl="1">
              <a:defRPr/>
            </a:pPr>
            <a:r>
              <a:rPr lang="cs-CZ" altLang="en-US" smtClean="0"/>
              <a:t>Estetika</a:t>
            </a:r>
          </a:p>
          <a:p>
            <a:pPr lvl="1">
              <a:defRPr/>
            </a:pPr>
            <a:r>
              <a:rPr lang="cs-CZ" altLang="en-US" smtClean="0"/>
              <a:t>Můžeme hned otiskovat na korunku</a:t>
            </a:r>
          </a:p>
          <a:p>
            <a:pPr lvl="1">
              <a:defRPr/>
            </a:pPr>
            <a:endParaRPr lang="cs-CZ" altLang="en-US" smtClean="0"/>
          </a:p>
        </p:txBody>
      </p:sp>
      <p:pic>
        <p:nvPicPr>
          <p:cNvPr id="4" name="~PP183.WAV">
            <a:hlinkClick r:id="" action="ppaction://media"/>
          </p:cNvPr>
          <p:cNvPicPr>
            <a:picLocks noRot="1" noChangeAspect="1"/>
          </p:cNvPicPr>
          <p:nvPr>
            <a:wavAudioFile r:embed="rId1" name="~PP183.WAV"/>
          </p:nvPr>
        </p:nvPicPr>
        <p:blipFill>
          <a:blip r:embed="rId4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5502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Postup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cs-CZ" dirty="0">
                <a:solidFill>
                  <a:srgbClr val="FF0000"/>
                </a:solidFill>
              </a:rPr>
              <a:t>Preparace</a:t>
            </a:r>
          </a:p>
          <a:p>
            <a:pPr>
              <a:defRPr/>
            </a:pPr>
            <a:r>
              <a:rPr lang="cs-CZ" dirty="0">
                <a:solidFill>
                  <a:srgbClr val="FF0000"/>
                </a:solidFill>
              </a:rPr>
              <a:t>Adhezivní natmelení čepu z vláknitého kompozitu (leptání + </a:t>
            </a:r>
            <a:r>
              <a:rPr lang="cs-CZ" dirty="0" err="1">
                <a:solidFill>
                  <a:srgbClr val="FF0000"/>
                </a:solidFill>
              </a:rPr>
              <a:t>primer</a:t>
            </a:r>
            <a:r>
              <a:rPr lang="cs-CZ" dirty="0">
                <a:solidFill>
                  <a:srgbClr val="FF0000"/>
                </a:solidFill>
              </a:rPr>
              <a:t> + bond + duálně tuhnoucí kompozitum)</a:t>
            </a:r>
          </a:p>
          <a:p>
            <a:pPr>
              <a:defRPr/>
            </a:pPr>
            <a:r>
              <a:rPr lang="cs-CZ" dirty="0">
                <a:solidFill>
                  <a:srgbClr val="FF0000"/>
                </a:solidFill>
              </a:rPr>
              <a:t>Dostavba pahýlu kompozitem</a:t>
            </a:r>
          </a:p>
        </p:txBody>
      </p:sp>
      <p:pic>
        <p:nvPicPr>
          <p:cNvPr id="4" name="~PP3545.WAV">
            <a:hlinkClick r:id="" action="ppaction://media"/>
          </p:cNvPr>
          <p:cNvPicPr>
            <a:picLocks noRot="1" noChangeAspect="1"/>
          </p:cNvPicPr>
          <p:nvPr>
            <a:wavAudioFile r:embed="rId1" name="~PP3545.WAV"/>
          </p:nvPr>
        </p:nvPicPr>
        <p:blipFill>
          <a:blip r:embed="rId4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75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pic>
        <p:nvPicPr>
          <p:cNvPr id="35844" name="Picture 6" descr="en_dost_porov-natmeleni-a-dostavb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27088" y="3933825"/>
            <a:ext cx="8316912" cy="282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5" name="Picture 8" descr="Postup zhotovení přímé kořenové dostavby. 1 - endodonticky ošetřený zub. 2 - zavedení sklolaminátového čepu.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27088" y="1111250"/>
            <a:ext cx="8316912" cy="282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~PP3623.WAV">
            <a:hlinkClick r:id="" action="ppaction://media"/>
          </p:cNvPr>
          <p:cNvPicPr>
            <a:picLocks noRot="1" noChangeAspect="1"/>
          </p:cNvPicPr>
          <p:nvPr>
            <a:wavAudioFile r:embed="rId1" name="~PP3623.WAV"/>
          </p:nvPr>
        </p:nvPicPr>
        <p:blipFill>
          <a:blip r:embed="rId6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5712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 err="1"/>
              <a:t>Inlaye</a:t>
            </a:r>
            <a:r>
              <a:rPr lang="cs-CZ" dirty="0"/>
              <a:t> korunkové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Kov</a:t>
            </a:r>
          </a:p>
          <a:p>
            <a:pPr>
              <a:defRPr/>
            </a:pPr>
            <a:r>
              <a:rPr lang="cs-CZ" dirty="0"/>
              <a:t>Keramika</a:t>
            </a:r>
          </a:p>
          <a:p>
            <a:pPr>
              <a:defRPr/>
            </a:pPr>
            <a:r>
              <a:rPr lang="cs-CZ" dirty="0"/>
              <a:t>Kompozit</a:t>
            </a:r>
          </a:p>
        </p:txBody>
      </p:sp>
      <p:pic>
        <p:nvPicPr>
          <p:cNvPr id="4" name="~PP3625.WAV">
            <a:hlinkClick r:id="" action="ppaction://media"/>
          </p:cNvPr>
          <p:cNvPicPr>
            <a:picLocks noRot="1" noChangeAspect="1"/>
          </p:cNvPicPr>
          <p:nvPr>
            <a:wavAudioFile r:embed="rId1" name="~PP3625.WAV"/>
          </p:nvPr>
        </p:nvPicPr>
        <p:blipFill>
          <a:blip r:embed="rId4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426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 err="1"/>
              <a:t>Inlaye</a:t>
            </a:r>
            <a:r>
              <a:rPr lang="cs-CZ" dirty="0"/>
              <a:t> korunkové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cs-CZ" dirty="0">
                <a:solidFill>
                  <a:srgbClr val="FF0000"/>
                </a:solidFill>
              </a:rPr>
              <a:t>Preparace bez </a:t>
            </a:r>
            <a:r>
              <a:rPr lang="cs-CZ" dirty="0" err="1">
                <a:solidFill>
                  <a:srgbClr val="FF0000"/>
                </a:solidFill>
              </a:rPr>
              <a:t>podsekřivin</a:t>
            </a:r>
            <a:endParaRPr lang="cs-CZ" dirty="0">
              <a:solidFill>
                <a:srgbClr val="FF0000"/>
              </a:solidFill>
            </a:endParaRPr>
          </a:p>
          <a:p>
            <a:pPr>
              <a:defRPr/>
            </a:pPr>
            <a:r>
              <a:rPr lang="cs-CZ" dirty="0">
                <a:solidFill>
                  <a:srgbClr val="FF0000"/>
                </a:solidFill>
              </a:rPr>
              <a:t>Otisk</a:t>
            </a:r>
          </a:p>
          <a:p>
            <a:pPr>
              <a:defRPr/>
            </a:pPr>
            <a:r>
              <a:rPr lang="cs-CZ" dirty="0"/>
              <a:t>Odlití modelu</a:t>
            </a:r>
          </a:p>
          <a:p>
            <a:pPr>
              <a:defRPr/>
            </a:pPr>
            <a:r>
              <a:rPr lang="cs-CZ" dirty="0"/>
              <a:t>Výroba </a:t>
            </a:r>
            <a:r>
              <a:rPr lang="cs-CZ" dirty="0" err="1"/>
              <a:t>inlaye</a:t>
            </a:r>
            <a:endParaRPr lang="cs-CZ" dirty="0"/>
          </a:p>
          <a:p>
            <a:pPr>
              <a:defRPr/>
            </a:pPr>
            <a:r>
              <a:rPr lang="cs-CZ" dirty="0">
                <a:solidFill>
                  <a:srgbClr val="FF0000"/>
                </a:solidFill>
              </a:rPr>
              <a:t>Vyzkoušení</a:t>
            </a:r>
          </a:p>
          <a:p>
            <a:pPr>
              <a:defRPr/>
            </a:pPr>
            <a:r>
              <a:rPr lang="cs-CZ" dirty="0" err="1">
                <a:solidFill>
                  <a:srgbClr val="FF0000"/>
                </a:solidFill>
              </a:rPr>
              <a:t>Nacementování</a:t>
            </a:r>
            <a:endParaRPr lang="cs-CZ" dirty="0">
              <a:solidFill>
                <a:srgbClr val="FF0000"/>
              </a:solidFill>
            </a:endParaRPr>
          </a:p>
        </p:txBody>
      </p:sp>
      <p:pic>
        <p:nvPicPr>
          <p:cNvPr id="4" name="~PP2120.WAV">
            <a:hlinkClick r:id="" action="ppaction://media"/>
          </p:cNvPr>
          <p:cNvPicPr>
            <a:picLocks noRot="1" noChangeAspect="1"/>
          </p:cNvPicPr>
          <p:nvPr>
            <a:wavAudioFile r:embed="rId1" name="~PP2120.WAV"/>
          </p:nvPr>
        </p:nvPicPr>
        <p:blipFill>
          <a:blip r:embed="rId4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6368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Fasety</a:t>
            </a:r>
          </a:p>
        </p:txBody>
      </p:sp>
      <p:pic>
        <p:nvPicPr>
          <p:cNvPr id="38915" name="Picture 5" descr="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71550" y="1916113"/>
            <a:ext cx="3384550" cy="3373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6" name="Picture 7" descr="keram-faset-9-DSC_014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43438" y="404813"/>
            <a:ext cx="4295775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7" name="Picture 9" descr="keram-faset-10-DSC_014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643438" y="3429000"/>
            <a:ext cx="4295775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~PP3425.WAV">
            <a:hlinkClick r:id="" action="ppaction://media"/>
          </p:cNvPr>
          <p:cNvPicPr>
            <a:picLocks noRot="1" noChangeAspect="1"/>
          </p:cNvPicPr>
          <p:nvPr>
            <a:wavAudioFile r:embed="rId1" name="~PP3425.WAV"/>
          </p:nvPr>
        </p:nvPicPr>
        <p:blipFill>
          <a:blip r:embed="rId7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556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Fasety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Přímo v ordinaci dostavba z kompozitního materiálu nebo výroba v laboratoři a adhezivní natmelení</a:t>
            </a:r>
          </a:p>
          <a:p>
            <a:pPr>
              <a:defRPr/>
            </a:pPr>
            <a:r>
              <a:rPr lang="cs-CZ" dirty="0"/>
              <a:t>Kompozit</a:t>
            </a:r>
          </a:p>
          <a:p>
            <a:pPr>
              <a:defRPr/>
            </a:pPr>
            <a:r>
              <a:rPr lang="cs-CZ" dirty="0"/>
              <a:t>Keramika</a:t>
            </a:r>
          </a:p>
        </p:txBody>
      </p:sp>
      <p:pic>
        <p:nvPicPr>
          <p:cNvPr id="4" name="~PP3603.WAV">
            <a:hlinkClick r:id="" action="ppaction://media"/>
          </p:cNvPr>
          <p:cNvPicPr>
            <a:picLocks noRot="1" noChangeAspect="1"/>
          </p:cNvPicPr>
          <p:nvPr>
            <a:wavAudioFile r:embed="rId1" name="~PP3603.WAV"/>
          </p:nvPr>
        </p:nvPicPr>
        <p:blipFill>
          <a:blip r:embed="rId4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623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altLang="en-US"/>
              <a:t>Můstek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cs-CZ" altLang="en-US"/>
              <a:t>Pilířové konstrukce</a:t>
            </a:r>
          </a:p>
          <a:p>
            <a:pPr>
              <a:defRPr/>
            </a:pPr>
            <a:r>
              <a:rPr lang="cs-CZ" altLang="en-US"/>
              <a:t>Mezičleny</a:t>
            </a:r>
          </a:p>
          <a:p>
            <a:pPr>
              <a:defRPr/>
            </a:pPr>
            <a:endParaRPr lang="cs-CZ" altLang="en-US"/>
          </a:p>
        </p:txBody>
      </p:sp>
      <p:pic>
        <p:nvPicPr>
          <p:cNvPr id="40964" name="Picture 7" descr="971_m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51275" y="3357563"/>
            <a:ext cx="4914900" cy="297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~PP1938.WAV">
            <a:hlinkClick r:id="" action="ppaction://media"/>
          </p:cNvPr>
          <p:cNvPicPr>
            <a:picLocks noRot="1" noChangeAspect="1"/>
          </p:cNvPicPr>
          <p:nvPr>
            <a:wavAudioFile r:embed="rId1" name="~PP1938.WAV"/>
          </p:nvPr>
        </p:nvPicPr>
        <p:blipFill>
          <a:blip r:embed="rId5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4309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cs-CZ" altLang="en-US" smtClean="0">
                <a:effectLst/>
              </a:rPr>
              <a:t>Pilířové konstrukce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cs-CZ" altLang="en-US"/>
              <a:t>kotví můstek na pilířových zubech</a:t>
            </a:r>
          </a:p>
        </p:txBody>
      </p:sp>
      <p:pic>
        <p:nvPicPr>
          <p:cNvPr id="4" name="~PP1967.WAV">
            <a:hlinkClick r:id="" action="ppaction://media"/>
          </p:cNvPr>
          <p:cNvPicPr>
            <a:picLocks noRot="1" noChangeAspect="1"/>
          </p:cNvPicPr>
          <p:nvPr>
            <a:wavAudioFile r:embed="rId1" name="~PP1967.WAV"/>
          </p:nvPr>
        </p:nvPicPr>
        <p:blipFill>
          <a:blip r:embed="rId4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79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Korunky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Kovové</a:t>
            </a:r>
          </a:p>
        </p:txBody>
      </p:sp>
      <p:pic>
        <p:nvPicPr>
          <p:cNvPr id="6148" name="Picture 5" descr="Kovové korunky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70313" y="1989138"/>
            <a:ext cx="4057650" cy="453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~PP1760.WAV">
            <a:hlinkClick r:id="" action="ppaction://media"/>
          </p:cNvPr>
          <p:cNvPicPr>
            <a:picLocks noRot="1" noChangeAspect="1"/>
          </p:cNvPicPr>
          <p:nvPr>
            <a:wavAudioFile r:embed="rId1" name="~PP1760.WAV"/>
          </p:nvPr>
        </p:nvPicPr>
        <p:blipFill>
          <a:blip r:embed="rId5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170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cs-CZ" altLang="en-US" smtClean="0">
                <a:effectLst/>
              </a:rPr>
              <a:t>Mezičleny</a:t>
            </a:r>
          </a:p>
        </p:txBody>
      </p:sp>
      <p:sp>
        <p:nvSpPr>
          <p:cNvPr id="43011" name="Rectangle 3"/>
          <p:cNvSpPr>
            <a:spLocks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cs-CZ" altLang="en-US" smtClean="0">
                <a:effectLst/>
              </a:rPr>
              <a:t>Nahrazují extrahované zuby</a:t>
            </a:r>
          </a:p>
          <a:p>
            <a:r>
              <a:rPr lang="cs-CZ" altLang="en-US" smtClean="0">
                <a:effectLst/>
              </a:rPr>
              <a:t>Dotýkají se sliznice</a:t>
            </a:r>
          </a:p>
          <a:p>
            <a:r>
              <a:rPr lang="cs-CZ" altLang="en-US" smtClean="0">
                <a:effectLst/>
              </a:rPr>
              <a:t>Redukované ve V-O směru</a:t>
            </a:r>
          </a:p>
        </p:txBody>
      </p:sp>
      <p:pic>
        <p:nvPicPr>
          <p:cNvPr id="43012" name="Picture 5" descr="ANd9GcSER8XCD9aScy6jMhqZjeDypRKNYhyLqT40ikVarLU0bPLi2jQh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76825" y="3771900"/>
            <a:ext cx="3825875" cy="2865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~PP706.WAV">
            <a:hlinkClick r:id="" action="ppaction://media"/>
          </p:cNvPr>
          <p:cNvPicPr>
            <a:picLocks noRot="1" noChangeAspect="1"/>
          </p:cNvPicPr>
          <p:nvPr>
            <a:wavAudioFile r:embed="rId1" name="~PP706.WAV"/>
          </p:nvPr>
        </p:nvPicPr>
        <p:blipFill>
          <a:blip r:embed="rId5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888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cs-CZ" altLang="en-US" smtClean="0">
                <a:effectLst/>
              </a:rPr>
              <a:t>Materiály</a:t>
            </a:r>
          </a:p>
        </p:txBody>
      </p:sp>
      <p:sp>
        <p:nvSpPr>
          <p:cNvPr id="44035" name="Rectangle 3"/>
          <p:cNvSpPr>
            <a:spLocks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cs-CZ" altLang="en-US" smtClean="0">
                <a:effectLst/>
              </a:rPr>
              <a:t>Odpovídají materiálům pro korunky</a:t>
            </a:r>
          </a:p>
        </p:txBody>
      </p:sp>
      <p:pic>
        <p:nvPicPr>
          <p:cNvPr id="4" name="~PP1933.WAV">
            <a:hlinkClick r:id="" action="ppaction://media"/>
          </p:cNvPr>
          <p:cNvPicPr>
            <a:picLocks noRot="1" noChangeAspect="1"/>
          </p:cNvPicPr>
          <p:nvPr>
            <a:wavAudioFile r:embed="rId1" name="~PP1933.WAV"/>
          </p:nvPr>
        </p:nvPicPr>
        <p:blipFill>
          <a:blip r:embed="rId4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320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cs-CZ" altLang="en-US" smtClean="0">
                <a:effectLst/>
              </a:rPr>
              <a:t>Postup</a:t>
            </a:r>
          </a:p>
        </p:txBody>
      </p:sp>
      <p:sp>
        <p:nvSpPr>
          <p:cNvPr id="45059" name="Rectangle 3"/>
          <p:cNvSpPr>
            <a:spLocks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cs-CZ" altLang="en-US" smtClean="0">
                <a:effectLst/>
              </a:rPr>
              <a:t>Podobný jako u vytváření korunek</a:t>
            </a:r>
          </a:p>
          <a:p>
            <a:r>
              <a:rPr lang="cs-CZ" altLang="en-US" smtClean="0">
                <a:effectLst/>
              </a:rPr>
              <a:t>Pilíře musí být preparované paralelně</a:t>
            </a:r>
          </a:p>
        </p:txBody>
      </p:sp>
      <p:pic>
        <p:nvPicPr>
          <p:cNvPr id="45060" name="Picture 5" descr="ANd9GcS0VCAhwJFXaui3esYtjdVoSdC-f1DmNgk6gsebVNTzVvYaC7YVQ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39975" y="3357563"/>
            <a:ext cx="4530725" cy="3109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~PP1118.WAV">
            <a:hlinkClick r:id="" action="ppaction://media"/>
          </p:cNvPr>
          <p:cNvPicPr>
            <a:picLocks noRot="1" noChangeAspect="1"/>
          </p:cNvPicPr>
          <p:nvPr>
            <a:wavAudioFile r:embed="rId1" name="~PP1118.WAV"/>
          </p:nvPr>
        </p:nvPicPr>
        <p:blipFill>
          <a:blip r:embed="rId5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16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cs-CZ" altLang="en-US" smtClean="0">
                <a:effectLst/>
              </a:rPr>
              <a:t>Adhezivní můstek</a:t>
            </a:r>
          </a:p>
        </p:txBody>
      </p:sp>
      <p:sp>
        <p:nvSpPr>
          <p:cNvPr id="46083" name="Rectangle 3"/>
          <p:cNvSpPr>
            <a:spLocks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cs-CZ" altLang="en-US" sz="2800" smtClean="0">
                <a:effectLst/>
              </a:rPr>
              <a:t>Chybějící zuby jsou k sousedním fixovány pomocí tenkých kovových/keramických výběžků na orální straně bez jejich preparace nebo pomocí inlayí na okluzi</a:t>
            </a:r>
          </a:p>
          <a:p>
            <a:r>
              <a:rPr lang="cs-CZ" altLang="en-US" sz="2800" smtClean="0">
                <a:effectLst/>
              </a:rPr>
              <a:t>Povrch skloviny nosných zubů se upraví naleptáním a můstek se k nim fixuje kompozitem. </a:t>
            </a:r>
          </a:p>
          <a:p>
            <a:r>
              <a:rPr lang="cs-CZ" altLang="en-US" sz="2800" smtClean="0">
                <a:effectLst/>
              </a:rPr>
              <a:t>Pro lepší spojení se připojované části můstku předem upravují silanováním </a:t>
            </a:r>
          </a:p>
        </p:txBody>
      </p:sp>
      <p:pic>
        <p:nvPicPr>
          <p:cNvPr id="5" name="~PP1502.WAV">
            <a:hlinkClick r:id="" action="ppaction://media"/>
          </p:cNvPr>
          <p:cNvPicPr>
            <a:picLocks noRot="1" noChangeAspect="1"/>
          </p:cNvPicPr>
          <p:nvPr>
            <a:wavAudioFile r:embed="rId1" name="~PP1502.WAV"/>
          </p:nvPr>
        </p:nvPicPr>
        <p:blipFill>
          <a:blip r:embed="rId4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6641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endParaRPr lang="cs-CZ" altLang="en-US" smtClean="0">
              <a:effectLst/>
            </a:endParaRPr>
          </a:p>
        </p:txBody>
      </p:sp>
      <p:sp>
        <p:nvSpPr>
          <p:cNvPr id="47107" name="Rectangle 3"/>
          <p:cNvSpPr>
            <a:spLocks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>
              <a:effectLst/>
            </a:endParaRPr>
          </a:p>
        </p:txBody>
      </p:sp>
      <p:pic>
        <p:nvPicPr>
          <p:cNvPr id="47108" name="Picture 5" descr="indikace%200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484313"/>
            <a:ext cx="4464050" cy="3367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9" name="Picture 9" descr="foto-zi-marylandsky-mustek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00563" y="3789363"/>
            <a:ext cx="4643437" cy="306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~PP1392.WAV">
            <a:hlinkClick r:id="" action="ppaction://media"/>
          </p:cNvPr>
          <p:cNvPicPr>
            <a:picLocks noRot="1" noChangeAspect="1"/>
          </p:cNvPicPr>
          <p:nvPr>
            <a:wavAudioFile r:embed="rId1" name="~PP1392.WAV"/>
          </p:nvPr>
        </p:nvPicPr>
        <p:blipFill>
          <a:blip r:embed="rId6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826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E:\Výběr 300\Nová složka\plantáž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-23813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>
                <a:solidFill>
                  <a:schemeClr val="bg1"/>
                </a:solidFill>
              </a:rPr>
              <a:t>Děkuji za pozornost </a:t>
            </a:r>
            <a:r>
              <a:rPr lang="cs-CZ" dirty="0">
                <a:solidFill>
                  <a:schemeClr val="bg1"/>
                </a:solidFill>
                <a:sym typeface="Wingdings" pitchFamily="2" charset="2"/>
              </a:rPr>
              <a:t></a:t>
            </a:r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6" name="~PP1294.WAV">
            <a:hlinkClick r:id="" action="ppaction://media"/>
          </p:cNvPr>
          <p:cNvPicPr>
            <a:picLocks noRot="1" noChangeAspect="1"/>
          </p:cNvPicPr>
          <p:nvPr>
            <a:wavAudioFile r:embed="rId1" name="~PP1294.WAV"/>
          </p:nvPr>
        </p:nvPicPr>
        <p:blipFill>
          <a:blip r:embed="rId5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794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Korunky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Fasetované</a:t>
            </a:r>
          </a:p>
        </p:txBody>
      </p:sp>
      <p:pic>
        <p:nvPicPr>
          <p:cNvPr id="7172" name="Picture 5" descr="Můstek slitina-kompozi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47813" y="2781300"/>
            <a:ext cx="7345362" cy="333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~PP1530.WAV">
            <a:hlinkClick r:id="" action="ppaction://media"/>
          </p:cNvPr>
          <p:cNvPicPr>
            <a:picLocks noRot="1" noChangeAspect="1"/>
          </p:cNvPicPr>
          <p:nvPr>
            <a:wavAudioFile r:embed="rId1" name="~PP1530.WAV"/>
          </p:nvPr>
        </p:nvPicPr>
        <p:blipFill>
          <a:blip r:embed="rId5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4860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Korunky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cs-CZ" dirty="0" err="1"/>
              <a:t>Metalokeramické</a:t>
            </a:r>
            <a:endParaRPr lang="cs-CZ" dirty="0"/>
          </a:p>
        </p:txBody>
      </p:sp>
      <p:pic>
        <p:nvPicPr>
          <p:cNvPr id="8196" name="Picture 5" descr="Metalokeramická korunka">
            <a:hlinkClick r:id="rId4" tooltip="Metalokeramická korunka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835150" y="2708275"/>
            <a:ext cx="6337300" cy="317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~PP1119.WAV">
            <a:hlinkClick r:id="" action="ppaction://media"/>
          </p:cNvPr>
          <p:cNvPicPr>
            <a:picLocks noRot="1" noChangeAspect="1"/>
          </p:cNvPicPr>
          <p:nvPr>
            <a:wavAudioFile r:embed="rId1" name="~PP1119.WAV"/>
          </p:nvPr>
        </p:nvPicPr>
        <p:blipFill>
          <a:blip r:embed="rId6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6481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Korunky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cs-CZ" dirty="0" err="1"/>
              <a:t>Celokeramické</a:t>
            </a:r>
            <a:endParaRPr lang="cs-CZ" dirty="0"/>
          </a:p>
        </p:txBody>
      </p:sp>
      <p:pic>
        <p:nvPicPr>
          <p:cNvPr id="9220" name="Picture 5" descr="P320067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19475" y="2636838"/>
            <a:ext cx="5351463" cy="400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~PP1644.WAV">
            <a:hlinkClick r:id="" action="ppaction://media"/>
          </p:cNvPr>
          <p:cNvPicPr>
            <a:picLocks noRot="1" noChangeAspect="1"/>
          </p:cNvPicPr>
          <p:nvPr>
            <a:wavAudioFile r:embed="rId1" name="~PP1644.WAV"/>
          </p:nvPr>
        </p:nvPicPr>
        <p:blipFill>
          <a:blip r:embed="rId5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4115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Indikace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09600" indent="-609600">
              <a:defRPr/>
            </a:pPr>
            <a:r>
              <a:rPr lang="cs-CZ" altLang="en-US"/>
              <a:t>Rekonstrukční – nahrazují a obnovují vlastní klinickou korunku</a:t>
            </a:r>
          </a:p>
          <a:p>
            <a:pPr marL="990600" lvl="1" indent="-533400">
              <a:defRPr/>
            </a:pPr>
            <a:r>
              <a:rPr lang="cs-CZ" altLang="en-US"/>
              <a:t>kariézní defekty</a:t>
            </a:r>
          </a:p>
          <a:p>
            <a:pPr marL="990600" lvl="1" indent="-533400">
              <a:defRPr/>
            </a:pPr>
            <a:r>
              <a:rPr lang="cs-CZ" altLang="en-US"/>
              <a:t>traumatická ztráta </a:t>
            </a:r>
          </a:p>
          <a:p>
            <a:pPr marL="990600" lvl="1" indent="-533400">
              <a:defRPr/>
            </a:pPr>
            <a:r>
              <a:rPr lang="cs-CZ" altLang="en-US"/>
              <a:t>diskolorace</a:t>
            </a:r>
          </a:p>
          <a:p>
            <a:pPr marL="990600" lvl="1" indent="-533400">
              <a:defRPr/>
            </a:pPr>
            <a:r>
              <a:rPr lang="cs-CZ" altLang="en-US"/>
              <a:t>anomálie tvaru, velikosti a postavení</a:t>
            </a:r>
          </a:p>
        </p:txBody>
      </p:sp>
      <p:pic>
        <p:nvPicPr>
          <p:cNvPr id="7" name="~PP480.WAV">
            <a:hlinkClick r:id="" action="ppaction://media"/>
          </p:cNvPr>
          <p:cNvPicPr>
            <a:picLocks noRot="1" noChangeAspect="1"/>
          </p:cNvPicPr>
          <p:nvPr>
            <a:wavAudioFile r:embed="rId1" name="~PP480.WAV"/>
          </p:nvPr>
        </p:nvPicPr>
        <p:blipFill>
          <a:blip r:embed="rId4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5093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Indikace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 marL="609600" indent="-609600">
              <a:defRPr/>
            </a:pPr>
            <a:r>
              <a:rPr lang="cs-CZ" altLang="en-US"/>
              <a:t>Ochranné – provizorní </a:t>
            </a:r>
          </a:p>
          <a:p>
            <a:pPr marL="990600" lvl="1" indent="-533400">
              <a:defRPr/>
            </a:pPr>
            <a:r>
              <a:rPr lang="cs-CZ" altLang="en-US"/>
              <a:t>krytí a ochrana zubního pahýlu po nabroušení </a:t>
            </a:r>
          </a:p>
          <a:p>
            <a:pPr marL="990600" lvl="1" indent="-533400">
              <a:defRPr/>
            </a:pPr>
            <a:r>
              <a:rPr lang="cs-CZ" altLang="en-US"/>
              <a:t>ochrana obnaženého dentinu po fraktuře klinické korunky</a:t>
            </a:r>
            <a:r>
              <a:rPr lang="cs-CZ" altLang="en-US">
                <a:effectLst/>
              </a:rPr>
              <a:t> </a:t>
            </a:r>
          </a:p>
        </p:txBody>
      </p:sp>
      <p:pic>
        <p:nvPicPr>
          <p:cNvPr id="4" name="~PP3387.WAV">
            <a:hlinkClick r:id="" action="ppaction://media"/>
          </p:cNvPr>
          <p:cNvPicPr>
            <a:picLocks noRot="1" noChangeAspect="1"/>
          </p:cNvPicPr>
          <p:nvPr>
            <a:wavAudioFile r:embed="rId1" name="~PP3387.WAV"/>
          </p:nvPr>
        </p:nvPicPr>
        <p:blipFill>
          <a:blip r:embed="rId4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4162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řpyt">
  <a:themeElements>
    <a:clrScheme name="Třpyt 2">
      <a:dk1>
        <a:srgbClr val="000099"/>
      </a:dk1>
      <a:lt1>
        <a:srgbClr val="FFFFFF"/>
      </a:lt1>
      <a:dk2>
        <a:srgbClr val="000066"/>
      </a:dk2>
      <a:lt2>
        <a:srgbClr val="EAEAEA"/>
      </a:lt2>
      <a:accent1>
        <a:srgbClr val="66CCFF"/>
      </a:accent1>
      <a:accent2>
        <a:srgbClr val="0066FF"/>
      </a:accent2>
      <a:accent3>
        <a:srgbClr val="AAAAB8"/>
      </a:accent3>
      <a:accent4>
        <a:srgbClr val="DADADA"/>
      </a:accent4>
      <a:accent5>
        <a:srgbClr val="B8E2FF"/>
      </a:accent5>
      <a:accent6>
        <a:srgbClr val="005CE7"/>
      </a:accent6>
      <a:hlink>
        <a:srgbClr val="FFFFCC"/>
      </a:hlink>
      <a:folHlink>
        <a:srgbClr val="99CC00"/>
      </a:folHlink>
    </a:clrScheme>
    <a:fontScheme name="Třpyt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Třpyt 1">
        <a:dk1>
          <a:srgbClr val="BD3737"/>
        </a:dk1>
        <a:lt1>
          <a:srgbClr val="FFFFFF"/>
        </a:lt1>
        <a:dk2>
          <a:srgbClr val="721E1E"/>
        </a:dk2>
        <a:lt2>
          <a:srgbClr val="FFCC00"/>
        </a:lt2>
        <a:accent1>
          <a:srgbClr val="FF6600"/>
        </a:accent1>
        <a:accent2>
          <a:srgbClr val="CC3300"/>
        </a:accent2>
        <a:accent3>
          <a:srgbClr val="BCABAB"/>
        </a:accent3>
        <a:accent4>
          <a:srgbClr val="DADADA"/>
        </a:accent4>
        <a:accent5>
          <a:srgbClr val="FFB8AA"/>
        </a:accent5>
        <a:accent6>
          <a:srgbClr val="B92D00"/>
        </a:accent6>
        <a:hlink>
          <a:srgbClr val="F7CC2F"/>
        </a:hlink>
        <a:folHlink>
          <a:srgbClr val="C7C6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řpyt 2">
        <a:dk1>
          <a:srgbClr val="000099"/>
        </a:dk1>
        <a:lt1>
          <a:srgbClr val="FFFFFF"/>
        </a:lt1>
        <a:dk2>
          <a:srgbClr val="000066"/>
        </a:dk2>
        <a:lt2>
          <a:srgbClr val="EAEAEA"/>
        </a:lt2>
        <a:accent1>
          <a:srgbClr val="66CCFF"/>
        </a:accent1>
        <a:accent2>
          <a:srgbClr val="0066FF"/>
        </a:accent2>
        <a:accent3>
          <a:srgbClr val="AAAAB8"/>
        </a:accent3>
        <a:accent4>
          <a:srgbClr val="DADADA"/>
        </a:accent4>
        <a:accent5>
          <a:srgbClr val="B8E2FF"/>
        </a:accent5>
        <a:accent6>
          <a:srgbClr val="005CE7"/>
        </a:accent6>
        <a:hlink>
          <a:srgbClr val="FFFFCC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řpyt 3">
        <a:dk1>
          <a:srgbClr val="6600CC"/>
        </a:dk1>
        <a:lt1>
          <a:srgbClr val="FFFFFF"/>
        </a:lt1>
        <a:dk2>
          <a:srgbClr val="4B0096"/>
        </a:dk2>
        <a:lt2>
          <a:srgbClr val="CDD7DF"/>
        </a:lt2>
        <a:accent1>
          <a:srgbClr val="9999FF"/>
        </a:accent1>
        <a:accent2>
          <a:srgbClr val="7850BA"/>
        </a:accent2>
        <a:accent3>
          <a:srgbClr val="B1AAC9"/>
        </a:accent3>
        <a:accent4>
          <a:srgbClr val="DADADA"/>
        </a:accent4>
        <a:accent5>
          <a:srgbClr val="CACAFF"/>
        </a:accent5>
        <a:accent6>
          <a:srgbClr val="6C48A8"/>
        </a:accent6>
        <a:hlink>
          <a:srgbClr val="00CCFF"/>
        </a:hlink>
        <a:folHlink>
          <a:srgbClr val="0796B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řpyt 4">
        <a:dk1>
          <a:srgbClr val="55863C"/>
        </a:dk1>
        <a:lt1>
          <a:srgbClr val="FFFFFF"/>
        </a:lt1>
        <a:dk2>
          <a:srgbClr val="375F2F"/>
        </a:dk2>
        <a:lt2>
          <a:srgbClr val="D1EFB3"/>
        </a:lt2>
        <a:accent1>
          <a:srgbClr val="00CC66"/>
        </a:accent1>
        <a:accent2>
          <a:srgbClr val="8EAC66"/>
        </a:accent2>
        <a:accent3>
          <a:srgbClr val="AEB6AD"/>
        </a:accent3>
        <a:accent4>
          <a:srgbClr val="DADADA"/>
        </a:accent4>
        <a:accent5>
          <a:srgbClr val="AAE2B8"/>
        </a:accent5>
        <a:accent6>
          <a:srgbClr val="809B5C"/>
        </a:accent6>
        <a:hlink>
          <a:srgbClr val="B4EF7F"/>
        </a:hlink>
        <a:folHlink>
          <a:srgbClr val="F8F6A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řpyt 5">
        <a:dk1>
          <a:srgbClr val="588073"/>
        </a:dk1>
        <a:lt1>
          <a:srgbClr val="FFFFFF"/>
        </a:lt1>
        <a:dk2>
          <a:srgbClr val="486768"/>
        </a:dk2>
        <a:lt2>
          <a:srgbClr val="DDDDDD"/>
        </a:lt2>
        <a:accent1>
          <a:srgbClr val="33CCCC"/>
        </a:accent1>
        <a:accent2>
          <a:srgbClr val="008871"/>
        </a:accent2>
        <a:accent3>
          <a:srgbClr val="B1B8B9"/>
        </a:accent3>
        <a:accent4>
          <a:srgbClr val="DADADA"/>
        </a:accent4>
        <a:accent5>
          <a:srgbClr val="ADE2E2"/>
        </a:accent5>
        <a:accent6>
          <a:srgbClr val="007B66"/>
        </a:accent6>
        <a:hlink>
          <a:srgbClr val="00CC99"/>
        </a:hlink>
        <a:folHlink>
          <a:srgbClr val="A8A8A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řpyt 6">
        <a:dk1>
          <a:srgbClr val="6B6C75"/>
        </a:dk1>
        <a:lt1>
          <a:srgbClr val="FFFFFF"/>
        </a:lt1>
        <a:dk2>
          <a:srgbClr val="575863"/>
        </a:dk2>
        <a:lt2>
          <a:srgbClr val="FFFFCC"/>
        </a:lt2>
        <a:accent1>
          <a:srgbClr val="677481"/>
        </a:accent1>
        <a:accent2>
          <a:srgbClr val="697E5E"/>
        </a:accent2>
        <a:accent3>
          <a:srgbClr val="B4B4B7"/>
        </a:accent3>
        <a:accent4>
          <a:srgbClr val="DADADA"/>
        </a:accent4>
        <a:accent5>
          <a:srgbClr val="B8BCC1"/>
        </a:accent5>
        <a:accent6>
          <a:srgbClr val="5E7254"/>
        </a:accent6>
        <a:hlink>
          <a:srgbClr val="E9E77F"/>
        </a:hlink>
        <a:folHlink>
          <a:srgbClr val="D3A44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řpyt 7">
        <a:dk1>
          <a:srgbClr val="000000"/>
        </a:dk1>
        <a:lt1>
          <a:srgbClr val="C4D6BE"/>
        </a:lt1>
        <a:dk2>
          <a:srgbClr val="339966"/>
        </a:dk2>
        <a:lt2>
          <a:srgbClr val="EFFBF0"/>
        </a:lt2>
        <a:accent1>
          <a:srgbClr val="DDDDDD"/>
        </a:accent1>
        <a:accent2>
          <a:srgbClr val="CCFF99"/>
        </a:accent2>
        <a:accent3>
          <a:srgbClr val="DEE8DB"/>
        </a:accent3>
        <a:accent4>
          <a:srgbClr val="000000"/>
        </a:accent4>
        <a:accent5>
          <a:srgbClr val="EBEBEB"/>
        </a:accent5>
        <a:accent6>
          <a:srgbClr val="B9E78A"/>
        </a:accent6>
        <a:hlink>
          <a:srgbClr val="009900"/>
        </a:hlink>
        <a:folHlink>
          <a:srgbClr val="33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řpyt 8">
        <a:dk1>
          <a:srgbClr val="000000"/>
        </a:dk1>
        <a:lt1>
          <a:srgbClr val="D6DAE4"/>
        </a:lt1>
        <a:dk2>
          <a:srgbClr val="000099"/>
        </a:dk2>
        <a:lt2>
          <a:srgbClr val="FFFFFF"/>
        </a:lt2>
        <a:accent1>
          <a:srgbClr val="BFDEE3"/>
        </a:accent1>
        <a:accent2>
          <a:srgbClr val="C0C0C0"/>
        </a:accent2>
        <a:accent3>
          <a:srgbClr val="E8EAEF"/>
        </a:accent3>
        <a:accent4>
          <a:srgbClr val="000000"/>
        </a:accent4>
        <a:accent5>
          <a:srgbClr val="DCECEF"/>
        </a:accent5>
        <a:accent6>
          <a:srgbClr val="AEAEAE"/>
        </a:accent6>
        <a:hlink>
          <a:srgbClr val="3333CC"/>
        </a:hlink>
        <a:folHlink>
          <a:srgbClr val="5E93C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řpyt 9">
        <a:dk1>
          <a:srgbClr val="4A2500"/>
        </a:dk1>
        <a:lt1>
          <a:srgbClr val="C2C0BA"/>
        </a:lt1>
        <a:dk2>
          <a:srgbClr val="788569"/>
        </a:dk2>
        <a:lt2>
          <a:srgbClr val="F4F4EC"/>
        </a:lt2>
        <a:accent1>
          <a:srgbClr val="E1DFC1"/>
        </a:accent1>
        <a:accent2>
          <a:srgbClr val="A5A7AF"/>
        </a:accent2>
        <a:accent3>
          <a:srgbClr val="DDDCD9"/>
        </a:accent3>
        <a:accent4>
          <a:srgbClr val="3E1E00"/>
        </a:accent4>
        <a:accent5>
          <a:srgbClr val="EEECDD"/>
        </a:accent5>
        <a:accent6>
          <a:srgbClr val="95979E"/>
        </a:accent6>
        <a:hlink>
          <a:srgbClr val="9C9800"/>
        </a:hlink>
        <a:folHlink>
          <a:srgbClr val="6666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Shimmer</Template>
  <TotalTime>4312</TotalTime>
  <Words>531</Words>
  <Application>Microsoft Office PowerPoint</Application>
  <PresentationFormat>Předvádění na obrazovce (4:3)</PresentationFormat>
  <Paragraphs>185</Paragraphs>
  <Slides>45</Slides>
  <Notes>45</Notes>
  <HiddenSlides>0</HiddenSlides>
  <MMClips>45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45</vt:i4>
      </vt:variant>
    </vt:vector>
  </HeadingPairs>
  <TitlesOfParts>
    <vt:vector size="51" baseType="lpstr">
      <vt:lpstr>Tahoma</vt:lpstr>
      <vt:lpstr>Arial</vt:lpstr>
      <vt:lpstr>Wingdings</vt:lpstr>
      <vt:lpstr>Calibri</vt:lpstr>
      <vt:lpstr>Times New Roman</vt:lpstr>
      <vt:lpstr>Třpyt</vt:lpstr>
      <vt:lpstr>Fixní protetika</vt:lpstr>
      <vt:lpstr>Fixní korunkové náhrady</vt:lpstr>
      <vt:lpstr>Korunky</vt:lpstr>
      <vt:lpstr>Korunky</vt:lpstr>
      <vt:lpstr>Korunky</vt:lpstr>
      <vt:lpstr>Korunky</vt:lpstr>
      <vt:lpstr>Korunky</vt:lpstr>
      <vt:lpstr>Indikace</vt:lpstr>
      <vt:lpstr>Indikace</vt:lpstr>
      <vt:lpstr>Indikace</vt:lpstr>
      <vt:lpstr>Indikace</vt:lpstr>
      <vt:lpstr>Snímek 12</vt:lpstr>
      <vt:lpstr>1. ordinace</vt:lpstr>
      <vt:lpstr>Snímek 14</vt:lpstr>
      <vt:lpstr>1. ordinace</vt:lpstr>
      <vt:lpstr>Snímek 16</vt:lpstr>
      <vt:lpstr>1. laboratoř</vt:lpstr>
      <vt:lpstr>1. laboratoř</vt:lpstr>
      <vt:lpstr>1. laboratoř</vt:lpstr>
      <vt:lpstr>Snímek 20</vt:lpstr>
      <vt:lpstr>2. ordinace</vt:lpstr>
      <vt:lpstr>Snímek 22</vt:lpstr>
      <vt:lpstr>CAD-CAM</vt:lpstr>
      <vt:lpstr>CAD-CAM</vt:lpstr>
      <vt:lpstr>Korunky z hlediska DH</vt:lpstr>
      <vt:lpstr>Kořenová inlay</vt:lpstr>
      <vt:lpstr>Kořenová inlay</vt:lpstr>
      <vt:lpstr>Kořenová inlay</vt:lpstr>
      <vt:lpstr>Kořenová inlay - laboratorní</vt:lpstr>
      <vt:lpstr>Kořenová inlay - ordinační</vt:lpstr>
      <vt:lpstr>Kořenová inlay - ordinační</vt:lpstr>
      <vt:lpstr>Postup</vt:lpstr>
      <vt:lpstr>Snímek 33</vt:lpstr>
      <vt:lpstr>Inlaye korunkové</vt:lpstr>
      <vt:lpstr>Inlaye korunkové</vt:lpstr>
      <vt:lpstr>Fasety</vt:lpstr>
      <vt:lpstr>Fasety</vt:lpstr>
      <vt:lpstr>Můstek</vt:lpstr>
      <vt:lpstr>Pilířové konstrukce</vt:lpstr>
      <vt:lpstr>Mezičleny</vt:lpstr>
      <vt:lpstr>Materiály</vt:lpstr>
      <vt:lpstr>Postup</vt:lpstr>
      <vt:lpstr>Adhezivní můstek</vt:lpstr>
      <vt:lpstr>Snímek 44</vt:lpstr>
      <vt:lpstr>Děkuji za pozornost </vt:lpstr>
    </vt:vector>
  </TitlesOfParts>
  <Company>fnusa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m57</dc:creator>
  <cp:lastModifiedBy>Lenovo</cp:lastModifiedBy>
  <cp:revision>235</cp:revision>
  <dcterms:created xsi:type="dcterms:W3CDTF">2012-03-17T07:17:28Z</dcterms:created>
  <dcterms:modified xsi:type="dcterms:W3CDTF">2021-05-26T08:25:09Z</dcterms:modified>
</cp:coreProperties>
</file>