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E6E437D-35BD-4D76-9744-CD8D5E4D4B92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42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3828003-0882-418E-81EF-063CFBA8D5CF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Obrázek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Obrázek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Obrázek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Obrázek 7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457840" y="6499440"/>
            <a:ext cx="83880" cy="8388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5" name="CustomShape 2"/>
          <p:cNvSpPr/>
          <p:nvPr/>
        </p:nvSpPr>
        <p:spPr>
          <a:xfrm>
            <a:off x="569160" y="6499440"/>
            <a:ext cx="83880" cy="8388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8457840" y="6499440"/>
            <a:ext cx="83880" cy="8388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39" name="CustomShape 2"/>
          <p:cNvSpPr/>
          <p:nvPr/>
        </p:nvSpPr>
        <p:spPr>
          <a:xfrm>
            <a:off x="569160" y="6499440"/>
            <a:ext cx="83880" cy="8388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85800" y="609480"/>
            <a:ext cx="7771680" cy="426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8000">
                <a:solidFill>
                  <a:srgbClr val="2F5897"/>
                </a:solidFill>
                <a:latin typeface="Palatino Linotype"/>
              </a:rPr>
              <a:t>Kompozitní výplň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1371600" y="4952880"/>
            <a:ext cx="64000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  <a:p>
            <a:r>
              <a:rPr lang="cs-CZ" sz="2400">
                <a:latin typeface="Arial"/>
              </a:rPr>
              <a:t>Mgr. Petra Bielczyková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ts val="722"/>
              </a:lnSpc>
            </a:pPr>
            <a:r>
              <a:rPr lang="cs-CZ" sz="5400">
                <a:solidFill>
                  <a:srgbClr val="2F5897"/>
                </a:solidFill>
                <a:latin typeface="Palatino Linotype"/>
              </a:rPr>
              <a:t>Lokální fluoridace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Vatové válečky , optragade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Savka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Fluoridový gel, lak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Aplikační štěteček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00" y="2349000"/>
            <a:ext cx="3823920" cy="382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CustomShape 2"/>
          <p:cNvSpPr/>
          <p:nvPr/>
        </p:nvSpPr>
        <p:spPr>
          <a:xfrm>
            <a:off x="457200" y="332656"/>
            <a:ext cx="8228880" cy="57927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 dirty="0">
                <a:solidFill>
                  <a:srgbClr val="808080"/>
                </a:solidFill>
                <a:latin typeface="Century Gothic"/>
              </a:rPr>
              <a:t>Kompozitní výplňové materiály se používají  především ve frontálním úseku chrupu u kavit III., IV.,V . třídy podle Blacka.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 dirty="0">
                <a:solidFill>
                  <a:srgbClr val="808080"/>
                </a:solidFill>
                <a:latin typeface="Century Gothic"/>
              </a:rPr>
              <a:t>Zhotovení kompozitní výplně zahrnuje preparaci kavity, zajištění suchého pracovního pole, aplikaci podložky, leptání, aplikaci adheziva, modelaci a polymeraci výplně, její úpravu a leštění.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146528" cy="36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ts val="722"/>
              </a:lnSpc>
            </a:pPr>
            <a:r>
              <a:rPr lang="cs-CZ" sz="5400">
                <a:solidFill>
                  <a:srgbClr val="2F5897"/>
                </a:solidFill>
                <a:latin typeface="Palatino Linotype"/>
              </a:rPr>
              <a:t>Vyšetření a příprava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- základní vyšetřovací nástroje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- rtg snímek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- vyšetřovací ochranné rukavice</a:t>
            </a:r>
            <a:endParaRPr/>
          </a:p>
        </p:txBody>
      </p:sp>
      <p:pic>
        <p:nvPicPr>
          <p:cNvPr id="8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640" y="2925000"/>
            <a:ext cx="2133000" cy="1883520"/>
          </a:xfrm>
          <a:prstGeom prst="rect">
            <a:avLst/>
          </a:prstGeom>
          <a:ln>
            <a:noFill/>
          </a:ln>
        </p:spPr>
      </p:pic>
      <p:pic>
        <p:nvPicPr>
          <p:cNvPr id="8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16600" y="2167560"/>
            <a:ext cx="2815560" cy="2248920"/>
          </a:xfrm>
          <a:prstGeom prst="rect">
            <a:avLst/>
          </a:prstGeom>
          <a:ln>
            <a:noFill/>
          </a:ln>
        </p:spPr>
      </p:pic>
      <p:pic>
        <p:nvPicPr>
          <p:cNvPr id="89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83240" y="5025240"/>
            <a:ext cx="8649720" cy="171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ts val="722"/>
              </a:lnSpc>
            </a:pPr>
            <a:r>
              <a:rPr lang="cs-CZ" sz="5400">
                <a:solidFill>
                  <a:srgbClr val="2F5897"/>
                </a:solidFill>
                <a:latin typeface="Palatino Linotype"/>
              </a:rPr>
              <a:t>Preparace kavity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stojánek na vrtáčky a brousky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kartáčky, kalíšky, čistící pasta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Diamantové vrtáčky na preparaci základního tvaru kavity ( kulička, hruška, zaoblený váleček)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Vrtáčky na preparaci kazivého dentinu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" name="Picture 2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4067640" y="3213360"/>
            <a:ext cx="2102760" cy="3261600"/>
          </a:xfrm>
          <a:prstGeom prst="rect">
            <a:avLst/>
          </a:prstGeom>
          <a:ln>
            <a:noFill/>
          </a:ln>
        </p:spPr>
      </p:pic>
      <p:pic>
        <p:nvPicPr>
          <p:cNvPr id="93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971640" y="4340880"/>
            <a:ext cx="1431360" cy="100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0"/>
            <a:ext cx="8228880" cy="278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cs-CZ" sz="5400">
                <a:solidFill>
                  <a:srgbClr val="2F5897"/>
                </a:solidFill>
                <a:latin typeface="Palatino Linotype"/>
              </a:rPr>
              <a:t>Zajištění suchého pracovního pole</a:t>
            </a:r>
            <a:endParaRPr/>
          </a:p>
          <a:p>
            <a:pPr algn="ctr">
              <a:lnSpc>
                <a:spcPts val="722"/>
              </a:lnSpc>
            </a:pP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457200" y="2997000"/>
            <a:ext cx="8228880" cy="312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Vatové válečky, savka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Lépe práce s kofferdamem, </a:t>
            </a: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     dirkové a sponové kleště, </a:t>
            </a: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      spony, šablona</a:t>
            </a:r>
            <a:endParaRPr/>
          </a:p>
        </p:txBody>
      </p:sp>
      <p:pic>
        <p:nvPicPr>
          <p:cNvPr id="9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00" y="2391840"/>
            <a:ext cx="3760200" cy="410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ts val="722"/>
              </a:lnSpc>
            </a:pPr>
            <a:r>
              <a:rPr lang="cs-CZ" sz="5400">
                <a:solidFill>
                  <a:srgbClr val="2F5897"/>
                </a:solidFill>
                <a:latin typeface="Palatino Linotype"/>
              </a:rPr>
              <a:t>Podložka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Podložkový cement ( prášek + tekutina), podložkový liner ( pasta + pasta)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Skleněná ( papírová či plastová) podložka s lopatkou na míchání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Kuličkové cpátko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Buničité čtverečky</a:t>
            </a:r>
            <a:endParaRPr/>
          </a:p>
        </p:txBody>
      </p:sp>
      <p:pic>
        <p:nvPicPr>
          <p:cNvPr id="9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32000" y="2851920"/>
            <a:ext cx="2504520" cy="1828080"/>
          </a:xfrm>
          <a:prstGeom prst="rect">
            <a:avLst/>
          </a:prstGeom>
          <a:ln>
            <a:noFill/>
          </a:ln>
        </p:spPr>
      </p:pic>
      <p:pic>
        <p:nvPicPr>
          <p:cNvPr id="100" name="Obrázek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000" y="3960000"/>
            <a:ext cx="3312000" cy="2448000"/>
          </a:xfrm>
          <a:prstGeom prst="rect">
            <a:avLst/>
          </a:prstGeom>
          <a:ln>
            <a:noFill/>
          </a:ln>
        </p:spPr>
      </p:pic>
      <p:pic>
        <p:nvPicPr>
          <p:cNvPr id="101" name="Obrázek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4608000" y="4608000"/>
            <a:ext cx="4451400" cy="225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ts val="722"/>
              </a:lnSpc>
            </a:pPr>
            <a:r>
              <a:rPr lang="cs-CZ" sz="5400">
                <a:solidFill>
                  <a:srgbClr val="2F5897"/>
                </a:solidFill>
                <a:latin typeface="Palatino Linotype"/>
              </a:rPr>
              <a:t>Leptání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467640" y="156384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Leptací gel ve stříkačce s jednorázovou aplikační  kanylou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Buničité čtverečky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Savka pro chirurgickou  odsávačku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                                </a:t>
            </a:r>
            <a:r>
              <a:rPr lang="cs-CZ" sz="4400" b="1">
                <a:solidFill>
                  <a:srgbClr val="577293"/>
                </a:solidFill>
                <a:latin typeface="Century Gothic"/>
              </a:rPr>
              <a:t>Adhezivum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2400">
                <a:solidFill>
                  <a:srgbClr val="000000"/>
                </a:solidFill>
                <a:latin typeface="Century Gothic"/>
              </a:rPr>
              <a:t>Lahvička s adhezivem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2400">
                <a:solidFill>
                  <a:srgbClr val="000000"/>
                </a:solidFill>
                <a:latin typeface="Century Gothic"/>
              </a:rPr>
              <a:t>Aplikátor, popř. jednorázový</a:t>
            </a: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000000"/>
                </a:solidFill>
                <a:latin typeface="Century Gothic"/>
              </a:rPr>
              <a:t>    štěteček s držátkem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2493360"/>
            <a:ext cx="2663280" cy="1510560"/>
          </a:xfrm>
          <a:prstGeom prst="rect">
            <a:avLst/>
          </a:prstGeom>
          <a:ln>
            <a:noFill/>
          </a:ln>
        </p:spPr>
      </p:pic>
      <p:pic>
        <p:nvPicPr>
          <p:cNvPr id="10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63760" y="4508640"/>
            <a:ext cx="1536120" cy="153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ts val="722"/>
              </a:lnSpc>
            </a:pPr>
            <a:r>
              <a:rPr lang="cs-CZ" sz="5400">
                <a:solidFill>
                  <a:srgbClr val="2F5897"/>
                </a:solidFill>
                <a:latin typeface="Palatino Linotype"/>
              </a:rPr>
              <a:t>Modelace a polymerace 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Kompozitní materiál ve stříkačkách, nebo v kapslích s aplikační pistolí ( enamel, dentin, opákní odstíny)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Hladítka pro kompozita – s povrchem teflonu, pozlacená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Cpátka pro fotokompozita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Transparentní  matrice a klínky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Polymerační lampa</a:t>
            </a:r>
            <a:endParaRPr/>
          </a:p>
        </p:txBody>
      </p:sp>
      <p:pic>
        <p:nvPicPr>
          <p:cNvPr id="10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24000" y="2732760"/>
            <a:ext cx="1731240" cy="1731240"/>
          </a:xfrm>
          <a:prstGeom prst="rect">
            <a:avLst/>
          </a:prstGeom>
          <a:ln>
            <a:noFill/>
          </a:ln>
        </p:spPr>
      </p:pic>
      <p:pic>
        <p:nvPicPr>
          <p:cNvPr id="10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97800" y="3816000"/>
            <a:ext cx="1474200" cy="1480320"/>
          </a:xfrm>
          <a:prstGeom prst="rect">
            <a:avLst/>
          </a:prstGeom>
          <a:ln>
            <a:noFill/>
          </a:ln>
        </p:spPr>
      </p:pic>
      <p:pic>
        <p:nvPicPr>
          <p:cNvPr id="110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808360" y="4392000"/>
            <a:ext cx="2663640" cy="2278800"/>
          </a:xfrm>
          <a:prstGeom prst="rect">
            <a:avLst/>
          </a:prstGeom>
          <a:ln>
            <a:noFill/>
          </a:ln>
        </p:spPr>
      </p:pic>
      <p:pic>
        <p:nvPicPr>
          <p:cNvPr id="111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91400" y="4320000"/>
            <a:ext cx="2388600" cy="2168280"/>
          </a:xfrm>
          <a:prstGeom prst="rect">
            <a:avLst/>
          </a:prstGeom>
          <a:ln>
            <a:noFill/>
          </a:ln>
        </p:spPr>
      </p:pic>
      <p:pic>
        <p:nvPicPr>
          <p:cNvPr id="112" name="Obrázek 111"/>
          <p:cNvPicPr/>
          <p:nvPr/>
        </p:nvPicPr>
        <p:blipFill>
          <a:blip r:embed="rId6"/>
          <a:stretch>
            <a:fillRect/>
          </a:stretch>
        </p:blipFill>
        <p:spPr>
          <a:xfrm>
            <a:off x="5616000" y="4752000"/>
            <a:ext cx="2371320" cy="193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0"/>
            <a:ext cx="8228880" cy="15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ts val="722"/>
              </a:lnSpc>
            </a:pPr>
            <a:r>
              <a:rPr lang="cs-CZ" sz="5400">
                <a:solidFill>
                  <a:srgbClr val="2F5897"/>
                </a:solidFill>
                <a:latin typeface="Palatino Linotype"/>
              </a:rPr>
              <a:t>Úprava a leštění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Jemné diamantové brousky ( plamínek, špička, kulička)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Jemné  a extrajemné frézky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Flexibilní  disky s mandrelem ( hrubé, střední, jemné)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Flexibilní brusné pásky ( hrubé, střední, jemné)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Dokončovací a leštící elastické nástroje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808080"/>
                </a:solidFill>
                <a:latin typeface="Century Gothic"/>
              </a:rPr>
              <a:t>Středně hrubé a jemné leštící pasty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4293000"/>
            <a:ext cx="2519640" cy="21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290</Words>
  <Application>Microsoft Office PowerPoint</Application>
  <PresentationFormat>Předvádění na obrazovce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Palatino Linotype</vt:lpstr>
      <vt:lpstr>StarSymbol</vt:lpstr>
      <vt:lpstr>Times New Roman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Bielczyková</dc:creator>
  <cp:lastModifiedBy>Petra Bielczyková</cp:lastModifiedBy>
  <cp:revision>4</cp:revision>
  <dcterms:modified xsi:type="dcterms:W3CDTF">2024-10-01T19:17:10Z</dcterms:modified>
</cp:coreProperties>
</file>