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10080625" cy="7559675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02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04D365FA-9208-B7D7-2578-417E45E2E284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cs-CZ" sz="14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4993EB7-CFBE-00E2-CFA9-9C06E76E47B9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cs-CZ" sz="14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70C485C-E45C-1F6B-0812-86CB2B063A1C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cs-CZ" sz="14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DD5A29C-C28E-EBD8-6B72-1BB996CE6582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98DB6BD0-8A72-462B-87F9-BCCFA4E96E6B}" type="slidenum">
              <a:t>‹#›</a:t>
            </a:fld>
            <a:endParaRPr lang="cs-CZ" sz="14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440271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C649620-8C2A-A985-0B0C-42ABA0AFFB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E6AEE99-4DD8-91F3-3A33-1FAB31A0A1F4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4" name="Zástupný symbol pro záhlaví 3">
            <a:extLst>
              <a:ext uri="{FF2B5EF4-FFF2-40B4-BE49-F238E27FC236}">
                <a16:creationId xmlns:a16="http://schemas.microsoft.com/office/drawing/2014/main" id="{02AD8960-6C67-38A9-B4C1-CE2A538137B0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cs-CZ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1D28079-66CE-85C6-F5A9-E6AB7B17E356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cs-CZ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35A34C1-EB12-07D4-558A-5E0EE40F03D0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cs-CZ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FE315ED-4435-BA3C-311F-386606C0EA0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cs-CZ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0C2736F0-6521-44F0-9D6B-F0C9AA46C3E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1847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0" rtl="0" hangingPunct="0">
      <a:tabLst/>
      <a:defRPr lang="cs-CZ" sz="2000" b="0" i="0" u="none" strike="noStrike" kern="1200">
        <a:ln>
          <a:noFill/>
        </a:ln>
        <a:latin typeface="Liberation Sans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B6AABB2-07E4-542C-D777-3231E9FE686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996CE6A-9928-4AF4-BF29-C94CAF7018A0}" type="slidenum">
              <a:t>1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34272EB-E19C-E8FF-B135-0F9BA0478C9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2C463F0-C7BC-8619-AFC8-4CF461F0E78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18154DC-38A2-AB48-A0AF-91AAED353F9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1675E94-E9C3-4174-A782-4FDFF36634C8}" type="slidenum">
              <a:t>10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2528361-0443-A615-FD67-7063B5A7ABF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A6F1465-133B-1648-22D1-0162A061995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828EF99-DF9A-C758-2CA1-0BEC0B7D2CB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13217C7-A355-453C-A20A-8CCFFE7EBF17}" type="slidenum">
              <a:t>11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3D542B0-DDAD-C4C4-8FF4-EC4B45B7C82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BDD5668-EFC7-B966-513C-276406EAB8F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0D618D7-ED84-45B8-9588-4E880F1168B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363AF34-D89C-462B-AD3D-3A3D81BF51CA}" type="slidenum">
              <a:t>12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54A5273-EE3B-7C9B-F0A7-AD17496DEAB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CA246D1-3A07-E85F-74F3-6882FC32755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319E318-BF90-AD3B-0CF6-7ED4085B5D6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EDC8464-B211-4AAB-9038-025B46B3B678}" type="slidenum">
              <a:t>13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B441EEB-582E-7639-30DB-4D3ED54EF01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B444F8A-E253-2A1A-2A5A-76AC579B625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DA817DB-4C1D-860B-3E40-351606BA421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66702E2-49BD-4136-A254-B54074C3485F}" type="slidenum">
              <a:t>14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990C78B-DE63-EB5B-4936-B0BC4ADF29E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C133CC4-1226-316C-1956-8C764E74993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60FDDE5-D77F-7CFA-429C-A623C7A7791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F3388DE-AB54-4EFD-B83C-39CDAE9A6F6B}" type="slidenum">
              <a:t>15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48BC834-F3D3-5112-47D0-BC45274359D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E9761F2-4575-C2F2-F84B-7B1782CCB90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716D874-B464-72C3-F2E2-3AA634E647C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B325358-A955-4830-BBCD-9482053387FD}" type="slidenum">
              <a:t>16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0B92053-8DBE-4A29-29C0-2211AAC7EA8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B77B52D-9FFE-3ADB-05E6-308C2558DA5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74B12D3-98B6-6C9D-EAF7-DCA266802BF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C54876D-396D-456A-8A1C-EF561C21307F}" type="slidenum">
              <a:t>17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9CF30D1-595C-AF8D-2AD5-951452C1C8C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71F9841-B9A3-D0A6-740B-FE55FA22463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D388030-292B-B238-9AA7-03251C5EC5D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C486AA2-3E35-4167-8108-A056791A4A53}" type="slidenum">
              <a:t>18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D898E0E-B399-FB98-F23F-9152AA2150F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9936096-A236-AF79-8D68-C1AAD0AD9DB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08A7760-C475-2AE7-8F76-8F34EB0D86F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F2F8146-4B6D-4F1A-BFDC-FA834B3B2A65}" type="slidenum">
              <a:t>19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A3701CB-0E8C-8F5B-D026-D3E8FDEE5DF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8B0F8D1-6EB4-29B3-C9C6-7B5E00EC24E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B545AFB-B8D9-028E-6924-0F3A77FB123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5904B9D-654D-458B-916A-E979B282ECD7}" type="slidenum">
              <a:t>2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A76EB89-617B-2DB0-5C39-C8A5029EF13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46FF7A2-7629-C5DE-735F-D26C054C765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EB2943D-C315-9684-7E21-F24722A6361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464A043-2741-49E6-9FFF-12C82FD7974D}" type="slidenum">
              <a:t>20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9E9AF91-16F4-6B5A-13D2-B0387EB2934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7E7C393-8A1A-597F-03D3-79F217E670F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44ECE7B-0017-B0E5-8B05-B4498C8655B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B4533B4-6FC3-4EC3-BF46-0A5CA24AA176}" type="slidenum">
              <a:t>21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A1FA262-4027-A87D-65CC-40102EC84FE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54CA011-4761-8D78-6421-5C6B6640D3E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74B1C61-0AD5-F6B3-48BD-0D344B20CC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B577094-C3C1-4EEF-9A44-89921650F947}" type="slidenum">
              <a:t>22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1267F8B-08EE-1F78-B84C-79B6AA77D10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36A1B62-B6A0-1F02-CD16-71A8F484E51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3977F23-95B9-F6A9-D217-2443229D429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639E1F6-D6B2-42B5-AA6B-4DF9C2D8AB4A}" type="slidenum">
              <a:t>23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0227F00-FECC-3EA3-2473-108E5EB55EC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C192FE4-5636-70BB-0A2C-C21C49089B7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19A19C1-C8D8-0705-1940-B2811238F23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FD75B09-89E1-4DF2-9DDB-21D9B9D7C9A1}" type="slidenum">
              <a:t>24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7C6E6B8-EAE5-E725-E77B-7F9CF3E491F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D6E36EE-DEE4-983B-0006-3DF5BAFE5C8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E8A1C1B-7BA5-CAA6-B9EB-79B32A2C215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E8B9AFB-2AFC-4B67-B6AB-D3F4046A4A2E}" type="slidenum">
              <a:t>25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CD5756B-2819-EC5F-6461-0555E22D9C8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A86FB1B-0D82-A1A4-31C7-A10769AC595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8320A6C-2BFA-1689-08E5-E9CD50BE63F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A320468-0686-4F8F-AC8A-24105785FB9E}" type="slidenum">
              <a:t>26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999AE61-82ED-1C53-CC2A-5046DBBDADD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6336C0E-BC00-9DAC-2ABD-FECDA97AF75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F1D8D76-6DAD-0555-F67C-EB26BC7FF65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374A868-A199-478E-B012-8A184601DE85}" type="slidenum">
              <a:t>27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A2EDD15-CA70-5335-58D1-CCC3EE9FC8F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6605B2A-BD90-86E1-FD4B-0B87EEE4A11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E0C9C2E-2142-A2E7-6DC2-F1D4CDD138E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2A5CAD1-0C31-4AB6-A888-2BE04D3D06E3}" type="slidenum">
              <a:t>28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DDDD11A-7E25-062A-7CFB-E25324A2C55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7FA9775-02D9-96D1-39E0-FCFF014395F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92C580C-62F0-046D-9AB4-5E2E17ABADF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586D933-4226-4E69-91A7-689EB228AF0F}" type="slidenum">
              <a:t>29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C11A552-A558-EA86-6873-92A5BBD2D9E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4017FD1-08B4-31E4-E413-E176D21E283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5978772-4D66-9753-8A9F-A87E891BBDF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A7ED884-DCF9-45B9-A04E-42B6B2C9E16F}" type="slidenum">
              <a:t>3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BFE26B3-584B-B5D3-3994-C9849494F7E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2A3B18B-1D97-545B-5448-D24AE5AD2B9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5767DB1-C6E3-D77C-EB64-42DC9E945A1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4214A4A-B0A6-4ED8-B4B5-D72A3A129BBD}" type="slidenum">
              <a:t>30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C534BCD-6FAB-7B10-65AB-90E6C2135B5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935F738-251D-86EB-7D32-8043A582997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5BAE28C-95A9-A632-1931-40C17725898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0964B8A-E485-47BE-A86D-A1EF0010142D}" type="slidenum">
              <a:t>31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88F54E4-E6CD-E04C-A38A-7641A20D4CA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232BB92-4C34-5513-5A9E-A41AFEEB968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80F9AAF-1E73-BF37-DE65-5EA0E5DC4E4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A2AF31D-8C76-49D0-96D8-743ACC53C3B3}" type="slidenum">
              <a:t>32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2A80862-B1DD-3233-BF2B-5CF3B3404DC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1C1B1EC-9889-F371-15CB-FC993FEC35C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4282885-74D6-0E46-FF38-4B42CD77A76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4F52A9B-3CD6-47C4-A810-7F99EB2AEB5B}" type="slidenum">
              <a:t>33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0EB6EDB-BBAF-1DD6-C1B1-E59FDD9E873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4E81B6A-483C-07EA-44EE-F6728FBA7F5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EFB3A81-2D62-5231-FDAC-D7F6AA6F799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CA76E42-0A79-41D8-9B21-0C38FC4D470A}" type="slidenum">
              <a:t>34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6628CA7-272D-6F0E-9C6C-35E6A221A6A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E6BC751-0E9F-199B-CE2F-ED56BE45087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5CBEC5A-94A2-7963-FF22-05DBEEC3462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6400F7A-DAE5-40A7-8343-7F523A5DF641}" type="slidenum">
              <a:t>35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68D112D-A908-A8CB-83D4-523DF104C63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07F5288-569F-2102-592E-D602F911DBF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332C929-EB92-816F-C7B7-83DDC27BC27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8197FEC-47E5-4428-87C0-18C37B8A72ED}" type="slidenum">
              <a:t>36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E26502F-DEEE-492D-3634-E6C1EC85F3C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8F22ADF-791A-050B-A2C6-51E083444A0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F7AC3E2-EFF3-BE92-ED2F-8800E8B5E94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862455E-A010-4061-8D30-2E117FF2CA6F}" type="slidenum">
              <a:t>37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AE268B6-377D-B051-7C1B-23C71866D5A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9C7687A-C32A-036C-E9D3-50DDC05F256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0245E23-183D-48E8-F373-354C22EC93E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066FCFF-39C4-4580-AE4B-1A35ACE56E67}" type="slidenum">
              <a:t>38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0150621-23EB-B007-C32C-218F20D3FDF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3FA8499-21E6-B84E-D97C-B817615D88D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E9AF4ED-1900-81D2-2C5F-2602D86EC18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36452A4-EA93-4B36-97A6-415BE9DAACFF}" type="slidenum">
              <a:t>39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38AF642-8EA0-7A66-79AF-B35D5AB3200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9736E47-A56C-269F-7CF8-5CAECF56AAB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F6A8277-AC46-D134-68A8-585FCA56B4E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E8FDA27-974E-442D-8E51-46F7030C3D98}" type="slidenum">
              <a:t>4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FE52581-D1BD-0E4D-CE79-A9092E7EA5F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05EE56A-CCC6-8176-F0EB-5BBA4EA2ADF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C4F22A4-2A39-488E-E1C6-3EF274E0BC3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DF58F34-0255-4071-8B6C-4D12D61253DF}" type="slidenum">
              <a:t>40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CBAA50B-BEFA-A8BD-8D3A-4E918E3442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673D8A7-A25E-6845-59AF-27BA479088E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B0E71BB-4FD7-D8F3-1F35-8C91FF4CE81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1B97466-E9F7-48EF-972A-93916406265D}" type="slidenum">
              <a:t>41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3621675-D3A5-4E8E-5F80-6F6CE98C9D2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7A9AD71-3200-E108-3575-F6A3DB3FB55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B5511CD-A4F9-9EFA-1B0B-54E7B240544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97BF0A8-DD86-419F-AEAF-0A0C67B5A4E6}" type="slidenum">
              <a:t>42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61799AF-2714-74D7-103A-8B84E658C0F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83D6FBB-D4BB-3DCC-1D82-E165C0FB9D7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F1202FB-E3F2-7C7D-6A6F-CC1C1C18EE4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866F492-2863-4C67-AD1F-558DAFAEC798}" type="slidenum">
              <a:t>43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10B2D40-7DAB-497F-C4A7-EE817B15D28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872FD85-6A18-3A12-27AA-ECDC2640EBC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962BAA2-4322-AFE5-A3DE-E2DA42E3E9C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D4CDAD3-249E-456B-8203-CA6783088132}" type="slidenum">
              <a:t>5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F027C1B-02F0-FC6A-8280-90CC428F97A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DEEDA99-AE53-517C-5FF6-0B54B21A4AD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6B91CB0-49FE-579E-0387-1E59C0D3BB8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679A649-8518-444F-B873-6165841F3D59}" type="slidenum">
              <a:t>6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ED42882-1E71-2271-583F-38B0D4EF964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3F128F8-0E90-A2E3-4D1A-026D11DC9A2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15F5CF7-ED2F-6E80-9C20-BC94EFBD80A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F9845E2-342F-4767-A9BA-15C42A7C79AA}" type="slidenum">
              <a:t>7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21E53EC-BCEE-719F-A293-9FB11F869C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6859F07-3EDD-FB6A-ADBD-D524D5EE1A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469716A-32B2-33E6-F40E-018D39E6D20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244E450-7755-433A-95CA-C8DDFE2D5CAD}" type="slidenum">
              <a:t>8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7752EA9-9CF8-E4A1-DA25-5C9C1C28F37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F3C82D6-BF38-42C8-B7AE-B59D34983F9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3FBDEBC-7624-CFCF-8AFA-C5462BA7EDC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ED896C0-815B-4A74-8F6F-1F14C677040C}" type="slidenum">
              <a:t>9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1AAE133-E285-C0B1-2632-1736A474CC1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C74C32F-C1FD-E5E1-1867-B6DFF4A3917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117BCA-8850-05CD-D6A3-3429B4FFEE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1CABE15-608C-BCA5-B034-DF90FB97BD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39F9540-28DC-FFBF-84CD-890F07472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79C6800-4C63-BAD5-D6F1-C979BFC96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A80CEC-8826-CE5C-99F3-78D5AABB1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E5BE4BE-EA0E-4E60-81CA-D741CB08FB3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409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224C2C-DA6D-8F40-9A73-AD7E72105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D87213C-A356-4D27-C26B-98EA28C04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5B53CBD-F685-5CBA-A570-018B37EAE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6178D34-5FB9-704E-3D8F-3140E9369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C9EB5F-28F7-0772-7578-A72B2892F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37E76CB-D022-4F42-B858-02181ECC8FE5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4482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DCBF841-42C8-55F8-7ABF-EE84FAE0F6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99E5527-5205-42C0-0622-F4E97E60D3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4A65E43-D4F4-1E66-D85B-619FAAD31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1CEE830-EAA4-04BD-239E-488D82E07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AFD80BA-7B0E-296A-42C7-B44255F45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681F08D-E6BF-4B0A-AB85-B64E96904E5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7066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1A9F9E-AC2B-10C3-5E91-C9D020181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ECCC80-D4B7-3C05-EB98-4AF3EF3FC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1C05740-C8B7-EBD7-2999-80696B0D4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C4E6203-9FB4-A62A-6FF4-5C055B79C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7EE6A7A-726D-D551-42AB-B5E9E91A4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ECBB16F-B055-4FB0-9AA8-7CEB574775A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667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287D16-D19F-0ACB-4C05-E1EC2938D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8CCF3A6-00FB-D98C-A7F4-A61822DE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C135D3-5DBC-4EE2-2482-48B93D0B4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DEE260-C2F6-3BAE-AF17-3DD81FCB1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6EAB967-4CAC-609A-92BF-1F53223E1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8287E5B-093C-44D1-98D6-8F3B8682E61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990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99964B-5FE7-1881-5D66-7393E64CF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C2C9E9-B577-5033-E54B-269F5E1D5F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E2F8999-A64C-08E9-8F06-3D13B86112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0D6A5ED-00DD-92DA-9525-80A4A2C45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0804B79-BA79-4097-CF73-832443F9F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DADB87D-4063-D7CD-E339-453FF6CAF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D90F518-3D23-462D-90BD-B1E58E54909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7836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C6526B-8E69-91D9-264B-72A58B584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1FA0E2F-C0EB-1B60-3D8C-480A59614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099A61F-74D4-065B-55C3-7D8FFC5778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D9752B4-C3AD-8B61-9CB4-90D86A9A4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4208F42-DE8B-BA6C-0FEE-7A665CDA81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A84782B-A927-4F24-4386-DE17302D3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E1315F9-AAB1-6E68-2AC5-3FCD39DC3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4F8CE35-0B0D-A405-306E-446A94B99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3B8047-A9CF-429B-BAAD-3277D3522EA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7843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8F2573-3072-8E6B-2256-7CD9DF4DF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3AA3236-E3EA-A126-D829-CE69B95BA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3D7DB2D-F034-58F8-6433-0D8355ADE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9E58000-0BEE-18E5-8F39-DE0B4B13E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97B0DC9-582E-4592-9F13-BE336BE2429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5302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E9BB2D2-1A18-6F58-18A9-84A2C0C42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2965D56-2BEA-013D-930C-7217578F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38AF413-212A-E2BA-E54F-535476E6C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D22A79F-674B-45FB-B26A-C839C0AC500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354842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D2944E-E804-0B73-D832-B65F585BE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16A4C5-4960-48F1-9B64-A9337B223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FF8B4B2-1A16-4768-ADDD-A4BFECDB71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34BF953-D2B1-6C2B-BEEF-75F52AFD5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C1F6024-CD29-4C23-FB08-A3D2086D0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09B463C-415F-4834-2BD6-E87638A9C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C13FBE9-F62E-4001-8C11-38610F031715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5957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2DAE85-F295-590B-1D4C-6A2A76C63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9D328B9-6D4C-1060-0F1B-360C8A9979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F65D00A-9F2D-5B05-3B09-BA74EAD583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8E4D9B3-23F8-A869-C793-BA9896E89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C83994C-B7FF-65AD-DAB4-32A0DE090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583A14F-F4C0-BF68-1753-41159F889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E647857-04F5-48F8-B1F9-A8C616FA85C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4124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1A8EB7F-C04F-2CAC-8772-1DF08C5B54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A01DC33-E3C8-501A-BFA4-40D46831B0F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A0E014-77FD-2E42-BEDE-96198558352C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cs-CZ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5065F9-7B90-39D3-E5FF-9A85E979167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rtl="0" hangingPunct="0">
              <a:buNone/>
              <a:tabLst/>
              <a:defRPr lang="cs-CZ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912DBEB-C725-011C-3703-FA8F8BA969A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cs-CZ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61F90A43-042F-4C77-940E-3D5DFC18FD4B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hangingPunct="0">
        <a:tabLst/>
        <a:defRPr lang="cs-CZ" sz="4400" b="0" i="0" u="none" strike="noStrike" kern="1200">
          <a:ln>
            <a:noFill/>
          </a:ln>
          <a:latin typeface="Liberation Sans" pitchFamily="18"/>
          <a:ea typeface="Microsoft YaHei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cs-CZ" sz="3200" b="0" i="0" u="none" strike="noStrike" kern="1200">
          <a:ln>
            <a:noFill/>
          </a:ln>
          <a:latin typeface="Liberation Sans" pitchFamily="18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29D1FA-93A0-16E7-89F6-F534796074E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0359" y="321840"/>
            <a:ext cx="9071640" cy="1262160"/>
          </a:xfrm>
        </p:spPr>
        <p:txBody>
          <a:bodyPr/>
          <a:lstStyle/>
          <a:p>
            <a:pPr lvl="0"/>
            <a:r>
              <a:rPr lang="cs-CZ" sz="2000"/>
              <a:t>Mgr. Petra Bielczyková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3F53BD2-3FC4-352E-B37C-E682060851B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224000"/>
            <a:ext cx="9071640" cy="4929480"/>
          </a:xfrm>
        </p:spPr>
        <p:txBody>
          <a:bodyPr/>
          <a:lstStyle/>
          <a:p>
            <a:pPr lvl="0"/>
            <a:r>
              <a:rPr lang="cs-CZ" sz="6000">
                <a:solidFill>
                  <a:srgbClr val="0070C0"/>
                </a:solidFill>
                <a:latin typeface="Cambria" pitchFamily="18"/>
              </a:rPr>
              <a:t>Parodontologické nástroje                   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5CD4B14C-D0E0-0544-5A4A-EB04900FE29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32000" y="2520000"/>
            <a:ext cx="9216000" cy="48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860498-994C-01AC-99F7-A01A2FC1F85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/>
              <a:t>Sonda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B975CF7-F720-F7F7-DBD9-5F98BA0C019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cs-CZ"/>
              <a:t>Hmatová, nebo taktilní sonda – citlivá sonda </a:t>
            </a:r>
            <a:r>
              <a:rPr lang="cs-CZ" u="sng"/>
              <a:t>používáme ji na vyšetření: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800"/>
              <a:t>Převislých výplní, zubního kazu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800"/>
              <a:t>Supra i subgingiválního kamene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800"/>
              <a:t>Vyšetření všech nerovností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800"/>
              <a:t>Hmatové sondy jsou tenké, pružné, mají tenký ostrý hrot.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800"/>
              <a:t>Používají se lehce, bez tlaku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800"/>
              <a:t>Sondy vyšetřovací... ..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2111950F-AE0B-CE0D-2B32-C001AFDF49A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72000" y="5256000"/>
            <a:ext cx="4464000" cy="2142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F521C8-CE55-8BA4-DBEA-59ADCBDF81D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/>
              <a:t>Pinzeta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D05176F-1333-B6EA-A44C-3D4DDEA033C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cs-CZ"/>
              <a:t>Stomatologická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000"/>
              <a:t>Pomocný nástroj k podávání gázy, vatových válečků a dalších materiálů, které jsou potřeba během ošetření.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000"/>
              <a:t>Pinzeta má široké využití a je nedílnou součástí základního vybavení ordinace dentální hygienistky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D6A6AB76-F8EF-E7CD-0E44-9CD668E2BF7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10800000">
            <a:off x="6335641" y="3888000"/>
            <a:ext cx="3672359" cy="3554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795E06-BCF8-A146-77A0-85A1AA1FFC1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 b="1"/>
              <a:t>Nástroje na ošetření parodontu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AF8E705-5F1D-8D0E-3295-534AF502F15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cs-CZ" u="sng"/>
              <a:t>Nástroje na odstranění naddásňových nánosů-supragingivální scaling</a:t>
            </a:r>
            <a:r>
              <a:rPr lang="cs-CZ"/>
              <a:t>.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/>
              <a:t>Nástroj – škrabka , scaler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5C20864E-A18E-11DD-CED0-AF040A7C693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32000" y="3600000"/>
            <a:ext cx="9216000" cy="376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F0CBF9-8D65-1902-2CB2-C2570369C26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/>
              <a:t>Škrabka, scaler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CF74AA0-B7DF-5D32-0C88-C7A9F112457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303560"/>
            <a:ext cx="9071640" cy="4384440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cs-CZ" sz="2200"/>
              <a:t>Oblá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200"/>
              <a:t>Rovná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200"/>
              <a:t>Dlátkovitá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200"/>
              <a:t>Lomená – hoe scaler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200"/>
              <a:t>Pilníkovitá – file scaler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200"/>
              <a:t>Jiné..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200"/>
              <a:t>pracovní část -čepel škrabky má tvar rovnoběžného trojúhelníku.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200"/>
              <a:t>Skládá se ze dvou bočních a jedné přední plochy.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200"/>
              <a:t>Boční plochy jsou pracovní -ostré, řezné a jsou v jedné rovině.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200"/>
              <a:t>Nejsou rovnoběžné a spojují se v jednom bodě – hrot škrabky.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200"/>
              <a:t>Lze použít max. 2 mm pod okraj dásně.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200"/>
              <a:t>Úhel mezi boční a přední plochou v řezné hraně je 70° - 80°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200"/>
              <a:t>Při OZK se mezi přední plochou a stěnou zubu tvoří úhel 45°- 90°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DB557128-7D81-ED4C-AF0C-B3B18869BED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77800" y="1440000"/>
            <a:ext cx="3238200" cy="1047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CD1925-C138-9421-9DD4-86FAF474646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2E694E3-C798-6605-481C-FAFE0154345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cs-CZ"/>
              <a:t>Drápek                      Srpek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B8758458-238C-07BD-4D22-33FF74A58EF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60920" y="2359800"/>
            <a:ext cx="1387080" cy="275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86C6DCD6-14BC-533C-1902-8C8689AFC2B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120000" y="2162520"/>
            <a:ext cx="1369440" cy="3093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43ABBB-0784-D051-33DA-D87EEA65862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 b="1"/>
              <a:t>Typy škrabek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76A541A-78B6-337E-2C92-6220F3437F1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cs-CZ"/>
              <a:t>Škrabka s rovným dříkem a jednou řeznou hranou – je s dříkem spojená v pravém úhlu-Jacqettova -používá se ve frontálním úseku  chrupu. Distálně se používá škrabka s 2x lomeným dříkem. Pracovní úhel je vždy 60°-80°.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/>
              <a:t>Mezizubní prostory zadních zubů – M23(Deppeler), škrabka 204s (Hu-Friedy)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042017-97A2-11DC-9589-ECE01B01626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76484FC-98A4-E8DC-158C-C97A30DABBF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0BCB5B56-C242-A0BC-4249-F445DE5D262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32000" y="503999"/>
            <a:ext cx="9360000" cy="676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FCF532-68B5-118D-F4F1-169A56C5FAD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/>
              <a:t>Škrabka, scaler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1C050D7-7A25-B5EC-0949-67ADE287955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cs-CZ" b="1"/>
              <a:t>Kontraindikace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/>
              <a:t>Povrchy korunky zubů, nad cementosklovinnou hranicí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/>
              <a:t>Maximálně 2 mm pod okraj dásně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/>
              <a:t>Nesmíme používat subgingiválně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/>
              <a:t>Nesprávná adaptace škrabky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59F6E959-8566-012B-44D8-C40A59D8B7A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768000" y="4824000"/>
            <a:ext cx="3073679" cy="2509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28E904-7D64-F2C5-2039-7AFA217F890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/>
              <a:t>Škrabka, scaler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D351A6-2D99-B9E8-7D2D-91122253C03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cs-CZ" b="1"/>
              <a:t>Shrnutí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/>
              <a:t>Škrabka je určená na supragingivální scaling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/>
              <a:t>Má dvě řezné hrany probíhající v jedné rovině  a ostrý hrot</a:t>
            </a:r>
          </a:p>
          <a:p>
            <a:pPr lvl="0">
              <a:buSzPct val="45000"/>
              <a:buFont typeface="StarSymbol"/>
              <a:buChar char="●"/>
            </a:pPr>
            <a:endParaRPr lang="cs-CZ"/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22CBB7DF-B8E0-958A-C795-D96D0D63703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780880" y="3746880"/>
            <a:ext cx="3219120" cy="3381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D7AD82-5E64-BA59-2AA7-F8A5B90246D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/>
              <a:t>Dlátko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425AD2F-F4C1-21D2-96D0-CCBAE1E6E4B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cs-CZ" sz="2000"/>
              <a:t>Použití je už méně časté. Nahradily jej ultrazvukové přístroje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000"/>
              <a:t>Nevzniká bakteriální aerosol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000"/>
              <a:t>Je to jediný nástroj, kterým se nepracuje tlakem a tahem, ale úderem.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000"/>
              <a:t>Odstraňujeme velké nánosy na dolních frontálních zubech s mezerami.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000"/>
              <a:t>Řezná hrana dlátka se přiloží ke sklovině. Pohyb je vedený horizontálně směrem do mezizubí.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000"/>
              <a:t>Je to jednostranný, nebo oboustranný nástroj s mírně ohnutým dříkem.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000"/>
              <a:t>Řezná hrana je rovná, pracovní část je prodloužená.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000"/>
              <a:t>Řezná hrana tvoří k pracovní části úhel 45°</a:t>
            </a:r>
          </a:p>
          <a:p>
            <a:pPr lvl="0">
              <a:buSzPct val="45000"/>
              <a:buFont typeface="StarSymbol"/>
              <a:buChar char="●"/>
            </a:pPr>
            <a:endParaRPr lang="cs-CZ" sz="2000"/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BF35BE76-6111-5367-A977-FA8D9C67264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24000" y="5688000"/>
            <a:ext cx="7992000" cy="17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523F64-831B-940E-B6CD-F5D57A5FC64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D38D1ED-1510-0EE3-DA74-8A1C546603B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/>
        <p:txBody>
          <a:bodyPr anchor="ctr"/>
          <a:lstStyle/>
          <a:p>
            <a:pPr lvl="0" algn="l">
              <a:buSzPct val="45000"/>
              <a:buFont typeface="StarSymbol"/>
              <a:buChar char="●"/>
            </a:pPr>
            <a:r>
              <a:rPr lang="cs-CZ"/>
              <a:t>Každý nástroj je vyrobený na specifické použití v dutině ústní.</a:t>
            </a:r>
          </a:p>
          <a:p>
            <a:pPr lvl="0" algn="l">
              <a:buSzPct val="45000"/>
              <a:buFont typeface="StarSymbol"/>
              <a:buChar char="●"/>
            </a:pPr>
            <a:endParaRPr lang="cs-CZ"/>
          </a:p>
          <a:p>
            <a:pPr lvl="0" algn="l">
              <a:buSzPct val="45000"/>
              <a:buFont typeface="StarSymbol"/>
              <a:buChar char="●"/>
            </a:pPr>
            <a:r>
              <a:rPr lang="cs-CZ"/>
              <a:t>Parodontologické nástroje se rozdělují se podle účelu, na který jsou určené.</a:t>
            </a:r>
          </a:p>
          <a:p>
            <a:pPr lvl="0" algn="l">
              <a:buSzPct val="45000"/>
              <a:buFont typeface="StarSymbol"/>
              <a:buChar char="●"/>
            </a:pPr>
            <a:endParaRPr lang="cs-CZ"/>
          </a:p>
          <a:p>
            <a:pPr lvl="0" algn="l">
              <a:buSzPct val="45000"/>
              <a:buFont typeface="StarSymbol"/>
              <a:buChar char="●"/>
            </a:pPr>
            <a:r>
              <a:rPr lang="cs-CZ"/>
              <a:t>Základní dělení podle použití -vyšetřovací, odstraňující nánosy, chirurgické apod.</a:t>
            </a:r>
          </a:p>
          <a:p>
            <a:pPr lvl="0" algn="l">
              <a:buSzPct val="45000"/>
              <a:buFont typeface="StarSymbol"/>
              <a:buChar char="●"/>
            </a:pPr>
            <a:endParaRPr lang="cs-CZ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A86FA8-F611-458E-E1D7-47420CEA200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/>
              <a:t>Motyčková škrabka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26D2F7C-DBAC-B0B3-15F5-CA9D4B7F203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cs-CZ" sz="2200"/>
              <a:t>Používá se na odstraňování velkých nánosů supra i subgingiválního kamene především na vestibulárních a orálních plochách zubů. V mezizubí u zubů s mezerami.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200"/>
              <a:t>Pracovní část má rovnou řeznou hranu.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200"/>
              <a:t>Dřík je rovný, nebo ohnutý. Úhel hrany je 45°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200" b="1">
                <a:effectLst>
                  <a:outerShdw dist="17961" dir="2700000">
                    <a:scrgbClr r="0" g="0" b="0"/>
                  </a:outerShdw>
                </a:effectLst>
              </a:rPr>
              <a:t>Goldman -Fox</a:t>
            </a:r>
            <a:r>
              <a:rPr lang="cs-CZ" sz="2200"/>
              <a:t> – řezná hrana má téměř pravý úhel.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200" b="1">
                <a:effectLst>
                  <a:outerShdw dist="17961" dir="2700000">
                    <a:scrgbClr r="0" g="0" b="0"/>
                  </a:outerShdw>
                </a:effectLst>
              </a:rPr>
              <a:t>Orban</a:t>
            </a:r>
            <a:r>
              <a:rPr lang="cs-CZ" sz="2200"/>
              <a:t> – úhel mezi dříkem a řeznou hranou je 140° - použití subgingiválně i na plochách, kde je problém pracovat s kyretou.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200" b="1">
                <a:effectLst>
                  <a:outerShdw dist="17961" dir="2700000">
                    <a:scrgbClr r="0" g="0" b="0"/>
                  </a:outerShdw>
                </a:effectLst>
              </a:rPr>
              <a:t>Quentin</a:t>
            </a:r>
            <a:r>
              <a:rPr lang="cs-CZ" sz="2200"/>
              <a:t> – motyčka s vyklenutou řeznou hranou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163A0B-23D3-4442-EE46-1F0785CE2C5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/>
              <a:t>Motyčka - indikace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1F0FE0F-6087-9AC4-A437-34F15D1877C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cs-CZ" sz="2200"/>
              <a:t>U pacientů, které ohrožuje infekce ze spreje, který vzniká při použití ultrazvuku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200"/>
              <a:t>Při obrovských nánosech, kde šetří čas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200"/>
              <a:t>Na jemnou depuraci a dokončení čištění.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200"/>
              <a:t>Subgingivální hrubá depurace do hloubky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200"/>
              <a:t>2 mm subgingiválně. Nástroj: Gpldman-Fox</a:t>
            </a:r>
          </a:p>
          <a:p>
            <a:pPr lvl="0">
              <a:buSzPct val="45000"/>
              <a:buFont typeface="StarSymbol"/>
              <a:buChar char="●"/>
            </a:pPr>
            <a:endParaRPr lang="cs-CZ" sz="2200"/>
          </a:p>
          <a:p>
            <a:pPr lvl="0">
              <a:buSzPct val="45000"/>
              <a:buFont typeface="StarSymbol"/>
              <a:buChar char="●"/>
            </a:pPr>
            <a:r>
              <a:rPr lang="cs-CZ" sz="2200"/>
              <a:t> 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200"/>
              <a:t>Jemná subgingivální depurace – čištění kořene a furkací na prochách těžko přístupných kyretami. Nástroje: Orbanova motyčka, furkační kyrety podle Quetina s konvexní řeznou hranou.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03804368-6455-DF10-BA1F-6348B4A1EC4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80000" y="2304000"/>
            <a:ext cx="3384000" cy="30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45854E-FDE3-17EB-AD74-5B94F5F036E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/>
              <a:t>Pilníček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1660440-ECB7-ADD3-4F19-FC5CBCA1D3F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cs-CZ" sz="2400"/>
              <a:t>Pilníček má 5 až 10 řezných hran a záda pilníčku mají oválný tvar.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400"/>
              <a:t> Pilníček je tvarovaný tak, aby mohl být použit na všechny zubní plochy.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400"/>
              <a:t>Je vhodný na odstraňování hrubých subgingiválních nánosů a důkladně odstraní hrubou vrstvu zubního kamene.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400"/>
              <a:t>Podle tvaru je buď vestibulo-orální a mezio-distální.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400"/>
              <a:t>Zubní kámen se po aplikaci pilníčku rozdrtí. Dále může být použit na vyhlazení části kořene, které jsou těžko dostupné pro kyrety, v takovémto případě se používají velmi jemné pilníčky.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4DD454-0CDC-AAFA-098A-DBFF0FEA01A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/>
              <a:t>Klinické použití pilníčku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3643438-D1AC-AEAC-5C6A-542506C86B5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cs-CZ" u="sng"/>
              <a:t>Subgingivální scaling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/>
              <a:t>Hrubá depurace – cílené rozdrcení zubního kamene s následným dočištěním kyretou.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/>
              <a:t>Násroje: Orban FO 10/11, FO 12/13</a:t>
            </a:r>
          </a:p>
          <a:p>
            <a:pPr lvl="0">
              <a:buSzPct val="45000"/>
              <a:buFont typeface="StarSymbol"/>
              <a:buChar char="●"/>
            </a:pPr>
            <a:endParaRPr lang="cs-CZ"/>
          </a:p>
          <a:p>
            <a:pPr lvl="0">
              <a:buSzPct val="45000"/>
              <a:buFont typeface="StarSymbol"/>
              <a:buChar char="●"/>
            </a:pPr>
            <a:r>
              <a:rPr lang="cs-CZ"/>
              <a:t>Jemná depurace – na vyhlazení částí kořene, které jsou těžko dostupné pro kyretu. Použýívají se velmi jemné pilníčky.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/>
              <a:t>Nástroje: HR 17, HR 18..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0BA164-8727-130D-BBA6-FD361FE5B8F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 sz="3600"/>
              <a:t> </a:t>
            </a:r>
            <a:r>
              <a:rPr lang="cs-CZ" sz="3600" u="sng"/>
              <a:t>Nástroje na odstraňování poddásňových  nánosů-subgingivální scaling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AEBEDFE-DF27-ADFD-D1C9-889A3898FA9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cs-CZ" b="1"/>
              <a:t>Ruční nástroje na odstranění subgingiválních nánosů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/>
              <a:t>Kyreta univerzální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/>
              <a:t>Kyreta Gracey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/>
              <a:t>Kyreta Langerova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/>
              <a:t>Kořenový pilníček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/>
              <a:t>A jiné..</a:t>
            </a:r>
          </a:p>
          <a:p>
            <a:pPr lvl="0">
              <a:buSzPct val="45000"/>
              <a:buFont typeface="StarSymbol"/>
              <a:buChar char="●"/>
            </a:pPr>
            <a:endParaRPr lang="cs-CZ"/>
          </a:p>
          <a:p>
            <a:pPr lvl="0">
              <a:buSzPct val="45000"/>
              <a:buFont typeface="StarSymbol"/>
              <a:buChar char="●"/>
            </a:pPr>
            <a:endParaRPr lang="cs-CZ" b="1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0AE441-A034-6D3A-01A3-C0EAF8466F9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 b="1"/>
              <a:t>Dělení kyret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86A9854-3417-D1BD-4B3A-B3BC74D4333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cs-CZ"/>
              <a:t>Univerzální, speciální, Langerové a jiné...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/>
              <a:t>Podle místa určení- furkace,..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/>
              <a:t>Podle typu ošetřované plochy- implantáty,..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/>
              <a:t>Podle výkonu- chirurgie,..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/>
              <a:t>Podle struktury dříku- mini five, alter five...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/>
              <a:t>-standardní, rigidní, atraumatické, furkační, profylaktické, finirující, chirurgické, implantologické, alter five, mini five..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FD6C45-5F35-71AF-E55F-4FCF6EEACEE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 b="1"/>
              <a:t>Univerzální kyreta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950FCD3-D470-B00E-C4CB-32D3D44D96E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303560"/>
            <a:ext cx="9071640" cy="4384440"/>
          </a:xfrm>
        </p:spPr>
        <p:txBody>
          <a:bodyPr/>
          <a:lstStyle/>
          <a:p>
            <a:pPr lvl="0"/>
            <a:endParaRPr lang="cs-CZ" b="1"/>
          </a:p>
          <a:p>
            <a:pPr lvl="0">
              <a:buSzPct val="45000"/>
              <a:buFont typeface="StarSymbol"/>
              <a:buChar char="●"/>
            </a:pPr>
            <a:r>
              <a:rPr lang="cs-CZ" sz="2400"/>
              <a:t>Oboustranný párový nástroj, který je určený pro všechny plochy všech zubů.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400"/>
              <a:t>Mezi přední plochou čepele a prvním dříkem je úhel 90°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400"/>
              <a:t>Univerzální kyreta má dvě ostré pracovní řezné hrany, obě jsou pracovní a mají stejnou délku.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400"/>
              <a:t>Čepel je ohnutá v jedné rovině.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400"/>
              <a:t> Hrot čepele je oblý.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400"/>
              <a:t>Univerzální kyreta se používá na odstraňování supragingiválních i subgingiválních nánosů.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6061D927-7DF5-6ACB-5388-55E21369B12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72000" y="4248000"/>
            <a:ext cx="3240000" cy="3233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D68438-C6BE-3D2E-1EA2-AEBFDEFEC70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 b="1"/>
              <a:t>Graceyho kyrety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0F60919-28AF-1B8B-8A9D-878794CA011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296000"/>
            <a:ext cx="9071640" cy="5544000"/>
          </a:xfrm>
        </p:spPr>
        <p:txBody>
          <a:bodyPr/>
          <a:lstStyle/>
          <a:p>
            <a:pPr lvl="0"/>
            <a:endParaRPr lang="cs-CZ" b="1"/>
          </a:p>
          <a:p>
            <a:pPr lvl="0">
              <a:buSzPct val="45000"/>
              <a:buFont typeface="StarSymbol"/>
              <a:buChar char="●"/>
            </a:pPr>
            <a:r>
              <a:rPr lang="cs-CZ" sz="2200"/>
              <a:t>Jsou určeny pro jednotlivé zuby a jejich povrchy.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200"/>
              <a:t>Tyto kyrety byly vyvinuty roku 1930 a od té doby jsou stále velmi často využívány.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200"/>
              <a:t> Graceyho kyreta má dvě řezné hrany, ale pouze jedna je ostrá - pracovní.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200"/>
              <a:t>Obě řezné hrany mají různou délku a neprobíhají v jedné rovině.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200"/>
              <a:t>Čepel je ohnutá ve dvou rovinách, hrot čepele je oblý a může připomínat tvar lžíce. Mezi přední plochou čepele a prvním dříkem je úhel 60°-70°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200"/>
              <a:t>Využívají se na odstraňování subgingiválního zubního kamene a k hlazení kořene.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200"/>
              <a:t> Jednotlivé kyrety jsou rozlišeny barvami nebo čísly, podle toho, která  plocha zubu má být kyretou ošetřena.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F4DF3B-6828-2A97-378C-46E516FF2CF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 b="1"/>
              <a:t>Graceyho kyrety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683583F-9C2F-4696-9D79-34144717B01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6DC8B0A3-D442-3DE5-4898-E86A3242F90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16680" y="1769040"/>
            <a:ext cx="8887320" cy="5410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7D8680-8317-73AD-7D50-183D9C04D75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 b="1"/>
              <a:t>Graceyho kyrety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F1A271A-0AF1-B16F-4028-A83B344B813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3B1B14F7-0BF5-6CAD-16C3-B8BB7010F57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3999" y="1655999"/>
            <a:ext cx="9216000" cy="56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E211B9-8E05-CB7A-D068-70DB8A1B83B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 sz="3600" b="1"/>
              <a:t>Nástroje na vyšetření parodontu a chrupu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298CE72-C440-51C7-B5D7-5B0EFEF5E13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cs-CZ"/>
              <a:t>Sonda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/>
              <a:t>Stomatologické zrcátko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/>
              <a:t>sonda hmatová (vyšetřovací)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/>
              <a:t>Sonda parodontologická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/>
              <a:t>Sonda furkační (Nabersova)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/>
              <a:t>Pinzeta stomatologická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790E742A-07AA-DDD0-15E3-79EA25F21FF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316920" y="3600000"/>
            <a:ext cx="3619080" cy="3809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B79C95-3338-B95B-668F-E6C0FE9039E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 b="1"/>
              <a:t>Graceyho kyrety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EBC994E-E639-B91A-6337-E1696D2D800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cs-CZ" sz="2400" u="sng"/>
              <a:t>Platí:</a:t>
            </a:r>
          </a:p>
          <a:p>
            <a:pPr lvl="0"/>
            <a:r>
              <a:rPr lang="cs-CZ" sz="2400"/>
              <a:t> 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400"/>
              <a:t>Jedna řezná plocha je určená pro určitou plochu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400"/>
              <a:t>Terminální dřík je paralelní, rovnoběžný s ošetřovanou plochou zubu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400"/>
              <a:t>Řezná hrana je nakloněná k ošetřované ploše kořene zubu v úhlu 60 – 80 stupňů.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400"/>
              <a:t>Čepel se dotýká ošetřované plochy přední třetinou řezné hrany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400" u="sng"/>
              <a:t>Nové typy Graceyho kyret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400"/>
              <a:t>Alter five – mají o 3 mm delší první dřík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400"/>
              <a:t>Mini five – mají o 3 mm delší první dřík a o 50% kratší pracovní část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197C12B5-06D0-FE63-0620-4F07266C50C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488000" y="648000"/>
            <a:ext cx="2376000" cy="21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65F32B-B0B3-D0D0-7E9E-00AC7DC6667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845A9B3-D927-03E4-D91F-E23924B2B0C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40E7C7B7-D05E-5F11-CC26-286623D48EC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000" y="216000"/>
            <a:ext cx="9215640" cy="6922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D23478-038A-A480-75F8-EE562E88E54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 b="1"/>
              <a:t>Implantologické kyrety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1C7D74B-C92E-7743-6AE3-E678D5AC484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cs-CZ"/>
              <a:t>Na odstranění zubního kamene z povrchu implantátu – plastové, titanové.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/>
              <a:t>Na vyšetření povrchu implantátu a jejich okolí se doporučují titanové nebo plastové parosondy.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/>
              <a:t>Nedochází tak k výměně iontů, k efektu galvanického dráždění.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/>
              <a:t>Stejná tvrdost nástroje a implantátu zabrání povrchovému poškození.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35288F-CB43-7756-55F8-E6A3A709026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 b="1"/>
              <a:t>Atraumatické kyrety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E08C42-AA0F-5AB2-280D-5DC525A152A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cs-CZ"/>
              <a:t>Mají více otevřený úhel pracovní části, což zabezpečí jejich lepší adaptaci v hlubší kapse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/>
              <a:t>Účelnější ohnutí a prodloužení prvního dříku zabezpečí jejich lepší průnik do hlubších parokapes v distálním úseku a lepší adaptaci k povrchu kořene zubu.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1D277F-28C9-84FC-8E7D-B2373647BA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 b="1"/>
              <a:t>Furkační kyrety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D953203-8AE2-05BA-9071-9A18C80FF4B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cs-CZ"/>
              <a:t>Používají se na dočištění furkací po odstranění nánosů ultrazvukovými přístroji.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/>
              <a:t>Do hloubky parokapsy 6 mm.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/>
              <a:t>Používají se motyčky podle Quetina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/>
              <a:t>Jemná subgingivální depurace na plochách těžko dostupných kyretami.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A286C2D1-8DC0-62AD-9AD8-F7E6463FACD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208000" y="5832000"/>
            <a:ext cx="1728000" cy="158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9417DC-0086-4059-0972-51EF8BF7E67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 b="1"/>
              <a:t>Furkační kyrety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C516266-7113-E1E1-71BF-28C66D5CD25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5FFF4C0D-17F5-69C1-E57D-D2D7296CC39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8000" y="1769040"/>
            <a:ext cx="7848000" cy="5502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E6392A-1D15-3833-CB6E-6E57BECBB0D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 b="1"/>
              <a:t>Langerovy kyrety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2B73F3D-5757-1FFD-BAC7-831DF2BFEFD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cs-CZ" u="sng"/>
              <a:t>Jsou hybridní, nebo smíšené kyrety.</a:t>
            </a:r>
          </a:p>
          <a:p>
            <a:pPr lvl="0"/>
            <a:r>
              <a:rPr lang="cs-CZ"/>
              <a:t>Slučují vlastnosti univerzálních a Graceyho kyret.</a:t>
            </a:r>
          </a:p>
          <a:p>
            <a:pPr lvl="0"/>
            <a:r>
              <a:rPr lang="cs-CZ"/>
              <a:t>Dřík je jako u Graceyho kyret a čepel jako u univerzálních kyret.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/>
              <a:t>Pracovní jsou obě řezné hrany.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/>
              <a:t>Jsou indikované na subgingivální hrubý i jemný scaling.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/>
              <a:t>Každá Langerova kyreta má čtyři modifikace- standardní, rigidní typ, alter five a mini five.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DE4E93-2E27-70A1-3FC4-2834811CCEA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 b="1"/>
              <a:t>Langerovy kyrety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BEF353A-45F7-92D8-49A2-F1CBF93DC2B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cs-CZ"/>
              <a:t>Nejčastěji používané: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/>
              <a:t>1/2 (1MY2) distální zuby v dolní čelisti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/>
              <a:t>3/4 (3MY4) distální zuby v horní čelisti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/>
              <a:t>5/6 (GE 22) frontální zuby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/>
              <a:t>Modifikované LK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/>
              <a:t>Alter five – dřík o 3 mm delší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/>
              <a:t>Mini five – řezná hrana zmenšená o 2 mm. Úzké parokapsy a furkace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C25EA6-ED36-533B-C324-2ADA40B1581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/>
              <a:t>Parodontologické indexy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2AABE2D-D63D-0FDA-0A2A-CECC28831C7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E4529914-0448-79D3-52FC-729D2F2F147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96000" y="4824000"/>
            <a:ext cx="7290360" cy="2148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4CBCDB-4FC5-82B5-0666-47452307869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/>
              <a:t>Utrazvuky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5AED762-8E7F-2AC5-EF0D-C39CAE44EF1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cs-CZ"/>
              <a:t>Soniflex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/>
              <a:t>Piezon Master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/>
              <a:t>Newtron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C5E0CE-534D-32E2-AF2C-B7B29050316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/>
              <a:t>Použití ústního zrcátka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7969398-ACB5-4FF9-D1AA-19C47A0777E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cs-CZ"/>
              <a:t>Odtažení měkkých tkání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/>
              <a:t>Nepřímý pohled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/>
              <a:t>Nepřímé osvětlení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/>
              <a:t>Prosvícení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B40E8F5C-0E45-D6A2-3025-A9747AE953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248000" y="3528000"/>
            <a:ext cx="5472000" cy="3674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DD5258-0FFA-9A21-1643-C66C2844DC3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/>
              <a:t>Ultrazvukové koncovky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B067654-8784-BB69-1771-68180D299BF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265068-65B3-765D-0592-4719001318E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/>
              <a:t>Ultrazvukové koncovky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C7A9DD2-14AD-3CE9-18CE-40290B20B1B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607338-7271-7486-8C52-F719FB822C4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/>
              <a:t>Lasery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35D0B1B3-80FE-31D7-E917-8C78A7FE880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0" y="4248000"/>
            <a:ext cx="9000000" cy="31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11AD1E18-CDC7-C21D-FA87-265D246872F5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400000" y="1368000"/>
            <a:ext cx="4824000" cy="30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AE97163A-1339-8487-9A74-41ADAE13F98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22159" y="1213919"/>
            <a:ext cx="3309839" cy="3178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6C1719-FABC-AEE5-8D09-046535F9D4E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/>
              <a:t>Děkuji za pozornost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DDC1B0-C308-BAFA-90F2-E430B43B743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5A88F8EE-A816-565C-8689-E12FAC7FF74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12000" y="1800000"/>
            <a:ext cx="6983999" cy="518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3A3E04-3403-37EC-2A3A-560DA709930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/>
              <a:t>Parodontální sonda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C0798FB-260E-E973-7A92-BA9E693533A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cs-CZ"/>
              <a:t>Odlišují se šířkou ručky, materiálem, pracovní částí, kalibrováním.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/>
              <a:t>Pracovní část je ukončená kuličkou, nebo má tupý konec.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/>
              <a:t>Na pracovní části je milimetrové značení – kalibrování cca do 12 mm.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/>
              <a:t>Nejčastěji používaná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/>
              <a:t>je WHO sonda.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/>
              <a:t>Práce - </a:t>
            </a:r>
            <a:r>
              <a:rPr lang="cs-CZ" b="1"/>
              <a:t>BEZ TLAKU</a:t>
            </a:r>
            <a:r>
              <a:rPr lang="cs-CZ"/>
              <a:t>.</a:t>
            </a:r>
          </a:p>
          <a:p>
            <a:pPr lvl="0">
              <a:buSzPct val="45000"/>
              <a:buFont typeface="StarSymbol"/>
              <a:buChar char="●"/>
            </a:pPr>
            <a:endParaRPr lang="cs-CZ"/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C0BDE57A-440C-0538-AE63-46E39C5DE40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768000" y="4968000"/>
            <a:ext cx="3096000" cy="237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37ABC0-ADEF-D864-DD22-59E10CEC5DC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/>
              <a:t>Parodontální sonda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26B5A86-CF46-2D4F-BFDA-4B5DD5226CA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cs-CZ"/>
              <a:t>Různé typy parodontálních sond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D1F4D9F1-4886-B6A2-BAE8-162FC237E62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3999" y="2808000"/>
            <a:ext cx="9220320" cy="4475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301D28-5DCB-4A4C-306D-82B8AB60EB8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/>
              <a:t>Parodontální sonda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BD2F601-1D3F-0709-6B83-F70EF9EF529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cs-CZ" sz="1800" u="sng">
                <a:effectLst>
                  <a:outerShdw dist="17961" dir="2700000">
                    <a:scrgbClr r="0" g="0" b="0"/>
                  </a:outerShdw>
                </a:effectLst>
              </a:rPr>
              <a:t>Parodontální sondu používáme k vyšetření: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1800"/>
              <a:t>Parodontálních indexů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1800"/>
              <a:t>Subgingiválního plaku a zubního kamene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1800"/>
              <a:t>Nerovnosti na povrchu kořene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1800"/>
              <a:t>Aktivitu parodontálních kapes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1800"/>
              <a:t>Vyšetření furkací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1800" u="sng">
                <a:effectLst>
                  <a:outerShdw dist="17961" dir="2700000">
                    <a:scrgbClr r="0" g="0" b="0"/>
                  </a:outerShdw>
                </a:effectLst>
              </a:rPr>
              <a:t>Měříme: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1800"/>
              <a:t>Hloubku parodontálních kapes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1800"/>
              <a:t>Gingivální recesy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1800"/>
              <a:t>Šířku připojené gingivy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1800"/>
              <a:t>Horizontální měření furkací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1800"/>
              <a:t>Úroveň dentogingiválního spojení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39E49E29-0A9D-137D-D7C6-922154E5FBB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616000" y="1440000"/>
            <a:ext cx="4313520" cy="590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C69E0E-B2AB-4218-7D11-4A72119BB79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/>
              <a:t>Recesus měření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67F7708-3ED4-AA45-8A71-F2B45FC762C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FF2AE53D-7A31-B1CF-C4D5-1C938B81197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000" y="1296000"/>
            <a:ext cx="7128000" cy="592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8F7AC1C5-65C2-17CB-50E0-844E2E8DB2B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048000" y="1296000"/>
            <a:ext cx="3744000" cy="32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54C095-E8AF-5A22-39E4-7ED3B8FFA16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/>
              <a:t>Nabersova sonda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4F6C145-B4B7-3448-0033-175F96E55C6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cs-CZ" sz="2200" b="1"/>
              <a:t>Furkační sonda na vyšetření a měření furkací – rozvětvení kořenů</a:t>
            </a:r>
          </a:p>
          <a:p>
            <a:pPr lvl="0"/>
            <a:r>
              <a:rPr lang="cs-CZ" sz="2200" u="sng"/>
              <a:t>Použití</a:t>
            </a:r>
            <a:r>
              <a:rPr lang="cs-CZ" sz="2200"/>
              <a:t>: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200"/>
              <a:t>vyšetření a lokalizace rozvětvení kořenů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200"/>
              <a:t> na premolárech a molárech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200"/>
              <a:t>Vyšetření hloubky rozvětvení kořenů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200"/>
              <a:t>Měření hloubky rozvětvení kořenů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200"/>
              <a:t>Pracovní část furkační sondy je oblá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200"/>
              <a:t>s tupým koncem  nebo s kuličkou.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200"/>
              <a:t>Pracovní část je hladká na vyšetření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200"/>
              <a:t>furkací, nebo kalibrovaná na měření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sz="2200"/>
              <a:t>furkace v milimetrech.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91C0C82D-EE63-AFA2-AD5C-37E65E052AA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544000" y="2232000"/>
            <a:ext cx="4464000" cy="517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8F084DA1-E151-7BEA-490C-E17AD02EEF1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632000" y="144000"/>
            <a:ext cx="2015999" cy="15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ýchozí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1658</TotalTime>
  <Words>1569</Words>
  <Application>Microsoft Office PowerPoint</Application>
  <PresentationFormat>Širokoúhlá obrazovka</PresentationFormat>
  <Paragraphs>259</Paragraphs>
  <Slides>43</Slides>
  <Notes>43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50" baseType="lpstr">
      <vt:lpstr>Arial</vt:lpstr>
      <vt:lpstr>Calibri</vt:lpstr>
      <vt:lpstr>Cambria</vt:lpstr>
      <vt:lpstr>Liberation Sans</vt:lpstr>
      <vt:lpstr>StarSymbol</vt:lpstr>
      <vt:lpstr>Times New Roman</vt:lpstr>
      <vt:lpstr>Výchozí</vt:lpstr>
      <vt:lpstr>Mgr. Petra Bielczyková</vt:lpstr>
      <vt:lpstr>Prezentace aplikace PowerPoint</vt:lpstr>
      <vt:lpstr>Nástroje na vyšetření parodontu a chrupu</vt:lpstr>
      <vt:lpstr>Použití ústního zrcátka</vt:lpstr>
      <vt:lpstr>Parodontální sonda</vt:lpstr>
      <vt:lpstr>Parodontální sonda</vt:lpstr>
      <vt:lpstr>Parodontální sonda</vt:lpstr>
      <vt:lpstr>Recesus měření</vt:lpstr>
      <vt:lpstr>Nabersova sonda</vt:lpstr>
      <vt:lpstr>Sonda</vt:lpstr>
      <vt:lpstr>Pinzeta</vt:lpstr>
      <vt:lpstr>Nástroje na ošetření parodontu</vt:lpstr>
      <vt:lpstr>Škrabka, scaler</vt:lpstr>
      <vt:lpstr>Prezentace aplikace PowerPoint</vt:lpstr>
      <vt:lpstr>Typy škrabek</vt:lpstr>
      <vt:lpstr>Prezentace aplikace PowerPoint</vt:lpstr>
      <vt:lpstr>Škrabka, scaler</vt:lpstr>
      <vt:lpstr>Škrabka, scaler</vt:lpstr>
      <vt:lpstr>Dlátko</vt:lpstr>
      <vt:lpstr>Motyčková škrabka</vt:lpstr>
      <vt:lpstr>Motyčka - indikace</vt:lpstr>
      <vt:lpstr>Pilníček</vt:lpstr>
      <vt:lpstr>Klinické použití pilníčku</vt:lpstr>
      <vt:lpstr> Nástroje na odstraňování poddásňových  nánosů-subgingivální scaling</vt:lpstr>
      <vt:lpstr>Dělení kyret</vt:lpstr>
      <vt:lpstr>Univerzální kyreta</vt:lpstr>
      <vt:lpstr>Graceyho kyrety</vt:lpstr>
      <vt:lpstr>Graceyho kyrety</vt:lpstr>
      <vt:lpstr>Graceyho kyrety</vt:lpstr>
      <vt:lpstr>Graceyho kyrety</vt:lpstr>
      <vt:lpstr>Prezentace aplikace PowerPoint</vt:lpstr>
      <vt:lpstr>Implantologické kyrety</vt:lpstr>
      <vt:lpstr>Atraumatické kyrety</vt:lpstr>
      <vt:lpstr>Furkační kyrety</vt:lpstr>
      <vt:lpstr>Furkační kyrety</vt:lpstr>
      <vt:lpstr>Langerovy kyrety</vt:lpstr>
      <vt:lpstr>Langerovy kyrety</vt:lpstr>
      <vt:lpstr>Parodontologické indexy</vt:lpstr>
      <vt:lpstr>Utrazvuky</vt:lpstr>
      <vt:lpstr>Ultrazvukové koncovky</vt:lpstr>
      <vt:lpstr>Ultrazvukové koncovky</vt:lpstr>
      <vt:lpstr>Lasery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Petra Bielczyková</dc:creator>
  <cp:lastModifiedBy>Petra Bielczyková</cp:lastModifiedBy>
  <cp:revision>17</cp:revision>
  <dcterms:created xsi:type="dcterms:W3CDTF">2017-11-11T21:56:14Z</dcterms:created>
  <dcterms:modified xsi:type="dcterms:W3CDTF">2024-12-08T17:12:06Z</dcterms:modified>
</cp:coreProperties>
</file>