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34" r:id="rId1"/>
  </p:sldMasterIdLst>
  <p:sldIdLst>
    <p:sldId id="256" r:id="rId2"/>
    <p:sldId id="257" r:id="rId3"/>
    <p:sldId id="259" r:id="rId4"/>
    <p:sldId id="272" r:id="rId5"/>
    <p:sldId id="273" r:id="rId6"/>
    <p:sldId id="274" r:id="rId7"/>
    <p:sldId id="260" r:id="rId8"/>
    <p:sldId id="262" r:id="rId9"/>
    <p:sldId id="269" r:id="rId10"/>
    <p:sldId id="271" r:id="rId11"/>
  </p:sldIdLst>
  <p:sldSz cx="9144000" cy="6858000" type="screen4x3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A3DAB7-3975-449C-80BD-BF36B279DBFB}" v="18" dt="2024-09-25T21:23:40.815"/>
    <p1510:client id="{6603901F-741E-4EAF-B409-EFD2E90420FE}" v="61" dt="2024-09-26T05:52:18.308"/>
    <p1510:client id="{CC191622-06C8-4D8B-811C-ADEDDE051860}" v="163" dt="2024-09-25T21:19:06.319"/>
    <p1510:client id="{FC4EC59D-AC2D-4618-8C0B-112C79198A90}" v="3270" dt="2024-09-25T21:07:51.7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19" y="889820"/>
            <a:ext cx="7492181" cy="3598606"/>
          </a:xfrm>
        </p:spPr>
        <p:txBody>
          <a:bodyPr anchor="t">
            <a:normAutofit/>
          </a:bodyPr>
          <a:lstStyle>
            <a:lvl1pPr algn="l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820" y="4488426"/>
            <a:ext cx="5243832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667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5099-B3AD-44D7-919B-BCB6DC3E7F21}" type="datetimeFigureOut">
              <a:rPr lang="en-US" dirty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770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15DA-6CBC-4AEF-A85F-371C66916CF8}" type="datetimeFigureOut">
              <a:rPr lang="en-US" dirty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550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31742" y="997974"/>
            <a:ext cx="1761782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997973"/>
            <a:ext cx="630309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07E4-95E8-4ABC-B20B-51235318A487}" type="datetimeFigureOut">
              <a:rPr lang="en-US" dirty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009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752429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72200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F121-2723-4D35-ADA9-215CD054C4BC}" type="datetimeFigureOut">
              <a:rPr lang="en-US" dirty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8001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38" y="1709739"/>
            <a:ext cx="7974050" cy="2852737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8" y="4589464"/>
            <a:ext cx="7974050" cy="150018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4BA-4BC6-480F-839C-951A49B248A9}" type="datetimeFigureOut">
              <a:rPr lang="en-US" dirty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2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7" y="922096"/>
            <a:ext cx="8018449" cy="11279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538" y="2128684"/>
            <a:ext cx="3978313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2128684"/>
            <a:ext cx="3914775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D0EA-4726-4440-BF9D-E88296FC3068}" type="datetimeFigureOut">
              <a:rPr lang="en-US" dirty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0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416" y="929148"/>
            <a:ext cx="7980004" cy="7615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8" y="1681164"/>
            <a:ext cx="3961644" cy="657225"/>
          </a:xfrm>
        </p:spPr>
        <p:txBody>
          <a:bodyPr anchor="b">
            <a:normAutofit/>
          </a:bodyPr>
          <a:lstStyle>
            <a:lvl1pPr marL="0" indent="0">
              <a:buNone/>
              <a:defRPr sz="2133" b="1">
                <a:latin typeface="+mj-lt"/>
              </a:defRPr>
            </a:lvl1pPr>
            <a:lvl2pPr marL="609585" indent="0">
              <a:buNone/>
              <a:defRPr sz="2133" b="1"/>
            </a:lvl2pPr>
            <a:lvl3pPr marL="1219170" indent="0">
              <a:buNone/>
              <a:defRPr sz="2133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538" y="2505076"/>
            <a:ext cx="3961644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4"/>
            <a:ext cx="3887391" cy="657225"/>
          </a:xfrm>
        </p:spPr>
        <p:txBody>
          <a:bodyPr anchor="b">
            <a:normAutofit/>
          </a:bodyPr>
          <a:lstStyle>
            <a:lvl1pPr marL="0" indent="0">
              <a:buNone/>
              <a:defRPr sz="2133" b="1">
                <a:latin typeface="+mj-lt"/>
              </a:defRPr>
            </a:lvl1pPr>
            <a:lvl2pPr marL="609585" indent="0">
              <a:buNone/>
              <a:defRPr sz="2133" b="1"/>
            </a:lvl2pPr>
            <a:lvl3pPr marL="1219170" indent="0">
              <a:buNone/>
              <a:defRPr sz="2133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6"/>
            <a:ext cx="3887391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D10D-99D1-46B2-A85A-C16850FCF8CF}" type="datetimeFigureOut">
              <a:rPr lang="en-US" dirty="0"/>
              <a:t>9/25/2024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01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7E51-34D6-4E3D-8F41-CC63EA446EDD}" type="datetimeFigureOut">
              <a:rPr lang="en-US" dirty="0"/>
              <a:t>9/25/2024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E550-CE3F-497F-B953-7DE0932F91C0}" type="datetimeFigureOut">
              <a:rPr lang="en-US" dirty="0"/>
              <a:t>9/25/2024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3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20" y="781665"/>
            <a:ext cx="3070199" cy="1223452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6194" y="2315498"/>
            <a:ext cx="3070199" cy="3553491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0BF4-BAA0-4539-95F2-9C4277F97478}" type="datetimeFigureOut">
              <a:rPr lang="en-US" dirty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0068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07" y="1066801"/>
            <a:ext cx="3077573" cy="131752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3887391" y="1066800"/>
            <a:ext cx="4629150" cy="4794250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2507" y="2552700"/>
            <a:ext cx="3077573" cy="3316288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884E-D945-496C-84BE-49C61F78F9EC}" type="datetimeFigureOut">
              <a:rPr lang="en-US" dirty="0"/>
              <a:t>9/25/2024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8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7" y="922096"/>
            <a:ext cx="8018449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477" y="2293126"/>
            <a:ext cx="8018449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7086" y="6356351"/>
            <a:ext cx="19444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fld id="{CD438618-DEE5-47CF-A8B2-A9E090D503CD}" type="datetimeFigureOut">
              <a:rPr lang="en-US" dirty="0"/>
              <a:t>9/25/2024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6538" y="6356351"/>
            <a:ext cx="3404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89259" y="6356351"/>
            <a:ext cx="50426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/>
                </a:solidFill>
              </a:defRPr>
            </a:lvl1pPr>
          </a:lstStyle>
          <a:p>
            <a:fld id="{E30AF5A0-43BB-4336-8627-9123B9144D80}" type="slidenum">
              <a:rPr lang="en-US" dirty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600075" y="723900"/>
            <a:ext cx="794385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600075" y="6142781"/>
            <a:ext cx="794385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41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672" userDrawn="1">
          <p15:clr>
            <a:srgbClr val="F26B43"/>
          </p15:clr>
        </p15:guide>
        <p15:guide id="4" orient="horz" pos="912" userDrawn="1">
          <p15:clr>
            <a:srgbClr val="F26B43"/>
          </p15:clr>
        </p15:guide>
        <p15:guide id="5" pos="5382" userDrawn="1">
          <p15:clr>
            <a:srgbClr val="F26B43"/>
          </p15:clr>
        </p15:guide>
        <p15:guide id="6" pos="378" userDrawn="1">
          <p15:clr>
            <a:srgbClr val="F26B43"/>
          </p15:clr>
        </p15:guide>
        <p15:guide id="7" orient="horz" pos="3864" userDrawn="1">
          <p15:clr>
            <a:srgbClr val="F26B43"/>
          </p15:clr>
        </p15:guide>
        <p15:guide id="8" orient="horz" pos="45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science-education.ru/ru/article/view?id=949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685800" y="1322635"/>
            <a:ext cx="7771320" cy="102121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b"/>
          <a:lstStyle/>
          <a:p>
            <a:pPr algn="ctr">
              <a:lnSpc>
                <a:spcPct val="100000"/>
              </a:lnSpc>
            </a:pPr>
            <a:r>
              <a:rPr lang="cs-CZ" sz="6000" b="1">
                <a:solidFill>
                  <a:srgbClr val="3B3B3B"/>
                </a:solidFill>
                <a:latin typeface="calisto mt"/>
              </a:rPr>
              <a:t>STOMATOLOGIE</a:t>
            </a:r>
            <a:endParaRPr lang="ru-RU" sz="6000" b="1"/>
          </a:p>
        </p:txBody>
      </p:sp>
      <p:sp>
        <p:nvSpPr>
          <p:cNvPr id="112" name="CustomShape 2"/>
          <p:cNvSpPr/>
          <p:nvPr/>
        </p:nvSpPr>
        <p:spPr>
          <a:xfrm>
            <a:off x="907236" y="5363468"/>
            <a:ext cx="7549884" cy="182800"/>
          </a:xfrm>
          <a:prstGeom prst="rect">
            <a:avLst/>
          </a:prstGeom>
          <a:noFill/>
          <a:ln>
            <a:noFill/>
          </a:ln>
        </p:spPr>
        <p:txBody>
          <a:bodyPr lIns="45720" tIns="45000" rIns="45720" bIns="45000" anchor="t"/>
          <a:lstStyle/>
          <a:p>
            <a:pPr algn="r"/>
            <a:r>
              <a:rPr lang="cs-CZ" sz="2700">
                <a:solidFill>
                  <a:srgbClr val="3B3B3B"/>
                </a:solidFill>
                <a:latin typeface="calisto mt"/>
              </a:rPr>
              <a:t>Lékař-stomatolog </a:t>
            </a:r>
            <a:r>
              <a:rPr lang="cs-CZ" sz="2700" err="1">
                <a:solidFill>
                  <a:srgbClr val="3B3B3B"/>
                </a:solidFill>
                <a:latin typeface="calisto mt"/>
              </a:rPr>
              <a:t>Aliaksandr</a:t>
            </a:r>
            <a:r>
              <a:rPr lang="cs-CZ" sz="2700">
                <a:solidFill>
                  <a:srgbClr val="3B3B3B"/>
                </a:solidFill>
                <a:latin typeface="calisto mt"/>
              </a:rPr>
              <a:t> </a:t>
            </a:r>
            <a:r>
              <a:rPr lang="cs-CZ" sz="2700" err="1">
                <a:solidFill>
                  <a:srgbClr val="3B3B3B"/>
                </a:solidFill>
                <a:latin typeface="calisto mt"/>
              </a:rPr>
              <a:t>Maiseyeu</a:t>
            </a:r>
            <a:r>
              <a:rPr lang="cs-CZ" sz="2700">
                <a:solidFill>
                  <a:srgbClr val="3B3B3B"/>
                </a:solidFill>
                <a:latin typeface="calisto mt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6222CF-997B-98FE-2828-631D4527EEA4}"/>
              </a:ext>
            </a:extLst>
          </p:cNvPr>
          <p:cNvSpPr txBox="1"/>
          <p:nvPr/>
        </p:nvSpPr>
        <p:spPr>
          <a:xfrm>
            <a:off x="774824" y="3127395"/>
            <a:ext cx="7258452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3200" err="1">
                <a:latin typeface="Lucida Sans Unicode"/>
                <a:cs typeface="Calibri"/>
              </a:rPr>
              <a:t>Historie</a:t>
            </a:r>
            <a:r>
              <a:rPr lang="ru-RU" sz="3200">
                <a:latin typeface="Lucida Sans Unicode"/>
                <a:cs typeface="Calibri"/>
              </a:rPr>
              <a:t> a </a:t>
            </a:r>
            <a:r>
              <a:rPr lang="ru-RU" sz="3200" err="1">
                <a:latin typeface="Lucida Sans Unicode"/>
                <a:cs typeface="Calibri"/>
              </a:rPr>
              <a:t>n</a:t>
            </a:r>
            <a:r>
              <a:rPr lang="ru-RU" sz="3200" err="1">
                <a:latin typeface="Lucida Sans Unicode"/>
                <a:cs typeface="Lucida Sans Unicode"/>
              </a:rPr>
              <a:t>áplň</a:t>
            </a:r>
            <a:r>
              <a:rPr lang="ru-RU" sz="3200">
                <a:latin typeface="Lucida Sans Unicode"/>
                <a:cs typeface="Lucida Sans Unicode"/>
              </a:rPr>
              <a:t> </a:t>
            </a:r>
            <a:r>
              <a:rPr lang="ru-RU" sz="3200" err="1">
                <a:latin typeface="Lucida Sans Unicode"/>
                <a:cs typeface="Lucida Sans Unicode"/>
              </a:rPr>
              <a:t>oboru</a:t>
            </a:r>
            <a:r>
              <a:rPr lang="ru-RU" sz="3200">
                <a:latin typeface="Lucida Sans Unicode"/>
                <a:cs typeface="Calibri"/>
              </a:rPr>
              <a:t> </a:t>
            </a:r>
            <a:endParaRPr lang="ru-RU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457200" y="1481400"/>
            <a:ext cx="8228520" cy="4524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68000"/>
              <a:buFont typeface="Wingdings 3" charset="2"/>
              <a:buChar char=""/>
            </a:pPr>
            <a:r>
              <a:rPr lang="cs-CZ" sz="2700" u="sng">
                <a:solidFill>
                  <a:srgbClr val="000000"/>
                </a:solidFill>
                <a:latin typeface="Lucida Sans Unicode"/>
              </a:rPr>
              <a:t>http://extrastory.cz/zuby-se-vrtaly-uz-pred-9-000-lety-mayove-je-vykladali-drahokamy.html</a:t>
            </a:r>
            <a:endParaRPr/>
          </a:p>
          <a:p>
            <a:pPr>
              <a:lnSpc>
                <a:spcPct val="100000"/>
              </a:lnSpc>
              <a:buSzPct val="68000"/>
              <a:buFont typeface="Wingdings 3" charset="2"/>
              <a:buChar char=""/>
            </a:pPr>
            <a:r>
              <a:rPr lang="cs-CZ" sz="2700" i="1">
                <a:solidFill>
                  <a:srgbClr val="000000"/>
                </a:solidFill>
                <a:latin typeface="Lucida Sans Unicode"/>
              </a:rPr>
              <a:t>Stomatologie pro dentální hygienistky a zubní instrumentářky</a:t>
            </a:r>
            <a:r>
              <a:rPr lang="cs-CZ" sz="2700">
                <a:solidFill>
                  <a:srgbClr val="000000"/>
                </a:solidFill>
                <a:latin typeface="Lucida Sans Unicode"/>
              </a:rPr>
              <a:t>. Praha: Grada Publishing, 2015. ISBN 978-80-247-4865-8.</a:t>
            </a:r>
            <a:endParaRPr/>
          </a:p>
        </p:txBody>
      </p:sp>
      <p:sp>
        <p:nvSpPr>
          <p:cNvPr id="160" name="CustomShape 2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457200" y="2224350"/>
            <a:ext cx="8228520" cy="38136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/>
          <a:lstStyle/>
          <a:p>
            <a:pPr>
              <a:lnSpc>
                <a:spcPct val="100000"/>
              </a:lnSpc>
            </a:pPr>
            <a:r>
              <a:rPr lang="cs-CZ" sz="2700">
                <a:solidFill>
                  <a:srgbClr val="000000"/>
                </a:solidFill>
                <a:ea typeface="+mn-lt"/>
                <a:cs typeface="+mn-lt"/>
              </a:rPr>
              <a:t>Zubní lékařství je samostatný medicínský obor.</a:t>
            </a:r>
            <a:endParaRPr lang="ru-RU"/>
          </a:p>
          <a:p>
            <a:endParaRPr lang="cs-CZ" sz="2700">
              <a:solidFill>
                <a:srgbClr val="000000"/>
              </a:solidFill>
              <a:ea typeface="+mn-lt"/>
              <a:cs typeface="+mn-lt"/>
            </a:endParaRPr>
          </a:p>
          <a:p>
            <a:r>
              <a:rPr lang="cs-CZ" sz="2700">
                <a:solidFill>
                  <a:srgbClr val="000000"/>
                </a:solidFill>
                <a:ea typeface="+mn-lt"/>
                <a:cs typeface="+mn-lt"/>
              </a:rPr>
              <a:t>Zabývá se diagnostikou, terapií a prevencí chorob dutiny ústní (zubů, dásní, ústních sliznic, jazyka, slinných žláz a čelistního kloubu) a tkání s nimi funkčně spojených.</a:t>
            </a:r>
            <a:endParaRPr lang="cs-CZ"/>
          </a:p>
          <a:p>
            <a:endParaRPr lang="cs-CZ" sz="2700">
              <a:latin typeface="calisto mt"/>
              <a:cs typeface="Lucida Sans Unicode"/>
            </a:endParaRPr>
          </a:p>
        </p:txBody>
      </p:sp>
      <p:sp>
        <p:nvSpPr>
          <p:cNvPr id="114" name="CustomShape 2"/>
          <p:cNvSpPr/>
          <p:nvPr/>
        </p:nvSpPr>
        <p:spPr>
          <a:xfrm>
            <a:off x="457200" y="1125580"/>
            <a:ext cx="8228520" cy="2910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4100" b="1">
                <a:solidFill>
                  <a:srgbClr val="3B3B3B"/>
                </a:solidFill>
                <a:latin typeface="calisto mt"/>
              </a:rPr>
              <a:t>STOMATOLOGIE</a:t>
            </a:r>
            <a:endParaRPr lang="ru-RU"/>
          </a:p>
        </p:txBody>
      </p:sp>
      <p:sp>
        <p:nvSpPr>
          <p:cNvPr id="115" name="CustomShape 3"/>
          <p:cNvSpPr/>
          <p:nvPr/>
        </p:nvSpPr>
        <p:spPr>
          <a:xfrm>
            <a:off x="155520" y="-144360"/>
            <a:ext cx="303840" cy="30384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CustomShape 1"/>
          <p:cNvSpPr/>
          <p:nvPr/>
        </p:nvSpPr>
        <p:spPr>
          <a:xfrm>
            <a:off x="463550" y="1132821"/>
            <a:ext cx="8247732" cy="5508134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/>
          <a:lstStyle/>
          <a:p>
            <a:pPr>
              <a:buSzPct val="68000"/>
            </a:pPr>
            <a:endParaRPr lang="cs-CZ" sz="2000" b="1">
              <a:solidFill>
                <a:srgbClr val="000000"/>
              </a:solidFill>
              <a:latin typeface="calisto mt"/>
              <a:cs typeface="Lucida Sans Unicode"/>
            </a:endParaRPr>
          </a:p>
          <a:p>
            <a:pPr>
              <a:buSzPct val="68000"/>
            </a:pPr>
            <a:r>
              <a:rPr lang="cs-CZ" sz="2400" b="1">
                <a:solidFill>
                  <a:srgbClr val="000000"/>
                </a:solidFill>
                <a:latin typeface="calisto mt"/>
                <a:cs typeface="Lucida Sans Unicode"/>
              </a:rPr>
              <a:t> Starověký Egypt a Mezopotámie</a:t>
            </a:r>
          </a:p>
          <a:p>
            <a:endParaRPr lang="cs-CZ" sz="2400" b="1">
              <a:solidFill>
                <a:srgbClr val="000000"/>
              </a:solidFill>
              <a:latin typeface="calisto mt"/>
              <a:ea typeface="+mn-lt"/>
              <a:cs typeface="Lucida Sans Unicode"/>
            </a:endParaRPr>
          </a:p>
          <a:p>
            <a:pPr>
              <a:buSzPct val="68000"/>
            </a:pPr>
            <a:r>
              <a:rPr lang="cs-CZ" sz="2400">
                <a:solidFill>
                  <a:srgbClr val="000000"/>
                </a:solidFill>
                <a:ea typeface="+mn-lt"/>
                <a:cs typeface="+mn-lt"/>
              </a:rPr>
              <a:t> </a:t>
            </a:r>
            <a:r>
              <a:rPr lang="cs-CZ" sz="2000">
                <a:solidFill>
                  <a:srgbClr val="000000"/>
                </a:solidFill>
                <a:ea typeface="+mn-lt"/>
                <a:cs typeface="+mn-lt"/>
              </a:rPr>
              <a:t>Archeologické nálezy ukazují, že zubaři používali různé nástroje, jako jsou kleště, špičaté nástroje na vrtání a vytrhávání zubů, které mohly být vyrobeny z kamene, bronzu nebo jiných materiálů. Zubní výplně vyráběli z mletého ječmene, vosku a okrového prášku.</a:t>
            </a:r>
            <a:endParaRPr lang="cs-CZ" sz="2000" b="1">
              <a:solidFill>
                <a:srgbClr val="000000"/>
              </a:solidFill>
              <a:latin typeface="calisto mt"/>
              <a:ea typeface="+mn-lt"/>
              <a:cs typeface="Lucida Sans Unicode"/>
            </a:endParaRPr>
          </a:p>
          <a:p>
            <a:pPr>
              <a:buSzPct val="68000"/>
            </a:pPr>
            <a:r>
              <a:rPr lang="cs-CZ" sz="2000">
                <a:solidFill>
                  <a:srgbClr val="000000"/>
                </a:solidFill>
                <a:ea typeface="+mn-lt"/>
                <a:cs typeface="+mn-lt"/>
              </a:rPr>
              <a:t>Chybějící zuby se nahrazovaly zvířecími či lidskými a upevňovaly se pomocí zlatých či stříbrných drátků.</a:t>
            </a:r>
            <a:endParaRPr lang="en-US" sz="2000">
              <a:ea typeface="+mn-lt"/>
              <a:cs typeface="+mn-lt"/>
            </a:endParaRPr>
          </a:p>
          <a:p>
            <a:pPr>
              <a:buSzPct val="68000"/>
              <a:buFont typeface="Wingdings 3" charset="2"/>
              <a:buChar char=""/>
            </a:pPr>
            <a:endParaRPr lang="cs-CZ" sz="2400" b="1">
              <a:solidFill>
                <a:srgbClr val="000000"/>
              </a:solidFill>
              <a:latin typeface="calisto mt"/>
              <a:ea typeface="+mn-lt"/>
              <a:cs typeface="Lucida Sans Unicode"/>
            </a:endParaRPr>
          </a:p>
          <a:p>
            <a:pPr>
              <a:buSzPct val="68000"/>
            </a:pPr>
            <a:r>
              <a:rPr lang="cs-CZ" sz="2000">
                <a:solidFill>
                  <a:srgbClr val="000000"/>
                </a:solidFill>
                <a:latin typeface="calisto mt"/>
                <a:ea typeface="+mn-lt"/>
                <a:cs typeface="+mn-lt"/>
              </a:rPr>
              <a:t> Nejstarší známý zubař v historii byl </a:t>
            </a:r>
            <a:r>
              <a:rPr lang="cs-CZ" sz="2000" b="1">
                <a:solidFill>
                  <a:srgbClr val="000000"/>
                </a:solidFill>
                <a:latin typeface="calisto mt"/>
                <a:ea typeface="+mn-lt"/>
                <a:cs typeface="+mn-lt"/>
              </a:rPr>
              <a:t>Hesy-</a:t>
            </a:r>
            <a:r>
              <a:rPr lang="cs-CZ" sz="2000" b="1" err="1">
                <a:solidFill>
                  <a:srgbClr val="000000"/>
                </a:solidFill>
                <a:latin typeface="calisto mt"/>
                <a:ea typeface="+mn-lt"/>
                <a:cs typeface="+mn-lt"/>
              </a:rPr>
              <a:t>Ra</a:t>
            </a:r>
            <a:r>
              <a:rPr lang="cs-CZ" sz="2000">
                <a:solidFill>
                  <a:srgbClr val="000000"/>
                </a:solidFill>
                <a:latin typeface="calisto mt"/>
                <a:ea typeface="+mn-lt"/>
                <a:cs typeface="+mn-lt"/>
              </a:rPr>
              <a:t>, staroegyptský lékař, (</a:t>
            </a:r>
            <a:r>
              <a:rPr lang="cs-CZ" sz="2000" b="1">
                <a:solidFill>
                  <a:srgbClr val="000000"/>
                </a:solidFill>
                <a:latin typeface="calisto mt"/>
                <a:ea typeface="+mn-lt"/>
                <a:cs typeface="+mn-lt"/>
              </a:rPr>
              <a:t>2600 př. n. l.)</a:t>
            </a:r>
            <a:r>
              <a:rPr lang="cs-CZ" sz="2000">
                <a:solidFill>
                  <a:srgbClr val="000000"/>
                </a:solidFill>
                <a:latin typeface="calisto mt"/>
                <a:ea typeface="+mn-lt"/>
                <a:cs typeface="+mn-lt"/>
              </a:rPr>
              <a:t> Je považován za „prvního zubaře“, na jeho hrobce vytesán titul „Hlavní zubař“. Což představuje jednu z nejranějších známek specializované zubní péče v historii.</a:t>
            </a:r>
            <a:endParaRPr sz="2000">
              <a:latin typeface="calisto mt"/>
              <a:cs typeface="Lucida Sans Unicode"/>
            </a:endParaRPr>
          </a:p>
        </p:txBody>
      </p:sp>
      <p:sp>
        <p:nvSpPr>
          <p:cNvPr id="120" name="CustomShape 2"/>
          <p:cNvSpPr/>
          <p:nvPr/>
        </p:nvSpPr>
        <p:spPr>
          <a:xfrm>
            <a:off x="464070" y="649950"/>
            <a:ext cx="8247408" cy="799508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3600" b="1">
                <a:solidFill>
                  <a:srgbClr val="3B3B3B"/>
                </a:solidFill>
                <a:latin typeface="calisto mt"/>
              </a:rPr>
              <a:t>HISTORIE</a:t>
            </a:r>
            <a:endParaRPr lang="ru-RU"/>
          </a:p>
        </p:txBody>
      </p:sp>
      <p:pic>
        <p:nvPicPr>
          <p:cNvPr id="121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7051000" y="245856"/>
            <a:ext cx="1989720" cy="1619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2D881D4-E117-B971-1CA3-743B792C0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BBDF7-999E-4804-B8EC-9728DCD587FC}" type="datetime1">
              <a:t>25.09.2024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FDC1DF7-4691-6B3C-2EBA-4D5D68D94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A58F78-96DA-1058-BC16-9C46B6846E53}"/>
              </a:ext>
            </a:extLst>
          </p:cNvPr>
          <p:cNvSpPr txBox="1"/>
          <p:nvPr/>
        </p:nvSpPr>
        <p:spPr>
          <a:xfrm>
            <a:off x="751158" y="761705"/>
            <a:ext cx="7797956" cy="553997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err="1">
                <a:ea typeface="+mn-lt"/>
                <a:cs typeface="+mn-lt"/>
              </a:rPr>
              <a:t>Starořecká</a:t>
            </a:r>
            <a:r>
              <a:rPr lang="ru-RU" sz="2400" b="1">
                <a:ea typeface="+mn-lt"/>
                <a:cs typeface="+mn-lt"/>
              </a:rPr>
              <a:t> </a:t>
            </a:r>
            <a:r>
              <a:rPr lang="ru-RU" sz="2400" b="1" err="1">
                <a:ea typeface="+mn-lt"/>
                <a:cs typeface="+mn-lt"/>
              </a:rPr>
              <a:t>období</a:t>
            </a:r>
            <a:r>
              <a:rPr lang="ru-RU" sz="2400" b="1">
                <a:ea typeface="+mn-lt"/>
                <a:cs typeface="+mn-lt"/>
              </a:rPr>
              <a:t> (5. </a:t>
            </a:r>
            <a:r>
              <a:rPr lang="ru-RU" sz="2400" b="1" err="1">
                <a:ea typeface="+mn-lt"/>
                <a:cs typeface="+mn-lt"/>
              </a:rPr>
              <a:t>století</a:t>
            </a:r>
            <a:r>
              <a:rPr lang="ru-RU" sz="2400" b="1">
                <a:ea typeface="+mn-lt"/>
                <a:cs typeface="+mn-lt"/>
              </a:rPr>
              <a:t> </a:t>
            </a:r>
            <a:r>
              <a:rPr lang="ru-RU" sz="2400" b="1" err="1">
                <a:ea typeface="+mn-lt"/>
                <a:cs typeface="+mn-lt"/>
              </a:rPr>
              <a:t>př</a:t>
            </a:r>
            <a:r>
              <a:rPr lang="ru-RU" sz="2400" b="1">
                <a:ea typeface="+mn-lt"/>
                <a:cs typeface="+mn-lt"/>
              </a:rPr>
              <a:t>. n. l.) </a:t>
            </a:r>
            <a:endParaRPr lang="ru-RU" sz="2400" b="1"/>
          </a:p>
          <a:p>
            <a:endParaRPr lang="ru-RU" sz="2000" b="1">
              <a:ea typeface="+mn-lt"/>
              <a:cs typeface="+mn-lt"/>
            </a:endParaRPr>
          </a:p>
          <a:p>
            <a:r>
              <a:rPr lang="ru-RU" sz="2400" b="1" u="sng" err="1">
                <a:ea typeface="+mn-lt"/>
                <a:cs typeface="+mn-lt"/>
              </a:rPr>
              <a:t>Hippokratés</a:t>
            </a:r>
            <a:r>
              <a:rPr lang="ru-RU" sz="2000">
                <a:ea typeface="+mn-lt"/>
                <a:cs typeface="+mn-lt"/>
              </a:rPr>
              <a:t>: </a:t>
            </a:r>
            <a:r>
              <a:rPr lang="ru-RU" sz="2000" err="1">
                <a:ea typeface="+mn-lt"/>
                <a:cs typeface="+mn-lt"/>
              </a:rPr>
              <a:t>Považován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za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otce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medicíny</a:t>
            </a:r>
            <a:r>
              <a:rPr lang="ru-RU" sz="2000">
                <a:ea typeface="+mn-lt"/>
                <a:cs typeface="+mn-lt"/>
              </a:rPr>
              <a:t>, </a:t>
            </a:r>
            <a:r>
              <a:rPr lang="ru-RU" sz="2000" err="1">
                <a:ea typeface="+mn-lt"/>
                <a:cs typeface="+mn-lt"/>
              </a:rPr>
              <a:t>zaznamenával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různé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nemoci</a:t>
            </a:r>
            <a:r>
              <a:rPr lang="ru-RU" sz="2000">
                <a:ea typeface="+mn-lt"/>
                <a:cs typeface="+mn-lt"/>
              </a:rPr>
              <a:t> a </a:t>
            </a:r>
            <a:r>
              <a:rPr lang="ru-RU" sz="2000" err="1">
                <a:ea typeface="+mn-lt"/>
                <a:cs typeface="+mn-lt"/>
              </a:rPr>
              <a:t>léčebné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metody</a:t>
            </a:r>
            <a:r>
              <a:rPr lang="ru-RU" sz="2000">
                <a:ea typeface="+mn-lt"/>
                <a:cs typeface="+mn-lt"/>
              </a:rPr>
              <a:t>, </a:t>
            </a:r>
            <a:r>
              <a:rPr lang="ru-RU" sz="2000" err="1">
                <a:ea typeface="+mn-lt"/>
                <a:cs typeface="+mn-lt"/>
              </a:rPr>
              <a:t>včetně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problémů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se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zuby</a:t>
            </a:r>
            <a:r>
              <a:rPr lang="ru-RU" sz="2000">
                <a:ea typeface="+mn-lt"/>
                <a:cs typeface="+mn-lt"/>
              </a:rPr>
              <a:t>. </a:t>
            </a:r>
            <a:endParaRPr lang="ru-RU" sz="2000"/>
          </a:p>
          <a:p>
            <a:endParaRPr lang="ru-RU" sz="2000"/>
          </a:p>
          <a:p>
            <a:r>
              <a:rPr lang="ru-RU" sz="2400" b="1" u="sng" err="1">
                <a:ea typeface="+mn-lt"/>
                <a:cs typeface="+mn-lt"/>
              </a:rPr>
              <a:t>Galen</a:t>
            </a:r>
            <a:r>
              <a:rPr lang="ru-RU" sz="2000">
                <a:ea typeface="+mn-lt"/>
                <a:cs typeface="+mn-lt"/>
              </a:rPr>
              <a:t>: </a:t>
            </a:r>
            <a:r>
              <a:rPr lang="ru-RU" sz="2000" err="1">
                <a:ea typeface="+mn-lt"/>
                <a:cs typeface="+mn-lt"/>
              </a:rPr>
              <a:t>Římský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lékař</a:t>
            </a:r>
            <a:r>
              <a:rPr lang="ru-RU" sz="2000">
                <a:ea typeface="+mn-lt"/>
                <a:cs typeface="+mn-lt"/>
              </a:rPr>
              <a:t>, </a:t>
            </a:r>
            <a:r>
              <a:rPr lang="ru-RU" sz="2000" err="1">
                <a:ea typeface="+mn-lt"/>
                <a:cs typeface="+mn-lt"/>
              </a:rPr>
              <a:t>který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se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zabýval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anatomií</a:t>
            </a:r>
            <a:r>
              <a:rPr lang="ru-RU" sz="2000">
                <a:ea typeface="+mn-lt"/>
                <a:cs typeface="+mn-lt"/>
              </a:rPr>
              <a:t> a </a:t>
            </a:r>
            <a:r>
              <a:rPr lang="ru-RU" sz="2000" err="1">
                <a:ea typeface="+mn-lt"/>
                <a:cs typeface="+mn-lt"/>
              </a:rPr>
              <a:t>popsal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strukturu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zubů</a:t>
            </a:r>
            <a:r>
              <a:rPr lang="ru-RU" sz="2000">
                <a:ea typeface="+mn-lt"/>
                <a:cs typeface="+mn-lt"/>
              </a:rPr>
              <a:t> a </a:t>
            </a:r>
            <a:r>
              <a:rPr lang="ru-RU" sz="2000" err="1">
                <a:ea typeface="+mn-lt"/>
                <a:cs typeface="+mn-lt"/>
              </a:rPr>
              <a:t>jejich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funkci</a:t>
            </a:r>
            <a:r>
              <a:rPr lang="ru-RU" sz="2000">
                <a:ea typeface="+mn-lt"/>
                <a:cs typeface="+mn-lt"/>
              </a:rPr>
              <a:t>. </a:t>
            </a:r>
            <a:endParaRPr lang="ru-RU" sz="2000"/>
          </a:p>
          <a:p>
            <a:endParaRPr lang="ru-RU" sz="2400"/>
          </a:p>
          <a:p>
            <a:r>
              <a:rPr lang="ru-RU" sz="2400" b="1" err="1">
                <a:ea typeface="+mn-lt"/>
                <a:cs typeface="+mn-lt"/>
              </a:rPr>
              <a:t>Zubařství</a:t>
            </a:r>
            <a:r>
              <a:rPr lang="ru-RU" sz="2400" b="1">
                <a:ea typeface="+mn-lt"/>
                <a:cs typeface="+mn-lt"/>
              </a:rPr>
              <a:t> </a:t>
            </a:r>
            <a:r>
              <a:rPr lang="ru-RU" sz="2400" b="1" err="1">
                <a:ea typeface="+mn-lt"/>
                <a:cs typeface="+mn-lt"/>
              </a:rPr>
              <a:t>ve</a:t>
            </a:r>
            <a:r>
              <a:rPr lang="ru-RU" sz="2400" b="1">
                <a:ea typeface="+mn-lt"/>
                <a:cs typeface="+mn-lt"/>
              </a:rPr>
              <a:t> </a:t>
            </a:r>
            <a:r>
              <a:rPr lang="ru-RU" sz="2400" b="1" err="1">
                <a:ea typeface="+mn-lt"/>
                <a:cs typeface="+mn-lt"/>
              </a:rPr>
              <a:t>středověku</a:t>
            </a:r>
            <a:r>
              <a:rPr lang="ru-RU" sz="2400" b="1">
                <a:ea typeface="+mn-lt"/>
                <a:cs typeface="+mn-lt"/>
              </a:rPr>
              <a:t> </a:t>
            </a:r>
            <a:endParaRPr lang="ru-RU" b="1"/>
          </a:p>
          <a:p>
            <a:endParaRPr lang="ru-RU"/>
          </a:p>
          <a:p>
            <a:r>
              <a:rPr lang="ru-RU" sz="2000">
                <a:ea typeface="+mn-lt"/>
                <a:cs typeface="+mn-lt"/>
              </a:rPr>
              <a:t>V </a:t>
            </a:r>
            <a:r>
              <a:rPr lang="ru-RU" sz="2000" err="1">
                <a:ea typeface="+mn-lt"/>
                <a:cs typeface="+mn-lt"/>
              </a:rPr>
              <a:t>lekařské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literatuře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jsou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roztroušené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zmínky</a:t>
            </a:r>
            <a:r>
              <a:rPr lang="ru-RU" sz="2000">
                <a:ea typeface="+mn-lt"/>
                <a:cs typeface="+mn-lt"/>
              </a:rPr>
              <a:t> o </a:t>
            </a:r>
            <a:r>
              <a:rPr lang="ru-RU" sz="2000" err="1">
                <a:ea typeface="+mn-lt"/>
                <a:cs typeface="+mn-lt"/>
              </a:rPr>
              <a:t>zubech</a:t>
            </a:r>
            <a:r>
              <a:rPr lang="ru-RU" sz="2000">
                <a:ea typeface="+mn-lt"/>
                <a:cs typeface="+mn-lt"/>
              </a:rPr>
              <a:t>. </a:t>
            </a:r>
          </a:p>
          <a:p>
            <a:r>
              <a:rPr lang="ru-RU" sz="2000" err="1">
                <a:ea typeface="+mn-lt"/>
                <a:cs typeface="+mn-lt"/>
              </a:rPr>
              <a:t>Arabský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lékař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Abulcasis</a:t>
            </a:r>
            <a:r>
              <a:rPr lang="ru-RU" sz="2000">
                <a:ea typeface="+mn-lt"/>
                <a:cs typeface="+mn-lt"/>
              </a:rPr>
              <a:t> v 11století </a:t>
            </a:r>
            <a:r>
              <a:rPr lang="ru-RU" sz="2000" err="1">
                <a:ea typeface="+mn-lt"/>
                <a:cs typeface="+mn-lt"/>
              </a:rPr>
              <a:t>zmínuje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odstraňování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zubního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kamene</a:t>
            </a:r>
            <a:r>
              <a:rPr lang="ru-RU" sz="2000">
                <a:ea typeface="+mn-lt"/>
                <a:cs typeface="+mn-lt"/>
              </a:rPr>
              <a:t>. </a:t>
            </a:r>
          </a:p>
          <a:p>
            <a:r>
              <a:rPr lang="ru-RU" sz="2000" err="1">
                <a:ea typeface="+mn-lt"/>
                <a:cs typeface="+mn-lt"/>
              </a:rPr>
              <a:t>Ošetřením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zubů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se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zabiváli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nejenom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lékaře</a:t>
            </a:r>
            <a:r>
              <a:rPr lang="ru-RU" sz="2000">
                <a:ea typeface="+mn-lt"/>
                <a:cs typeface="+mn-lt"/>
              </a:rPr>
              <a:t>, </a:t>
            </a:r>
            <a:r>
              <a:rPr lang="ru-RU" sz="2000" err="1">
                <a:ea typeface="+mn-lt"/>
                <a:cs typeface="+mn-lt"/>
              </a:rPr>
              <a:t>ale</a:t>
            </a:r>
            <a:r>
              <a:rPr lang="ru-RU" sz="2000">
                <a:ea typeface="+mn-lt"/>
                <a:cs typeface="+mn-lt"/>
              </a:rPr>
              <a:t> </a:t>
            </a:r>
            <a:r>
              <a:rPr lang="ru-RU" sz="2000" err="1">
                <a:ea typeface="+mn-lt"/>
                <a:cs typeface="+mn-lt"/>
              </a:rPr>
              <a:t>kováří</a:t>
            </a:r>
            <a:r>
              <a:rPr lang="ru-RU" sz="2000">
                <a:ea typeface="+mn-lt"/>
                <a:cs typeface="+mn-lt"/>
              </a:rPr>
              <a:t>, </a:t>
            </a:r>
            <a:r>
              <a:rPr lang="ru-RU" sz="2000" err="1">
                <a:ea typeface="+mn-lt"/>
                <a:cs typeface="+mn-lt"/>
              </a:rPr>
              <a:t>klenotníсí</a:t>
            </a:r>
            <a:r>
              <a:rPr lang="ru-RU" sz="2000">
                <a:ea typeface="+mn-lt"/>
                <a:cs typeface="+mn-lt"/>
              </a:rPr>
              <a:t>, </a:t>
            </a:r>
            <a:r>
              <a:rPr lang="ru-RU" sz="2000" err="1">
                <a:ea typeface="+mn-lt"/>
                <a:cs typeface="+mn-lt"/>
              </a:rPr>
              <a:t>holiče</a:t>
            </a:r>
            <a:r>
              <a:rPr lang="ru-RU" sz="2000">
                <a:ea typeface="+mn-lt"/>
                <a:cs typeface="+mn-lt"/>
              </a:rPr>
              <a:t>.</a:t>
            </a:r>
          </a:p>
          <a:p>
            <a:endParaRPr lang="ru-RU"/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86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6218CFF-6F1C-7FE6-DCFE-B8C3675F6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056E-4366-415E-A55E-938088D40573}" type="datetime1">
              <a:t>25.09.2024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BEADE04-F717-71E8-E33B-EB05C9CDB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D88706-3274-7577-E2BE-BD0B0048AEC1}"/>
              </a:ext>
            </a:extLst>
          </p:cNvPr>
          <p:cNvSpPr txBox="1"/>
          <p:nvPr/>
        </p:nvSpPr>
        <p:spPr>
          <a:xfrm>
            <a:off x="618885" y="799790"/>
            <a:ext cx="794077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ru-RU"/>
          </a:p>
          <a:p>
            <a:pPr algn="l"/>
            <a:endParaRPr lang="ru-RU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5C53D4-33E2-7367-3C92-8E70175BCF7E}"/>
              </a:ext>
            </a:extLst>
          </p:cNvPr>
          <p:cNvSpPr txBox="1"/>
          <p:nvPr/>
        </p:nvSpPr>
        <p:spPr>
          <a:xfrm>
            <a:off x="742134" y="938045"/>
            <a:ext cx="7938260" cy="44319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u="sng">
                <a:solidFill>
                  <a:schemeClr val="tx1"/>
                </a:solidFill>
                <a:ea typeface="+mn-lt"/>
                <a:cs typeface="+mn-lt"/>
              </a:rPr>
              <a:t>Pierre </a:t>
            </a:r>
            <a:r>
              <a:rPr lang="ru-RU" sz="2400" b="1" u="sng" err="1">
                <a:solidFill>
                  <a:schemeClr val="tx1"/>
                </a:solidFill>
                <a:ea typeface="+mn-lt"/>
                <a:cs typeface="+mn-lt"/>
              </a:rPr>
              <a:t>Fauchard</a:t>
            </a:r>
            <a:r>
              <a:rPr lang="ru-RU" sz="2400" b="1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>
                <a:solidFill>
                  <a:schemeClr val="tx1"/>
                </a:solidFill>
                <a:ea typeface="+mn-lt"/>
                <a:cs typeface="+mn-lt"/>
              </a:rPr>
              <a:t>(1678 – 1763)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-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francouzský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chirurg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je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považován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za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zakladatele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stomatologie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jako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speciálního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lékařského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oboru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. </a:t>
            </a:r>
            <a:endParaRPr lang="ru-RU">
              <a:solidFill>
                <a:schemeClr val="tx1"/>
              </a:solidFill>
            </a:endParaRPr>
          </a:p>
          <a:p>
            <a:endParaRPr lang="ru-RU"/>
          </a:p>
          <a:p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 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Dílo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"Le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Chirurgien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Dentiste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" </a:t>
            </a:r>
            <a:r>
              <a:rPr lang="ru-RU">
                <a:solidFill>
                  <a:schemeClr val="tx1"/>
                </a:solidFill>
                <a:ea typeface="+mn-lt"/>
                <a:cs typeface="+mn-lt"/>
              </a:rPr>
              <a:t>(1728) </a:t>
            </a:r>
            <a:endParaRPr lang="ru-RU">
              <a:solidFill>
                <a:schemeClr val="tx1"/>
              </a:solidFill>
            </a:endParaRPr>
          </a:p>
          <a:p>
            <a:endParaRPr lang="ru-RU"/>
          </a:p>
          <a:p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Jako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první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zavedl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koncept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plombování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zubů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a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používal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materiály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,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včetně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b="1" err="1">
                <a:solidFill>
                  <a:schemeClr val="tx1"/>
                </a:solidFill>
                <a:ea typeface="+mn-lt"/>
                <a:cs typeface="+mn-lt"/>
              </a:rPr>
              <a:t>zlatých</a:t>
            </a:r>
            <a:r>
              <a:rPr lang="ru-RU" sz="2000" b="1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b="1" err="1">
                <a:solidFill>
                  <a:schemeClr val="tx1"/>
                </a:solidFill>
                <a:ea typeface="+mn-lt"/>
                <a:cs typeface="+mn-lt"/>
              </a:rPr>
              <a:t>plátků</a:t>
            </a:r>
            <a:r>
              <a:rPr lang="ru-RU" sz="2000" b="1">
                <a:solidFill>
                  <a:schemeClr val="tx1"/>
                </a:solidFill>
                <a:ea typeface="+mn-lt"/>
                <a:cs typeface="+mn-lt"/>
              </a:rPr>
              <a:t> a </a:t>
            </a:r>
            <a:r>
              <a:rPr lang="ru-RU" sz="2000" b="1" err="1">
                <a:solidFill>
                  <a:schemeClr val="tx1"/>
                </a:solidFill>
                <a:ea typeface="+mn-lt"/>
                <a:cs typeface="+mn-lt"/>
              </a:rPr>
              <a:t>amalgámu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. </a:t>
            </a:r>
            <a:endParaRPr lang="ru-RU">
              <a:solidFill>
                <a:schemeClr val="tx1"/>
              </a:solidFill>
            </a:endParaRPr>
          </a:p>
          <a:p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Pracoval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na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vývoji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zubních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protetik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a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používal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b="1" err="1">
                <a:solidFill>
                  <a:schemeClr val="tx1"/>
                </a:solidFill>
                <a:ea typeface="+mn-lt"/>
                <a:cs typeface="+mn-lt"/>
              </a:rPr>
              <a:t>keramické</a:t>
            </a:r>
            <a:r>
              <a:rPr lang="ru-RU" sz="2000" b="1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b="1" err="1">
                <a:solidFill>
                  <a:schemeClr val="tx1"/>
                </a:solidFill>
                <a:ea typeface="+mn-lt"/>
                <a:cs typeface="+mn-lt"/>
              </a:rPr>
              <a:t>materiály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pro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výrobu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umělých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zubů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. </a:t>
            </a:r>
            <a:endParaRPr lang="ru-RU">
              <a:solidFill>
                <a:schemeClr val="tx1"/>
              </a:solidFill>
            </a:endParaRPr>
          </a:p>
          <a:p>
            <a:endParaRPr lang="ru-RU"/>
          </a:p>
          <a:p>
            <a:r>
              <a:rPr lang="ru-RU" sz="2400" b="1" u="sng" err="1">
                <a:solidFill>
                  <a:schemeClr val="tx1"/>
                </a:solidFill>
                <a:ea typeface="+mn-lt"/>
                <a:cs typeface="+mn-lt"/>
              </a:rPr>
              <a:t>Edward</a:t>
            </a:r>
            <a:r>
              <a:rPr lang="ru-RU" sz="2400" b="1" u="sng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400" b="1" u="sng" err="1">
                <a:solidFill>
                  <a:schemeClr val="tx1"/>
                </a:solidFill>
                <a:ea typeface="+mn-lt"/>
                <a:cs typeface="+mn-lt"/>
              </a:rPr>
              <a:t>Angle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(1855–1930)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Je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považován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za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zakladatele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moderní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ortodoncie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.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Zavedl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moderní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b="1" err="1">
                <a:solidFill>
                  <a:schemeClr val="tx1"/>
                </a:solidFill>
                <a:ea typeface="+mn-lt"/>
                <a:cs typeface="+mn-lt"/>
              </a:rPr>
              <a:t>systém</a:t>
            </a:r>
            <a:r>
              <a:rPr lang="ru-RU" sz="2000" b="1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b="1" err="1">
                <a:solidFill>
                  <a:schemeClr val="tx1"/>
                </a:solidFill>
                <a:ea typeface="+mn-lt"/>
                <a:cs typeface="+mn-lt"/>
              </a:rPr>
              <a:t>klasifikace</a:t>
            </a:r>
            <a:r>
              <a:rPr lang="ru-RU" sz="2000" b="1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b="1" err="1">
                <a:solidFill>
                  <a:schemeClr val="tx1"/>
                </a:solidFill>
                <a:ea typeface="+mn-lt"/>
                <a:cs typeface="+mn-lt"/>
              </a:rPr>
              <a:t>skusu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a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vynalezl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řadu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ortodontických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ru-RU" sz="2000" err="1">
                <a:solidFill>
                  <a:schemeClr val="tx1"/>
                </a:solidFill>
                <a:ea typeface="+mn-lt"/>
                <a:cs typeface="+mn-lt"/>
              </a:rPr>
              <a:t>aparátů</a:t>
            </a:r>
            <a:r>
              <a:rPr lang="ru-RU" sz="2000">
                <a:solidFill>
                  <a:schemeClr val="tx1"/>
                </a:solidFill>
                <a:ea typeface="+mn-lt"/>
                <a:cs typeface="+mn-lt"/>
              </a:rPr>
              <a:t>. </a:t>
            </a:r>
            <a:endParaRPr lang="ru-RU">
              <a:solidFill>
                <a:schemeClr val="tx1"/>
              </a:solidFill>
            </a:endParaRPr>
          </a:p>
          <a:p>
            <a:endParaRPr lang="ru-RU" sz="2000">
              <a:solidFill>
                <a:schemeClr val="tx1"/>
              </a:solidFill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261321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F2887FA-4A08-43E2-82BE-5C52DDB77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588EF-75F5-4CF6-9BB9-0C41B2D0C0C7}" type="datetime1">
              <a:t>25.09.2024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AE5D141-70DC-C035-2CE1-FBE6BCA4C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84DF0-E382-2EF0-02C9-ACED0F3ED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5F5FC1-EC3C-10E9-BE3A-618F0C540D23}"/>
              </a:ext>
            </a:extLst>
          </p:cNvPr>
          <p:cNvSpPr txBox="1"/>
          <p:nvPr/>
        </p:nvSpPr>
        <p:spPr>
          <a:xfrm>
            <a:off x="609364" y="797773"/>
            <a:ext cx="7931254" cy="57554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ru-RU" sz="2400" b="1" u="sng" dirty="0" err="1">
                <a:solidFill>
                  <a:srgbClr val="202122"/>
                </a:solidFill>
                <a:ea typeface="+mn-lt"/>
                <a:cs typeface="+mn-lt"/>
              </a:rPr>
              <a:t>Greene</a:t>
            </a:r>
            <a:r>
              <a:rPr lang="ru-RU" sz="2400" b="1" u="sng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400" b="1" u="sng" dirty="0" err="1">
                <a:solidFill>
                  <a:srgbClr val="202122"/>
                </a:solidFill>
                <a:ea typeface="+mn-lt"/>
                <a:cs typeface="+mn-lt"/>
              </a:rPr>
              <a:t>Vardiman</a:t>
            </a:r>
            <a:r>
              <a:rPr lang="ru-RU" sz="2400" b="1" u="sng" dirty="0">
                <a:solidFill>
                  <a:srgbClr val="202122"/>
                </a:solidFill>
                <a:ea typeface="+mn-lt"/>
                <a:cs typeface="+mn-lt"/>
              </a:rPr>
              <a:t> Black </a:t>
            </a:r>
            <a:r>
              <a:rPr lang="ru-RU" dirty="0">
                <a:ea typeface="+mn-lt"/>
                <a:cs typeface="+mn-lt"/>
              </a:rPr>
              <a:t>(1836– 1915),</a:t>
            </a:r>
            <a:endParaRPr lang="ru-RU" dirty="0"/>
          </a:p>
          <a:p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Znám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jako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jeden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ze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zakladatelů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moderní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stomatologie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.</a:t>
            </a:r>
            <a:endParaRPr lang="ru-RU" dirty="0">
              <a:ea typeface="+mn-lt"/>
              <a:cs typeface="+mn-lt"/>
            </a:endParaRPr>
          </a:p>
          <a:p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Zkoumal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příčiny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zubní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fluorózy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a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způsoby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preparace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kavit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.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Jedním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z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jeho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mnoha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vynálezů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byla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zubní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vrtačka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s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nožním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pohonem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a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klasifikace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kariózních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kavit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,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používaná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 </a:t>
            </a:r>
            <a:r>
              <a:rPr lang="ru-RU" sz="2000" dirty="0" err="1">
                <a:solidFill>
                  <a:srgbClr val="202122"/>
                </a:solidFill>
                <a:ea typeface="+mn-lt"/>
                <a:cs typeface="+mn-lt"/>
              </a:rPr>
              <a:t>dodnes</a:t>
            </a:r>
            <a:r>
              <a:rPr lang="ru-RU" sz="2000" dirty="0">
                <a:solidFill>
                  <a:srgbClr val="202122"/>
                </a:solidFill>
                <a:ea typeface="+mn-lt"/>
                <a:cs typeface="+mn-lt"/>
              </a:rPr>
              <a:t>.</a:t>
            </a:r>
            <a:endParaRPr lang="ru-RU" dirty="0">
              <a:ea typeface="+mn-lt"/>
              <a:cs typeface="+mn-lt"/>
            </a:endParaRPr>
          </a:p>
          <a:p>
            <a:endParaRPr lang="ru-RU" sz="2000">
              <a:solidFill>
                <a:srgbClr val="202122"/>
              </a:solidFill>
              <a:latin typeface="Lucida Sans Unicode"/>
              <a:cs typeface="Lucida Sans Unicode"/>
            </a:endParaRPr>
          </a:p>
          <a:p>
            <a:r>
              <a:rPr lang="ru-RU" sz="2400" b="1" dirty="0" err="1">
                <a:ea typeface="+mn-lt"/>
                <a:cs typeface="+mn-lt"/>
              </a:rPr>
              <a:t>Per-Ingvar</a:t>
            </a:r>
            <a:r>
              <a:rPr lang="ru-RU" sz="2400" b="1" dirty="0">
                <a:ea typeface="+mn-lt"/>
                <a:cs typeface="+mn-lt"/>
              </a:rPr>
              <a:t> </a:t>
            </a:r>
            <a:r>
              <a:rPr lang="ru-RU" sz="2400" b="1" dirty="0" err="1">
                <a:ea typeface="+mn-lt"/>
                <a:cs typeface="+mn-lt"/>
              </a:rPr>
              <a:t>Brånemark</a:t>
            </a:r>
            <a:r>
              <a:rPr lang="ru-RU" dirty="0">
                <a:ea typeface="+mn-lt"/>
                <a:cs typeface="+mn-lt"/>
              </a:rPr>
              <a:t>(1929 – 2014) </a:t>
            </a:r>
            <a:endParaRPr lang="ru-RU" dirty="0"/>
          </a:p>
          <a:p>
            <a:r>
              <a:rPr lang="ru-RU" sz="2000" dirty="0" err="1">
                <a:ea typeface="+mn-lt"/>
                <a:cs typeface="+mn-lt"/>
              </a:rPr>
              <a:t>Švédský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lékař</a:t>
            </a:r>
            <a:r>
              <a:rPr lang="ru-RU" sz="2000" dirty="0">
                <a:ea typeface="+mn-lt"/>
                <a:cs typeface="+mn-lt"/>
              </a:rPr>
              <a:t> a </a:t>
            </a:r>
            <a:r>
              <a:rPr lang="ru-RU" sz="2000" dirty="0" err="1">
                <a:ea typeface="+mn-lt"/>
                <a:cs typeface="+mn-lt"/>
              </a:rPr>
              <a:t>vědec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dirty="0" err="1">
                <a:ea typeface="+mn-lt"/>
                <a:cs typeface="+mn-lt"/>
              </a:rPr>
              <a:t>známý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jako</a:t>
            </a:r>
            <a:r>
              <a:rPr lang="ru-RU" sz="2000" dirty="0">
                <a:ea typeface="+mn-lt"/>
                <a:cs typeface="+mn-lt"/>
              </a:rPr>
              <a:t> „</a:t>
            </a:r>
            <a:r>
              <a:rPr lang="ru-RU" sz="2000" dirty="0" err="1">
                <a:ea typeface="+mn-lt"/>
                <a:cs typeface="+mn-lt"/>
              </a:rPr>
              <a:t>otec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moderní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dentální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implantologie</a:t>
            </a:r>
            <a:r>
              <a:rPr lang="ru-RU" sz="2000" dirty="0">
                <a:ea typeface="+mn-lt"/>
                <a:cs typeface="+mn-lt"/>
              </a:rPr>
              <a:t>“.</a:t>
            </a:r>
            <a:r>
              <a:rPr lang="ru-RU" sz="2000" dirty="0" err="1">
                <a:ea typeface="+mn-lt"/>
                <a:cs typeface="+mn-lt"/>
              </a:rPr>
              <a:t>Brånemark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Osseointegration</a:t>
            </a:r>
            <a:r>
              <a:rPr lang="ru-RU" sz="2000" dirty="0">
                <a:ea typeface="+mn-lt"/>
                <a:cs typeface="+mn-lt"/>
              </a:rPr>
              <a:t> Center (BOC), </a:t>
            </a:r>
            <a:r>
              <a:rPr lang="ru-RU" sz="2000" dirty="0" err="1">
                <a:ea typeface="+mn-lt"/>
                <a:cs typeface="+mn-lt"/>
              </a:rPr>
              <a:t>pojmenované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po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svém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zakladateli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dirty="0" err="1">
                <a:ea typeface="+mn-lt"/>
                <a:cs typeface="+mn-lt"/>
              </a:rPr>
              <a:t>bylo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založeno</a:t>
            </a:r>
            <a:r>
              <a:rPr lang="ru-RU" sz="2000" dirty="0">
                <a:ea typeface="+mn-lt"/>
                <a:cs typeface="+mn-lt"/>
              </a:rPr>
              <a:t> v </a:t>
            </a:r>
            <a:r>
              <a:rPr lang="ru-RU" sz="2000" dirty="0" err="1">
                <a:ea typeface="+mn-lt"/>
                <a:cs typeface="+mn-lt"/>
              </a:rPr>
              <a:t>roce</a:t>
            </a:r>
            <a:r>
              <a:rPr lang="ru-RU" sz="2000" dirty="0">
                <a:ea typeface="+mn-lt"/>
                <a:cs typeface="+mn-lt"/>
              </a:rPr>
              <a:t> 1989 </a:t>
            </a:r>
            <a:r>
              <a:rPr lang="ru-RU" sz="2000" dirty="0" err="1">
                <a:ea typeface="+mn-lt"/>
                <a:cs typeface="+mn-lt"/>
              </a:rPr>
              <a:t>ve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švédském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Göteborgu</a:t>
            </a:r>
            <a:r>
              <a:rPr lang="ru-RU" sz="2000" dirty="0">
                <a:ea typeface="+mn-lt"/>
                <a:cs typeface="+mn-lt"/>
              </a:rPr>
              <a:t>.</a:t>
            </a:r>
          </a:p>
          <a:p>
            <a:endParaRPr lang="ru-RU" sz="2000"/>
          </a:p>
          <a:p>
            <a:r>
              <a:rPr lang="ru-RU" sz="2000" b="1" u="sng" dirty="0" err="1">
                <a:ea typeface="+mn-lt"/>
                <a:cs typeface="+mn-lt"/>
              </a:rPr>
              <a:t>Alfred</a:t>
            </a:r>
            <a:r>
              <a:rPr lang="ru-RU" sz="2000" b="1" u="sng" dirty="0">
                <a:ea typeface="+mn-lt"/>
                <a:cs typeface="+mn-lt"/>
              </a:rPr>
              <a:t> C. </a:t>
            </a:r>
            <a:r>
              <a:rPr lang="ru-RU" sz="2000" b="1" u="sng" dirty="0" err="1">
                <a:ea typeface="+mn-lt"/>
                <a:cs typeface="+mn-lt"/>
              </a:rPr>
              <a:t>Fones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dirty="0">
                <a:ea typeface="+mn-lt"/>
                <a:cs typeface="+mn-lt"/>
              </a:rPr>
              <a:t>(1869 – 1938)</a:t>
            </a:r>
          </a:p>
          <a:p>
            <a:r>
              <a:rPr lang="ru-RU" sz="2000" dirty="0">
                <a:ea typeface="+mn-lt"/>
                <a:cs typeface="+mn-lt"/>
              </a:rPr>
              <a:t>V </a:t>
            </a:r>
            <a:r>
              <a:rPr lang="ru-RU" sz="2000" dirty="0" err="1">
                <a:ea typeface="+mn-lt"/>
                <a:cs typeface="+mn-lt"/>
              </a:rPr>
              <a:t>roce</a:t>
            </a:r>
            <a:r>
              <a:rPr lang="ru-RU" sz="2000" dirty="0">
                <a:ea typeface="+mn-lt"/>
                <a:cs typeface="+mn-lt"/>
              </a:rPr>
              <a:t> 1906 </a:t>
            </a:r>
            <a:r>
              <a:rPr lang="ru-RU" sz="2000" dirty="0" err="1">
                <a:ea typeface="+mn-lt"/>
                <a:cs typeface="+mn-lt"/>
              </a:rPr>
              <a:t>ve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státě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Connecticut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vyškolil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svou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asistentku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Irene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Newman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dirty="0" err="1">
                <a:ea typeface="+mn-lt"/>
                <a:cs typeface="+mn-lt"/>
              </a:rPr>
              <a:t>aby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pomohla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při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prevenci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zubních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onemocnění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dirty="0" err="1">
                <a:ea typeface="+mn-lt"/>
                <a:cs typeface="+mn-lt"/>
              </a:rPr>
              <a:t>zejména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zubního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kazu</a:t>
            </a:r>
            <a:r>
              <a:rPr lang="ru-RU" sz="2000" dirty="0">
                <a:ea typeface="+mn-lt"/>
                <a:cs typeface="+mn-lt"/>
              </a:rPr>
              <a:t> a </a:t>
            </a:r>
            <a:r>
              <a:rPr lang="ru-RU" sz="2000" dirty="0" err="1">
                <a:ea typeface="+mn-lt"/>
                <a:cs typeface="+mn-lt"/>
              </a:rPr>
              <a:t>onemocnění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dásní</a:t>
            </a:r>
            <a:r>
              <a:rPr lang="ru-RU" sz="2000" dirty="0">
                <a:ea typeface="+mn-lt"/>
                <a:cs typeface="+mn-lt"/>
              </a:rPr>
              <a:t>. V </a:t>
            </a:r>
            <a:r>
              <a:rPr lang="ru-RU" sz="2000" dirty="0" err="1">
                <a:ea typeface="+mn-lt"/>
                <a:cs typeface="+mn-lt"/>
              </a:rPr>
              <a:t>roce</a:t>
            </a:r>
            <a:r>
              <a:rPr lang="ru-RU" sz="2000" dirty="0">
                <a:ea typeface="+mn-lt"/>
                <a:cs typeface="+mn-lt"/>
              </a:rPr>
              <a:t> 1913 </a:t>
            </a:r>
            <a:r>
              <a:rPr lang="ru-RU" sz="2000" dirty="0" err="1">
                <a:ea typeface="+mn-lt"/>
                <a:cs typeface="+mn-lt"/>
              </a:rPr>
              <a:t>pak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Fones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otevřel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první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školu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pro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dentální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hygienistky</a:t>
            </a:r>
            <a:r>
              <a:rPr lang="ru-RU" sz="2000" dirty="0">
                <a:ea typeface="+mn-lt"/>
                <a:cs typeface="+mn-lt"/>
              </a:rPr>
              <a:t>, </a:t>
            </a:r>
            <a:r>
              <a:rPr lang="ru-RU" sz="2000" dirty="0" err="1">
                <a:ea typeface="+mn-lt"/>
                <a:cs typeface="+mn-lt"/>
              </a:rPr>
              <a:t>což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oficiálně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zahájilo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tuto</a:t>
            </a:r>
            <a:r>
              <a:rPr lang="ru-RU" sz="2000" dirty="0">
                <a:ea typeface="+mn-lt"/>
                <a:cs typeface="+mn-lt"/>
              </a:rPr>
              <a:t> </a:t>
            </a:r>
            <a:r>
              <a:rPr lang="ru-RU" sz="2000" dirty="0" err="1">
                <a:ea typeface="+mn-lt"/>
                <a:cs typeface="+mn-lt"/>
              </a:rPr>
              <a:t>profesi</a:t>
            </a:r>
            <a:r>
              <a:rPr lang="ru-RU" sz="2000" dirty="0">
                <a:ea typeface="+mn-lt"/>
                <a:cs typeface="+mn-lt"/>
              </a:rPr>
              <a:t>.</a:t>
            </a:r>
            <a:endParaRPr lang="ru-RU" dirty="0"/>
          </a:p>
          <a:p>
            <a:endParaRPr lang="ru-RU" sz="2000">
              <a:latin typeface="Lucida Sans Unicode"/>
              <a:cs typeface="Lucida Sans Unicode"/>
            </a:endParaRPr>
          </a:p>
        </p:txBody>
      </p:sp>
    </p:spTree>
    <p:extLst>
      <p:ext uri="{BB962C8B-B14F-4D97-AF65-F5344CB8AC3E}">
        <p14:creationId xmlns:p14="http://schemas.microsoft.com/office/powerpoint/2010/main" val="4284305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457200" y="1875100"/>
            <a:ext cx="8190420" cy="41438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/>
          <a:lstStyle/>
          <a:p>
            <a:pPr>
              <a:buSzPct val="68000"/>
            </a:pPr>
            <a:r>
              <a:rPr lang="cs-CZ" sz="2000">
                <a:solidFill>
                  <a:srgbClr val="000000"/>
                </a:solidFill>
                <a:latin typeface="calisto mt"/>
              </a:rPr>
              <a:t> První základy českého zubního lékařství položil prof. </a:t>
            </a:r>
            <a:r>
              <a:rPr lang="cs-CZ" sz="2000" b="1" u="sng">
                <a:solidFill>
                  <a:srgbClr val="000000"/>
                </a:solidFill>
                <a:latin typeface="calisto mt"/>
              </a:rPr>
              <a:t>dr. František </a:t>
            </a:r>
            <a:r>
              <a:rPr lang="cs-CZ" sz="2000" b="1" u="sng" err="1">
                <a:solidFill>
                  <a:srgbClr val="000000"/>
                </a:solidFill>
                <a:latin typeface="calisto mt"/>
              </a:rPr>
              <a:t>Nessel</a:t>
            </a:r>
            <a:r>
              <a:rPr lang="cs-CZ" sz="2000">
                <a:solidFill>
                  <a:srgbClr val="000000"/>
                </a:solidFill>
                <a:latin typeface="calisto mt"/>
              </a:rPr>
              <a:t> </a:t>
            </a:r>
            <a:r>
              <a:rPr lang="cs-CZ">
                <a:solidFill>
                  <a:srgbClr val="000000"/>
                </a:solidFill>
                <a:latin typeface="calisto mt"/>
              </a:rPr>
              <a:t>(1830  –1876)</a:t>
            </a:r>
            <a:r>
              <a:rPr lang="cs-CZ" sz="2000">
                <a:solidFill>
                  <a:srgbClr val="000000"/>
                </a:solidFill>
                <a:latin typeface="calisto mt"/>
              </a:rPr>
              <a:t>, magistr chirurgie a porodnictví. Dále byl žákem zakladatele vídeňské školy zubního lékařství prof. </a:t>
            </a:r>
            <a:r>
              <a:rPr lang="cs-CZ" sz="2000" b="1" u="sng">
                <a:solidFill>
                  <a:srgbClr val="000000"/>
                </a:solidFill>
                <a:latin typeface="calisto mt"/>
              </a:rPr>
              <a:t>dr. Georga C. </a:t>
            </a:r>
            <a:r>
              <a:rPr lang="cs-CZ" sz="2000" b="1" u="sng" err="1">
                <a:solidFill>
                  <a:srgbClr val="000000"/>
                </a:solidFill>
                <a:latin typeface="calisto mt"/>
              </a:rPr>
              <a:t>Carabelliho</a:t>
            </a:r>
            <a:r>
              <a:rPr lang="cs-CZ" sz="2000" b="1" u="sng">
                <a:solidFill>
                  <a:srgbClr val="000000"/>
                </a:solidFill>
                <a:latin typeface="calisto mt"/>
              </a:rPr>
              <a:t>.</a:t>
            </a:r>
            <a:endParaRPr lang="cs-CZ" sz="2000" b="1" u="sng">
              <a:latin typeface="calisto mt"/>
              <a:cs typeface="Arial"/>
            </a:endParaRPr>
          </a:p>
          <a:p>
            <a:endParaRPr lang="cs-CZ" sz="2000" b="1">
              <a:solidFill>
                <a:srgbClr val="000000"/>
              </a:solidFill>
              <a:latin typeface="calisto mt"/>
            </a:endParaRPr>
          </a:p>
          <a:p>
            <a:pPr>
              <a:lnSpc>
                <a:spcPct val="100000"/>
              </a:lnSpc>
              <a:buSzPct val="68000"/>
            </a:pPr>
            <a:r>
              <a:rPr lang="cs-CZ" sz="2000">
                <a:solidFill>
                  <a:srgbClr val="000000"/>
                </a:solidFill>
                <a:latin typeface="calisto mt"/>
              </a:rPr>
              <a:t>Předmět zubní lékařství v českém jazyce </a:t>
            </a:r>
            <a:endParaRPr sz="2000">
              <a:latin typeface="calisto mt"/>
            </a:endParaRPr>
          </a:p>
          <a:p>
            <a:pPr>
              <a:lnSpc>
                <a:spcPct val="100000"/>
              </a:lnSpc>
              <a:buSzPct val="68000"/>
            </a:pPr>
            <a:r>
              <a:rPr lang="cs-CZ" sz="2000">
                <a:solidFill>
                  <a:srgbClr val="000000"/>
                </a:solidFill>
                <a:latin typeface="calisto mt"/>
              </a:rPr>
              <a:t>začal na pražské univerzitě přednášet syn Františka </a:t>
            </a:r>
            <a:r>
              <a:rPr lang="cs-CZ" sz="2000" err="1">
                <a:solidFill>
                  <a:srgbClr val="000000"/>
                </a:solidFill>
                <a:latin typeface="calisto mt"/>
              </a:rPr>
              <a:t>Nessela</a:t>
            </a:r>
            <a:endParaRPr sz="2000">
              <a:latin typeface="calisto mt"/>
            </a:endParaRPr>
          </a:p>
          <a:p>
            <a:pPr>
              <a:lnSpc>
                <a:spcPct val="100000"/>
              </a:lnSpc>
              <a:buSzPct val="68000"/>
            </a:pPr>
            <a:r>
              <a:rPr lang="cs-CZ" sz="2000" b="1" u="sng">
                <a:solidFill>
                  <a:srgbClr val="000000"/>
                </a:solidFill>
                <a:latin typeface="calisto mt"/>
              </a:rPr>
              <a:t>prof. dr. Eduard </a:t>
            </a:r>
            <a:r>
              <a:rPr lang="cs-CZ" sz="2000" b="1" u="sng" err="1">
                <a:solidFill>
                  <a:srgbClr val="000000"/>
                </a:solidFill>
                <a:latin typeface="calisto mt"/>
              </a:rPr>
              <a:t>Nessel</a:t>
            </a:r>
            <a:r>
              <a:rPr lang="cs-CZ" sz="2000">
                <a:solidFill>
                  <a:srgbClr val="000000"/>
                </a:solidFill>
                <a:latin typeface="calisto mt"/>
              </a:rPr>
              <a:t> </a:t>
            </a:r>
            <a:r>
              <a:rPr lang="cs-CZ">
                <a:solidFill>
                  <a:srgbClr val="000000"/>
                </a:solidFill>
                <a:latin typeface="calisto mt"/>
              </a:rPr>
              <a:t>(1851 –1920)</a:t>
            </a:r>
            <a:r>
              <a:rPr lang="cs-CZ" sz="2000">
                <a:solidFill>
                  <a:srgbClr val="000000"/>
                </a:solidFill>
                <a:latin typeface="calisto mt"/>
              </a:rPr>
              <a:t>.</a:t>
            </a:r>
            <a:endParaRPr sz="2000">
              <a:latin typeface="calisto mt"/>
            </a:endParaRPr>
          </a:p>
          <a:p>
            <a:endParaRPr lang="cs-CZ" sz="2000">
              <a:solidFill>
                <a:srgbClr val="000000"/>
              </a:solidFill>
              <a:latin typeface="calisto mt"/>
            </a:endParaRPr>
          </a:p>
          <a:p>
            <a:pPr>
              <a:buSzPct val="68000"/>
            </a:pPr>
            <a:r>
              <a:rPr lang="cs-CZ" sz="2000">
                <a:solidFill>
                  <a:srgbClr val="000000"/>
                </a:solidFill>
                <a:latin typeface="calisto mt"/>
              </a:rPr>
              <a:t> První zubní klinika v Československu byla založena prof. Dr.</a:t>
            </a:r>
          </a:p>
          <a:p>
            <a:pPr>
              <a:buSzPct val="68000"/>
            </a:pPr>
            <a:r>
              <a:rPr lang="cs-CZ" sz="2000">
                <a:solidFill>
                  <a:srgbClr val="000000"/>
                </a:solidFill>
                <a:latin typeface="calisto mt"/>
              </a:rPr>
              <a:t> Jesenským v letech  1920 – 1921. </a:t>
            </a:r>
            <a:endParaRPr sz="2000">
              <a:latin typeface="calisto mt"/>
            </a:endParaRPr>
          </a:p>
          <a:p>
            <a:pPr>
              <a:lnSpc>
                <a:spcPct val="100000"/>
              </a:lnSpc>
            </a:pPr>
            <a:endParaRPr>
              <a:latin typeface="calisto mt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457200" y="852530"/>
            <a:ext cx="8203120" cy="8625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2400" b="1">
                <a:solidFill>
                  <a:srgbClr val="3B3B3B"/>
                </a:solidFill>
                <a:latin typeface="calisto mt"/>
              </a:rPr>
              <a:t>HISTORIE OBORU V ČESKÝCH ZEMÍCH</a:t>
            </a:r>
            <a:endParaRPr lang="ru-RU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69900" y="1360750"/>
            <a:ext cx="8228520" cy="470899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/>
          <a:lstStyle/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Terapeutická stomatologie </a:t>
            </a:r>
            <a:endParaRPr lang="ru-RU"/>
          </a:p>
          <a:p>
            <a:pPr>
              <a:buSzPct val="68000"/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 Záchovná (konzervativní) stomatologie </a:t>
            </a:r>
            <a:endParaRPr>
              <a:latin typeface="calisto mt"/>
            </a:endParaRPr>
          </a:p>
          <a:p>
            <a:pPr>
              <a:buSzPct val="68000"/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 Parodontologie </a:t>
            </a:r>
            <a:endParaRPr>
              <a:latin typeface="calisto mt"/>
            </a:endParaRPr>
          </a:p>
          <a:p>
            <a:pPr>
              <a:buSzPct val="68000"/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 </a:t>
            </a:r>
            <a:r>
              <a:rPr lang="cs-CZ" sz="2400" err="1">
                <a:solidFill>
                  <a:srgbClr val="000000"/>
                </a:solidFill>
                <a:latin typeface="calisto mt"/>
              </a:rPr>
              <a:t>Pedostomatologie</a:t>
            </a:r>
            <a:endParaRPr>
              <a:latin typeface="calisto mt"/>
            </a:endParaRPr>
          </a:p>
          <a:p>
            <a:pPr>
              <a:lnSpc>
                <a:spcPct val="100000"/>
              </a:lnSpc>
              <a:buSzPct val="68000"/>
              <a:buFont typeface="Wingdings 3" charset="2"/>
              <a:buChar char=""/>
            </a:pPr>
            <a:endParaRPr>
              <a:latin typeface="calisto mt"/>
            </a:endParaRPr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Stomatochirurgie </a:t>
            </a:r>
            <a:endParaRPr>
              <a:latin typeface="calisto mt"/>
            </a:endParaRPr>
          </a:p>
          <a:p>
            <a:pPr>
              <a:buSzPct val="68000"/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 Dentoalveolární chirurgie </a:t>
            </a:r>
            <a:endParaRPr>
              <a:latin typeface="calisto mt"/>
            </a:endParaRPr>
          </a:p>
          <a:p>
            <a:pPr>
              <a:buSzPct val="68000"/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 </a:t>
            </a:r>
            <a:r>
              <a:rPr lang="cs-CZ" sz="2400" err="1">
                <a:solidFill>
                  <a:srgbClr val="000000"/>
                </a:solidFill>
                <a:latin typeface="calisto mt"/>
              </a:rPr>
              <a:t>Maxilofaciální</a:t>
            </a:r>
            <a:r>
              <a:rPr lang="cs-CZ" sz="2400">
                <a:solidFill>
                  <a:srgbClr val="000000"/>
                </a:solidFill>
                <a:latin typeface="calisto mt"/>
              </a:rPr>
              <a:t> chirurgie </a:t>
            </a:r>
            <a:endParaRPr>
              <a:latin typeface="calisto mt"/>
            </a:endParaRPr>
          </a:p>
          <a:p>
            <a:pPr>
              <a:lnSpc>
                <a:spcPct val="100000"/>
              </a:lnSpc>
            </a:pPr>
            <a:endParaRPr>
              <a:latin typeface="calisto mt"/>
            </a:endParaRPr>
          </a:p>
          <a:p>
            <a:pPr>
              <a:lnSpc>
                <a:spcPct val="100000"/>
              </a:lnSpc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Ortopedická stomatologie </a:t>
            </a:r>
            <a:endParaRPr>
              <a:latin typeface="calisto mt"/>
            </a:endParaRPr>
          </a:p>
          <a:p>
            <a:pPr>
              <a:buSzPct val="68000"/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 Ortodoncie </a:t>
            </a:r>
            <a:endParaRPr>
              <a:latin typeface="calisto mt"/>
            </a:endParaRPr>
          </a:p>
          <a:p>
            <a:pPr>
              <a:buSzPct val="68000"/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 Stomatologická protetika</a:t>
            </a:r>
            <a:endParaRPr>
              <a:latin typeface="calisto mt"/>
            </a:endParaRPr>
          </a:p>
          <a:p>
            <a:pPr>
              <a:lnSpc>
                <a:spcPct val="100000"/>
              </a:lnSpc>
            </a:pPr>
            <a:endParaRPr>
              <a:latin typeface="calisto mt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470420" y="771820"/>
            <a:ext cx="8228520" cy="5958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cs-CZ" sz="3600" b="1">
                <a:solidFill>
                  <a:srgbClr val="3B3B3B"/>
                </a:solidFill>
                <a:latin typeface="calisto mt"/>
              </a:rPr>
              <a:t>STOMATOLOGICKÉ OBORY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457200" y="1405200"/>
            <a:ext cx="8228520" cy="46137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t"/>
          <a:lstStyle/>
          <a:p>
            <a:pPr>
              <a:buSzPct val="68000"/>
            </a:pPr>
            <a:r>
              <a:rPr lang="cs-CZ" sz="2400">
                <a:solidFill>
                  <a:srgbClr val="000000"/>
                </a:solidFill>
                <a:latin typeface="calisto mt"/>
              </a:rPr>
              <a:t>V současné době se jedná již o samostatně definovanou stomatologickou subdisciplínu, která prodělává mimořádný vývoj spojený s objevy a zaváděním nových zobrazovacích metod, jakými jsou např. </a:t>
            </a:r>
            <a:r>
              <a:rPr lang="cs-CZ" sz="2400" err="1">
                <a:solidFill>
                  <a:srgbClr val="000000"/>
                </a:solidFill>
                <a:latin typeface="calisto mt"/>
              </a:rPr>
              <a:t>ortopantomogram</a:t>
            </a:r>
            <a:r>
              <a:rPr lang="cs-CZ" sz="2400">
                <a:solidFill>
                  <a:srgbClr val="000000"/>
                </a:solidFill>
                <a:latin typeface="calisto mt"/>
              </a:rPr>
              <a:t>, výpočetní tomografie (CT), </a:t>
            </a:r>
            <a:r>
              <a:rPr lang="cs-CZ" sz="2400" err="1">
                <a:solidFill>
                  <a:srgbClr val="000000"/>
                </a:solidFill>
                <a:latin typeface="calisto mt"/>
              </a:rPr>
              <a:t>Cone-Beam</a:t>
            </a:r>
            <a:r>
              <a:rPr lang="cs-CZ" sz="2400">
                <a:solidFill>
                  <a:srgbClr val="000000"/>
                </a:solidFill>
                <a:latin typeface="calisto mt"/>
              </a:rPr>
              <a:t> CT (CBCT), magnetická rezonance (MR), pozitronová emisní tomografie (PET) a metody invazivní radiologie</a:t>
            </a:r>
            <a:r>
              <a:rPr lang="cs-CZ" sz="2700">
                <a:solidFill>
                  <a:srgbClr val="000000"/>
                </a:solidFill>
                <a:latin typeface="calisto mt"/>
              </a:rPr>
              <a:t> </a:t>
            </a:r>
            <a:endParaRPr lang="ru-RU"/>
          </a:p>
        </p:txBody>
      </p:sp>
      <p:sp>
        <p:nvSpPr>
          <p:cNvPr id="151" name="CustomShape 2"/>
          <p:cNvSpPr/>
          <p:nvPr/>
        </p:nvSpPr>
        <p:spPr>
          <a:xfrm>
            <a:off x="457200" y="585830"/>
            <a:ext cx="8228520" cy="83077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>
                <a:solidFill>
                  <a:srgbClr val="3B3B3B"/>
                </a:solidFill>
                <a:latin typeface="calisto mt"/>
              </a:rPr>
              <a:t>STOMATOGICKÁ RENTGENOLOGIE</a:t>
            </a:r>
            <a:endParaRPr lang="ru-RU" sz="2400"/>
          </a:p>
        </p:txBody>
      </p:sp>
      <p:sp>
        <p:nvSpPr>
          <p:cNvPr id="152" name="CustomShape 3"/>
          <p:cNvSpPr/>
          <p:nvPr/>
        </p:nvSpPr>
        <p:spPr>
          <a:xfrm>
            <a:off x="155520" y="-144360"/>
            <a:ext cx="303840" cy="303840"/>
          </a:xfrm>
          <a:prstGeom prst="rect">
            <a:avLst/>
          </a:prstGeom>
          <a:noFill/>
          <a:ln>
            <a:noFill/>
          </a:ln>
        </p:spPr>
      </p:sp>
      <p:pic>
        <p:nvPicPr>
          <p:cNvPr id="153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6310500" y="3908140"/>
            <a:ext cx="2231640" cy="2215800"/>
          </a:xfrm>
          <a:prstGeom prst="rect">
            <a:avLst/>
          </a:prstGeom>
          <a:ln>
            <a:noFill/>
          </a:ln>
        </p:spPr>
      </p:pic>
      <p:pic>
        <p:nvPicPr>
          <p:cNvPr id="6" name="Рисунок 5" descr="Изображение выглядит как рентгеновская пленка, Медицинская визуализация, медицинский, радиология&#10;&#10;Автоматически созданное описание">
            <a:extLst>
              <a:ext uri="{FF2B5EF4-FFF2-40B4-BE49-F238E27FC236}">
                <a16:creationId xmlns:a16="http://schemas.microsoft.com/office/drawing/2014/main" id="{7E186172-D0FB-6923-4FDA-A714864688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90600" y="4095750"/>
            <a:ext cx="4191000" cy="20193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C8D4E89-D879-D18F-509A-E1F3B4E57749}"/>
              </a:ext>
            </a:extLst>
          </p:cNvPr>
          <p:cNvSpPr txBox="1"/>
          <p:nvPr/>
        </p:nvSpPr>
        <p:spPr>
          <a:xfrm>
            <a:off x="990600" y="6451600"/>
            <a:ext cx="4191000" cy="12065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r>
              <a:rPr lang="en-US"/>
              <a:t>ThePhoto, автор: PhotoAuthor лицензируется в CCYYSA.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VTI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hronicleVTI">
      <a:majorFont>
        <a:latin typeface="Univers Condensed"/>
        <a:ea typeface=""/>
        <a:cs typeface=""/>
      </a:majorFont>
      <a:minorFont>
        <a:latin typeface="Calisto MT" panose="02040603050505030304"/>
        <a:ea typeface=""/>
        <a:cs typeface=""/>
      </a:minorFont>
    </a:fontScheme>
    <a:fmtScheme name="Chronicl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34FD3B1-53CD-4A5C-943C-C44DFF248C3E}" vid="{19A790DA-2E4D-4134-98A6-7DECB1A1B8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Экран (4:3)</PresentationFormat>
  <Slides>10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ChronicleVTI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Petra Bielczyková</dc:creator>
  <cp:revision>15</cp:revision>
  <dcterms:modified xsi:type="dcterms:W3CDTF">2024-09-26T05:52:19Z</dcterms:modified>
</cp:coreProperties>
</file>