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321" r:id="rId3"/>
    <p:sldId id="303" r:id="rId4"/>
    <p:sldId id="304" r:id="rId5"/>
    <p:sldId id="305" r:id="rId6"/>
    <p:sldId id="306" r:id="rId7"/>
    <p:sldId id="307" r:id="rId8"/>
    <p:sldId id="309" r:id="rId9"/>
    <p:sldId id="308" r:id="rId10"/>
    <p:sldId id="310" r:id="rId11"/>
    <p:sldId id="314" r:id="rId12"/>
    <p:sldId id="257" r:id="rId13"/>
    <p:sldId id="320" r:id="rId14"/>
    <p:sldId id="258" r:id="rId15"/>
    <p:sldId id="313" r:id="rId16"/>
    <p:sldId id="259" r:id="rId17"/>
    <p:sldId id="260" r:id="rId18"/>
    <p:sldId id="271" r:id="rId19"/>
    <p:sldId id="312" r:id="rId20"/>
    <p:sldId id="311" r:id="rId21"/>
    <p:sldId id="261" r:id="rId22"/>
    <p:sldId id="300" r:id="rId23"/>
    <p:sldId id="299" r:id="rId24"/>
    <p:sldId id="318" r:id="rId25"/>
    <p:sldId id="302" r:id="rId26"/>
    <p:sldId id="264" r:id="rId27"/>
    <p:sldId id="262" r:id="rId28"/>
    <p:sldId id="263" r:id="rId29"/>
    <p:sldId id="267" r:id="rId30"/>
    <p:sldId id="265" r:id="rId31"/>
    <p:sldId id="266" r:id="rId32"/>
    <p:sldId id="270" r:id="rId33"/>
    <p:sldId id="268" r:id="rId34"/>
    <p:sldId id="269" r:id="rId35"/>
    <p:sldId id="272" r:id="rId36"/>
    <p:sldId id="273" r:id="rId37"/>
    <p:sldId id="274" r:id="rId38"/>
    <p:sldId id="301" r:id="rId39"/>
    <p:sldId id="277" r:id="rId40"/>
    <p:sldId id="278" r:id="rId41"/>
    <p:sldId id="275" r:id="rId42"/>
    <p:sldId id="276" r:id="rId43"/>
    <p:sldId id="279" r:id="rId44"/>
    <p:sldId id="280" r:id="rId45"/>
    <p:sldId id="281" r:id="rId46"/>
    <p:sldId id="322" r:id="rId47"/>
    <p:sldId id="316" r:id="rId48"/>
    <p:sldId id="286" r:id="rId49"/>
    <p:sldId id="287" r:id="rId50"/>
    <p:sldId id="317" r:id="rId51"/>
    <p:sldId id="289" r:id="rId52"/>
    <p:sldId id="290" r:id="rId53"/>
    <p:sldId id="291" r:id="rId54"/>
    <p:sldId id="283" r:id="rId55"/>
    <p:sldId id="282" r:id="rId56"/>
    <p:sldId id="284" r:id="rId57"/>
    <p:sldId id="285" r:id="rId58"/>
    <p:sldId id="292" r:id="rId59"/>
    <p:sldId id="293" r:id="rId60"/>
    <p:sldId id="294" r:id="rId61"/>
    <p:sldId id="295" r:id="rId62"/>
    <p:sldId id="296" r:id="rId63"/>
    <p:sldId id="298" r:id="rId64"/>
    <p:sldId id="297" r:id="rId65"/>
    <p:sldId id="315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2D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1" autoAdjust="0"/>
    <p:restoredTop sz="94354" autoAdjust="0"/>
  </p:normalViewPr>
  <p:slideViewPr>
    <p:cSldViewPr snapToGrid="0">
      <p:cViewPr varScale="1">
        <p:scale>
          <a:sx n="104" d="100"/>
          <a:sy n="104" d="100"/>
        </p:scale>
        <p:origin x="3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CA149-5930-4A1D-ACE3-2268C6D2C511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6CF3B-D400-418F-928A-5E37A56B80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125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6CF3B-D400-418F-928A-5E37A56B801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009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6CF3B-D400-418F-928A-5E37A56B801E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545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0F348-E4CB-1DF1-641B-9E80229AF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0983E-70E5-1AED-B53D-2896D635E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759E9-2380-7CAC-4751-323BF5BFA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1F5F1-ADD9-4452-92E3-720BF238581F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C84D9-AF7C-8BCB-7295-D9ACC4771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A0358-20BC-2DF7-C59A-BE02F046B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CE84-EEE6-4CF5-B814-E6DB5C0DB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13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B0EBB-384D-C228-B6F7-37EC59743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3D48BD-FD56-BA90-6421-A23667F69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D33ED-1D28-ED56-9AC6-926804F21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1F5F1-ADD9-4452-92E3-720BF238581F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4F597-5733-DFD4-921F-0F3B50242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1AE4A-1EFB-93AD-FDFD-5D53C72D1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CE84-EEE6-4CF5-B814-E6DB5C0DB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742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2C5372-37FE-5DEA-7229-C47582FB78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D3A504-7B7C-5F3A-7595-8B2565988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3503F-39B1-4B24-8FE6-28120BAAF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1F5F1-ADD9-4452-92E3-720BF238581F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C472A-064A-31E8-F657-501673500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A2333-ABFF-51A5-BBC9-83B7E7936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CE84-EEE6-4CF5-B814-E6DB5C0DB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859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9F971-7F95-008D-E680-82AB5DB62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B1FFD-7EFA-A7F9-E819-D68B9E41E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D0504-E356-9D5B-29B3-1AE295107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1F5F1-ADD9-4452-92E3-720BF238581F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E8419-E4DC-3B54-3E99-25DEF0004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20FD0-2DD3-7BBD-01BF-BCC1AE7D7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CE84-EEE6-4CF5-B814-E6DB5C0DB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809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21BD0-7198-4AAA-CB85-358F58BFE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644A4-8775-4AF6-B4CA-3D3E50C32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0CE63-4D60-BF91-9B5C-DF955ACF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1F5F1-ADD9-4452-92E3-720BF238581F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2C7BE-FAEF-55B4-A846-4EC069E1E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A1ACA-5907-8B37-BA87-1390EE765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CE84-EEE6-4CF5-B814-E6DB5C0DB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49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131B3-8913-6C65-EA48-B130999E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92B70-0069-77D8-559E-046EEE2E9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5AA1E4-74DE-E3E1-1A96-58F6E3B4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43222-48A2-0094-6784-FF4292C4C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1F5F1-ADD9-4452-92E3-720BF238581F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1B658D-99A8-F39F-7D45-8FE4F0F4F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176DE9-8115-71DF-4BB3-837685B2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CE84-EEE6-4CF5-B814-E6DB5C0DB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308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9BE71-B673-3088-60C3-17F2C0A04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0E15E-A613-E17D-89F9-1C78B2F91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C2BCB3-7674-C365-676D-2E05AF5CA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FCD2EA-8E9E-6B6B-AE8E-71864A9015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96A28D-1AE5-C0B5-9665-CC2296A078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339A54-64EF-5A09-F24F-4D7AB6A4E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1F5F1-ADD9-4452-92E3-720BF238581F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8C86C6-25C1-65B2-FC98-1FBFA44F0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5D2221-3B3F-484D-60A2-FD1230EBC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CE84-EEE6-4CF5-B814-E6DB5C0DB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48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AF5CF-F8F0-E5A7-7C38-2165018D8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949B27-EC57-64BE-5506-889536A77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1F5F1-ADD9-4452-92E3-720BF238581F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0FD36-6072-9D88-9EEB-47240CE9C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604F5-1374-4394-BCA2-DB4F63D3A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CE84-EEE6-4CF5-B814-E6DB5C0DB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2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AC1E4F-DFDC-BA8D-E1E7-4D0F6B203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1F5F1-ADD9-4452-92E3-720BF238581F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A6749-6DD0-1F72-DEF6-9A4C312DA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9DF1A-CBF3-425C-FCAB-04E2A1490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CE84-EEE6-4CF5-B814-E6DB5C0DB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293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30E09-A4AD-12B5-841A-F69CF36E3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CDD01-E199-3AF8-811B-2927DD85F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C4A7D-067F-B7DB-F953-218540457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B08A97-4CE8-066B-4B5B-E7006C227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1F5F1-ADD9-4452-92E3-720BF238581F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1E461-665A-A38F-4056-165792B69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6322D1-169A-0D73-BD70-4531E701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CE84-EEE6-4CF5-B814-E6DB5C0DB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24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FD22-D56A-D47E-2CF9-4443B164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53ABEC-84A9-AC28-ACDF-D70B6B021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55111-3002-3097-704D-3F37F3B5E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CAA341-D275-56AB-D636-7F23AE3DB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1F5F1-ADD9-4452-92E3-720BF238581F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407A6-3A23-881A-0878-EDA0F836B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159DD-C0E5-DFB5-0CC6-762EF1E14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CE84-EEE6-4CF5-B814-E6DB5C0DB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89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CD2CB3-5894-0639-C296-0ECF35CD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08EA1-7813-CAA9-D897-4482D3C00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CA998-0751-C33B-0942-344CF787C8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31F5F1-ADD9-4452-92E3-720BF238581F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0FA64-A106-5852-240D-49D146D77C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43D84-0D0C-C755-FFE9-E29AF242A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39CE84-EEE6-4CF5-B814-E6DB5C0DB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5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48CBA-040F-35B5-8DE3-5E748C633C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Úvod do protetické stomatologie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E138AF-D6C3-8A69-9DC4-0D8527F71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7085" y="5639823"/>
            <a:ext cx="5150914" cy="441858"/>
          </a:xfrm>
        </p:spPr>
        <p:txBody>
          <a:bodyPr>
            <a:normAutofit fontScale="92500"/>
          </a:bodyPr>
          <a:lstStyle/>
          <a:p>
            <a:r>
              <a:rPr lang="cs-CZ" dirty="0"/>
              <a:t>Lékař-stomatolog Aliaksandr Maiseyeu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66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A4B583BB-E460-1F9F-57D7-D7E1FBA88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ECE90-5370-BF3B-54BB-1BA43D63F13B}"/>
              </a:ext>
            </a:extLst>
          </p:cNvPr>
          <p:cNvSpPr txBox="1"/>
          <p:nvPr/>
        </p:nvSpPr>
        <p:spPr>
          <a:xfrm>
            <a:off x="7296789" y="380489"/>
            <a:ext cx="44983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Rozsáhlá přimá fotokompozitní dostavba (výplň) –limit možností konzerváčního ošetření</a:t>
            </a:r>
          </a:p>
          <a:p>
            <a:endParaRPr lang="cs-CZ" sz="3200" b="1" dirty="0"/>
          </a:p>
          <a:p>
            <a:r>
              <a:rPr lang="cs-CZ" sz="3200" b="1" dirty="0"/>
              <a:t>Dál – jen nepřimy postup – preparace - otisk – model- protetický výrobék – tmeleni v DU  </a:t>
            </a:r>
            <a:endParaRPr lang="en-GB" sz="3200" b="1" dirty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753650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5FEED-D6EC-EA6B-4705-9947CF4A2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3D18F-6D68-EEE0-AE45-A55917FBF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0418" name="Picture 2">
            <a:extLst>
              <a:ext uri="{FF2B5EF4-FFF2-40B4-BE49-F238E27FC236}">
                <a16:creationId xmlns:a16="http://schemas.microsoft.com/office/drawing/2014/main" id="{BF35EF49-2890-90D7-2208-296625C8B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56E135-CBB2-CF12-F83A-AAEF57679FA1}"/>
              </a:ext>
            </a:extLst>
          </p:cNvPr>
          <p:cNvSpPr txBox="1"/>
          <p:nvPr/>
        </p:nvSpPr>
        <p:spPr>
          <a:xfrm>
            <a:off x="0" y="5418894"/>
            <a:ext cx="8456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/>
              <a:t>Výrazná</a:t>
            </a:r>
            <a:r>
              <a:rPr lang="en-GB" sz="3600" b="1" dirty="0"/>
              <a:t> </a:t>
            </a:r>
            <a:r>
              <a:rPr lang="en-GB" sz="3600" b="1" dirty="0" err="1"/>
              <a:t>ztráta</a:t>
            </a:r>
            <a:r>
              <a:rPr lang="en-GB" sz="3600" b="1" dirty="0"/>
              <a:t> </a:t>
            </a:r>
            <a:r>
              <a:rPr lang="en-GB" sz="3600" b="1" dirty="0" err="1"/>
              <a:t>tvrdých</a:t>
            </a:r>
            <a:r>
              <a:rPr lang="en-GB" sz="3600" b="1" dirty="0"/>
              <a:t> </a:t>
            </a:r>
            <a:r>
              <a:rPr lang="en-GB" sz="3600" b="1" dirty="0" err="1"/>
              <a:t>zubních</a:t>
            </a:r>
            <a:r>
              <a:rPr lang="en-GB" sz="3600" b="1" dirty="0"/>
              <a:t> </a:t>
            </a:r>
            <a:r>
              <a:rPr lang="en-GB" sz="3600" b="1" dirty="0" err="1"/>
              <a:t>tkání</a:t>
            </a:r>
            <a:r>
              <a:rPr lang="en-GB" sz="3600" b="1" dirty="0"/>
              <a:t> – </a:t>
            </a:r>
            <a:r>
              <a:rPr lang="en-GB" sz="3600" b="1" dirty="0" err="1"/>
              <a:t>indikace</a:t>
            </a:r>
            <a:r>
              <a:rPr lang="en-GB" sz="3600" b="1" dirty="0"/>
              <a:t> k </a:t>
            </a:r>
            <a:r>
              <a:rPr lang="en-GB" sz="3600" b="1" dirty="0" err="1"/>
              <a:t>nepřímé</a:t>
            </a:r>
            <a:r>
              <a:rPr lang="en-GB" sz="3600" b="1" dirty="0"/>
              <a:t> </a:t>
            </a:r>
            <a:r>
              <a:rPr lang="en-GB" sz="3600" b="1" dirty="0" err="1"/>
              <a:t>dostavbě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389414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0775A2-7E44-0421-5D1E-C876613BB255}"/>
              </a:ext>
            </a:extLst>
          </p:cNvPr>
          <p:cNvSpPr txBox="1"/>
          <p:nvPr/>
        </p:nvSpPr>
        <p:spPr>
          <a:xfrm>
            <a:off x="1853348" y="533911"/>
            <a:ext cx="72921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/>
              <a:t> </a:t>
            </a:r>
            <a:r>
              <a:rPr lang="cs-CZ" sz="4800" b="1" dirty="0"/>
              <a:t>II.</a:t>
            </a:r>
            <a:r>
              <a:rPr lang="en-GB" sz="4800" b="1" dirty="0"/>
              <a:t> </a:t>
            </a:r>
            <a:r>
              <a:rPr lang="en-GB" sz="4800" b="1" dirty="0" err="1"/>
              <a:t>Částečn</a:t>
            </a:r>
            <a:r>
              <a:rPr lang="cs-CZ" sz="4800" b="1" dirty="0"/>
              <a:t>é</a:t>
            </a:r>
            <a:r>
              <a:rPr lang="en-GB" sz="4800" b="1" dirty="0"/>
              <a:t> </a:t>
            </a:r>
            <a:r>
              <a:rPr lang="cs-CZ" sz="4800" b="1" dirty="0"/>
              <a:t>umělé </a:t>
            </a:r>
            <a:r>
              <a:rPr lang="en-GB" sz="4800" b="1" dirty="0" err="1"/>
              <a:t>korunk</a:t>
            </a:r>
            <a:r>
              <a:rPr lang="cs-CZ" sz="4800" b="1" dirty="0"/>
              <a:t>y </a:t>
            </a:r>
            <a:endParaRPr lang="en-GB" sz="4800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4AFD352-E6B2-7105-922B-EC8503C89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8455"/>
            <a:ext cx="10515600" cy="36485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800" dirty="0"/>
              <a:t>1.Inlay                          Materiály:</a:t>
            </a:r>
          </a:p>
          <a:p>
            <a:pPr marL="0" indent="0">
              <a:buNone/>
            </a:pPr>
            <a:r>
              <a:rPr lang="cs-CZ" sz="4800" dirty="0"/>
              <a:t>2.Onlay                        1.Kovy</a:t>
            </a:r>
          </a:p>
          <a:p>
            <a:pPr marL="0" indent="0">
              <a:buNone/>
            </a:pPr>
            <a:r>
              <a:rPr lang="cs-CZ" sz="4800" dirty="0"/>
              <a:t>3.Overlay                    2.Keramika  </a:t>
            </a:r>
          </a:p>
          <a:p>
            <a:pPr marL="0" indent="0">
              <a:buNone/>
            </a:pPr>
            <a:r>
              <a:rPr lang="cs-CZ" sz="4800" dirty="0"/>
              <a:t>4.Estetická fazeta   3. Pryskyřice (plast)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961588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nlay-onlay-overlay">
            <a:extLst>
              <a:ext uri="{FF2B5EF4-FFF2-40B4-BE49-F238E27FC236}">
                <a16:creationId xmlns:a16="http://schemas.microsoft.com/office/drawing/2014/main" id="{D0F2AEFD-3866-144D-E1F5-578EF72BC8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2081900"/>
            <a:ext cx="10905066" cy="425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719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206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 descr="Inlays, onlays and crowns procedures and installations in Etobicoke">
            <a:extLst>
              <a:ext uri="{FF2B5EF4-FFF2-40B4-BE49-F238E27FC236}">
                <a16:creationId xmlns:a16="http://schemas.microsoft.com/office/drawing/2014/main" id="{9381393B-1AAF-E4EA-72E9-7FDDF3174E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C9B421-C64E-0295-D355-6AD136A69614}"/>
              </a:ext>
            </a:extLst>
          </p:cNvPr>
          <p:cNvSpPr txBox="1"/>
          <p:nvPr/>
        </p:nvSpPr>
        <p:spPr>
          <a:xfrm>
            <a:off x="6425348" y="6001901"/>
            <a:ext cx="5560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/>
              <a:t>Keramické 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3792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9" name="Rectangle 5939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9394" name="Picture 2" descr="Onlay ceramic crown fixation over molar tooth.">
            <a:extLst>
              <a:ext uri="{FF2B5EF4-FFF2-40B4-BE49-F238E27FC236}">
                <a16:creationId xmlns:a16="http://schemas.microsoft.com/office/drawing/2014/main" id="{2CC971A8-9DF7-9DCC-4892-3FA7C5E342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5" b="14420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727A82-8026-9A89-B0EA-6F2C1A0DDA01}"/>
              </a:ext>
            </a:extLst>
          </p:cNvPr>
          <p:cNvSpPr txBox="1"/>
          <p:nvPr/>
        </p:nvSpPr>
        <p:spPr>
          <a:xfrm>
            <a:off x="42958" y="190245"/>
            <a:ext cx="48604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/>
              <a:t>Overlay</a:t>
            </a:r>
          </a:p>
        </p:txBody>
      </p:sp>
    </p:spTree>
    <p:extLst>
      <p:ext uri="{BB962C8B-B14F-4D97-AF65-F5344CB8AC3E}">
        <p14:creationId xmlns:p14="http://schemas.microsoft.com/office/powerpoint/2010/main" val="3265518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3" name="Rectangle 309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8" name="Picture 6" descr="Close-up of a human teeth&#10;&#10;Description automatically generated">
            <a:extLst>
              <a:ext uri="{FF2B5EF4-FFF2-40B4-BE49-F238E27FC236}">
                <a16:creationId xmlns:a16="http://schemas.microsoft.com/office/drawing/2014/main" id="{8BB821B6-119E-9C96-1D49-9AF8414F40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3" b="2727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BB0EB9-2AD5-3AED-3BFF-AE8376F1C744}"/>
              </a:ext>
            </a:extLst>
          </p:cNvPr>
          <p:cNvSpPr txBox="1"/>
          <p:nvPr/>
        </p:nvSpPr>
        <p:spPr>
          <a:xfrm>
            <a:off x="200416" y="125259"/>
            <a:ext cx="5034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chemeClr val="bg1"/>
                </a:solidFill>
                <a:highlight>
                  <a:srgbClr val="C0C0C0"/>
                </a:highlight>
              </a:rPr>
              <a:t>Keramická Overlay</a:t>
            </a:r>
            <a:endParaRPr lang="en-GB" sz="4400" b="1" dirty="0">
              <a:solidFill>
                <a:schemeClr val="bg1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33953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Gold dental onlay on a back molar">
            <a:extLst>
              <a:ext uri="{FF2B5EF4-FFF2-40B4-BE49-F238E27FC236}">
                <a16:creationId xmlns:a16="http://schemas.microsoft.com/office/drawing/2014/main" id="{289F3C56-F3A4-5F9C-C559-86A2492DE3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" b="15352"/>
          <a:stretch/>
        </p:blipFill>
        <p:spPr bwMode="auto">
          <a:xfrm>
            <a:off x="7980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95C920-F3D2-2BBF-0AB8-FF6D31645077}"/>
              </a:ext>
            </a:extLst>
          </p:cNvPr>
          <p:cNvSpPr txBox="1"/>
          <p:nvPr/>
        </p:nvSpPr>
        <p:spPr>
          <a:xfrm>
            <a:off x="7572950" y="220929"/>
            <a:ext cx="5191829" cy="84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highlight>
                  <a:srgbClr val="C0C0C0"/>
                </a:highlight>
              </a:rPr>
              <a:t>Kovov</a:t>
            </a:r>
            <a:r>
              <a:rPr lang="cs-CZ" sz="4800" b="1" dirty="0">
                <a:highlight>
                  <a:srgbClr val="C0C0C0"/>
                </a:highlight>
              </a:rPr>
              <a:t>á overlay</a:t>
            </a:r>
            <a:endParaRPr lang="en-GB" sz="4800" b="1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7777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362" name="Picture 2" descr="Dental Veneers Cost: Understand the Factors That Influence the Price">
            <a:extLst>
              <a:ext uri="{FF2B5EF4-FFF2-40B4-BE49-F238E27FC236}">
                <a16:creationId xmlns:a16="http://schemas.microsoft.com/office/drawing/2014/main" id="{D2974D20-54DC-4BA0-E9DA-B9DBCFC86A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7" b="104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82BC38-D1DD-6041-EE44-632DB8BDFD70}"/>
              </a:ext>
            </a:extLst>
          </p:cNvPr>
          <p:cNvSpPr txBox="1"/>
          <p:nvPr/>
        </p:nvSpPr>
        <p:spPr>
          <a:xfrm>
            <a:off x="177970" y="6075544"/>
            <a:ext cx="49647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chemeClr val="bg1"/>
                </a:solidFill>
              </a:rPr>
              <a:t>Estetické fazety </a:t>
            </a:r>
            <a:endParaRPr lang="en-GB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56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Close-up of teeth and gums&#10;&#10;Description automatically generated">
            <a:extLst>
              <a:ext uri="{FF2B5EF4-FFF2-40B4-BE49-F238E27FC236}">
                <a16:creationId xmlns:a16="http://schemas.microsoft.com/office/drawing/2014/main" id="{FE2C4660-BD79-B490-39AF-E8B83724B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76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1D23D-0D9A-BA1C-BB43-8F470FCF8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17F5D-F670-AF97-1081-8F5931F7B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71500" indent="-571500">
              <a:buAutoNum type="romanUcPeriod"/>
            </a:pPr>
            <a:r>
              <a:rPr lang="en-GB" sz="3000" dirty="0" err="1"/>
              <a:t>Možnosti</a:t>
            </a:r>
            <a:r>
              <a:rPr lang="en-GB" sz="3000" dirty="0"/>
              <a:t> a </a:t>
            </a:r>
            <a:r>
              <a:rPr lang="en-GB" sz="3000" dirty="0" err="1"/>
              <a:t>limity</a:t>
            </a:r>
            <a:r>
              <a:rPr lang="en-GB" sz="3000" dirty="0"/>
              <a:t> </a:t>
            </a:r>
            <a:r>
              <a:rPr lang="en-GB" sz="3000" dirty="0" err="1"/>
              <a:t>konzervačního</a:t>
            </a:r>
            <a:r>
              <a:rPr lang="en-GB" sz="3000" dirty="0"/>
              <a:t> </a:t>
            </a:r>
            <a:r>
              <a:rPr lang="en-GB" sz="3000" dirty="0" err="1"/>
              <a:t>ošetření</a:t>
            </a:r>
            <a:endParaRPr lang="cs-CZ" sz="3000" dirty="0"/>
          </a:p>
          <a:p>
            <a:pPr marL="0" indent="0">
              <a:buNone/>
            </a:pPr>
            <a:r>
              <a:rPr lang="cs-CZ" sz="3000" dirty="0"/>
              <a:t>II. </a:t>
            </a:r>
            <a:r>
              <a:rPr lang="en-GB" sz="3000" dirty="0" err="1"/>
              <a:t>Částečn</a:t>
            </a:r>
            <a:r>
              <a:rPr lang="cs-CZ" sz="3000" dirty="0"/>
              <a:t>é</a:t>
            </a:r>
            <a:r>
              <a:rPr lang="en-GB" sz="3000" dirty="0"/>
              <a:t> </a:t>
            </a:r>
            <a:r>
              <a:rPr lang="cs-CZ" sz="3000" dirty="0"/>
              <a:t>umělé </a:t>
            </a:r>
            <a:r>
              <a:rPr lang="en-GB" sz="3000" dirty="0" err="1"/>
              <a:t>korunk</a:t>
            </a:r>
            <a:r>
              <a:rPr lang="cs-CZ" sz="3000" dirty="0"/>
              <a:t>y: Inlay, Onlay, Overlay, Estetická fazeta</a:t>
            </a:r>
          </a:p>
          <a:p>
            <a:pPr marL="0" indent="0">
              <a:buNone/>
            </a:pPr>
            <a:r>
              <a:rPr lang="cs-CZ" sz="3000" dirty="0"/>
              <a:t>III. </a:t>
            </a:r>
            <a:r>
              <a:rPr lang="en-GB" sz="3000" dirty="0" err="1"/>
              <a:t>Celoplášťov</a:t>
            </a:r>
            <a:r>
              <a:rPr lang="cs-CZ" sz="3000" dirty="0"/>
              <a:t>é umělé korunky: </a:t>
            </a:r>
            <a:r>
              <a:rPr lang="cs-CZ" sz="3000" dirty="0">
                <a:latin typeface="Lexend"/>
              </a:rPr>
              <a:t>P</a:t>
            </a:r>
            <a:r>
              <a:rPr lang="en-GB" sz="3000" i="0" dirty="0" err="1">
                <a:effectLst/>
                <a:latin typeface="Lexend"/>
              </a:rPr>
              <a:t>ryskyřičn</a:t>
            </a:r>
            <a:r>
              <a:rPr lang="cs-CZ" sz="3000" dirty="0">
                <a:latin typeface="Lexend"/>
              </a:rPr>
              <a:t>é (dočasné), </a:t>
            </a:r>
            <a:r>
              <a:rPr lang="cs-CZ" sz="3000" dirty="0"/>
              <a:t>Kovové, Kombinované, Celokeramické</a:t>
            </a:r>
          </a:p>
          <a:p>
            <a:pPr marL="0" indent="0">
              <a:buNone/>
            </a:pPr>
            <a:r>
              <a:rPr lang="cs-CZ" sz="3000" dirty="0"/>
              <a:t>IV: Kořenové dostavby (kořenové inlaye)</a:t>
            </a:r>
          </a:p>
          <a:p>
            <a:pPr marL="0" indent="0">
              <a:buNone/>
            </a:pPr>
            <a:r>
              <a:rPr lang="cs-CZ" sz="3000" dirty="0"/>
              <a:t>V: Můstky: Klasický, adhezivní  </a:t>
            </a:r>
          </a:p>
          <a:p>
            <a:pPr marL="0" indent="0">
              <a:buNone/>
            </a:pPr>
            <a:r>
              <a:rPr lang="cs-CZ" sz="3000" dirty="0"/>
              <a:t>VI:Dentální implantáty</a:t>
            </a:r>
          </a:p>
          <a:p>
            <a:pPr marL="0" indent="0">
              <a:buNone/>
            </a:pPr>
            <a:r>
              <a:rPr lang="cs-CZ" sz="3000" dirty="0"/>
              <a:t>VII:</a:t>
            </a:r>
            <a:r>
              <a:rPr lang="en-GB" sz="30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Částečn</a:t>
            </a:r>
            <a:r>
              <a:rPr lang="cs-CZ" sz="30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GB" sz="30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snímateln</a:t>
            </a:r>
            <a:r>
              <a:rPr lang="cs-CZ" sz="3000" b="1" dirty="0">
                <a:solidFill>
                  <a:srgbClr val="1015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GB" sz="30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náhrad</a:t>
            </a:r>
            <a:r>
              <a:rPr lang="cs-CZ" sz="30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</a:t>
            </a:r>
          </a:p>
          <a:p>
            <a:pPr marL="0" indent="0">
              <a:buNone/>
            </a:pPr>
            <a:r>
              <a:rPr lang="cs-CZ" sz="3000" b="1" dirty="0">
                <a:solidFill>
                  <a:srgbClr val="1015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VIII: Celkové </a:t>
            </a:r>
            <a:r>
              <a:rPr lang="en-GB" sz="30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snímateln</a:t>
            </a:r>
            <a:r>
              <a:rPr lang="cs-CZ" sz="3000" b="1" dirty="0">
                <a:solidFill>
                  <a:srgbClr val="1015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GB" sz="30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náhrad</a:t>
            </a:r>
            <a:r>
              <a:rPr lang="cs-CZ" sz="30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</a:t>
            </a:r>
          </a:p>
          <a:p>
            <a:pPr marL="0" indent="0">
              <a:buNone/>
            </a:pPr>
            <a:r>
              <a:rPr lang="cs-CZ" sz="3000" b="1" dirty="0"/>
              <a:t>IX. Hybridní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1015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015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náhrad</a:t>
            </a: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rgbClr val="1015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cs-CZ" sz="3000" b="1" dirty="0"/>
              <a:t> </a:t>
            </a:r>
            <a:endParaRPr lang="en-GB" sz="3000" b="1" dirty="0"/>
          </a:p>
          <a:p>
            <a:pPr marL="0" indent="0">
              <a:buNone/>
            </a:pPr>
            <a:endParaRPr lang="cs-CZ" sz="2800" b="1" i="0" dirty="0">
              <a:solidFill>
                <a:srgbClr val="10151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996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 descr="Close-up of a person's mouth&#10;&#10;Description automatically generated">
            <a:extLst>
              <a:ext uri="{FF2B5EF4-FFF2-40B4-BE49-F238E27FC236}">
                <a16:creationId xmlns:a16="http://schemas.microsoft.com/office/drawing/2014/main" id="{61404375-8438-14FF-406D-6BD6444F2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4D11CB-C5E3-13BB-9B94-C89B0908CF3B}"/>
              </a:ext>
            </a:extLst>
          </p:cNvPr>
          <p:cNvSpPr txBox="1"/>
          <p:nvPr/>
        </p:nvSpPr>
        <p:spPr>
          <a:xfrm>
            <a:off x="233203" y="5652097"/>
            <a:ext cx="6247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Estetické fazety keramické </a:t>
            </a:r>
            <a:endParaRPr lang="en-GB" sz="3600" b="1" dirty="0">
              <a:solidFill>
                <a:schemeClr val="bg1"/>
              </a:solidFill>
            </a:endParaRP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459440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AutoShape 2" descr="Dental Crowns Tracy, CA">
            <a:extLst>
              <a:ext uri="{FF2B5EF4-FFF2-40B4-BE49-F238E27FC236}">
                <a16:creationId xmlns:a16="http://schemas.microsoft.com/office/drawing/2014/main" id="{FE78B7C5-5136-3E5F-BFB0-A13593142B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Dental Crowns Tracy, CA">
            <a:extLst>
              <a:ext uri="{FF2B5EF4-FFF2-40B4-BE49-F238E27FC236}">
                <a16:creationId xmlns:a16="http://schemas.microsoft.com/office/drawing/2014/main" id="{064A2421-B6FF-97C1-4231-F6559D797C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F52C6B-1F3A-201D-5EA5-02F59258F69F}"/>
              </a:ext>
            </a:extLst>
          </p:cNvPr>
          <p:cNvSpPr txBox="1"/>
          <p:nvPr/>
        </p:nvSpPr>
        <p:spPr>
          <a:xfrm>
            <a:off x="2473176" y="417310"/>
            <a:ext cx="67030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800" b="1" dirty="0"/>
              <a:t>III.</a:t>
            </a:r>
            <a:r>
              <a:rPr lang="en-GB" sz="4800" b="1" dirty="0" err="1"/>
              <a:t>Celoplášťov</a:t>
            </a:r>
            <a:r>
              <a:rPr lang="cs-CZ" sz="4800" b="1" dirty="0"/>
              <a:t>é umělé korunky</a:t>
            </a:r>
            <a:endParaRPr lang="en-GB" sz="48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B23FD8-E4E4-202E-4DA5-DF18A18C2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0193"/>
            <a:ext cx="10515600" cy="40167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400" b="1" dirty="0"/>
              <a:t>1. </a:t>
            </a:r>
            <a:r>
              <a:rPr lang="cs-CZ" sz="4400" b="1" dirty="0">
                <a:latin typeface="Lexend"/>
              </a:rPr>
              <a:t>P</a:t>
            </a:r>
            <a:r>
              <a:rPr lang="en-GB" sz="4400" b="1" i="0" dirty="0" err="1">
                <a:effectLst/>
                <a:latin typeface="Lexend"/>
              </a:rPr>
              <a:t>ryskyřičn</a:t>
            </a:r>
            <a:r>
              <a:rPr lang="cs-CZ" sz="4400" b="1" dirty="0">
                <a:latin typeface="Lexend"/>
              </a:rPr>
              <a:t>é (dočasné)</a:t>
            </a:r>
            <a:endParaRPr lang="cs-CZ" sz="4400" b="1" dirty="0"/>
          </a:p>
          <a:p>
            <a:pPr marL="0" indent="0">
              <a:buNone/>
            </a:pPr>
            <a:r>
              <a:rPr lang="cs-CZ" sz="4400" b="1" dirty="0"/>
              <a:t>2.Kovové</a:t>
            </a:r>
          </a:p>
          <a:p>
            <a:pPr marL="0" indent="0">
              <a:buNone/>
            </a:pPr>
            <a:r>
              <a:rPr lang="cs-CZ" sz="4400" b="1" dirty="0"/>
              <a:t>3.Kombinované: kov+plast, kov+keramika  </a:t>
            </a:r>
          </a:p>
          <a:p>
            <a:pPr marL="0" indent="0">
              <a:buNone/>
            </a:pPr>
            <a:r>
              <a:rPr lang="cs-CZ" sz="4400" b="1" dirty="0"/>
              <a:t>4.Celokeramické </a:t>
            </a:r>
            <a:endParaRPr lang="en-GB" sz="4400" b="1" dirty="0"/>
          </a:p>
          <a:p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407916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386D2-8B50-F358-2A10-64B1C9089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6958" y="3074593"/>
            <a:ext cx="3005042" cy="310237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</a:t>
            </a:r>
            <a:r>
              <a:rPr lang="cs-CZ" b="1" dirty="0"/>
              <a:t>pahýl zubu</a:t>
            </a:r>
            <a:endParaRPr lang="en-GB" b="1" dirty="0"/>
          </a:p>
        </p:txBody>
      </p:sp>
      <p:pic>
        <p:nvPicPr>
          <p:cNvPr id="45058" name="Picture 2" descr="How Much Tooth is Needed for a Crown? – Sedation Dental Care at Raleigh  Smile Center">
            <a:extLst>
              <a:ext uri="{FF2B5EF4-FFF2-40B4-BE49-F238E27FC236}">
                <a16:creationId xmlns:a16="http://schemas.microsoft.com/office/drawing/2014/main" id="{6BCF7AE9-E51A-FCB9-3060-2274BF180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923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Rectangle 440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4034" name="Picture 2" descr="PFM Crowns: Masterful Prep - Strength &amp; Aesthetics.">
            <a:extLst>
              <a:ext uri="{FF2B5EF4-FFF2-40B4-BE49-F238E27FC236}">
                <a16:creationId xmlns:a16="http://schemas.microsoft.com/office/drawing/2014/main" id="{734CD50C-CDB2-AD70-9B61-F123CFCACB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920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C6C62B5-70D8-B229-639C-0FDBF7F59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423029" cy="555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699EC4-9A76-F405-CC14-FF365C0CE3E4}"/>
              </a:ext>
            </a:extLst>
          </p:cNvPr>
          <p:cNvSpPr txBox="1"/>
          <p:nvPr/>
        </p:nvSpPr>
        <p:spPr>
          <a:xfrm>
            <a:off x="7571509" y="401782"/>
            <a:ext cx="425334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0" i="0" dirty="0" err="1">
                <a:effectLst/>
                <a:latin typeface="Lexend"/>
              </a:rPr>
              <a:t>Celoplášťová</a:t>
            </a:r>
            <a:r>
              <a:rPr lang="en-GB" sz="6000" b="0" i="0" dirty="0">
                <a:effectLst/>
                <a:latin typeface="Lexend"/>
              </a:rPr>
              <a:t> </a:t>
            </a:r>
            <a:r>
              <a:rPr lang="en-GB" sz="6000" b="0" i="0" dirty="0" err="1">
                <a:effectLst/>
                <a:latin typeface="Lexend"/>
              </a:rPr>
              <a:t>pryskyřičná</a:t>
            </a:r>
            <a:r>
              <a:rPr lang="en-GB" sz="6000" b="0" i="0" dirty="0">
                <a:effectLst/>
                <a:latin typeface="Lexend"/>
              </a:rPr>
              <a:t> </a:t>
            </a:r>
            <a:r>
              <a:rPr lang="en-GB" sz="6000" b="0" i="0" dirty="0" err="1">
                <a:effectLst/>
                <a:latin typeface="Lexend"/>
              </a:rPr>
              <a:t>korunka</a:t>
            </a:r>
            <a:r>
              <a:rPr lang="cs-CZ" sz="6000" b="0" i="0" dirty="0">
                <a:effectLst/>
                <a:latin typeface="Lexend"/>
              </a:rPr>
              <a:t> (dočasná)</a:t>
            </a:r>
            <a:endParaRPr lang="en-GB" sz="6000" b="0" i="0" dirty="0">
              <a:effectLst/>
              <a:latin typeface="Lexend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2886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2D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DAF70F9-D681-277D-D3B5-B7748F0EB275}"/>
              </a:ext>
            </a:extLst>
          </p:cNvPr>
          <p:cNvSpPr/>
          <p:nvPr/>
        </p:nvSpPr>
        <p:spPr>
          <a:xfrm>
            <a:off x="7425664" y="5222513"/>
            <a:ext cx="3313933" cy="60755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Content Placeholder 14" descr="Close-up of teeth&#10;&#10;Description automatically generated">
            <a:extLst>
              <a:ext uri="{FF2B5EF4-FFF2-40B4-BE49-F238E27FC236}">
                <a16:creationId xmlns:a16="http://schemas.microsoft.com/office/drawing/2014/main" id="{CD8F9E27-9E56-8E8D-2064-C304BE56E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42" y="734210"/>
            <a:ext cx="9407886" cy="574245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743F3F-E89D-8816-256C-7E0EF92F1503}"/>
              </a:ext>
            </a:extLst>
          </p:cNvPr>
          <p:cNvSpPr txBox="1"/>
          <p:nvPr/>
        </p:nvSpPr>
        <p:spPr>
          <a:xfrm>
            <a:off x="6425348" y="5308430"/>
            <a:ext cx="3988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Celokeramické uměle korunky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14100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A row of different teeth&#10;&#10;Description automatically generated">
            <a:extLst>
              <a:ext uri="{FF2B5EF4-FFF2-40B4-BE49-F238E27FC236}">
                <a16:creationId xmlns:a16="http://schemas.microsoft.com/office/drawing/2014/main" id="{9BA89B33-3A68-AD21-9022-1DE148ACFB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7"/>
          <a:stretch/>
        </p:blipFill>
        <p:spPr bwMode="auto">
          <a:xfrm>
            <a:off x="20" y="-319120"/>
            <a:ext cx="12191980" cy="593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2FF810-E762-056C-F3EA-83B8FA974248}"/>
              </a:ext>
            </a:extLst>
          </p:cNvPr>
          <p:cNvSpPr txBox="1"/>
          <p:nvPr/>
        </p:nvSpPr>
        <p:spPr>
          <a:xfrm>
            <a:off x="-83852" y="4117868"/>
            <a:ext cx="12274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/>
              <a:t>  </a:t>
            </a:r>
            <a:r>
              <a:rPr lang="cs-CZ" sz="3000" b="1" dirty="0"/>
              <a:t>Kovová (</a:t>
            </a:r>
            <a:r>
              <a:rPr lang="en-GB" sz="3000" b="1" i="0" dirty="0">
                <a:solidFill>
                  <a:srgbClr val="36393A"/>
                </a:solidFill>
                <a:effectLst/>
                <a:latin typeface="Webfont"/>
              </a:rPr>
              <a:t>Kobalt-</a:t>
            </a:r>
            <a:r>
              <a:rPr lang="en-GB" sz="3000" b="1" i="0" dirty="0" err="1">
                <a:solidFill>
                  <a:srgbClr val="36393A"/>
                </a:solidFill>
                <a:effectLst/>
                <a:latin typeface="Webfont"/>
              </a:rPr>
              <a:t>chrom</a:t>
            </a:r>
            <a:r>
              <a:rPr lang="cs-CZ" sz="3000" b="1" dirty="0"/>
              <a:t>)       Kovová (Slitiny zlata)             Kombinované</a:t>
            </a:r>
            <a:r>
              <a:rPr lang="en-GB" sz="3000" b="1" dirty="0"/>
              <a:t>:</a:t>
            </a:r>
            <a:r>
              <a:rPr lang="be-BY" sz="3000" b="1" dirty="0"/>
              <a:t> </a:t>
            </a:r>
            <a:r>
              <a:rPr lang="cs-CZ" sz="3000" b="1" dirty="0"/>
              <a:t>                        </a:t>
            </a:r>
            <a:endParaRPr lang="en-GB" sz="3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DF197D-DC81-DA53-77E0-B48078CF79BA}"/>
              </a:ext>
            </a:extLst>
          </p:cNvPr>
          <p:cNvSpPr txBox="1"/>
          <p:nvPr/>
        </p:nvSpPr>
        <p:spPr>
          <a:xfrm>
            <a:off x="2135646" y="337530"/>
            <a:ext cx="8162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       </a:t>
            </a:r>
            <a:r>
              <a:rPr lang="en-GB" sz="3600" b="1" dirty="0" err="1"/>
              <a:t>Celoplášťov</a:t>
            </a:r>
            <a:r>
              <a:rPr lang="cs-CZ" sz="3600" b="1" dirty="0"/>
              <a:t>é umělé korunky</a:t>
            </a:r>
            <a:endParaRPr lang="en-GB" sz="3600" b="1" dirty="0"/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A790A5-341E-BDD6-111D-8C898262C8AF}"/>
              </a:ext>
            </a:extLst>
          </p:cNvPr>
          <p:cNvSpPr txBox="1"/>
          <p:nvPr/>
        </p:nvSpPr>
        <p:spPr>
          <a:xfrm>
            <a:off x="8830849" y="4835047"/>
            <a:ext cx="31238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Kov + keramika </a:t>
            </a:r>
          </a:p>
          <a:p>
            <a:r>
              <a:rPr lang="cs-CZ" sz="2800" b="1" dirty="0"/>
              <a:t>Kov +  plast 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07076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Close-up of a denture&#10;&#10;Description automatically generated">
            <a:extLst>
              <a:ext uri="{FF2B5EF4-FFF2-40B4-BE49-F238E27FC236}">
                <a16:creationId xmlns:a16="http://schemas.microsoft.com/office/drawing/2014/main" id="{736612E9-C55A-173D-1940-23C39ED67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944B0288-9123-024E-28C7-7D87AB42FB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B5698D-3FB1-05FD-5658-95332C35DB96}"/>
              </a:ext>
            </a:extLst>
          </p:cNvPr>
          <p:cNvSpPr txBox="1"/>
          <p:nvPr/>
        </p:nvSpPr>
        <p:spPr>
          <a:xfrm>
            <a:off x="153423" y="147286"/>
            <a:ext cx="53697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highlight>
                  <a:srgbClr val="C0C0C0"/>
                </a:highlight>
              </a:rPr>
              <a:t>Korunka celokeramická, metalokeramická</a:t>
            </a:r>
            <a:endParaRPr lang="en-GB" sz="3200" b="1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32101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Dental Crown Brisbane">
            <a:extLst>
              <a:ext uri="{FF2B5EF4-FFF2-40B4-BE49-F238E27FC236}">
                <a16:creationId xmlns:a16="http://schemas.microsoft.com/office/drawing/2014/main" id="{DAE853A3-46C7-2F63-9BCD-FFA90DB9E7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2" b="693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7173F2-EF9C-37BC-99BD-B1FFD79F8F6D}"/>
              </a:ext>
            </a:extLst>
          </p:cNvPr>
          <p:cNvSpPr txBox="1"/>
          <p:nvPr/>
        </p:nvSpPr>
        <p:spPr>
          <a:xfrm>
            <a:off x="42958" y="98191"/>
            <a:ext cx="5633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highlight>
                  <a:srgbClr val="C0C0C0"/>
                </a:highlight>
              </a:rPr>
              <a:t>Korunka metalokeramická</a:t>
            </a:r>
            <a:endParaRPr lang="en-GB" sz="3600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05254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7663A-A983-2DC0-81D8-FB79E4A68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BE437-7308-A1C5-057E-963E81330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B5CCD43-2C90-6B47-B7C4-A66635ECE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0"/>
            <a:ext cx="10313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625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3" name="Rectangle 5018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0178" name="Picture 2" descr="Close-up of a person's teeth&#10;&#10;Description automatically generated">
            <a:extLst>
              <a:ext uri="{FF2B5EF4-FFF2-40B4-BE49-F238E27FC236}">
                <a16:creationId xmlns:a16="http://schemas.microsoft.com/office/drawing/2014/main" id="{0A0E0240-B769-09D0-7CA2-EF28FB7BF0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5" b="787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CACA2F-06D5-EAB1-1DCA-F7A0AAA71FDC}"/>
              </a:ext>
            </a:extLst>
          </p:cNvPr>
          <p:cNvSpPr txBox="1"/>
          <p:nvPr/>
        </p:nvSpPr>
        <p:spPr>
          <a:xfrm>
            <a:off x="5167281" y="6155323"/>
            <a:ext cx="3620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Kaz (II trida Black) </a:t>
            </a:r>
            <a:endParaRPr lang="en-GB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538CBB-6254-0EE9-0ED4-1AF852BFCC56}"/>
              </a:ext>
            </a:extLst>
          </p:cNvPr>
          <p:cNvSpPr txBox="1"/>
          <p:nvPr/>
        </p:nvSpPr>
        <p:spPr>
          <a:xfrm>
            <a:off x="128875" y="153423"/>
            <a:ext cx="120616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Tx/>
              <a:buAutoNum type="romanUcPeriod"/>
            </a:pPr>
            <a:r>
              <a:rPr lang="en-GB" sz="4000" b="1" dirty="0" err="1"/>
              <a:t>Možnosti</a:t>
            </a:r>
            <a:r>
              <a:rPr lang="en-GB" sz="4000" b="1" dirty="0"/>
              <a:t> a </a:t>
            </a:r>
            <a:r>
              <a:rPr lang="en-GB" sz="4000" b="1" dirty="0" err="1"/>
              <a:t>limity</a:t>
            </a:r>
            <a:r>
              <a:rPr lang="en-GB" sz="4000" b="1" dirty="0"/>
              <a:t> </a:t>
            </a:r>
            <a:r>
              <a:rPr lang="en-GB" sz="4000" b="1" dirty="0" err="1"/>
              <a:t>konzervačního</a:t>
            </a:r>
            <a:r>
              <a:rPr lang="en-GB" sz="4000" b="1" dirty="0"/>
              <a:t> </a:t>
            </a:r>
            <a:r>
              <a:rPr lang="en-GB" sz="4000" b="1" dirty="0" err="1"/>
              <a:t>ošetření</a:t>
            </a:r>
            <a:endParaRPr lang="cs-CZ" sz="4000" b="1" dirty="0"/>
          </a:p>
          <a:p>
            <a:pPr marL="857250" indent="-857250">
              <a:buAutoNum type="romanUcPeriod"/>
            </a:pPr>
            <a:endParaRPr lang="cs-CZ" sz="4400" dirty="0"/>
          </a:p>
          <a:p>
            <a:pPr marL="857250" indent="-857250">
              <a:buAutoNum type="romanUcPeriod"/>
            </a:pP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701390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Rectangle 92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20" name="Picture 4" descr="Dental Clinic in Dubai | Prosthodontist | Post and Core">
            <a:extLst>
              <a:ext uri="{FF2B5EF4-FFF2-40B4-BE49-F238E27FC236}">
                <a16:creationId xmlns:a16="http://schemas.microsoft.com/office/drawing/2014/main" id="{A6070590-F85C-50F7-F9B4-E84F930ACF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" b="10602"/>
          <a:stretch/>
        </p:blipFill>
        <p:spPr bwMode="auto">
          <a:xfrm rot="-10800000">
            <a:off x="-1524" y="0"/>
            <a:ext cx="12192000" cy="685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5B37EA1F-06EA-FBA8-3E58-032AAD3963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0B82B4-BCFD-2EA0-73C0-519442CC5968}"/>
              </a:ext>
            </a:extLst>
          </p:cNvPr>
          <p:cNvSpPr txBox="1"/>
          <p:nvPr/>
        </p:nvSpPr>
        <p:spPr>
          <a:xfrm>
            <a:off x="6769015" y="337530"/>
            <a:ext cx="494021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i="0" dirty="0">
                <a:solidFill>
                  <a:srgbClr val="212529"/>
                </a:solidFill>
                <a:effectLst/>
                <a:highlight>
                  <a:srgbClr val="C0C0C0"/>
                </a:highlight>
                <a:latin typeface="system-ui"/>
              </a:rPr>
              <a:t>VI: </a:t>
            </a:r>
            <a:r>
              <a:rPr lang="en-GB" sz="4000" b="1" i="0" dirty="0" err="1">
                <a:solidFill>
                  <a:srgbClr val="212529"/>
                </a:solidFill>
                <a:effectLst/>
                <a:highlight>
                  <a:srgbClr val="C0C0C0"/>
                </a:highlight>
                <a:latin typeface="system-ui"/>
              </a:rPr>
              <a:t>Kořenová</a:t>
            </a:r>
            <a:r>
              <a:rPr lang="en-GB" sz="4000" b="1" i="0" dirty="0">
                <a:solidFill>
                  <a:srgbClr val="212529"/>
                </a:solidFill>
                <a:effectLst/>
                <a:highlight>
                  <a:srgbClr val="C0C0C0"/>
                </a:highlight>
                <a:latin typeface="system-ui"/>
              </a:rPr>
              <a:t> </a:t>
            </a:r>
            <a:r>
              <a:rPr lang="en-GB" sz="4000" b="1" i="0" dirty="0" err="1">
                <a:solidFill>
                  <a:srgbClr val="212529"/>
                </a:solidFill>
                <a:effectLst/>
                <a:highlight>
                  <a:srgbClr val="C0C0C0"/>
                </a:highlight>
                <a:latin typeface="system-ui"/>
              </a:rPr>
              <a:t>nástavba</a:t>
            </a:r>
            <a:endParaRPr lang="en-GB" sz="4000" b="1" i="0" dirty="0">
              <a:solidFill>
                <a:srgbClr val="212529"/>
              </a:solidFill>
              <a:effectLst/>
              <a:highlight>
                <a:srgbClr val="C0C0C0"/>
              </a:highlight>
              <a:latin typeface="system-ui"/>
            </a:endParaRPr>
          </a:p>
          <a:p>
            <a:endParaRPr lang="en-GB" sz="2800" dirty="0">
              <a:highlight>
                <a:srgbClr val="C0C0C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8F3DA2-6D97-1FA9-679F-80E0AB0554D8}"/>
              </a:ext>
            </a:extLst>
          </p:cNvPr>
          <p:cNvSpPr txBox="1"/>
          <p:nvPr/>
        </p:nvSpPr>
        <p:spPr>
          <a:xfrm>
            <a:off x="7493169" y="5425031"/>
            <a:ext cx="4105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highlight>
                  <a:srgbClr val="C0C0C0"/>
                </a:highlight>
              </a:rPr>
              <a:t>Materiál : kov, plast, keramika</a:t>
            </a:r>
            <a:endParaRPr lang="en-GB" sz="2800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68187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ooth post and core tooth crowns">
            <a:extLst>
              <a:ext uri="{FF2B5EF4-FFF2-40B4-BE49-F238E27FC236}">
                <a16:creationId xmlns:a16="http://schemas.microsoft.com/office/drawing/2014/main" id="{772AE2EC-ABEE-760E-E054-16873656E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60"/>
            <a:ext cx="7533060" cy="687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17B3C5-6820-5879-39C5-59EB76E12EE4}"/>
              </a:ext>
            </a:extLst>
          </p:cNvPr>
          <p:cNvSpPr txBox="1"/>
          <p:nvPr/>
        </p:nvSpPr>
        <p:spPr>
          <a:xfrm>
            <a:off x="7879797" y="601417"/>
            <a:ext cx="422219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i="0" dirty="0" err="1">
                <a:solidFill>
                  <a:srgbClr val="212529"/>
                </a:solidFill>
                <a:effectLst/>
                <a:latin typeface="system-ui"/>
              </a:rPr>
              <a:t>Kořenov</a:t>
            </a:r>
            <a:r>
              <a:rPr lang="cs-CZ" sz="4400" b="1" i="0" dirty="0">
                <a:solidFill>
                  <a:srgbClr val="212529"/>
                </a:solidFill>
                <a:effectLst/>
                <a:latin typeface="system-ui"/>
              </a:rPr>
              <a:t>é</a:t>
            </a:r>
            <a:r>
              <a:rPr lang="en-GB" sz="4400" b="1" i="0" dirty="0">
                <a:solidFill>
                  <a:srgbClr val="212529"/>
                </a:solidFill>
                <a:effectLst/>
                <a:latin typeface="system-ui"/>
              </a:rPr>
              <a:t> </a:t>
            </a:r>
            <a:r>
              <a:rPr lang="en-GB" sz="4400" b="1" i="0" dirty="0" err="1">
                <a:solidFill>
                  <a:srgbClr val="212529"/>
                </a:solidFill>
                <a:effectLst/>
                <a:latin typeface="system-ui"/>
              </a:rPr>
              <a:t>nástavb</a:t>
            </a:r>
            <a:r>
              <a:rPr lang="cs-CZ" sz="4400" b="1" i="0" dirty="0">
                <a:solidFill>
                  <a:srgbClr val="212529"/>
                </a:solidFill>
                <a:effectLst/>
                <a:latin typeface="system-ui"/>
              </a:rPr>
              <a:t>y</a:t>
            </a:r>
            <a:endParaRPr lang="en-GB" sz="4400" b="1" i="0" dirty="0">
              <a:solidFill>
                <a:srgbClr val="212529"/>
              </a:solidFill>
              <a:effectLst/>
              <a:latin typeface="system-ui"/>
            </a:endParaRP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EA605-3DAE-431C-CD2F-29D6CFA93C1F}"/>
              </a:ext>
            </a:extLst>
          </p:cNvPr>
          <p:cNvSpPr txBox="1"/>
          <p:nvPr/>
        </p:nvSpPr>
        <p:spPr>
          <a:xfrm>
            <a:off x="7800017" y="3718969"/>
            <a:ext cx="42221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/>
              <a:t>Umělé c</a:t>
            </a:r>
            <a:r>
              <a:rPr lang="en-GB" sz="4800" b="1" dirty="0" err="1"/>
              <a:t>eloplášťov</a:t>
            </a:r>
            <a:r>
              <a:rPr lang="cs-CZ" sz="4800" b="1" dirty="0"/>
              <a:t>é  korunky 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283565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ental Light Transmitted Glass Fibre Post at Rs 1500/pack | Dental Post in  New Delhi | ID: 9944126712">
            <a:extLst>
              <a:ext uri="{FF2B5EF4-FFF2-40B4-BE49-F238E27FC236}">
                <a16:creationId xmlns:a16="http://schemas.microsoft.com/office/drawing/2014/main" id="{B3023043-8351-A859-8785-FA40C9F96D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6848795" cy="684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BC45CC-8746-49C7-476A-A4D45E72948A}"/>
              </a:ext>
            </a:extLst>
          </p:cNvPr>
          <p:cNvSpPr txBox="1"/>
          <p:nvPr/>
        </p:nvSpPr>
        <p:spPr>
          <a:xfrm>
            <a:off x="6934711" y="472542"/>
            <a:ext cx="5105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dirty="0"/>
              <a:t>FRC čepy 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1563088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0" name="Picture 2" descr="Close-up of teeth and gums&#10;&#10;Description automatically generated">
            <a:extLst>
              <a:ext uri="{FF2B5EF4-FFF2-40B4-BE49-F238E27FC236}">
                <a16:creationId xmlns:a16="http://schemas.microsoft.com/office/drawing/2014/main" id="{8F8C3C70-6CEB-BCDC-0453-8A792390E2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8" b="8768"/>
          <a:stretch/>
        </p:blipFill>
        <p:spPr bwMode="auto">
          <a:xfrm>
            <a:off x="-1504" y="0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616CF0-0899-3F6A-4BFA-6B37AF424289}"/>
              </a:ext>
            </a:extLst>
          </p:cNvPr>
          <p:cNvSpPr txBox="1"/>
          <p:nvPr/>
        </p:nvSpPr>
        <p:spPr>
          <a:xfrm>
            <a:off x="257750" y="5897572"/>
            <a:ext cx="11181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highlight>
                  <a:srgbClr val="C0C0C0"/>
                </a:highlight>
              </a:rPr>
              <a:t>Modelace pahýlu z FRC čepu a výplňového materiálu (fotkompozit)</a:t>
            </a:r>
            <a:endParaRPr lang="en-GB" sz="2800" dirty="0">
              <a:highlight>
                <a:srgbClr val="C0C0C0"/>
              </a:highlight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88CF743-61CE-1497-EA9A-D48AF2E82EB5}"/>
              </a:ext>
            </a:extLst>
          </p:cNvPr>
          <p:cNvCxnSpPr/>
          <p:nvPr/>
        </p:nvCxnSpPr>
        <p:spPr>
          <a:xfrm flipV="1">
            <a:off x="6787426" y="3007087"/>
            <a:ext cx="601417" cy="2743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0746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133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1B095199-6286-83CA-CD11-3304C10EE9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BDA784-FF90-9897-E4BD-D5A464950838}"/>
              </a:ext>
            </a:extLst>
          </p:cNvPr>
          <p:cNvSpPr txBox="1"/>
          <p:nvPr/>
        </p:nvSpPr>
        <p:spPr>
          <a:xfrm>
            <a:off x="3590094" y="5817793"/>
            <a:ext cx="7658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Celokeramická korunka </a:t>
            </a:r>
            <a:endParaRPr lang="en-GB" sz="2800" b="1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ACC1FCA-3CDA-C3C4-EBF8-F80CE3354EB7}"/>
              </a:ext>
            </a:extLst>
          </p:cNvPr>
          <p:cNvCxnSpPr>
            <a:cxnSpLocks/>
          </p:cNvCxnSpPr>
          <p:nvPr/>
        </p:nvCxnSpPr>
        <p:spPr>
          <a:xfrm flipV="1">
            <a:off x="6259651" y="3915350"/>
            <a:ext cx="1552639" cy="19024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185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1639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386" name="Picture 2" descr="Image">
            <a:extLst>
              <a:ext uri="{FF2B5EF4-FFF2-40B4-BE49-F238E27FC236}">
                <a16:creationId xmlns:a16="http://schemas.microsoft.com/office/drawing/2014/main" id="{A8DFE3B9-9C87-895B-DDC6-363F127663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771533-149E-1775-7B79-FD069F72AD52}"/>
              </a:ext>
            </a:extLst>
          </p:cNvPr>
          <p:cNvSpPr txBox="1"/>
          <p:nvPr/>
        </p:nvSpPr>
        <p:spPr>
          <a:xfrm>
            <a:off x="6560360" y="214792"/>
            <a:ext cx="5308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highlight>
                  <a:srgbClr val="C0C0C0"/>
                </a:highlight>
              </a:rPr>
              <a:t>V. Fixní můstek</a:t>
            </a:r>
            <a:endParaRPr lang="en-GB" sz="4000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257329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Мостовидные протезы: надежная и долговечная конструкция">
            <a:extLst>
              <a:ext uri="{FF2B5EF4-FFF2-40B4-BE49-F238E27FC236}">
                <a16:creationId xmlns:a16="http://schemas.microsoft.com/office/drawing/2014/main" id="{DC441CBC-F893-EE24-E44E-E316D1D93B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5" r="-2" b="-2"/>
          <a:stretch/>
        </p:blipFill>
        <p:spPr bwMode="auto">
          <a:xfrm>
            <a:off x="-6588" y="10"/>
            <a:ext cx="1219858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1BCB02-835E-6056-E41C-A746FD388DA8}"/>
              </a:ext>
            </a:extLst>
          </p:cNvPr>
          <p:cNvSpPr txBox="1"/>
          <p:nvPr/>
        </p:nvSpPr>
        <p:spPr>
          <a:xfrm>
            <a:off x="5271608" y="233203"/>
            <a:ext cx="6775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Metolekeramický můstek 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3548801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5EE344-CCB1-C98C-818D-881DA0B0E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2264" r="-2" b="12775"/>
          <a:stretch/>
        </p:blipFill>
        <p:spPr>
          <a:xfrm>
            <a:off x="0" y="10"/>
            <a:ext cx="12198588" cy="6857990"/>
          </a:xfrm>
          <a:prstGeom prst="rect">
            <a:avLst/>
          </a:prstGeom>
        </p:spPr>
      </p:pic>
      <p:sp>
        <p:nvSpPr>
          <p:cNvPr id="4" name="AutoShape 2" descr="Dental Bridges, a Complete Overview">
            <a:extLst>
              <a:ext uri="{FF2B5EF4-FFF2-40B4-BE49-F238E27FC236}">
                <a16:creationId xmlns:a16="http://schemas.microsoft.com/office/drawing/2014/main" id="{58EEDE4E-116C-84D4-20B2-AB448E2999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AB8C5B-87F6-6C7F-0190-75208EBC47DA}"/>
              </a:ext>
            </a:extLst>
          </p:cNvPr>
          <p:cNvSpPr txBox="1"/>
          <p:nvPr/>
        </p:nvSpPr>
        <p:spPr>
          <a:xfrm>
            <a:off x="4025815" y="5768698"/>
            <a:ext cx="80209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highlight>
                  <a:srgbClr val="C0C0C0"/>
                </a:highlight>
              </a:rPr>
              <a:t>Celokeramický můstek </a:t>
            </a:r>
            <a:endParaRPr lang="en-GB" sz="4000" dirty="0">
              <a:highlight>
                <a:srgbClr val="C0C0C0"/>
              </a:highlight>
            </a:endParaRPr>
          </a:p>
          <a:p>
            <a:endParaRPr lang="en-GB" sz="4000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59925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BF5C0-F64B-78A6-A8EF-ADB7E6755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FA0B3-9E3A-48E5-C596-9FE786912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6082" name="Picture 2" descr="Conservative Bridge Alternatives with Inlay/Onlay Maryland Bridges">
            <a:extLst>
              <a:ext uri="{FF2B5EF4-FFF2-40B4-BE49-F238E27FC236}">
                <a16:creationId xmlns:a16="http://schemas.microsoft.com/office/drawing/2014/main" id="{4E075DB2-9E32-7F7F-FDC4-1FDB679F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71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0206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9DCAC-9C82-61F8-BC4F-53BA41652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CC3CB-D578-D291-0026-3F7684E27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 descr="Dentists, should we move on from Maryland bridges? | Dandy">
            <a:extLst>
              <a:ext uri="{FF2B5EF4-FFF2-40B4-BE49-F238E27FC236}">
                <a16:creationId xmlns:a16="http://schemas.microsoft.com/office/drawing/2014/main" id="{25605EDC-E597-1F2E-B77D-AF68463B0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42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865A68-EE80-2BD8-6EB5-B4BA68A0200A}"/>
              </a:ext>
            </a:extLst>
          </p:cNvPr>
          <p:cNvSpPr txBox="1"/>
          <p:nvPr/>
        </p:nvSpPr>
        <p:spPr>
          <a:xfrm>
            <a:off x="110464" y="184107"/>
            <a:ext cx="47438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b="1" dirty="0"/>
              <a:t>Adhezivní můstek </a:t>
            </a:r>
            <a:endParaRPr lang="en-GB" sz="6600" b="1" dirty="0"/>
          </a:p>
        </p:txBody>
      </p:sp>
    </p:spTree>
    <p:extLst>
      <p:ext uri="{BB962C8B-B14F-4D97-AF65-F5344CB8AC3E}">
        <p14:creationId xmlns:p14="http://schemas.microsoft.com/office/powerpoint/2010/main" val="3822639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7" name="Rectangle 5120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02" name="Picture 2" descr="Close-up of teeth on a blue surface&#10;&#10;Description automatically generated">
            <a:extLst>
              <a:ext uri="{FF2B5EF4-FFF2-40B4-BE49-F238E27FC236}">
                <a16:creationId xmlns:a16="http://schemas.microsoft.com/office/drawing/2014/main" id="{86AB8286-D437-D132-DB5C-AA59CE030C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 b="656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7482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aryland Bridge – Dental Estetik Center">
            <a:extLst>
              <a:ext uri="{FF2B5EF4-FFF2-40B4-BE49-F238E27FC236}">
                <a16:creationId xmlns:a16="http://schemas.microsoft.com/office/drawing/2014/main" id="{572A95BF-D14D-FEA6-3B5F-AB9536CCAF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" r="1036"/>
          <a:stretch/>
        </p:blipFill>
        <p:spPr bwMode="auto">
          <a:xfrm>
            <a:off x="-6588" y="10"/>
            <a:ext cx="1219858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10D9C4-7CB7-D1B2-459C-4558EE309510}"/>
              </a:ext>
            </a:extLst>
          </p:cNvPr>
          <p:cNvSpPr txBox="1"/>
          <p:nvPr/>
        </p:nvSpPr>
        <p:spPr>
          <a:xfrm>
            <a:off x="484816" y="5418894"/>
            <a:ext cx="55048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highlight>
                  <a:srgbClr val="C0C0C0"/>
                </a:highlight>
              </a:rPr>
              <a:t>Adhezivní můstek  celokeramický </a:t>
            </a:r>
            <a:endParaRPr lang="en-GB" sz="3600" b="1" dirty="0">
              <a:highlight>
                <a:srgbClr val="C0C0C0"/>
              </a:highlight>
            </a:endParaRPr>
          </a:p>
          <a:p>
            <a:endParaRPr lang="en-GB" sz="3600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983336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ental implant - Wikipedia">
            <a:extLst>
              <a:ext uri="{FF2B5EF4-FFF2-40B4-BE49-F238E27FC236}">
                <a16:creationId xmlns:a16="http://schemas.microsoft.com/office/drawing/2014/main" id="{7A04CA43-F979-449B-6EAA-1C427B833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155" y="660679"/>
            <a:ext cx="9016564" cy="614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1497BD-7E8E-1142-72F6-9384317B13D6}"/>
              </a:ext>
            </a:extLst>
          </p:cNvPr>
          <p:cNvSpPr txBox="1"/>
          <p:nvPr/>
        </p:nvSpPr>
        <p:spPr>
          <a:xfrm>
            <a:off x="1528092" y="350363"/>
            <a:ext cx="8923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VI. Dentální implantát a umělá korunka 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9655055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ental Implant: What Is It?, Who is a candidate for dental implants?">
            <a:extLst>
              <a:ext uri="{FF2B5EF4-FFF2-40B4-BE49-F238E27FC236}">
                <a16:creationId xmlns:a16="http://schemas.microsoft.com/office/drawing/2014/main" id="{B83CD050-384B-6D0D-6758-96EE7EF24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542" y="0"/>
            <a:ext cx="9076525" cy="680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034DF0-A647-2B71-27D7-F1A978C6BB3C}"/>
              </a:ext>
            </a:extLst>
          </p:cNvPr>
          <p:cNvSpPr txBox="1"/>
          <p:nvPr/>
        </p:nvSpPr>
        <p:spPr>
          <a:xfrm>
            <a:off x="0" y="306845"/>
            <a:ext cx="66830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/>
              <a:t>Můstek, piliře misto palýlu zubů – implantáty  </a:t>
            </a:r>
            <a:endParaRPr lang="en-GB" sz="4400" b="1" dirty="0"/>
          </a:p>
        </p:txBody>
      </p:sp>
    </p:spTree>
    <p:extLst>
      <p:ext uri="{BB962C8B-B14F-4D97-AF65-F5344CB8AC3E}">
        <p14:creationId xmlns:p14="http://schemas.microsoft.com/office/powerpoint/2010/main" val="12023675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model of teeth&#10;&#10;Description automatically generated">
            <a:extLst>
              <a:ext uri="{FF2B5EF4-FFF2-40B4-BE49-F238E27FC236}">
                <a16:creationId xmlns:a16="http://schemas.microsoft.com/office/drawing/2014/main" id="{C46495A5-AB99-82BC-76A8-445D7CEB3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0572" r="5383" b="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243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6" name="Rectangle 2458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5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85" name="Rectangle 2458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 descr="All On 4 Implant Dentures in Scottsdale Phoenix AZ">
            <a:extLst>
              <a:ext uri="{FF2B5EF4-FFF2-40B4-BE49-F238E27FC236}">
                <a16:creationId xmlns:a16="http://schemas.microsoft.com/office/drawing/2014/main" id="{C54D9D1E-28D8-2708-C7F4-DD32B19E4A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0593" y="643467"/>
            <a:ext cx="7710813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220AE3-8EF8-47F7-6DD0-8E0D748684B2}"/>
              </a:ext>
            </a:extLst>
          </p:cNvPr>
          <p:cNvSpPr txBox="1"/>
          <p:nvPr/>
        </p:nvSpPr>
        <p:spPr>
          <a:xfrm>
            <a:off x="576870" y="5830067"/>
            <a:ext cx="7241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Brenemarkův můstek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627508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Rectangle 2560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5602" name="Picture 2" descr="Nobel Biocare All-on-4 Implants Astra Tech | LK denta">
            <a:extLst>
              <a:ext uri="{FF2B5EF4-FFF2-40B4-BE49-F238E27FC236}">
                <a16:creationId xmlns:a16="http://schemas.microsoft.com/office/drawing/2014/main" id="{B13960E2-7C9B-9962-8F8C-327515E282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6" b="333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A0271E-42CB-1D16-F11D-42786CC4721A}"/>
              </a:ext>
            </a:extLst>
          </p:cNvPr>
          <p:cNvSpPr txBox="1"/>
          <p:nvPr/>
        </p:nvSpPr>
        <p:spPr>
          <a:xfrm>
            <a:off x="0" y="190244"/>
            <a:ext cx="30991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/>
              <a:t>All-on</a:t>
            </a:r>
            <a:r>
              <a:rPr lang="en-GB" sz="4400" b="1" dirty="0"/>
              <a:t>-4</a:t>
            </a:r>
            <a:r>
              <a:rPr lang="cs-CZ" sz="4400" b="1" dirty="0"/>
              <a:t> </a:t>
            </a:r>
            <a:r>
              <a:rPr lang="en-GB" sz="4400" b="1" dirty="0"/>
              <a:t>(</a:t>
            </a:r>
            <a:r>
              <a:rPr lang="cs-CZ" sz="4400" b="1" dirty="0"/>
              <a:t>All-on-</a:t>
            </a:r>
            <a:r>
              <a:rPr lang="en-GB" sz="4400" b="1" dirty="0"/>
              <a:t>6)</a:t>
            </a:r>
            <a:r>
              <a:rPr lang="cs-CZ" sz="4400" b="1" dirty="0"/>
              <a:t> </a:t>
            </a:r>
            <a:endParaRPr lang="en-GB" sz="4400" b="1" dirty="0"/>
          </a:p>
        </p:txBody>
      </p:sp>
    </p:spTree>
    <p:extLst>
      <p:ext uri="{BB962C8B-B14F-4D97-AF65-F5344CB8AC3E}">
        <p14:creationId xmlns:p14="http://schemas.microsoft.com/office/powerpoint/2010/main" val="38785615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802E7-1582-8602-407B-27DA163D3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VII. </a:t>
            </a:r>
            <a:r>
              <a:rPr lang="en-GB" sz="44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Částečn</a:t>
            </a:r>
            <a:r>
              <a:rPr lang="cs-CZ" sz="44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GB" sz="44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snímateln</a:t>
            </a:r>
            <a:r>
              <a:rPr lang="cs-CZ" b="1" dirty="0">
                <a:solidFill>
                  <a:srgbClr val="1015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GB" sz="44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náhrad</a:t>
            </a:r>
            <a:r>
              <a:rPr lang="cs-CZ" sz="44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0BE6A-AE24-28C0-0458-6BB3945CC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Deskové                         </a:t>
            </a:r>
          </a:p>
          <a:p>
            <a:r>
              <a:rPr lang="cs-CZ" b="1" dirty="0"/>
              <a:t>Skeletové </a:t>
            </a:r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414053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36F6D-8078-1C8D-25C4-AE68F16B9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8483"/>
            <a:ext cx="10515600" cy="5348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b="1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Deskové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částečné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snímatelné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náhrady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jsou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takové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náhrady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které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jsou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celé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kromě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spon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(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i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když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i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ty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mohou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být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) z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plastu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Plast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pokrývá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i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celé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patro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horní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čelisti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nebo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podjazykovou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oblast v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dolní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čelisti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. To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může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činit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jisté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nepohodlí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jelikož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plast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musí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mít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určitou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0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tloušťku</a:t>
            </a:r>
            <a:r>
              <a:rPr lang="en-GB" sz="4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. 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11456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artial Dentures with Metal Clasps: Ultimate Guide to Better Smiles - Dental  Lab Direct">
            <a:extLst>
              <a:ext uri="{FF2B5EF4-FFF2-40B4-BE49-F238E27FC236}">
                <a16:creationId xmlns:a16="http://schemas.microsoft.com/office/drawing/2014/main" id="{9E68F4C9-9F33-CE37-1BCC-AE69E657A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37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793689-6A63-7063-95A6-5BD48E3DFEA7}"/>
              </a:ext>
            </a:extLst>
          </p:cNvPr>
          <p:cNvSpPr txBox="1"/>
          <p:nvPr/>
        </p:nvSpPr>
        <p:spPr>
          <a:xfrm>
            <a:off x="6848795" y="362078"/>
            <a:ext cx="51365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Částečná</a:t>
            </a:r>
            <a:r>
              <a:rPr lang="en-GB" sz="60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60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snímatelná</a:t>
            </a:r>
            <a:r>
              <a:rPr lang="en-GB" sz="60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60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náhrada</a:t>
            </a:r>
            <a:r>
              <a:rPr lang="cs-CZ" sz="60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horní čelistí </a:t>
            </a:r>
            <a:r>
              <a:rPr lang="en-GB" sz="60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60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deskov</a:t>
            </a:r>
            <a:r>
              <a:rPr lang="cs-CZ" sz="60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á), drátěné spony </a:t>
            </a:r>
            <a:endParaRPr lang="en-GB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6707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artial Denture And Its Indications">
            <a:extLst>
              <a:ext uri="{FF2B5EF4-FFF2-40B4-BE49-F238E27FC236}">
                <a16:creationId xmlns:a16="http://schemas.microsoft.com/office/drawing/2014/main" id="{EB95EDA4-D0E4-A4AB-60F1-9856BD9D08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6" r="-2" b="2719"/>
          <a:stretch/>
        </p:blipFill>
        <p:spPr bwMode="auto">
          <a:xfrm>
            <a:off x="-681649" y="0"/>
            <a:ext cx="1219858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EC2D7E-DF13-9EA2-09AF-3DD1A99F6ECE}"/>
              </a:ext>
            </a:extLst>
          </p:cNvPr>
          <p:cNvSpPr txBox="1"/>
          <p:nvPr/>
        </p:nvSpPr>
        <p:spPr>
          <a:xfrm>
            <a:off x="5965079" y="251613"/>
            <a:ext cx="57686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i="0" dirty="0" err="1">
                <a:solidFill>
                  <a:srgbClr val="101518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Částečná</a:t>
            </a:r>
            <a:r>
              <a:rPr lang="en-GB" sz="4800" b="1" i="0" dirty="0">
                <a:solidFill>
                  <a:srgbClr val="101518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b="1" i="0" dirty="0" err="1">
                <a:solidFill>
                  <a:srgbClr val="101518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snímatelná</a:t>
            </a:r>
            <a:r>
              <a:rPr lang="en-GB" sz="4800" b="1" i="0" dirty="0">
                <a:solidFill>
                  <a:srgbClr val="101518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b="1" i="0" dirty="0" err="1">
                <a:solidFill>
                  <a:srgbClr val="101518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náhrada</a:t>
            </a:r>
            <a:r>
              <a:rPr lang="cs-CZ" sz="4800" b="1" i="0" dirty="0">
                <a:solidFill>
                  <a:srgbClr val="101518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dolní čelistí (desková), drátěné spony </a:t>
            </a:r>
            <a:endParaRPr lang="en-GB" sz="4800" b="1" dirty="0"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3241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1" name="Rectangle 522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2226" name="Picture 2">
            <a:extLst>
              <a:ext uri="{FF2B5EF4-FFF2-40B4-BE49-F238E27FC236}">
                <a16:creationId xmlns:a16="http://schemas.microsoft.com/office/drawing/2014/main" id="{AA69611D-C252-C3FD-F336-6398288087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6" b="9735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9F23BB-008C-8C53-8FB9-589CB212EE93}"/>
              </a:ext>
            </a:extLst>
          </p:cNvPr>
          <p:cNvSpPr txBox="1"/>
          <p:nvPr/>
        </p:nvSpPr>
        <p:spPr>
          <a:xfrm>
            <a:off x="3774201" y="5971216"/>
            <a:ext cx="7407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Přimá fotokompozitní dostavba (výplň)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8361033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B2647-82F1-55D8-D3FF-C465AF151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117" y="94191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Oproti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deskovým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náhradám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se </a:t>
            </a:r>
            <a:r>
              <a:rPr lang="en-GB" sz="4400" b="1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skeletové</a:t>
            </a:r>
            <a:r>
              <a:rPr lang="en-GB" sz="4400" b="1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náhrady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liší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spojovacím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prvkem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který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je v 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tomto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případě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zhotoven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z 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kovové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slitiny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. Patro 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tak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nepřekrývá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plném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rozsahu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(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tak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, jak je 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tomu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u 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deskových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náhrad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) 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plast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, ale 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jen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tenký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(do 2 cm) 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kovový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4400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proužek</a:t>
            </a:r>
            <a:r>
              <a:rPr lang="en-GB" sz="4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.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887830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E1C81-6895-01FB-EB7A-0A9B4ED68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3780" y="442728"/>
            <a:ext cx="2755474" cy="6148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i="0" dirty="0">
                <a:effectLst/>
                <a:latin typeface="Gilroy"/>
              </a:rPr>
              <a:t>SKELETOVÁ ČÁSTEČNÁ SNÍMATELNÁ NÁHRADA</a:t>
            </a:r>
            <a:r>
              <a:rPr lang="cs-CZ" sz="3600" b="1" i="0" dirty="0">
                <a:effectLst/>
                <a:latin typeface="Gilroy"/>
              </a:rPr>
              <a:t> dolní čelistí </a:t>
            </a:r>
            <a:endParaRPr lang="en-GB" sz="3600" b="1" i="0" dirty="0">
              <a:effectLst/>
              <a:latin typeface="Gilroy"/>
            </a:endParaRPr>
          </a:p>
          <a:p>
            <a:endParaRPr lang="en-GB" dirty="0"/>
          </a:p>
        </p:txBody>
      </p:sp>
      <p:pic>
        <p:nvPicPr>
          <p:cNvPr id="33794" name="Picture 2" descr="Partial dentures - North Street Dental">
            <a:extLst>
              <a:ext uri="{FF2B5EF4-FFF2-40B4-BE49-F238E27FC236}">
                <a16:creationId xmlns:a16="http://schemas.microsoft.com/office/drawing/2014/main" id="{2548BA80-F2A1-F572-DE99-64CC42C33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9" y="442728"/>
            <a:ext cx="8958817" cy="597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5671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965B16-B635-F20F-55FA-1F0AFBA64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0466" y="643466"/>
            <a:ext cx="557106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003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entures Doctor in Udaipur, Implantologist in Udaipur, Dental Implants in  Udaipur, Mumbai Dental Clinic">
            <a:extLst>
              <a:ext uri="{FF2B5EF4-FFF2-40B4-BE49-F238E27FC236}">
                <a16:creationId xmlns:a16="http://schemas.microsoft.com/office/drawing/2014/main" id="{2C03B67C-38D2-E853-1D1A-300339CA4B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7428089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F8F3A9-05F5-8FA3-0542-9036996BB671}"/>
              </a:ext>
            </a:extLst>
          </p:cNvPr>
          <p:cNvSpPr txBox="1"/>
          <p:nvPr/>
        </p:nvSpPr>
        <p:spPr>
          <a:xfrm>
            <a:off x="7683415" y="306846"/>
            <a:ext cx="428970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i="0" dirty="0">
                <a:effectLst/>
                <a:latin typeface="Gilroy"/>
              </a:rPr>
              <a:t>SKELETOVÁ ČÁSTEČNÁ SNÍMATELNÁ NÁHRADA</a:t>
            </a:r>
            <a:r>
              <a:rPr lang="cs-CZ" sz="4400" b="1" i="0" dirty="0">
                <a:effectLst/>
                <a:latin typeface="Gilroy"/>
              </a:rPr>
              <a:t> horní čelistí </a:t>
            </a:r>
            <a:endParaRPr lang="en-GB" sz="4400" b="1" i="0" dirty="0">
              <a:effectLst/>
              <a:latin typeface="Gilroy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69085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Obr. 2: Ztráta zubů 11, 12.">
            <a:extLst>
              <a:ext uri="{FF2B5EF4-FFF2-40B4-BE49-F238E27FC236}">
                <a16:creationId xmlns:a16="http://schemas.microsoft.com/office/drawing/2014/main" id="{AC063D16-8EF1-5B54-176D-9851E1C77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53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3709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33" name="Rectangle 26632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635" name="Freeform: Shape 26634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6630" name="Picture 6" descr="Obr. 3a, b: Mezerník z Deflexu na pracovním modelu.">
            <a:extLst>
              <a:ext uri="{FF2B5EF4-FFF2-40B4-BE49-F238E27FC236}">
                <a16:creationId xmlns:a16="http://schemas.microsoft.com/office/drawing/2014/main" id="{398E96DE-DB56-013C-BD67-BE3867B6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53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850CA7-F1CB-C399-C096-7C0745CA5A5E}"/>
              </a:ext>
            </a:extLst>
          </p:cNvPr>
          <p:cNvSpPr txBox="1"/>
          <p:nvPr/>
        </p:nvSpPr>
        <p:spPr>
          <a:xfrm>
            <a:off x="9064220" y="202518"/>
            <a:ext cx="296412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Částečná</a:t>
            </a:r>
            <a:r>
              <a:rPr lang="en-GB" sz="36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snímatelná</a:t>
            </a:r>
            <a:r>
              <a:rPr lang="en-GB" sz="36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náhrada</a:t>
            </a:r>
            <a:r>
              <a:rPr lang="cs-CZ" sz="36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horní čelistí </a:t>
            </a:r>
            <a:r>
              <a:rPr lang="en-GB" sz="36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36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deskov</a:t>
            </a:r>
            <a:r>
              <a:rPr lang="cs-CZ" sz="36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á) z termoplastu  </a:t>
            </a:r>
            <a:endParaRPr lang="en-GB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86207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078B4-9D3E-39F9-139E-35FDC52D3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3E153-62D3-F1C8-C2C7-50C73D52F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8674" name="Picture 2" descr="Obr. 3a, b: Mezerník z Deflexu na pracovním modelu.">
            <a:extLst>
              <a:ext uri="{FF2B5EF4-FFF2-40B4-BE49-F238E27FC236}">
                <a16:creationId xmlns:a16="http://schemas.microsoft.com/office/drawing/2014/main" id="{383288DC-AE7D-04D9-37D6-B546062A6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71500"/>
            <a:ext cx="8953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2003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90441-09B0-9EB9-2851-F67D8A35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3C07F-05D4-5281-8206-D695BFCFA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9698" name="Picture 2" descr="Obr. 4a–c: Pacientka ošetřená mezerníkem z Deflexu.">
            <a:extLst>
              <a:ext uri="{FF2B5EF4-FFF2-40B4-BE49-F238E27FC236}">
                <a16:creationId xmlns:a16="http://schemas.microsoft.com/office/drawing/2014/main" id="{A0C7F979-2BDF-7728-3CF1-E7137D2C1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78334"/>
            <a:ext cx="8953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7593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1" name="Rectangle 368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6866" name="Picture 2" descr="Vivaflex-jslab-zubni-nahrady">
            <a:extLst>
              <a:ext uri="{FF2B5EF4-FFF2-40B4-BE49-F238E27FC236}">
                <a16:creationId xmlns:a16="http://schemas.microsoft.com/office/drawing/2014/main" id="{441DDB21-2EDC-7F0F-9FEF-580C30FC8F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" b="14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72F3C8-833C-8C4E-ABD9-20B08124C8E1}"/>
              </a:ext>
            </a:extLst>
          </p:cNvPr>
          <p:cNvSpPr txBox="1"/>
          <p:nvPr/>
        </p:nvSpPr>
        <p:spPr>
          <a:xfrm>
            <a:off x="0" y="5627549"/>
            <a:ext cx="7290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Částečná</a:t>
            </a:r>
            <a:r>
              <a:rPr lang="en-GB" sz="32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snímatelná</a:t>
            </a:r>
            <a:r>
              <a:rPr lang="en-GB" sz="32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náhrada</a:t>
            </a:r>
            <a:r>
              <a:rPr lang="cs-CZ" sz="32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dolní čelistí </a:t>
            </a:r>
            <a:r>
              <a:rPr lang="en-GB" sz="32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32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deskov</a:t>
            </a:r>
            <a:r>
              <a:rPr lang="cs-CZ" sz="32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á) z termoplastu  </a:t>
            </a:r>
            <a:endParaRPr lang="en-GB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7051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Rectangle 3789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7890" name="Picture 2" descr="Removables - Advanced Dental Technologies">
            <a:extLst>
              <a:ext uri="{FF2B5EF4-FFF2-40B4-BE49-F238E27FC236}">
                <a16:creationId xmlns:a16="http://schemas.microsoft.com/office/drawing/2014/main" id="{B2907F19-4FDE-2776-8BFF-9E7E443FEC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0" b="6656"/>
          <a:stretch/>
        </p:blipFill>
        <p:spPr bwMode="auto">
          <a:xfrm>
            <a:off x="0" y="0"/>
            <a:ext cx="7832600" cy="440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DE1000-0F8C-412D-EC8E-A901B9F39C88}"/>
              </a:ext>
            </a:extLst>
          </p:cNvPr>
          <p:cNvSpPr txBox="1"/>
          <p:nvPr/>
        </p:nvSpPr>
        <p:spPr>
          <a:xfrm>
            <a:off x="8192779" y="257750"/>
            <a:ext cx="33077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Částečná</a:t>
            </a:r>
            <a:r>
              <a:rPr lang="en-GB" sz="36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snímatelná</a:t>
            </a:r>
            <a:r>
              <a:rPr lang="en-GB" sz="36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náhrada</a:t>
            </a:r>
            <a:r>
              <a:rPr lang="cs-CZ" sz="36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horní čelistí </a:t>
            </a:r>
            <a:r>
              <a:rPr lang="en-GB" sz="36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36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deskov</a:t>
            </a:r>
            <a:r>
              <a:rPr lang="cs-CZ" sz="36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á) z termoplastu  </a:t>
            </a:r>
            <a:endParaRPr lang="en-GB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069424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728D9A2B-CA6B-C615-4C54-41B4BED22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182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1B920D-A5C3-5D5C-2FC7-E59C03D20737}"/>
              </a:ext>
            </a:extLst>
          </p:cNvPr>
          <p:cNvSpPr txBox="1"/>
          <p:nvPr/>
        </p:nvSpPr>
        <p:spPr>
          <a:xfrm>
            <a:off x="7560677" y="417310"/>
            <a:ext cx="4473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Kaz (II třida Black)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6273484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B445CB-75F4-EBC4-2216-D145142E9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4" y="0"/>
            <a:ext cx="6391981" cy="452232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06A4443-3F4A-CF51-D1F8-1C99110894A8}"/>
              </a:ext>
            </a:extLst>
          </p:cNvPr>
          <p:cNvSpPr/>
          <p:nvPr/>
        </p:nvSpPr>
        <p:spPr>
          <a:xfrm>
            <a:off x="2675694" y="5044542"/>
            <a:ext cx="2761611" cy="527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6B5AE0-AB72-90C9-0767-F907239BACC1}"/>
              </a:ext>
            </a:extLst>
          </p:cNvPr>
          <p:cNvSpPr txBox="1"/>
          <p:nvPr/>
        </p:nvSpPr>
        <p:spPr>
          <a:xfrm>
            <a:off x="7290652" y="300709"/>
            <a:ext cx="39460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Částečná</a:t>
            </a:r>
            <a:r>
              <a:rPr lang="en-GB" sz="36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snímatelná</a:t>
            </a:r>
            <a:r>
              <a:rPr lang="en-GB" sz="36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náhrada</a:t>
            </a:r>
            <a:r>
              <a:rPr lang="cs-CZ" sz="36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dolní čelistí </a:t>
            </a:r>
            <a:r>
              <a:rPr lang="en-GB" sz="36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36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deskov</a:t>
            </a:r>
            <a:r>
              <a:rPr lang="cs-CZ" sz="36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á) z termoplastu  - mezerník  </a:t>
            </a:r>
            <a:endParaRPr lang="en-GB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C1CF77-35C4-055E-B901-5EAD8AF074DB}"/>
              </a:ext>
            </a:extLst>
          </p:cNvPr>
          <p:cNvSpPr/>
          <p:nvPr/>
        </p:nvSpPr>
        <p:spPr>
          <a:xfrm>
            <a:off x="257750" y="3994028"/>
            <a:ext cx="2687968" cy="350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0578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3" name="Rectangle 3994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9938" name="Picture 2" descr="Optimal Comfort With Complete Dentures At Partha Dental">
            <a:extLst>
              <a:ext uri="{FF2B5EF4-FFF2-40B4-BE49-F238E27FC236}">
                <a16:creationId xmlns:a16="http://schemas.microsoft.com/office/drawing/2014/main" id="{78598FE5-C6DC-ABAD-5E79-11684EFEBD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5" b="22005"/>
          <a:stretch/>
        </p:blipFill>
        <p:spPr bwMode="auto">
          <a:xfrm>
            <a:off x="0" y="0"/>
            <a:ext cx="8487326" cy="477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28E085-1BA5-9214-2AF0-96F75DFBF694}"/>
              </a:ext>
            </a:extLst>
          </p:cNvPr>
          <p:cNvSpPr txBox="1"/>
          <p:nvPr/>
        </p:nvSpPr>
        <p:spPr>
          <a:xfrm>
            <a:off x="8640773" y="730293"/>
            <a:ext cx="33568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VIII. Celkové </a:t>
            </a:r>
            <a:r>
              <a:rPr lang="en-GB" sz="40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snímateln</a:t>
            </a:r>
            <a:r>
              <a:rPr lang="cs-CZ" sz="40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GB" sz="40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i="0" dirty="0" err="1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náhrad</a:t>
            </a:r>
            <a:r>
              <a:rPr lang="cs-CZ" sz="4000" b="1" i="0" dirty="0">
                <a:solidFill>
                  <a:srgbClr val="1015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7958255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1EAA01-0947-F3A6-2FCB-31A4E1627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8459" b="253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402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5" name="Rectangle 430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3010" name="Picture 2" descr="Implant Overdenture Steps and Clinical Protocol | Dandy">
            <a:extLst>
              <a:ext uri="{FF2B5EF4-FFF2-40B4-BE49-F238E27FC236}">
                <a16:creationId xmlns:a16="http://schemas.microsoft.com/office/drawing/2014/main" id="{4F9E3470-5FFA-958B-42DD-CA193E6BA6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C3D004-077B-12D6-4F38-0D387670639B}"/>
              </a:ext>
            </a:extLst>
          </p:cNvPr>
          <p:cNvSpPr txBox="1"/>
          <p:nvPr/>
        </p:nvSpPr>
        <p:spPr>
          <a:xfrm>
            <a:off x="441858" y="5823930"/>
            <a:ext cx="11218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/>
              <a:t>IX. Hybridní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1015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015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náhrad</a:t>
            </a:r>
            <a:r>
              <a:rPr kumimoji="0" lang="cs-CZ" sz="4800" b="1" i="0" u="none" strike="noStrike" kern="1200" cap="none" spc="0" normalizeH="0" baseline="0" noProof="0" dirty="0">
                <a:ln>
                  <a:noFill/>
                </a:ln>
                <a:solidFill>
                  <a:srgbClr val="10151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cs-CZ" sz="4800" b="1" dirty="0"/>
              <a:t> 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2894240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7FB18-A86B-3E35-600C-AFEAEC8D0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731A2-643F-815D-C82B-8A7F19A82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1986" name="Picture 2" descr="Hybrid Dentures - Art Dental Lab">
            <a:extLst>
              <a:ext uri="{FF2B5EF4-FFF2-40B4-BE49-F238E27FC236}">
                <a16:creationId xmlns:a16="http://schemas.microsoft.com/office/drawing/2014/main" id="{568A42FA-5046-937A-3710-64B4A402A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01" y="184107"/>
            <a:ext cx="10334625" cy="673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0532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A1F1-37A4-A4F3-5B71-FDCFACD7E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Dekuju za pozornost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BFF8C-EE06-9A67-112B-252A640A7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8470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E52EE-F47B-D62F-F7A0-FF13EDCD0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2AC34-B529-9B70-4B86-054FB2FB9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18DDC-E259-4C60-42E8-A81F8A40EA7D}"/>
              </a:ext>
            </a:extLst>
          </p:cNvPr>
          <p:cNvSpPr/>
          <p:nvPr/>
        </p:nvSpPr>
        <p:spPr>
          <a:xfrm>
            <a:off x="0" y="-1"/>
            <a:ext cx="2777836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FCF955-C9DA-685A-8253-235B546400D3}"/>
              </a:ext>
            </a:extLst>
          </p:cNvPr>
          <p:cNvSpPr/>
          <p:nvPr/>
        </p:nvSpPr>
        <p:spPr>
          <a:xfrm>
            <a:off x="9635836" y="-1"/>
            <a:ext cx="2556164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4276" name="Picture 4">
            <a:extLst>
              <a:ext uri="{FF2B5EF4-FFF2-40B4-BE49-F238E27FC236}">
                <a16:creationId xmlns:a16="http://schemas.microsoft.com/office/drawing/2014/main" id="{16F23B59-6259-F3D5-D64E-E8AF91277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836" y="-1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492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14CED-B3D3-D2BF-8FBB-0FDB27425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8D16F-9A90-0C64-C825-8421570FF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5298" name="Picture 2">
            <a:extLst>
              <a:ext uri="{FF2B5EF4-FFF2-40B4-BE49-F238E27FC236}">
                <a16:creationId xmlns:a16="http://schemas.microsoft.com/office/drawing/2014/main" id="{800BC72B-6AE2-6B73-D7CD-D6BC910C8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A67F5A-8F4C-663F-F42C-D7AE1044451F}"/>
              </a:ext>
            </a:extLst>
          </p:cNvPr>
          <p:cNvSpPr/>
          <p:nvPr/>
        </p:nvSpPr>
        <p:spPr>
          <a:xfrm>
            <a:off x="0" y="-1"/>
            <a:ext cx="2777836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DCC56E-B773-BB21-D394-3DB99A38BB97}"/>
              </a:ext>
            </a:extLst>
          </p:cNvPr>
          <p:cNvSpPr/>
          <p:nvPr/>
        </p:nvSpPr>
        <p:spPr>
          <a:xfrm>
            <a:off x="9490364" y="-1"/>
            <a:ext cx="2777836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588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142A1-CBB3-C5D3-0863-D9E2CB836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68E9E-1178-3C5F-D36D-EBA1446CE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6322" name="Picture 2">
            <a:extLst>
              <a:ext uri="{FF2B5EF4-FFF2-40B4-BE49-F238E27FC236}">
                <a16:creationId xmlns:a16="http://schemas.microsoft.com/office/drawing/2014/main" id="{C1CA93CA-878C-7D8C-C935-A4C7646EC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75" y="-55417"/>
            <a:ext cx="5857875" cy="69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6">
            <a:extLst>
              <a:ext uri="{FF2B5EF4-FFF2-40B4-BE49-F238E27FC236}">
                <a16:creationId xmlns:a16="http://schemas.microsoft.com/office/drawing/2014/main" id="{4C57CFE1-9804-04CA-C012-9667B03C5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EFECE1-3924-71E0-36BF-8F322BED987D}"/>
              </a:ext>
            </a:extLst>
          </p:cNvPr>
          <p:cNvSpPr txBox="1"/>
          <p:nvPr/>
        </p:nvSpPr>
        <p:spPr>
          <a:xfrm>
            <a:off x="2896623" y="6222830"/>
            <a:ext cx="8996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Stáv po endodontickému ošetření 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4211201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551</Words>
  <Application>Microsoft Office PowerPoint</Application>
  <PresentationFormat>Widescreen</PresentationFormat>
  <Paragraphs>84</Paragraphs>
  <Slides>65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6" baseType="lpstr">
      <vt:lpstr>Aptos</vt:lpstr>
      <vt:lpstr>Aptos Display</vt:lpstr>
      <vt:lpstr>Arial</vt:lpstr>
      <vt:lpstr>Calibri</vt:lpstr>
      <vt:lpstr>Gilroy</vt:lpstr>
      <vt:lpstr>Lexend</vt:lpstr>
      <vt:lpstr>Roboto</vt:lpstr>
      <vt:lpstr>system-ui</vt:lpstr>
      <vt:lpstr>Webfont</vt:lpstr>
      <vt:lpstr>Wingdings</vt:lpstr>
      <vt:lpstr>Office Theme</vt:lpstr>
      <vt:lpstr>Úvod do protetické stomatologie </vt:lpstr>
      <vt:lpstr>Obsah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VII. Částečné snímatelné náhradý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Dekuju za pozornost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Aliaksandr Maiseyeu</dc:creator>
  <cp:lastModifiedBy>Aliaksandr Maiseyeu</cp:lastModifiedBy>
  <cp:revision>6</cp:revision>
  <dcterms:created xsi:type="dcterms:W3CDTF">2024-10-16T17:45:20Z</dcterms:created>
  <dcterms:modified xsi:type="dcterms:W3CDTF">2024-10-18T15:36:03Z</dcterms:modified>
</cp:coreProperties>
</file>