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564" y="18"/>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324377-5BE1-4FC7-A2FA-A0AC76F5ED8D}" type="datetimeFigureOut">
              <a:rPr lang="cs-CZ" smtClean="0"/>
              <a:t>7. 10. 2020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2A9D5-7252-4C1C-98F0-C29F3DDA24E8}" type="slidenum">
              <a:rPr lang="cs-CZ" smtClean="0"/>
              <a:t>‹#›</a:t>
            </a:fld>
            <a:endParaRPr lang="cs-CZ"/>
          </a:p>
        </p:txBody>
      </p:sp>
    </p:spTree>
    <p:extLst>
      <p:ext uri="{BB962C8B-B14F-4D97-AF65-F5344CB8AC3E}">
        <p14:creationId xmlns:p14="http://schemas.microsoft.com/office/powerpoint/2010/main" val="318498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BD2A9D5-7252-4C1C-98F0-C29F3DDA24E8}" type="slidenum">
              <a:rPr lang="cs-CZ" smtClean="0"/>
              <a:t>14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400800" y="6355080"/>
            <a:ext cx="2286000" cy="365760"/>
          </a:xfrm>
        </p:spPr>
        <p:txBody>
          <a:bodyPr/>
          <a:lstStyle>
            <a:lvl1pPr>
              <a:defRPr sz="1400"/>
            </a:lvl1pPr>
          </a:lstStyle>
          <a:p>
            <a:fld id="{18A2481B-5154-415F-B752-558547769AA3}" type="datetimeFigureOut">
              <a:rPr lang="cs-CZ" smtClean="0"/>
              <a:pPr/>
              <a:t>7. 10. 2020</a:t>
            </a:fld>
            <a:endParaRPr lang="cs-CZ"/>
          </a:p>
        </p:txBody>
      </p:sp>
      <p:sp>
        <p:nvSpPr>
          <p:cNvPr id="17" name="Zástupný symbol pro zápatí 16"/>
          <p:cNvSpPr>
            <a:spLocks noGrp="1"/>
          </p:cNvSpPr>
          <p:nvPr>
            <p:ph type="ftr" sz="quarter" idx="11"/>
          </p:nvPr>
        </p:nvSpPr>
        <p:spPr>
          <a:xfrm>
            <a:off x="2898648" y="6355080"/>
            <a:ext cx="3474720" cy="365760"/>
          </a:xfrm>
        </p:spPr>
        <p:txBody>
          <a:bodyPr/>
          <a:lstStyle/>
          <a:p>
            <a:endParaRPr lang="cs-CZ"/>
          </a:p>
        </p:txBody>
      </p:sp>
      <p:sp>
        <p:nvSpPr>
          <p:cNvPr id="29" name="Zástupný symbol pro číslo snímku 28"/>
          <p:cNvSpPr>
            <a:spLocks noGrp="1"/>
          </p:cNvSpPr>
          <p:nvPr>
            <p:ph type="sldNum" sz="quarter" idx="12"/>
          </p:nvPr>
        </p:nvSpPr>
        <p:spPr>
          <a:xfrm>
            <a:off x="1216152" y="6355080"/>
            <a:ext cx="1219200" cy="365760"/>
          </a:xfrm>
        </p:spPr>
        <p:txBody>
          <a:bodyPr/>
          <a:lstStyle/>
          <a:p>
            <a:fld id="{20264769-77EF-4CD0-90DE-F7D7F2D423C4}" type="slidenum">
              <a:rPr lang="cs-CZ" smtClean="0"/>
              <a:pPr/>
              <a:t>‹#›</a:t>
            </a:fld>
            <a:endParaRPr lang="cs-CZ"/>
          </a:p>
        </p:txBody>
      </p:sp>
      <p:sp>
        <p:nvSpPr>
          <p:cNvPr id="21" name="Obdélní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Obdélní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bdélní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
        <p:nvSpPr>
          <p:cNvPr id="7" name="Přímá spojovací čára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Rovnoramenný trojúhelní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ovací čára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
        <p:nvSpPr>
          <p:cNvPr id="8" name="Zástupný symbol pro obsah 7"/>
          <p:cNvSpPr>
            <a:spLocks noGrp="1"/>
          </p:cNvSpPr>
          <p:nvPr>
            <p:ph sz="quarter" idx="1"/>
          </p:nvPr>
        </p:nvSpPr>
        <p:spPr>
          <a:xfrm>
            <a:off x="457200" y="1219200"/>
            <a:ext cx="8229600"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6400800" y="6355080"/>
            <a:ext cx="2286000" cy="365760"/>
          </a:xfrm>
        </p:spPr>
        <p:txBody>
          <a:bodyPr/>
          <a:lstStyle/>
          <a:p>
            <a:fld id="{18A2481B-5154-415F-B752-558547769AA3}" type="datetimeFigureOut">
              <a:rPr lang="cs-CZ" smtClean="0"/>
              <a:pPr/>
              <a:t>7. 10. 2020</a:t>
            </a:fld>
            <a:endParaRPr lang="cs-CZ"/>
          </a:p>
        </p:txBody>
      </p:sp>
      <p:sp>
        <p:nvSpPr>
          <p:cNvPr id="5" name="Zástupný symbol pro zápatí 4"/>
          <p:cNvSpPr>
            <a:spLocks noGrp="1"/>
          </p:cNvSpPr>
          <p:nvPr>
            <p:ph type="ftr" sz="quarter" idx="11"/>
          </p:nvPr>
        </p:nvSpPr>
        <p:spPr>
          <a:xfrm>
            <a:off x="2898648" y="6355080"/>
            <a:ext cx="3474720" cy="365760"/>
          </a:xfrm>
        </p:spPr>
        <p:txBody>
          <a:bodyPr/>
          <a:lstStyle/>
          <a:p>
            <a:endParaRPr lang="cs-CZ"/>
          </a:p>
        </p:txBody>
      </p:sp>
      <p:sp>
        <p:nvSpPr>
          <p:cNvPr id="6" name="Zástupný symbol pro číslo snímku 5"/>
          <p:cNvSpPr>
            <a:spLocks noGrp="1"/>
          </p:cNvSpPr>
          <p:nvPr>
            <p:ph type="sldNum" sz="quarter" idx="12"/>
          </p:nvPr>
        </p:nvSpPr>
        <p:spPr>
          <a:xfrm>
            <a:off x="1069848" y="6355080"/>
            <a:ext cx="1520952" cy="365760"/>
          </a:xfrm>
        </p:spPr>
        <p:txBody>
          <a:bodyPr/>
          <a:lstStyle/>
          <a:p>
            <a:fld id="{20264769-77EF-4CD0-90DE-F7D7F2D423C4}" type="slidenum">
              <a:rPr lang="cs-CZ" smtClean="0"/>
              <a:pPr/>
              <a:t>‹#›</a:t>
            </a:fld>
            <a:endParaRPr lang="cs-CZ"/>
          </a:p>
        </p:txBody>
      </p:sp>
      <p:sp>
        <p:nvSpPr>
          <p:cNvPr id="7" name="Obdélní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9" name="Zástupný symbol pro obsah 8"/>
          <p:cNvSpPr>
            <a:spLocks noGrp="1"/>
          </p:cNvSpPr>
          <p:nvPr>
            <p:ph sz="quarter" idx="1"/>
          </p:nvPr>
        </p:nvSpPr>
        <p:spPr>
          <a:xfrm>
            <a:off x="457200" y="1219200"/>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632198" y="1216152"/>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
        <p:nvSpPr>
          <p:cNvPr id="11" name="Zástupný symbol pro obsah 10"/>
          <p:cNvSpPr>
            <a:spLocks noGrp="1"/>
          </p:cNvSpPr>
          <p:nvPr>
            <p:ph sz="quarter" idx="2"/>
          </p:nvPr>
        </p:nvSpPr>
        <p:spPr>
          <a:xfrm>
            <a:off x="457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648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
        <p:nvSpPr>
          <p:cNvPr id="5" name="Přímá spojovací čára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Přímá spojovací čára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obsah 11"/>
          <p:cNvSpPr>
            <a:spLocks noGrp="1"/>
          </p:cNvSpPr>
          <p:nvPr>
            <p:ph sz="quarter" idx="1"/>
          </p:nvPr>
        </p:nvSpPr>
        <p:spPr>
          <a:xfrm>
            <a:off x="304800" y="304800"/>
            <a:ext cx="57150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7. 10. 2020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152400"/>
            <a:ext cx="8229600" cy="990600"/>
          </a:xfrm>
          <a:prstGeom prst="rect">
            <a:avLst/>
          </a:prstGeom>
        </p:spPr>
        <p:txBody>
          <a:bodyPr vert="horz"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8A2481B-5154-415F-B752-558547769AA3}" type="datetimeFigureOut">
              <a:rPr lang="cs-CZ" smtClean="0"/>
              <a:pPr/>
              <a:t>7. 10. 2020</a:t>
            </a:fld>
            <a:endParaRPr lang="cs-CZ"/>
          </a:p>
        </p:txBody>
      </p:sp>
      <p:sp>
        <p:nvSpPr>
          <p:cNvPr id="3" name="Zástupný symbol pro zápatí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0264769-77EF-4CD0-90DE-F7D7F2D423C4}" type="slidenum">
              <a:rPr lang="cs-CZ" smtClean="0"/>
              <a:pPr/>
              <a:t>‹#›</a:t>
            </a:fld>
            <a:endParaRPr lang="cs-CZ"/>
          </a:p>
        </p:txBody>
      </p:sp>
      <p:sp>
        <p:nvSpPr>
          <p:cNvPr id="28" name="Přímá spojovací čára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Přímá spojovací čára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ovnoramenný trojúhelní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OTISKOVACÍ HMOTY</a:t>
            </a:r>
            <a:endParaRPr lang="cs-CZ" dirty="0"/>
          </a:p>
        </p:txBody>
      </p:sp>
      <p:sp>
        <p:nvSpPr>
          <p:cNvPr id="3" name="Podnadpis 2"/>
          <p:cNvSpPr>
            <a:spLocks noGrp="1"/>
          </p:cNvSpPr>
          <p:nvPr>
            <p:ph type="subTitle" idx="1"/>
          </p:nvPr>
        </p:nvSpPr>
        <p:spPr/>
        <p:txBody>
          <a:bodyPr/>
          <a:lstStyle/>
          <a:p>
            <a:r>
              <a:rPr lang="cs-CZ" dirty="0" smtClean="0"/>
              <a:t>Bc. Beatrice </a:t>
            </a:r>
            <a:r>
              <a:rPr lang="cs-CZ" dirty="0" err="1" smtClean="0"/>
              <a:t>Bogarová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err="1" smtClean="0"/>
              <a:t>Zinkoxideugenolové</a:t>
            </a:r>
            <a:r>
              <a:rPr lang="cs-CZ" dirty="0" smtClean="0"/>
              <a:t> otiskovací hmoty </a:t>
            </a:r>
            <a:br>
              <a:rPr lang="cs-CZ" dirty="0" smtClean="0"/>
            </a:br>
            <a:endParaRPr lang="cs-CZ" dirty="0"/>
          </a:p>
        </p:txBody>
      </p:sp>
      <p:sp>
        <p:nvSpPr>
          <p:cNvPr id="3" name="Zástupný symbol pro obsah 2"/>
          <p:cNvSpPr>
            <a:spLocks noGrp="1"/>
          </p:cNvSpPr>
          <p:nvPr>
            <p:ph sz="quarter" idx="1"/>
          </p:nvPr>
        </p:nvSpPr>
        <p:spPr/>
        <p:txBody>
          <a:bodyPr/>
          <a:lstStyle/>
          <a:p>
            <a:pPr>
              <a:buNone/>
            </a:pPr>
            <a:r>
              <a:rPr lang="cs-CZ" dirty="0" smtClean="0"/>
              <a:t>složení: oxid zinečnatý</a:t>
            </a:r>
          </a:p>
          <a:p>
            <a:pPr>
              <a:buNone/>
            </a:pPr>
            <a:r>
              <a:rPr lang="cs-CZ" dirty="0" smtClean="0"/>
              <a:t>             eugenol</a:t>
            </a:r>
          </a:p>
          <a:p>
            <a:pPr>
              <a:buNone/>
            </a:pPr>
            <a:r>
              <a:rPr lang="cs-CZ" dirty="0" smtClean="0"/>
              <a:t>             rostlinné oleje</a:t>
            </a:r>
          </a:p>
          <a:p>
            <a:pPr>
              <a:buNone/>
            </a:pPr>
            <a:r>
              <a:rPr lang="cs-CZ" dirty="0" smtClean="0"/>
              <a:t>             plniva (kaolin, kalafuna)   </a:t>
            </a:r>
          </a:p>
          <a:p>
            <a:pPr>
              <a:buNone/>
            </a:pPr>
            <a:r>
              <a:rPr lang="cs-CZ" dirty="0" smtClean="0"/>
              <a:t> </a:t>
            </a:r>
          </a:p>
          <a:p>
            <a:endParaRPr lang="cs-CZ" dirty="0"/>
          </a:p>
        </p:txBody>
      </p:sp>
      <p:sp>
        <p:nvSpPr>
          <p:cNvPr id="58370" name="AutoShape 2" descr="Výsledek obrázku pro otiskovací sád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8372" name="AutoShape 4" descr="Výsledek obrázku pro otiskovací sádra"/>
          <p:cNvSpPr>
            <a:spLocks noChangeAspect="1" noChangeArrowheads="1"/>
          </p:cNvSpPr>
          <p:nvPr/>
        </p:nvSpPr>
        <p:spPr bwMode="auto">
          <a:xfrm>
            <a:off x="155575" y="-982663"/>
            <a:ext cx="2228850" cy="20478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8374" name="AutoShape 6" descr="Výsledek obrázku pro otiskovací sádra"/>
          <p:cNvSpPr>
            <a:spLocks noChangeAspect="1" noChangeArrowheads="1"/>
          </p:cNvSpPr>
          <p:nvPr/>
        </p:nvSpPr>
        <p:spPr bwMode="auto">
          <a:xfrm>
            <a:off x="155575" y="-982663"/>
            <a:ext cx="2228850" cy="20478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t>
            </a:r>
            <a:br>
              <a:rPr lang="cs-CZ" dirty="0" smtClean="0"/>
            </a:br>
            <a:r>
              <a:rPr lang="cs-CZ" dirty="0" smtClean="0"/>
              <a:t/>
            </a:r>
            <a:br>
              <a:rPr lang="cs-CZ" dirty="0" smtClean="0"/>
            </a:br>
            <a:r>
              <a:rPr lang="cs-CZ" dirty="0" smtClean="0"/>
              <a:t> </a:t>
            </a:r>
            <a:r>
              <a:rPr lang="cs-CZ" dirty="0" err="1" smtClean="0"/>
              <a:t>Zinkoxideugenolové</a:t>
            </a:r>
            <a:r>
              <a:rPr lang="cs-CZ" dirty="0" smtClean="0"/>
              <a:t> otiskovací hmoty </a:t>
            </a:r>
            <a:br>
              <a:rPr lang="cs-CZ" dirty="0" smtClean="0"/>
            </a:b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lnSpcReduction="10000"/>
          </a:bodyPr>
          <a:lstStyle/>
          <a:p>
            <a:pPr>
              <a:buNone/>
            </a:pPr>
            <a:r>
              <a:rPr lang="cs-CZ" dirty="0" smtClean="0"/>
              <a:t>Reakcí při smíchání dvou past vzniká </a:t>
            </a:r>
            <a:r>
              <a:rPr lang="cs-CZ" dirty="0" err="1" smtClean="0"/>
              <a:t>eugenolát</a:t>
            </a:r>
            <a:r>
              <a:rPr lang="cs-CZ" dirty="0" smtClean="0"/>
              <a:t> zinečnatý, krystalizující v dlouhých jehlicích a stmelí ostatní látky . Otiskovací hmota je ve dvou tubách, které se smíchají na podložce z voskovaného papíru. Kontrastní zbarvení obou past je současně indikátorem správného promíchání. Tuhnutí značně urychluje teplo a vlhko (sliny).</a:t>
            </a:r>
          </a:p>
          <a:p>
            <a:pPr>
              <a:buNone/>
            </a:pPr>
            <a:r>
              <a:rPr lang="cs-CZ" dirty="0" smtClean="0"/>
              <a:t>Pomůcky k míchání musí být naprosto suché.V ústech ztuhne hmota asi za 2 minuty, zbytek pasty na podložce tuhne 4 – 5 x pomaleji.</a:t>
            </a:r>
          </a:p>
          <a:p>
            <a:pPr>
              <a:buNone/>
            </a:pPr>
            <a:r>
              <a:rPr lang="cs-CZ" dirty="0" smtClean="0"/>
              <a:t>Používá se k funkční otiskům na celkové náhrady v individuálních lžících.Otisk má dostatečnou pevnost v tlaku, tenké okraje se mohou deformovat nebo ulomit. Má velmi dobrou reprodukční schopnost. </a:t>
            </a:r>
            <a:r>
              <a:rPr lang="cs-CZ" dirty="0" err="1" smtClean="0"/>
              <a:t>Repin</a:t>
            </a:r>
            <a:r>
              <a:rPr lang="cs-CZ" dirty="0" smtClean="0"/>
              <a:t>.</a:t>
            </a:r>
          </a:p>
          <a:p>
            <a:pPr>
              <a:buNone/>
            </a:pP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Alginátové otiskovací hmoty   </a:t>
            </a:r>
            <a:br>
              <a:rPr lang="cs-CZ" dirty="0" smtClean="0"/>
            </a:br>
            <a:endParaRPr lang="cs-CZ" dirty="0"/>
          </a:p>
        </p:txBody>
      </p:sp>
      <p:sp>
        <p:nvSpPr>
          <p:cNvPr id="3" name="Zástupný symbol pro obsah 2"/>
          <p:cNvSpPr>
            <a:spLocks noGrp="1"/>
          </p:cNvSpPr>
          <p:nvPr>
            <p:ph sz="quarter" idx="1"/>
          </p:nvPr>
        </p:nvSpPr>
        <p:spPr/>
        <p:txBody>
          <a:bodyPr/>
          <a:lstStyle/>
          <a:p>
            <a:pPr>
              <a:buNone/>
            </a:pPr>
            <a:r>
              <a:rPr lang="cs-CZ" dirty="0" smtClean="0"/>
              <a:t>složení: </a:t>
            </a:r>
          </a:p>
          <a:p>
            <a:pPr>
              <a:buNone/>
            </a:pPr>
            <a:r>
              <a:rPr lang="cs-CZ" dirty="0" smtClean="0"/>
              <a:t>alginát sodný nebo alginát draselný          </a:t>
            </a:r>
          </a:p>
          <a:p>
            <a:pPr>
              <a:buNone/>
            </a:pPr>
            <a:r>
              <a:rPr lang="cs-CZ" dirty="0" smtClean="0"/>
              <a:t>sádra – k urychlení tuhnutí         </a:t>
            </a:r>
          </a:p>
          <a:p>
            <a:pPr>
              <a:buNone/>
            </a:pPr>
            <a:r>
              <a:rPr lang="cs-CZ" dirty="0" smtClean="0"/>
              <a:t>fosforečnan sodný – ke zpomalení tuhnutí</a:t>
            </a:r>
          </a:p>
          <a:p>
            <a:pPr>
              <a:buNone/>
            </a:pPr>
            <a:r>
              <a:rPr lang="cs-CZ" dirty="0" smtClean="0"/>
              <a:t>fluorokřemičitan sodný</a:t>
            </a:r>
          </a:p>
          <a:p>
            <a:pPr>
              <a:buNone/>
            </a:pPr>
            <a:r>
              <a:rPr lang="cs-CZ" dirty="0" smtClean="0"/>
              <a:t>plniva (křemelina, kaolin)</a:t>
            </a:r>
          </a:p>
          <a:p>
            <a:pPr>
              <a:buNone/>
            </a:pPr>
            <a:r>
              <a:rPr lang="cs-CZ" dirty="0" smtClean="0"/>
              <a:t>parfémy, ochucovadla, barviva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Alginátové otiskovací hmoty</a:t>
            </a:r>
            <a:endParaRPr lang="cs-CZ" dirty="0"/>
          </a:p>
        </p:txBody>
      </p:sp>
      <p:sp>
        <p:nvSpPr>
          <p:cNvPr id="3" name="Zástupný symbol pro obsah 2"/>
          <p:cNvSpPr>
            <a:spLocks noGrp="1"/>
          </p:cNvSpPr>
          <p:nvPr>
            <p:ph sz="quarter" idx="1"/>
          </p:nvPr>
        </p:nvSpPr>
        <p:spPr>
          <a:xfrm>
            <a:off x="457200" y="1268760"/>
            <a:ext cx="8229600" cy="5472608"/>
          </a:xfrm>
        </p:spPr>
        <p:txBody>
          <a:bodyPr>
            <a:normAutofit fontScale="92500" lnSpcReduction="10000"/>
          </a:bodyPr>
          <a:lstStyle/>
          <a:p>
            <a:r>
              <a:rPr lang="cs-CZ" dirty="0" smtClean="0"/>
              <a:t>Na výrobu se používají mořské řasy a z nich alkalické soli kyseliny </a:t>
            </a:r>
            <a:r>
              <a:rPr lang="cs-CZ" dirty="0" err="1" smtClean="0"/>
              <a:t>algové</a:t>
            </a:r>
            <a:r>
              <a:rPr lang="cs-CZ" dirty="0" smtClean="0"/>
              <a:t>. Smícháním např. alginátu sodného s vodou vzniká viskózní roztok, přidáním sádry zgelovatí – základ tuhnutí alginátových otiskovacích hmot (Ca ionty ze sádry způsobují rychlé ztuhnutí). Jako zpomalovače tuhnutí se přidávají fosforečnany. </a:t>
            </a:r>
          </a:p>
          <a:p>
            <a:r>
              <a:rPr lang="cs-CZ" dirty="0" smtClean="0"/>
              <a:t>Alginátové hmoty se dodávají ve formě prášku a mísí se s vodou. Po důkladném rozmíchání v gumovém kalichu se hmota vkládá do perforovaných lžic, konfekčních nebo individuálních. V ústech tuhne za 3 minuty.Rychlejší tuhnutí docílíme použitím teplejší vody. Vzhledem k rychlému odpařování vody z otisku je nutno otisk co nejdříve zpracovat (do půl hodiny), aby nedošlo k deformaci. Na dezinfekci se otisky vkládají do roztoku dezinfekční látky, před vysycháním chrání umístění otisku do polyetylenového sáčku. </a:t>
            </a:r>
          </a:p>
          <a:p>
            <a:pPr>
              <a:buNone/>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r>
              <a:rPr lang="cs-CZ" dirty="0" smtClean="0"/>
              <a:t>Alginátové otiskovací hmoty se používají na otisky bezzubých čelistí pro zhotovení individuální otiskovací lžíce,  na otisky pro pracovní modely při zhotovování částečných snímatelných náhrad, na situační otisky, všechny druhy pomocných otisků, je to univerzální otiskovací hmota používaná v ortodoncii.</a:t>
            </a:r>
          </a:p>
          <a:p>
            <a:r>
              <a:rPr lang="cs-CZ" dirty="0" smtClean="0"/>
              <a:t>Příklady: </a:t>
            </a:r>
            <a:r>
              <a:rPr lang="cs-CZ" dirty="0" err="1" smtClean="0"/>
              <a:t>Elastic</a:t>
            </a:r>
            <a:r>
              <a:rPr lang="cs-CZ" dirty="0" smtClean="0"/>
              <a:t> plus, </a:t>
            </a:r>
            <a:r>
              <a:rPr lang="cs-CZ" dirty="0" err="1" smtClean="0"/>
              <a:t>Ypeen</a:t>
            </a:r>
            <a:r>
              <a:rPr lang="cs-CZ" dirty="0" smtClean="0"/>
              <a:t>, </a:t>
            </a:r>
            <a:r>
              <a:rPr lang="cs-CZ" dirty="0" err="1" smtClean="0"/>
              <a:t>Kromapan</a:t>
            </a:r>
            <a:r>
              <a:rPr lang="cs-CZ" dirty="0" smtClean="0"/>
              <a:t>, </a:t>
            </a:r>
            <a:r>
              <a:rPr lang="cs-CZ" dirty="0" err="1" smtClean="0"/>
              <a:t>Phase</a:t>
            </a:r>
            <a:endParaRPr lang="cs-CZ" dirty="0" smtClean="0"/>
          </a:p>
          <a:p>
            <a:endParaRPr lang="cs-CZ" dirty="0"/>
          </a:p>
        </p:txBody>
      </p:sp>
      <p:pic>
        <p:nvPicPr>
          <p:cNvPr id="54274" name="Picture 2" descr="Výsledek obrázku pro otiskovací sádra"/>
          <p:cNvPicPr>
            <a:picLocks noChangeAspect="1" noChangeArrowheads="1"/>
          </p:cNvPicPr>
          <p:nvPr/>
        </p:nvPicPr>
        <p:blipFill>
          <a:blip r:embed="rId3" cstate="print"/>
          <a:srcRect/>
          <a:stretch>
            <a:fillRect/>
          </a:stretch>
        </p:blipFill>
        <p:spPr bwMode="auto">
          <a:xfrm>
            <a:off x="6156176" y="4725144"/>
            <a:ext cx="2390775" cy="1914525"/>
          </a:xfrm>
          <a:prstGeom prst="rect">
            <a:avLst/>
          </a:prstGeom>
          <a:noFill/>
        </p:spPr>
      </p:pic>
      <p:pic>
        <p:nvPicPr>
          <p:cNvPr id="54276" name="Picture 4" descr="Výsledek obrázku pro otiskovací sádra"/>
          <p:cNvPicPr>
            <a:picLocks noChangeAspect="1" noChangeArrowheads="1"/>
          </p:cNvPicPr>
          <p:nvPr/>
        </p:nvPicPr>
        <p:blipFill>
          <a:blip r:embed="rId4" cstate="print"/>
          <a:srcRect/>
          <a:stretch>
            <a:fillRect/>
          </a:stretch>
        </p:blipFill>
        <p:spPr bwMode="auto">
          <a:xfrm>
            <a:off x="3851920" y="4797152"/>
            <a:ext cx="1697360" cy="1838807"/>
          </a:xfrm>
          <a:prstGeom prst="rect">
            <a:avLst/>
          </a:prstGeom>
          <a:noFill/>
        </p:spPr>
      </p:pic>
      <p:pic>
        <p:nvPicPr>
          <p:cNvPr id="54278" name="Picture 6" descr="Výsledek obrázku pro otiskovací sádra"/>
          <p:cNvPicPr>
            <a:picLocks noChangeAspect="1" noChangeArrowheads="1"/>
          </p:cNvPicPr>
          <p:nvPr/>
        </p:nvPicPr>
        <p:blipFill>
          <a:blip r:embed="rId5" cstate="print"/>
          <a:srcRect/>
          <a:stretch>
            <a:fillRect/>
          </a:stretch>
        </p:blipFill>
        <p:spPr bwMode="auto">
          <a:xfrm>
            <a:off x="971600" y="4797152"/>
            <a:ext cx="1800200" cy="1800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Hydrokoloidy</a:t>
            </a:r>
            <a:r>
              <a:rPr lang="cs-CZ" dirty="0" smtClean="0"/>
              <a:t> (reverzibilní </a:t>
            </a:r>
            <a:r>
              <a:rPr lang="cs-CZ" dirty="0" err="1" smtClean="0"/>
              <a:t>hydrokoloidy</a:t>
            </a:r>
            <a:r>
              <a:rPr lang="cs-CZ" dirty="0" smtClean="0"/>
              <a:t>)</a:t>
            </a:r>
            <a:endParaRPr lang="cs-CZ" dirty="0"/>
          </a:p>
        </p:txBody>
      </p:sp>
      <p:sp>
        <p:nvSpPr>
          <p:cNvPr id="3" name="Zástupný symbol pro obsah 2"/>
          <p:cNvSpPr>
            <a:spLocks noGrp="1"/>
          </p:cNvSpPr>
          <p:nvPr>
            <p:ph sz="quarter" idx="1"/>
          </p:nvPr>
        </p:nvSpPr>
        <p:spPr>
          <a:xfrm>
            <a:off x="457200" y="1600200"/>
            <a:ext cx="8229600" cy="5069160"/>
          </a:xfrm>
        </p:spPr>
        <p:txBody>
          <a:bodyPr>
            <a:normAutofit fontScale="85000" lnSpcReduction="20000"/>
          </a:bodyPr>
          <a:lstStyle/>
          <a:p>
            <a:pPr>
              <a:buNone/>
            </a:pPr>
            <a:r>
              <a:rPr lang="cs-CZ" dirty="0" smtClean="0"/>
              <a:t>složení: voda</a:t>
            </a:r>
          </a:p>
          <a:p>
            <a:pPr>
              <a:buNone/>
            </a:pPr>
            <a:r>
              <a:rPr lang="cs-CZ" dirty="0" smtClean="0"/>
              <a:t>             agar sulfát</a:t>
            </a:r>
          </a:p>
          <a:p>
            <a:pPr>
              <a:buNone/>
            </a:pPr>
            <a:r>
              <a:rPr lang="cs-CZ" dirty="0" smtClean="0"/>
              <a:t>             síran draselný</a:t>
            </a:r>
          </a:p>
          <a:p>
            <a:pPr>
              <a:buNone/>
            </a:pPr>
            <a:r>
              <a:rPr lang="cs-CZ" dirty="0" smtClean="0"/>
              <a:t>             borax</a:t>
            </a:r>
          </a:p>
          <a:p>
            <a:pPr>
              <a:buNone/>
            </a:pPr>
            <a:r>
              <a:rPr lang="cs-CZ" dirty="0" smtClean="0"/>
              <a:t>             glycerin</a:t>
            </a:r>
          </a:p>
          <a:p>
            <a:r>
              <a:rPr lang="cs-CZ" dirty="0" smtClean="0"/>
              <a:t>Jedná se o termoplastickou hmotu, kterou je třeba před otiskováním upravit v termoboxu ve vodních lázních. </a:t>
            </a:r>
          </a:p>
          <a:p>
            <a:r>
              <a:rPr lang="cs-CZ" dirty="0" smtClean="0"/>
              <a:t>V první lázni se upravují reverzibilní </a:t>
            </a:r>
            <a:r>
              <a:rPr lang="cs-CZ" dirty="0" err="1" smtClean="0"/>
              <a:t>hydrokoloidy</a:t>
            </a:r>
            <a:r>
              <a:rPr lang="cs-CZ" dirty="0" smtClean="0"/>
              <a:t> varem po dobu 10 minut. </a:t>
            </a:r>
          </a:p>
          <a:p>
            <a:r>
              <a:rPr lang="cs-CZ" dirty="0" smtClean="0"/>
              <a:t>V druhé lázni – skladovací – může být otiskovací hmota uchována až 5 dní při teplotě 65-68°C, minimálně však 10 minut. Hmotu v tubách aplikujeme do vhodné, na chlazení napojené lžíce a vložíme do třetí lázně – temperovací na dobu 5-7 minut při 45-48°C. Tyto otiskovací hmoty jsou reversibilní – což znamená, že ze ztuhlého pružného gelu vlivem tepla vznikne opět plastická hmota.</a:t>
            </a:r>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Hydrokoloidy</a:t>
            </a:r>
            <a:endParaRPr lang="cs-CZ" dirty="0"/>
          </a:p>
        </p:txBody>
      </p:sp>
      <p:sp>
        <p:nvSpPr>
          <p:cNvPr id="3" name="Zástupný symbol pro obsah 2"/>
          <p:cNvSpPr>
            <a:spLocks noGrp="1"/>
          </p:cNvSpPr>
          <p:nvPr>
            <p:ph sz="quarter" idx="1"/>
          </p:nvPr>
        </p:nvSpPr>
        <p:spPr>
          <a:xfrm>
            <a:off x="457200" y="1600200"/>
            <a:ext cx="8229600" cy="5069160"/>
          </a:xfrm>
        </p:spPr>
        <p:txBody>
          <a:bodyPr>
            <a:normAutofit fontScale="92500"/>
          </a:bodyPr>
          <a:lstStyle/>
          <a:p>
            <a:r>
              <a:rPr lang="cs-CZ" dirty="0" smtClean="0"/>
              <a:t>Výhody </a:t>
            </a:r>
            <a:r>
              <a:rPr lang="cs-CZ" dirty="0" err="1" smtClean="0"/>
              <a:t>hydrokoloidů</a:t>
            </a:r>
            <a:r>
              <a:rPr lang="cs-CZ" dirty="0" smtClean="0"/>
              <a:t>- dokonalá pružná deformace, přirozená </a:t>
            </a:r>
            <a:r>
              <a:rPr lang="cs-CZ" dirty="0" err="1" smtClean="0"/>
              <a:t>hydrofilita</a:t>
            </a:r>
            <a:r>
              <a:rPr lang="cs-CZ" dirty="0" smtClean="0"/>
              <a:t>- výborná </a:t>
            </a:r>
            <a:r>
              <a:rPr lang="cs-CZ" dirty="0" err="1" smtClean="0"/>
              <a:t>zatékavost</a:t>
            </a:r>
            <a:r>
              <a:rPr lang="cs-CZ" dirty="0" smtClean="0"/>
              <a:t> a reprodukce  detailu, žádné míchání či odměřování </a:t>
            </a:r>
            <a:r>
              <a:rPr lang="cs-CZ" dirty="0" err="1" smtClean="0"/>
              <a:t>baze</a:t>
            </a:r>
            <a:r>
              <a:rPr lang="cs-CZ" dirty="0" smtClean="0"/>
              <a:t> či katalyzátoru, snadné vyjmutí otisku z úst, snadné vyjmutí sádrového modelu z otisku, přes počáteční investici do pořízení vodní lázně nejlevnější materiál na trhu.</a:t>
            </a:r>
          </a:p>
          <a:p>
            <a:r>
              <a:rPr lang="cs-CZ" dirty="0" smtClean="0"/>
              <a:t>Nevýhody- možnost pouze jednoho odlití sádrou, nižší pevnost ( odtržení </a:t>
            </a:r>
            <a:r>
              <a:rPr lang="cs-CZ" dirty="0" err="1" smtClean="0"/>
              <a:t>podsekřivých</a:t>
            </a:r>
            <a:r>
              <a:rPr lang="cs-CZ" dirty="0" smtClean="0"/>
              <a:t> míst), nutnost vylít otisky do hodiny, nižší okrajová pevnost při nedokonalém otisku gingiválního sulku, přesná regulace teplot ve vodních lázních a posloupnost jednotlivých kroků zpracování, přísná hygiena k prevenci kontaminace vodních lázní.</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Otiskovací elastomery</a:t>
            </a:r>
            <a:r>
              <a:rPr lang="cs-CZ" u="sng" dirty="0" smtClean="0"/>
              <a:t/>
            </a:r>
            <a:br>
              <a:rPr lang="cs-CZ" u="sng" dirty="0" smtClean="0"/>
            </a:br>
            <a:endParaRPr lang="cs-CZ" dirty="0"/>
          </a:p>
        </p:txBody>
      </p:sp>
      <p:sp>
        <p:nvSpPr>
          <p:cNvPr id="3" name="Zástupný symbol pro obsah 2"/>
          <p:cNvSpPr>
            <a:spLocks noGrp="1"/>
          </p:cNvSpPr>
          <p:nvPr>
            <p:ph sz="quarter" idx="1"/>
          </p:nvPr>
        </p:nvSpPr>
        <p:spPr>
          <a:xfrm>
            <a:off x="457200" y="1268760"/>
            <a:ext cx="8229600" cy="5589240"/>
          </a:xfrm>
        </p:spPr>
        <p:txBody>
          <a:bodyPr>
            <a:normAutofit fontScale="92500" lnSpcReduction="10000"/>
          </a:bodyPr>
          <a:lstStyle/>
          <a:p>
            <a:r>
              <a:rPr lang="cs-CZ" dirty="0" smtClean="0"/>
              <a:t>Skupina otiskovacích hmot na bázi syntetických kaučuků vulkanizujících za studena. Vyrábějí se v různých konzistencích (tmel, pasta, krém) a po přidání vulkanizačních činidel tuhnou na gumovitou hmotu. Otiskovací hmoty jsou po ztuhnutí elastické, přes </a:t>
            </a:r>
            <a:r>
              <a:rPr lang="cs-CZ" dirty="0" err="1" smtClean="0"/>
              <a:t>podsekřivé</a:t>
            </a:r>
            <a:r>
              <a:rPr lang="cs-CZ" dirty="0" smtClean="0"/>
              <a:t> oblasti se přesmyknou bez vážnějšího poškození. Tyto hmoty vznikají polymerací. Aplikují se do perforovaných lžiček.Užívají se k otiskům fixních náhrad.</a:t>
            </a:r>
          </a:p>
          <a:p>
            <a:r>
              <a:rPr lang="cs-CZ" dirty="0" smtClean="0"/>
              <a:t>Silikonové elastomery jsou </a:t>
            </a:r>
            <a:r>
              <a:rPr lang="cs-CZ" dirty="0" err="1" smtClean="0"/>
              <a:t>organokřemičité</a:t>
            </a:r>
            <a:r>
              <a:rPr lang="cs-CZ" dirty="0" smtClean="0"/>
              <a:t> látky, základem je silikonový polymer </a:t>
            </a:r>
            <a:r>
              <a:rPr lang="cs-CZ" dirty="0" err="1" smtClean="0"/>
              <a:t>poly</a:t>
            </a:r>
            <a:r>
              <a:rPr lang="cs-CZ" dirty="0" smtClean="0"/>
              <a:t> </a:t>
            </a:r>
            <a:r>
              <a:rPr lang="cs-CZ" dirty="0" err="1" smtClean="0"/>
              <a:t>dimetyl</a:t>
            </a:r>
            <a:r>
              <a:rPr lang="cs-CZ" dirty="0" smtClean="0"/>
              <a:t> silo </a:t>
            </a:r>
            <a:r>
              <a:rPr lang="cs-CZ" dirty="0" err="1" smtClean="0"/>
              <a:t>xandiol</a:t>
            </a:r>
            <a:r>
              <a:rPr lang="cs-CZ" dirty="0" smtClean="0"/>
              <a:t>. Jsou kombinací organických a anorganických složek. Organické látky zajišťují plasticitu, ale i nevýhodnou </a:t>
            </a:r>
            <a:r>
              <a:rPr lang="cs-CZ" dirty="0" err="1" smtClean="0"/>
              <a:t>nesmáčivost</a:t>
            </a:r>
            <a:r>
              <a:rPr lang="cs-CZ" dirty="0" smtClean="0"/>
              <a:t>, anorganické se podílejí na zajištění tepelné a chemické stálosti. Silikonové elastomery vynikají přesností reprodukce, velkou pružností, vysokou pevností a malými objemovými změnami. </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C-silikony - kondenzační silikony</a:t>
            </a:r>
            <a:endParaRPr lang="cs-CZ" dirty="0"/>
          </a:p>
        </p:txBody>
      </p:sp>
      <p:sp>
        <p:nvSpPr>
          <p:cNvPr id="3" name="Zástupný symbol pro obsah 2"/>
          <p:cNvSpPr>
            <a:spLocks noGrp="1"/>
          </p:cNvSpPr>
          <p:nvPr>
            <p:ph sz="quarter" idx="1"/>
          </p:nvPr>
        </p:nvSpPr>
        <p:spPr>
          <a:xfrm>
            <a:off x="457200" y="1268760"/>
            <a:ext cx="8229600" cy="5400600"/>
          </a:xfrm>
        </p:spPr>
        <p:txBody>
          <a:bodyPr>
            <a:normAutofit fontScale="92500" lnSpcReduction="10000"/>
          </a:bodyPr>
          <a:lstStyle/>
          <a:p>
            <a:r>
              <a:rPr lang="cs-CZ" dirty="0" smtClean="0"/>
              <a:t>vulkanizační reakce je kondenzace</a:t>
            </a:r>
          </a:p>
          <a:p>
            <a:r>
              <a:rPr lang="cs-CZ" dirty="0" smtClean="0"/>
              <a:t>polykondenzace - reagují spolu různé nízkomolekulární sloučeniny. Polykondenzát má jinou  strukturu a složení než výchozí látka. Při polykondenzaci se jako vedlejší produkt uvolňuje voda a alkohol. Výsledná látky je polykondenzát.</a:t>
            </a:r>
          </a:p>
          <a:p>
            <a:r>
              <a:rPr lang="cs-CZ" dirty="0" smtClean="0"/>
              <a:t>Dodávají se jako tmel, pasta, krém a mísí se s vulkanitem (</a:t>
            </a:r>
            <a:r>
              <a:rPr lang="cs-CZ" dirty="0" err="1" smtClean="0"/>
              <a:t>katalizátorem</a:t>
            </a:r>
            <a:r>
              <a:rPr lang="cs-CZ" dirty="0" smtClean="0"/>
              <a:t>).</a:t>
            </a:r>
          </a:p>
          <a:p>
            <a:r>
              <a:rPr lang="cs-CZ" dirty="0" smtClean="0"/>
              <a:t>Tyto silikony se označují písmenem K nebo C.</a:t>
            </a:r>
          </a:p>
          <a:p>
            <a:r>
              <a:rPr lang="cs-CZ" dirty="0" smtClean="0"/>
              <a:t>Ztuhlé silikonové otiskovací hmoty jsou hydrofobní, nesmáčí se s vodou, což negativně ovlivňuje zpracování otisků při vylévání sádrou. </a:t>
            </a:r>
          </a:p>
          <a:p>
            <a:r>
              <a:rPr lang="cs-CZ" dirty="0" smtClean="0"/>
              <a:t>Komerční názvy výrobků: </a:t>
            </a:r>
            <a:r>
              <a:rPr lang="cs-CZ" dirty="0" err="1" smtClean="0"/>
              <a:t>Stomaflex</a:t>
            </a:r>
            <a:r>
              <a:rPr lang="cs-CZ" dirty="0" smtClean="0"/>
              <a:t>, </a:t>
            </a:r>
            <a:r>
              <a:rPr lang="cs-CZ" dirty="0" err="1" smtClean="0"/>
              <a:t>Siloflex</a:t>
            </a:r>
            <a:r>
              <a:rPr lang="cs-CZ" dirty="0" smtClean="0"/>
              <a:t>, </a:t>
            </a:r>
            <a:r>
              <a:rPr lang="cs-CZ" dirty="0" err="1" smtClean="0"/>
              <a:t>Speedex</a:t>
            </a:r>
            <a:r>
              <a:rPr lang="cs-CZ" dirty="0" smtClean="0"/>
              <a:t>, Rapid, 3 M, </a:t>
            </a:r>
            <a:r>
              <a:rPr lang="cs-CZ" dirty="0" err="1" smtClean="0"/>
              <a:t>Silaplast</a:t>
            </a:r>
            <a:r>
              <a:rPr lang="cs-CZ" dirty="0" smtClean="0"/>
              <a:t>, </a:t>
            </a:r>
            <a:r>
              <a:rPr lang="cs-CZ" dirty="0" err="1" smtClean="0"/>
              <a:t>Zetaplus</a:t>
            </a:r>
            <a:r>
              <a:rPr lang="cs-CZ" dirty="0" smtClean="0"/>
              <a:t> apod.</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silikony - adiční silikony</a:t>
            </a:r>
            <a:endParaRPr lang="cs-CZ" dirty="0"/>
          </a:p>
        </p:txBody>
      </p:sp>
      <p:sp>
        <p:nvSpPr>
          <p:cNvPr id="3" name="Zástupný symbol pro obsah 2"/>
          <p:cNvSpPr>
            <a:spLocks noGrp="1"/>
          </p:cNvSpPr>
          <p:nvPr>
            <p:ph sz="quarter" idx="1"/>
          </p:nvPr>
        </p:nvSpPr>
        <p:spPr/>
        <p:txBody>
          <a:bodyPr>
            <a:normAutofit/>
          </a:bodyPr>
          <a:lstStyle/>
          <a:p>
            <a:r>
              <a:rPr lang="cs-CZ" dirty="0" smtClean="0"/>
              <a:t>(vinyl </a:t>
            </a:r>
            <a:r>
              <a:rPr lang="cs-CZ" dirty="0" err="1" smtClean="0"/>
              <a:t>siloxanové</a:t>
            </a:r>
            <a:r>
              <a:rPr lang="cs-CZ" dirty="0" smtClean="0"/>
              <a:t> hmoty)+(hydrofilní </a:t>
            </a:r>
            <a:r>
              <a:rPr lang="cs-CZ" dirty="0" err="1" smtClean="0"/>
              <a:t>polyvinylsiloxanové</a:t>
            </a:r>
            <a:r>
              <a:rPr lang="cs-CZ" dirty="0" smtClean="0"/>
              <a:t> hmoty)</a:t>
            </a:r>
          </a:p>
          <a:p>
            <a:r>
              <a:rPr lang="cs-CZ" dirty="0" smtClean="0"/>
              <a:t>polyadice - postupné spojování různých nízkomolekulárních látek do makromolekuly.Výsledný produkt má stejné chemické složení jako výchozí směs. Při polyadici nevzniká žádný vedlejší produkt. Výsledným produktem je </a:t>
            </a:r>
            <a:r>
              <a:rPr lang="cs-CZ" dirty="0" err="1" smtClean="0"/>
              <a:t>polyadukt</a:t>
            </a:r>
            <a:r>
              <a:rPr lang="cs-CZ" dirty="0" smtClean="0"/>
              <a:t>.</a:t>
            </a:r>
          </a:p>
          <a:p>
            <a:r>
              <a:rPr lang="cs-CZ" dirty="0" smtClean="0"/>
              <a:t>Základní složkou je </a:t>
            </a:r>
            <a:r>
              <a:rPr lang="cs-CZ" dirty="0" err="1" smtClean="0"/>
              <a:t>di</a:t>
            </a:r>
            <a:r>
              <a:rPr lang="cs-CZ" dirty="0" smtClean="0"/>
              <a:t> metyl </a:t>
            </a:r>
            <a:r>
              <a:rPr lang="cs-CZ" dirty="0" err="1" smtClean="0"/>
              <a:t>siloxanový</a:t>
            </a:r>
            <a:r>
              <a:rPr lang="cs-CZ" dirty="0" smtClean="0"/>
              <a:t> polymer, který obsahuje v jedné pastě vinylové skupiny a v druhé vodíkové. </a:t>
            </a:r>
          </a:p>
          <a:p>
            <a:endParaRPr lang="cs-CZ"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OTISKOVACÍ HMOTY</a:t>
            </a:r>
            <a:endParaRPr lang="cs-CZ" dirty="0"/>
          </a:p>
        </p:txBody>
      </p:sp>
      <p:sp>
        <p:nvSpPr>
          <p:cNvPr id="3" name="Zástupný symbol pro obsah 2"/>
          <p:cNvSpPr>
            <a:spLocks noGrp="1"/>
          </p:cNvSpPr>
          <p:nvPr>
            <p:ph sz="quarter" idx="1"/>
          </p:nvPr>
        </p:nvSpPr>
        <p:spPr/>
        <p:txBody>
          <a:bodyPr>
            <a:normAutofit/>
          </a:bodyPr>
          <a:lstStyle/>
          <a:p>
            <a:r>
              <a:rPr lang="cs-CZ" dirty="0" smtClean="0"/>
              <a:t>Ve stomatologické protetice se pracuje ve většině případů nepřímým pracovním postupem.</a:t>
            </a:r>
          </a:p>
          <a:p>
            <a:r>
              <a:rPr lang="cs-CZ" dirty="0" smtClean="0"/>
              <a:t>Pro získání přesného otisku situace v ústech pacienta používáme otiskovací hmoty.</a:t>
            </a:r>
          </a:p>
          <a:p>
            <a:r>
              <a:rPr lang="cs-CZ" dirty="0" smtClean="0"/>
              <a:t>Je to přenosové médium informací z dutiny ústní pacienta do laboratoře.</a:t>
            </a:r>
          </a:p>
          <a:p>
            <a:r>
              <a:rPr lang="cs-CZ" dirty="0" smtClean="0"/>
              <a:t>Na dodržení poměrů míchaných látek  závisí kvalita a přesnost otisku.</a:t>
            </a:r>
          </a:p>
          <a:p>
            <a:r>
              <a:rPr lang="cs-CZ" dirty="0" smtClean="0"/>
              <a:t>Je nutná technologická kázeň dle výrobce při zpracování otiskovacích hmot. </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980728"/>
            <a:ext cx="8229600" cy="5472608"/>
          </a:xfrm>
        </p:spPr>
        <p:txBody>
          <a:bodyPr>
            <a:normAutofit fontScale="92500" lnSpcReduction="10000"/>
          </a:bodyPr>
          <a:lstStyle/>
          <a:p>
            <a:r>
              <a:rPr lang="cs-CZ" dirty="0" smtClean="0"/>
              <a:t>Příprava otiskovací pasty je stejně snadná jako u běžných silikonů, míchají se tmel s tmelem v poměru 1:1, krém je v kartuších (</a:t>
            </a:r>
            <a:r>
              <a:rPr lang="cs-CZ" dirty="0" err="1" smtClean="0"/>
              <a:t>dvojkartuše</a:t>
            </a:r>
            <a:r>
              <a:rPr lang="cs-CZ" dirty="0" smtClean="0"/>
              <a:t> – krém + vulkanisér) a aplikuje se pistolí, bez zásahu sestry. Adiční silikony se používají především k otiskům pro náročné protetické práce (</a:t>
            </a:r>
            <a:r>
              <a:rPr lang="cs-CZ" dirty="0" err="1" smtClean="0"/>
              <a:t>metalokeramika</a:t>
            </a:r>
            <a:r>
              <a:rPr lang="cs-CZ" dirty="0" smtClean="0"/>
              <a:t>, zásuvné spoje apod.).Adiční silikony se míchají převážně v </a:t>
            </a:r>
            <a:r>
              <a:rPr lang="cs-CZ" dirty="0" err="1" smtClean="0"/>
              <a:t>Pentamixu</a:t>
            </a:r>
            <a:r>
              <a:rPr lang="cs-CZ" dirty="0" smtClean="0"/>
              <a:t> přístroji pro mísení hmot. Otisky se provádí v plné lžíci s adhezivem. A silikony mají delší zpracovatelnost, nebezpečí nevratných deformací tokem ztuhlého materiálu je podstatně menší než u běžných silikonů.Objemové změny jsou minimální a objemová přesnost je zachována i při dlouhodobém přechovávání. </a:t>
            </a:r>
          </a:p>
          <a:p>
            <a:r>
              <a:rPr lang="cs-CZ" dirty="0" smtClean="0"/>
              <a:t>Komerční názvy výrobků: President, </a:t>
            </a:r>
            <a:r>
              <a:rPr lang="cs-CZ" dirty="0" err="1" smtClean="0"/>
              <a:t>Permagum</a:t>
            </a:r>
            <a:r>
              <a:rPr lang="cs-CZ" dirty="0" smtClean="0"/>
              <a:t>, </a:t>
            </a:r>
            <a:r>
              <a:rPr lang="cs-CZ" dirty="0" err="1" smtClean="0"/>
              <a:t>Contrast</a:t>
            </a:r>
            <a:r>
              <a:rPr lang="cs-CZ" dirty="0" smtClean="0"/>
              <a:t>, atd.</a:t>
            </a:r>
          </a:p>
          <a:p>
            <a:endParaRPr lang="cs-CZ" dirty="0"/>
          </a:p>
        </p:txBody>
      </p:sp>
      <p:pic>
        <p:nvPicPr>
          <p:cNvPr id="48130" name="Picture 2" descr="Výsledek obrázku pro otiskovací sádra"/>
          <p:cNvPicPr>
            <a:picLocks noChangeAspect="1" noChangeArrowheads="1"/>
          </p:cNvPicPr>
          <p:nvPr/>
        </p:nvPicPr>
        <p:blipFill>
          <a:blip r:embed="rId2" cstate="print"/>
          <a:srcRect/>
          <a:stretch>
            <a:fillRect/>
          </a:stretch>
        </p:blipFill>
        <p:spPr bwMode="auto">
          <a:xfrm>
            <a:off x="7452320" y="5097114"/>
            <a:ext cx="1691680" cy="1760886"/>
          </a:xfrm>
          <a:prstGeom prst="rect">
            <a:avLst/>
          </a:prstGeom>
          <a:noFill/>
        </p:spPr>
      </p:pic>
      <p:pic>
        <p:nvPicPr>
          <p:cNvPr id="48132" name="Picture 4" descr="Výsledek obrázku pro otiskovací sádra"/>
          <p:cNvPicPr>
            <a:picLocks noChangeAspect="1" noChangeArrowheads="1"/>
          </p:cNvPicPr>
          <p:nvPr/>
        </p:nvPicPr>
        <p:blipFill>
          <a:blip r:embed="rId3" cstate="print"/>
          <a:srcRect/>
          <a:stretch>
            <a:fillRect/>
          </a:stretch>
        </p:blipFill>
        <p:spPr bwMode="auto">
          <a:xfrm>
            <a:off x="6300192" y="5805264"/>
            <a:ext cx="943372" cy="943373"/>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Otiskovací techniky silikonovými elastomery:</a:t>
            </a:r>
            <a:br>
              <a:rPr lang="cs-CZ" dirty="0" smtClean="0"/>
            </a:br>
            <a:endParaRPr lang="cs-CZ" dirty="0"/>
          </a:p>
        </p:txBody>
      </p:sp>
      <p:sp>
        <p:nvSpPr>
          <p:cNvPr id="3" name="Zástupný symbol pro obsah 2"/>
          <p:cNvSpPr>
            <a:spLocks noGrp="1"/>
          </p:cNvSpPr>
          <p:nvPr>
            <p:ph sz="quarter" idx="1"/>
          </p:nvPr>
        </p:nvSpPr>
        <p:spPr>
          <a:xfrm>
            <a:off x="457200" y="1600200"/>
            <a:ext cx="8229600" cy="5257800"/>
          </a:xfrm>
        </p:spPr>
        <p:txBody>
          <a:bodyPr>
            <a:normAutofit fontScale="92500"/>
          </a:bodyPr>
          <a:lstStyle/>
          <a:p>
            <a:r>
              <a:rPr lang="cs-CZ" b="1" dirty="0" smtClean="0"/>
              <a:t>1. Metoda dvojího otiskování</a:t>
            </a:r>
            <a:r>
              <a:rPr lang="cs-CZ" dirty="0" smtClean="0"/>
              <a:t> (korekčního otisku) – první otisk je pořízen do tmelu. Poté, co tento první otisk ztuhne, vyjme se z úst. Na otisku se vytvoří dostatek prostoru (odtokové rýhy) pro nanesení korekční vrstvy krému. Jím se provede druhý detailní otisk.Krém musí souvisle pokrývat celou plochu prvého otisku.</a:t>
            </a:r>
          </a:p>
          <a:p>
            <a:r>
              <a:rPr lang="cs-CZ" b="1" dirty="0" smtClean="0"/>
              <a:t>2. Metoda dvojího míchání  </a:t>
            </a:r>
            <a:r>
              <a:rPr lang="cs-CZ" dirty="0" smtClean="0"/>
              <a:t>(</a:t>
            </a:r>
            <a:r>
              <a:rPr lang="cs-CZ" dirty="0" err="1" smtClean="0"/>
              <a:t>sandwichová</a:t>
            </a:r>
            <a:r>
              <a:rPr lang="cs-CZ" b="1" dirty="0" smtClean="0"/>
              <a:t>  </a:t>
            </a:r>
            <a:r>
              <a:rPr lang="cs-CZ" dirty="0" smtClean="0"/>
              <a:t>technika)- tmel i krém se připravují současně. Tmel je aplikován do lžíce a krém je nanesen na pahýl. Poté se lžíce s tmelem zavede do úst a oba materiály tuhnou současně.</a:t>
            </a:r>
          </a:p>
          <a:p>
            <a:r>
              <a:rPr lang="cs-CZ" b="1" dirty="0" smtClean="0"/>
              <a:t>3. Jednofázové otiskování</a:t>
            </a:r>
            <a:r>
              <a:rPr lang="cs-CZ" dirty="0" smtClean="0"/>
              <a:t> – principem metody je, že se materiál stejné viskozity nanáší do lžíce i na pahýl.</a:t>
            </a:r>
          </a:p>
          <a:p>
            <a:endParaRPr lang="cs-CZ" dirty="0"/>
          </a:p>
        </p:txBody>
      </p:sp>
      <p:pic>
        <p:nvPicPr>
          <p:cNvPr id="47106" name="Picture 2" descr="Výsledek obrázku pro otiskovací sádra"/>
          <p:cNvPicPr>
            <a:picLocks noChangeAspect="1" noChangeArrowheads="1"/>
          </p:cNvPicPr>
          <p:nvPr/>
        </p:nvPicPr>
        <p:blipFill>
          <a:blip r:embed="rId2" cstate="print"/>
          <a:srcRect/>
          <a:stretch>
            <a:fillRect/>
          </a:stretch>
        </p:blipFill>
        <p:spPr bwMode="auto">
          <a:xfrm>
            <a:off x="4932040" y="0"/>
            <a:ext cx="1440160" cy="1440160"/>
          </a:xfrm>
          <a:prstGeom prst="rect">
            <a:avLst/>
          </a:prstGeom>
          <a:noFill/>
        </p:spPr>
      </p:pic>
      <p:pic>
        <p:nvPicPr>
          <p:cNvPr id="47108" name="Picture 4" descr="Výsledek obrázku pro otiskovací sádra"/>
          <p:cNvPicPr>
            <a:picLocks noChangeAspect="1" noChangeArrowheads="1"/>
          </p:cNvPicPr>
          <p:nvPr/>
        </p:nvPicPr>
        <p:blipFill>
          <a:blip r:embed="rId3" cstate="print"/>
          <a:srcRect/>
          <a:stretch>
            <a:fillRect/>
          </a:stretch>
        </p:blipFill>
        <p:spPr bwMode="auto">
          <a:xfrm>
            <a:off x="6588224" y="188640"/>
            <a:ext cx="2045196" cy="1152128"/>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Připomínky ke zpracování  silikonů:</a:t>
            </a:r>
            <a:br>
              <a:rPr lang="cs-CZ" dirty="0" smtClean="0"/>
            </a:br>
            <a:endParaRPr lang="cs-CZ" dirty="0"/>
          </a:p>
        </p:txBody>
      </p:sp>
      <p:sp>
        <p:nvSpPr>
          <p:cNvPr id="3" name="Zástupný symbol pro obsah 2"/>
          <p:cNvSpPr>
            <a:spLocks noGrp="1"/>
          </p:cNvSpPr>
          <p:nvPr>
            <p:ph sz="quarter" idx="1"/>
          </p:nvPr>
        </p:nvSpPr>
        <p:spPr>
          <a:xfrm>
            <a:off x="457200" y="1268760"/>
            <a:ext cx="8229600" cy="5328592"/>
          </a:xfrm>
        </p:spPr>
        <p:txBody>
          <a:bodyPr>
            <a:normAutofit fontScale="92500"/>
          </a:bodyPr>
          <a:lstStyle/>
          <a:p>
            <a:pPr marL="514350" lvl="0" indent="-514350">
              <a:buFont typeface="+mj-lt"/>
              <a:buAutoNum type="arabicPeriod"/>
            </a:pPr>
            <a:r>
              <a:rPr lang="cs-CZ" dirty="0" smtClean="0"/>
              <a:t>otiskovací hmoty zpracovávat dle návodu výrobce - dodržovat předepsané dávkování a míchání.</a:t>
            </a:r>
          </a:p>
          <a:p>
            <a:pPr marL="514350" lvl="0" indent="-514350">
              <a:buFont typeface="+mj-lt"/>
              <a:buAutoNum type="arabicPeriod"/>
            </a:pPr>
            <a:r>
              <a:rPr lang="cs-CZ" dirty="0" smtClean="0"/>
              <a:t>vulkanit se vzdušnou vlhkostí hydrolyzuje a ztrácí účinnost. Lahvičky je nutno ihned po použití dobře uzavřít.</a:t>
            </a:r>
          </a:p>
          <a:p>
            <a:pPr marL="514350" lvl="0" indent="-514350">
              <a:buFont typeface="+mj-lt"/>
              <a:buAutoNum type="arabicPeriod"/>
            </a:pPr>
            <a:r>
              <a:rPr lang="cs-CZ" dirty="0" smtClean="0"/>
              <a:t>k míchání solidu použít rukavice a dobře promíchat s vulkanitem (obarveným), míchá se pouze prsty, ne v dlaních.</a:t>
            </a:r>
          </a:p>
          <a:p>
            <a:pPr marL="514350" lvl="0" indent="-514350">
              <a:buFont typeface="+mj-lt"/>
              <a:buAutoNum type="arabicPeriod"/>
            </a:pPr>
            <a:r>
              <a:rPr lang="cs-CZ" dirty="0" smtClean="0"/>
              <a:t>před snímáním otisku se přesvědčit, že je silikon ztuhlý a elastický (zkrátit dobu snímání otisku na minimum).</a:t>
            </a:r>
          </a:p>
          <a:p>
            <a:pPr marL="514350" lvl="0" indent="-514350">
              <a:buFont typeface="+mj-lt"/>
              <a:buAutoNum type="arabicPeriod"/>
            </a:pPr>
            <a:r>
              <a:rPr lang="cs-CZ" dirty="0" smtClean="0"/>
              <a:t>otisk vylít co nejdříve, do 30 minut. Neplatí pro A-silikony.</a:t>
            </a:r>
          </a:p>
          <a:p>
            <a:pPr marL="514350" lvl="0" indent="-514350">
              <a:buFont typeface="+mj-lt"/>
              <a:buAutoNum type="arabicPeriod"/>
            </a:pPr>
            <a:r>
              <a:rPr lang="cs-CZ" dirty="0" smtClean="0"/>
              <a:t>kondenzační silikony nejsou tvarově stálé.</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Polysulfidové elastomery (</a:t>
            </a:r>
            <a:r>
              <a:rPr lang="cs-CZ" dirty="0" err="1" smtClean="0"/>
              <a:t>thiokoly</a:t>
            </a:r>
            <a:r>
              <a:rPr lang="cs-CZ" dirty="0" smtClean="0"/>
              <a:t>)</a:t>
            </a:r>
            <a:endParaRPr lang="cs-CZ" dirty="0"/>
          </a:p>
        </p:txBody>
      </p:sp>
      <p:sp>
        <p:nvSpPr>
          <p:cNvPr id="3" name="Zástupný symbol pro obsah 2"/>
          <p:cNvSpPr>
            <a:spLocks noGrp="1"/>
          </p:cNvSpPr>
          <p:nvPr>
            <p:ph sz="quarter" idx="1"/>
          </p:nvPr>
        </p:nvSpPr>
        <p:spPr/>
        <p:txBody>
          <a:bodyPr/>
          <a:lstStyle/>
          <a:p>
            <a:r>
              <a:rPr lang="cs-CZ" dirty="0" smtClean="0"/>
              <a:t>jsou syntetické kaučuky. Nevýhodou  je merkaptanový zápach, který lze těžko parfémovat. Výhodná je jejich prakticky neomezená skladovatelnost.Tyto otiskovací materiály se v Evropě  nerozšířily, užívají se v USA. Např. </a:t>
            </a:r>
            <a:r>
              <a:rPr lang="cs-CZ" dirty="0" err="1" smtClean="0"/>
              <a:t>Coe</a:t>
            </a:r>
            <a:r>
              <a:rPr lang="cs-CZ" dirty="0" smtClean="0"/>
              <a:t>-</a:t>
            </a:r>
            <a:r>
              <a:rPr lang="cs-CZ" dirty="0" err="1" smtClean="0"/>
              <a:t>flex</a:t>
            </a:r>
            <a:endParaRPr lang="cs-CZ" dirty="0" smtClean="0"/>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Polyétery</a:t>
            </a:r>
            <a:endParaRPr lang="cs-CZ" dirty="0"/>
          </a:p>
        </p:txBody>
      </p:sp>
      <p:sp>
        <p:nvSpPr>
          <p:cNvPr id="3" name="Zástupný symbol pro obsah 2"/>
          <p:cNvSpPr>
            <a:spLocks noGrp="1"/>
          </p:cNvSpPr>
          <p:nvPr>
            <p:ph sz="quarter" idx="1"/>
          </p:nvPr>
        </p:nvSpPr>
        <p:spPr/>
        <p:txBody>
          <a:bodyPr>
            <a:normAutofit/>
          </a:bodyPr>
          <a:lstStyle/>
          <a:p>
            <a:r>
              <a:rPr lang="cs-CZ" dirty="0" smtClean="0"/>
              <a:t>podstatou je </a:t>
            </a:r>
            <a:r>
              <a:rPr lang="cs-CZ" dirty="0" err="1" smtClean="0"/>
              <a:t>epiminová</a:t>
            </a:r>
            <a:r>
              <a:rPr lang="cs-CZ" dirty="0" smtClean="0"/>
              <a:t> pryskyřice, jejíž podíl tvoří </a:t>
            </a:r>
            <a:r>
              <a:rPr lang="cs-CZ" dirty="0" err="1" smtClean="0"/>
              <a:t>polyéterový</a:t>
            </a:r>
            <a:r>
              <a:rPr lang="cs-CZ" dirty="0" smtClean="0"/>
              <a:t> polymer, změkčený </a:t>
            </a:r>
            <a:r>
              <a:rPr lang="cs-CZ" dirty="0" err="1" smtClean="0"/>
              <a:t>polyetylénglykolem</a:t>
            </a:r>
            <a:r>
              <a:rPr lang="cs-CZ" dirty="0" smtClean="0"/>
              <a:t>. Katalyzátorem je metyl para toluen </a:t>
            </a:r>
            <a:r>
              <a:rPr lang="cs-CZ" dirty="0" err="1" smtClean="0"/>
              <a:t>sulfonát</a:t>
            </a:r>
            <a:r>
              <a:rPr lang="cs-CZ" dirty="0" smtClean="0"/>
              <a:t>.</a:t>
            </a:r>
          </a:p>
          <a:p>
            <a:r>
              <a:rPr lang="cs-CZ" dirty="0" smtClean="0"/>
              <a:t>Tuhnutí </a:t>
            </a:r>
            <a:r>
              <a:rPr lang="cs-CZ" dirty="0" err="1" smtClean="0"/>
              <a:t>polyéterových</a:t>
            </a:r>
            <a:r>
              <a:rPr lang="cs-CZ" dirty="0" smtClean="0"/>
              <a:t> otiskovacích hmot probíhá  téměř bez objemových změn. V </a:t>
            </a:r>
            <a:r>
              <a:rPr lang="cs-CZ" dirty="0" err="1" smtClean="0"/>
              <a:t>polyéterech</a:t>
            </a:r>
            <a:r>
              <a:rPr lang="cs-CZ" dirty="0" smtClean="0"/>
              <a:t> jsou hydrofilní látky, které se výborně snáší se sliznicí. </a:t>
            </a:r>
            <a:r>
              <a:rPr lang="cs-CZ" dirty="0" err="1" smtClean="0"/>
              <a:t>Hydrofilita</a:t>
            </a:r>
            <a:r>
              <a:rPr lang="cs-CZ" dirty="0" smtClean="0"/>
              <a:t> </a:t>
            </a:r>
            <a:r>
              <a:rPr lang="cs-CZ" dirty="0" err="1" smtClean="0"/>
              <a:t>polyéterů</a:t>
            </a:r>
            <a:r>
              <a:rPr lang="cs-CZ" dirty="0" smtClean="0"/>
              <a:t> působí bobtnání otisků, proto nesmějí být otisky skladovány ve vlhku.</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457200" y="228919"/>
            <a:ext cx="8229600" cy="45719"/>
          </a:xfrm>
        </p:spPr>
        <p:txBody>
          <a:bodyPr>
            <a:normAutofit fontScale="90000"/>
          </a:bodyPr>
          <a:lstStyle/>
          <a:p>
            <a:endParaRPr lang="cs-CZ" dirty="0"/>
          </a:p>
        </p:txBody>
      </p:sp>
      <p:sp>
        <p:nvSpPr>
          <p:cNvPr id="3" name="Zástupný symbol pro obsah 2"/>
          <p:cNvSpPr>
            <a:spLocks noGrp="1"/>
          </p:cNvSpPr>
          <p:nvPr>
            <p:ph sz="quarter" idx="1"/>
          </p:nvPr>
        </p:nvSpPr>
        <p:spPr>
          <a:xfrm>
            <a:off x="457200" y="332656"/>
            <a:ext cx="8229600" cy="6264696"/>
          </a:xfrm>
        </p:spPr>
        <p:txBody>
          <a:bodyPr>
            <a:normAutofit fontScale="92500"/>
          </a:bodyPr>
          <a:lstStyle/>
          <a:p>
            <a:r>
              <a:rPr lang="cs-CZ" dirty="0" err="1" smtClean="0"/>
              <a:t>Polyétery</a:t>
            </a:r>
            <a:r>
              <a:rPr lang="cs-CZ" dirty="0" smtClean="0"/>
              <a:t> jsou hodně tuhé, míchají se v </a:t>
            </a:r>
            <a:r>
              <a:rPr lang="cs-CZ" dirty="0" err="1" smtClean="0"/>
              <a:t>Pentamixu</a:t>
            </a:r>
            <a:r>
              <a:rPr lang="cs-CZ" dirty="0" smtClean="0"/>
              <a:t> nebo obtížně ručně. Užívají se k otiskování pro zásuvné spoje a hybridní náhrady, k registraci mezičelistních vztahů. </a:t>
            </a:r>
          </a:p>
          <a:p>
            <a:r>
              <a:rPr lang="cs-CZ" dirty="0" smtClean="0"/>
              <a:t> Otiskovací </a:t>
            </a:r>
            <a:r>
              <a:rPr lang="cs-CZ" dirty="0" err="1" smtClean="0"/>
              <a:t>polyéter</a:t>
            </a:r>
            <a:r>
              <a:rPr lang="cs-CZ" dirty="0" smtClean="0"/>
              <a:t> - otiskuje se v plnou lžíci s adhezivem. Materiál tuhne bez termické reakce. Používá se k otiskování zásuvných spojů na hybridních náhradách. Můstek je nasazen v ústech, přes něj otiskneme, při vyndávání musí zůstat můstek v otisku. To neumí žádná jiná otiskovací hmota.</a:t>
            </a:r>
          </a:p>
          <a:p>
            <a:r>
              <a:rPr lang="cs-CZ" dirty="0" smtClean="0"/>
              <a:t>Registrační </a:t>
            </a:r>
            <a:r>
              <a:rPr lang="cs-CZ" dirty="0" err="1" smtClean="0"/>
              <a:t>polyéter</a:t>
            </a:r>
            <a:r>
              <a:rPr lang="cs-CZ" dirty="0" smtClean="0"/>
              <a:t> – používá se pro určení mezičelistních vztahů u komplikovaných případů, např. problémy s čelistním kloubem. Materiál namíchaný ve stříkačce naneseme na dolní zuby, pacient skousne a materiál ztuhne do dokonale přesného a objemově stálého otisku. </a:t>
            </a:r>
          </a:p>
          <a:p>
            <a:r>
              <a:rPr lang="cs-CZ" dirty="0" err="1" smtClean="0"/>
              <a:t>Impregum</a:t>
            </a:r>
            <a:r>
              <a:rPr lang="cs-CZ" dirty="0" smtClean="0"/>
              <a:t>, </a:t>
            </a:r>
            <a:r>
              <a:rPr lang="cs-CZ" dirty="0" err="1" smtClean="0"/>
              <a:t>Permadyne</a:t>
            </a:r>
            <a:endParaRPr lang="cs-CZ" dirty="0" smtClean="0"/>
          </a:p>
          <a:p>
            <a:pPr>
              <a:buNone/>
            </a:pPr>
            <a:endParaRPr lang="cs-CZ" dirty="0" smtClean="0"/>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Celkové hodnocení otiskovacích hmot</a:t>
            </a:r>
            <a:r>
              <a:rPr lang="cs-CZ" b="1" dirty="0" smtClean="0"/>
              <a:t> :</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b="1" dirty="0" smtClean="0"/>
              <a:t>Chuť, vůně, barva :</a:t>
            </a:r>
            <a:r>
              <a:rPr lang="cs-CZ" dirty="0" smtClean="0"/>
              <a:t> upravena a snesitelná, výjimkou jsou polysulfidy, ale zápach není nesnesitelný</a:t>
            </a:r>
          </a:p>
          <a:p>
            <a:r>
              <a:rPr lang="cs-CZ" b="1" dirty="0" smtClean="0"/>
              <a:t>Celkově a lokálně netoxické : </a:t>
            </a:r>
            <a:r>
              <a:rPr lang="cs-CZ" dirty="0" smtClean="0"/>
              <a:t>jejich užívání je bezpečné, objevují se však případy alergických reakcí pacientů na hmoty </a:t>
            </a:r>
            <a:r>
              <a:rPr lang="cs-CZ" dirty="0" err="1" smtClean="0"/>
              <a:t>zinkoxideugenolové</a:t>
            </a:r>
            <a:r>
              <a:rPr lang="cs-CZ" dirty="0" smtClean="0"/>
              <a:t> a reakce na rukou sester a lékařů při používání silikonů. </a:t>
            </a:r>
          </a:p>
          <a:p>
            <a:r>
              <a:rPr lang="cs-CZ" b="1" dirty="0" smtClean="0"/>
              <a:t>Jednoduchá příprava :</a:t>
            </a:r>
            <a:r>
              <a:rPr lang="cs-CZ" dirty="0" smtClean="0"/>
              <a:t> základní požadavek pro rozšíření používaní, proto je neuspokojivé používání otiskovací sádry, která se sice jednoduše míchá, ale značně obtížně se zpracovává rozlámaný otisk.</a:t>
            </a:r>
          </a:p>
          <a:p>
            <a:r>
              <a:rPr lang="cs-CZ" b="1" dirty="0" smtClean="0"/>
              <a:t>Vhodná konzistence :</a:t>
            </a:r>
            <a:r>
              <a:rPr lang="cs-CZ" dirty="0" smtClean="0"/>
              <a:t> je jí dosaženo hned po promíchání, proto je nutné zavádět hmotu do úst co nejdříve a zkrátit co nejvíce manipulaci s plněním otiskovacích nástrojů.</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8018"/>
          </a:xfrm>
        </p:spPr>
        <p:txBody>
          <a:bodyPr>
            <a:normAutofit fontScale="90000"/>
          </a:bodyPr>
          <a:lstStyle/>
          <a:p>
            <a:endParaRPr lang="cs-CZ" dirty="0"/>
          </a:p>
        </p:txBody>
      </p:sp>
      <p:sp>
        <p:nvSpPr>
          <p:cNvPr id="3" name="Zástupný symbol pro obsah 2"/>
          <p:cNvSpPr>
            <a:spLocks noGrp="1"/>
          </p:cNvSpPr>
          <p:nvPr>
            <p:ph sz="quarter" idx="1"/>
          </p:nvPr>
        </p:nvSpPr>
        <p:spPr>
          <a:xfrm>
            <a:off x="457200" y="692696"/>
            <a:ext cx="8229600" cy="5433467"/>
          </a:xfrm>
        </p:spPr>
        <p:txBody>
          <a:bodyPr>
            <a:normAutofit lnSpcReduction="10000"/>
          </a:bodyPr>
          <a:lstStyle/>
          <a:p>
            <a:r>
              <a:rPr lang="cs-CZ" b="1" dirty="0" smtClean="0"/>
              <a:t>Vhodná doba tuhnutí :</a:t>
            </a:r>
            <a:r>
              <a:rPr lang="cs-CZ" dirty="0" smtClean="0"/>
              <a:t> nemá řádově přesahovat minuty</a:t>
            </a:r>
          </a:p>
          <a:p>
            <a:r>
              <a:rPr lang="cs-CZ" b="1" dirty="0" smtClean="0"/>
              <a:t>Pevnost, elasticita :</a:t>
            </a:r>
            <a:r>
              <a:rPr lang="cs-CZ" dirty="0" smtClean="0"/>
              <a:t> pružná deformace, která umožní po dočasném zdeformování při přetahování otisku přes konvexní plochy návrat do původního tvaru, má být co největší a je to vlastnost pozitivní. Trvalá deformace je vlastnost negativní, způsobí, že otisk se nevrátí nikdy do původní polohy. Tato vlastnost by měla být co nejmenší.Těmto požadavkům pružné otiskovací hmoty vyhovují a od rigidních hmot je nevyžadujeme. Ty jsou většinou dostatečně pevné. I přes zmíněnou přesnost je třeba tenké okraje rigidních hmot chránit před deformací tlakem otisku na podložku.</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30026"/>
          </a:xfrm>
        </p:spPr>
        <p:txBody>
          <a:bodyPr>
            <a:normAutofit fontScale="90000"/>
          </a:bodyPr>
          <a:lstStyle/>
          <a:p>
            <a:endParaRPr lang="cs-CZ" dirty="0"/>
          </a:p>
        </p:txBody>
      </p:sp>
      <p:sp>
        <p:nvSpPr>
          <p:cNvPr id="3" name="Zástupný symbol pro obsah 2"/>
          <p:cNvSpPr>
            <a:spLocks noGrp="1"/>
          </p:cNvSpPr>
          <p:nvPr>
            <p:ph sz="quarter" idx="1"/>
          </p:nvPr>
        </p:nvSpPr>
        <p:spPr>
          <a:xfrm>
            <a:off x="457200" y="476672"/>
            <a:ext cx="8229600" cy="6192688"/>
          </a:xfrm>
        </p:spPr>
        <p:txBody>
          <a:bodyPr>
            <a:normAutofit fontScale="92500" lnSpcReduction="10000"/>
          </a:bodyPr>
          <a:lstStyle/>
          <a:p>
            <a:r>
              <a:rPr lang="cs-CZ" b="1" dirty="0" smtClean="0"/>
              <a:t>Objemová přesnost a stálost :</a:t>
            </a:r>
            <a:r>
              <a:rPr lang="cs-CZ" dirty="0" smtClean="0"/>
              <a:t> závisí jednak na elasticitě a také na smrštění při tuhnutí. U </a:t>
            </a:r>
            <a:r>
              <a:rPr lang="cs-CZ" dirty="0" err="1" smtClean="0"/>
              <a:t>hydrokoloidů</a:t>
            </a:r>
            <a:r>
              <a:rPr lang="cs-CZ" dirty="0" smtClean="0"/>
              <a:t> a alginátů musíme počítat s vysycháním, kdy se deformace pohybují v procentech a již za několik minut zcela otisk znehodnotí.</a:t>
            </a:r>
          </a:p>
          <a:p>
            <a:r>
              <a:rPr lang="cs-CZ" b="1" dirty="0" smtClean="0"/>
              <a:t>Reprodukční schopnost :</a:t>
            </a:r>
            <a:r>
              <a:rPr lang="cs-CZ" dirty="0" smtClean="0"/>
              <a:t> nutná přesná reprodukce detailů, moderní otiskovací hmoty tento požadavek splňují, větší přesnost než u fixních náhrad 0,025 mm a u snímatelných náhrad 0,05 mm se nepovažuje za výhodu, protože se v dalším pracovním postupu nedá zreprodukovat.</a:t>
            </a:r>
          </a:p>
          <a:p>
            <a:r>
              <a:rPr lang="cs-CZ" b="1" dirty="0" smtClean="0"/>
              <a:t>Kompatibilita s modelovými materiály :</a:t>
            </a:r>
            <a:r>
              <a:rPr lang="cs-CZ" dirty="0" smtClean="0"/>
              <a:t> všechny současné otiskovací hmoty vyhovují požadavkům snášenlivosti s modelovými materiály. Otisk není třeba nijak zvlášť upravovat (izolovat), s výjimkou málo užívané otiskovací sádry</a:t>
            </a:r>
          </a:p>
          <a:p>
            <a:r>
              <a:rPr lang="cs-CZ" b="1" dirty="0" smtClean="0"/>
              <a:t> </a:t>
            </a:r>
            <a:endParaRPr lang="cs-CZ" dirty="0" smtClean="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Obecné vlastnosti otiskovacích hmot:</a:t>
            </a:r>
            <a:br>
              <a:rPr lang="cs-CZ" dirty="0" smtClean="0"/>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přesná reprodukce</a:t>
            </a:r>
          </a:p>
          <a:p>
            <a:r>
              <a:rPr lang="cs-CZ" dirty="0" smtClean="0"/>
              <a:t>jednoduchá příprava</a:t>
            </a:r>
          </a:p>
          <a:p>
            <a:r>
              <a:rPr lang="cs-CZ" dirty="0" smtClean="0"/>
              <a:t>nesmí být lokálně ani celkově toxické</a:t>
            </a:r>
          </a:p>
          <a:p>
            <a:r>
              <a:rPr lang="cs-CZ" dirty="0" smtClean="0"/>
              <a:t>nesmí alergizovat</a:t>
            </a:r>
          </a:p>
          <a:p>
            <a:pPr lvl="0"/>
            <a:r>
              <a:rPr lang="cs-CZ" dirty="0" smtClean="0"/>
              <a:t>dostatečně dlouhá pracovní doba – </a:t>
            </a:r>
            <a:r>
              <a:rPr lang="cs-CZ" dirty="0" err="1" smtClean="0"/>
              <a:t>doba</a:t>
            </a:r>
            <a:r>
              <a:rPr lang="cs-CZ" dirty="0" smtClean="0"/>
              <a:t> mísení + manipulační čas </a:t>
            </a:r>
          </a:p>
          <a:p>
            <a:pPr lvl="0"/>
            <a:r>
              <a:rPr lang="cs-CZ" dirty="0" smtClean="0"/>
              <a:t>materiál chuťově a čichově přijatelný pro pacienta</a:t>
            </a:r>
          </a:p>
          <a:p>
            <a:pPr lvl="0"/>
            <a:r>
              <a:rPr lang="cs-CZ" dirty="0" smtClean="0"/>
              <a:t>snadná skladovatelnost</a:t>
            </a:r>
          </a:p>
          <a:p>
            <a:pPr lvl="0"/>
            <a:r>
              <a:rPr lang="cs-CZ" dirty="0" smtClean="0"/>
              <a:t>vhodná konzistence</a:t>
            </a:r>
          </a:p>
          <a:p>
            <a:pPr lvl="0"/>
            <a:r>
              <a:rPr lang="cs-CZ" dirty="0" smtClean="0"/>
              <a:t>pevnost, elasticita</a:t>
            </a:r>
          </a:p>
          <a:p>
            <a:pPr lvl="0"/>
            <a:r>
              <a:rPr lang="cs-CZ" dirty="0" smtClean="0"/>
              <a:t>kompatibilita s modelovými materiály </a:t>
            </a:r>
          </a:p>
          <a:p>
            <a:pPr lvl="0"/>
            <a:r>
              <a:rPr lang="cs-CZ" dirty="0" smtClean="0"/>
              <a:t>cenová dostupnost</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988840"/>
          </a:xfrm>
        </p:spPr>
        <p:txBody>
          <a:bodyPr>
            <a:normAutofit fontScale="90000"/>
          </a:bodyPr>
          <a:lstStyle/>
          <a:p>
            <a:r>
              <a:rPr lang="cs-CZ" dirty="0" smtClean="0"/>
              <a:t/>
            </a:r>
            <a:br>
              <a:rPr lang="cs-CZ" dirty="0" smtClean="0"/>
            </a:br>
            <a:r>
              <a:rPr lang="cs-CZ" dirty="0" smtClean="0"/>
              <a:t>Základní technologická pravidla pro bezchybné používání otiskovacích hmot :</a:t>
            </a:r>
            <a:br>
              <a:rPr lang="cs-CZ" dirty="0" smtClean="0"/>
            </a:br>
            <a:endParaRPr lang="cs-CZ" dirty="0"/>
          </a:p>
        </p:txBody>
      </p:sp>
      <p:sp>
        <p:nvSpPr>
          <p:cNvPr id="3" name="Zástupný symbol pro obsah 2"/>
          <p:cNvSpPr>
            <a:spLocks noGrp="1"/>
          </p:cNvSpPr>
          <p:nvPr>
            <p:ph sz="quarter" idx="1"/>
          </p:nvPr>
        </p:nvSpPr>
        <p:spPr>
          <a:xfrm>
            <a:off x="457200" y="1844824"/>
            <a:ext cx="8229600" cy="5013176"/>
          </a:xfrm>
        </p:spPr>
        <p:txBody>
          <a:bodyPr>
            <a:normAutofit fontScale="85000" lnSpcReduction="10000"/>
          </a:bodyPr>
          <a:lstStyle/>
          <a:p>
            <a:pPr marL="514350" lvl="0" indent="-514350">
              <a:buFont typeface="+mj-lt"/>
              <a:buAutoNum type="arabicPeriod"/>
            </a:pPr>
            <a:r>
              <a:rPr lang="cs-CZ" dirty="0" smtClean="0"/>
              <a:t>dodržování předepsaných skladovacích podmínek s  kontrolováním doby exspirace</a:t>
            </a:r>
          </a:p>
          <a:p>
            <a:pPr marL="514350" lvl="0" indent="-514350">
              <a:buFont typeface="+mj-lt"/>
              <a:buAutoNum type="arabicPeriod"/>
            </a:pPr>
            <a:r>
              <a:rPr lang="cs-CZ" dirty="0" smtClean="0"/>
              <a:t>dodržení poměrů a postupů v přípravě otiskovací hmoty</a:t>
            </a:r>
          </a:p>
          <a:p>
            <a:pPr marL="514350" lvl="0" indent="-514350">
              <a:buFont typeface="+mj-lt"/>
              <a:buAutoNum type="arabicPeriod"/>
            </a:pPr>
            <a:r>
              <a:rPr lang="cs-CZ" dirty="0" smtClean="0"/>
              <a:t>vzduchotěsné uzavírání všech právě používaných nádob se součástmi otiskovacích hmot</a:t>
            </a:r>
          </a:p>
          <a:p>
            <a:pPr marL="514350" lvl="0" indent="-514350">
              <a:buFont typeface="+mj-lt"/>
              <a:buAutoNum type="arabicPeriod"/>
            </a:pPr>
            <a:r>
              <a:rPr lang="cs-CZ" dirty="0" smtClean="0"/>
              <a:t>zkrátit dobu manipulace při plnění otiskovacích lžic na minimum</a:t>
            </a:r>
          </a:p>
          <a:p>
            <a:pPr marL="514350" lvl="0" indent="-514350">
              <a:buFont typeface="+mj-lt"/>
              <a:buAutoNum type="arabicPeriod"/>
            </a:pPr>
            <a:r>
              <a:rPr lang="cs-CZ" dirty="0" smtClean="0"/>
              <a:t>zajištění plynulého narůstání tlaku při vlastním otiskování</a:t>
            </a:r>
          </a:p>
          <a:p>
            <a:pPr marL="514350" lvl="0" indent="-514350">
              <a:buFont typeface="+mj-lt"/>
              <a:buAutoNum type="arabicPeriod"/>
            </a:pPr>
            <a:r>
              <a:rPr lang="cs-CZ" dirty="0" smtClean="0"/>
              <a:t>ponechání otisku z pružných hmot v ústech dostatečně  dlouhou dobu ke vzniku potřebných elastických  vlastností</a:t>
            </a:r>
          </a:p>
          <a:p>
            <a:pPr marL="514350" lvl="0" indent="-514350">
              <a:buFont typeface="+mj-lt"/>
              <a:buAutoNum type="arabicPeriod"/>
            </a:pPr>
            <a:r>
              <a:rPr lang="cs-CZ" dirty="0" smtClean="0"/>
              <a:t>otisky (kromě sádry) vyjímat rovnoměrným tahem, nikoliv  páčením</a:t>
            </a:r>
          </a:p>
          <a:p>
            <a:pPr marL="514350" lvl="0" indent="-514350">
              <a:buFont typeface="+mj-lt"/>
              <a:buAutoNum type="arabicPeriod"/>
            </a:pPr>
            <a:r>
              <a:rPr lang="cs-CZ" dirty="0" smtClean="0"/>
              <a:t>laboratorně zpracovat otisky bez prodlení</a:t>
            </a:r>
          </a:p>
          <a:p>
            <a:pPr>
              <a:buNone/>
            </a:pPr>
            <a:endParaRPr lang="cs-CZ"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0"/>
            <a:ext cx="8229600" cy="1143000"/>
          </a:xfrm>
        </p:spPr>
        <p:txBody>
          <a:bodyPr/>
          <a:lstStyle/>
          <a:p>
            <a:r>
              <a:rPr lang="cs-CZ" dirty="0" smtClean="0"/>
              <a:t>Děkuji za pozornost.</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Specifické vlastnosti otiskovacích hmot:</a:t>
            </a:r>
            <a:br>
              <a:rPr lang="cs-CZ" dirty="0" smtClean="0"/>
            </a:b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cs-CZ" b="1" u="sng" dirty="0" smtClean="0"/>
              <a:t>hydrofilie, </a:t>
            </a:r>
            <a:r>
              <a:rPr lang="cs-CZ" b="1" u="sng" dirty="0" err="1" smtClean="0"/>
              <a:t>smáčitelnost</a:t>
            </a:r>
            <a:r>
              <a:rPr lang="cs-CZ" dirty="0" smtClean="0"/>
              <a:t>- schopnost otiskovacích materiálů stékat po všech zubních strukturách a tkáních dutiny ústní, které jsou vlhké.</a:t>
            </a:r>
          </a:p>
          <a:p>
            <a:pPr lvl="0"/>
            <a:r>
              <a:rPr lang="cs-CZ" b="1" u="sng" dirty="0" smtClean="0"/>
              <a:t>pružná deformace</a:t>
            </a:r>
            <a:r>
              <a:rPr lang="cs-CZ" u="sng" dirty="0" smtClean="0"/>
              <a:t> </a:t>
            </a:r>
            <a:r>
              <a:rPr lang="cs-CZ" b="1" u="sng" dirty="0" smtClean="0"/>
              <a:t>při zatížení</a:t>
            </a:r>
            <a:r>
              <a:rPr lang="cs-CZ" dirty="0" smtClean="0"/>
              <a:t>- stlačitelnost materiálů při jejich odstraňování z </a:t>
            </a:r>
            <a:r>
              <a:rPr lang="cs-CZ" dirty="0" err="1" smtClean="0"/>
              <a:t>podsekřivých</a:t>
            </a:r>
            <a:r>
              <a:rPr lang="cs-CZ" dirty="0" smtClean="0"/>
              <a:t> míst a rýh.</a:t>
            </a:r>
          </a:p>
          <a:p>
            <a:pPr lvl="0"/>
            <a:r>
              <a:rPr lang="cs-CZ" b="1" u="sng" dirty="0" smtClean="0"/>
              <a:t>stálá deformace</a:t>
            </a:r>
            <a:r>
              <a:rPr lang="cs-CZ" dirty="0" smtClean="0"/>
              <a:t>- vyjímáme-li otisk, dochází k deformaci ztuhlého otiskovacího materiálu- měla by být vratná a dočasná.</a:t>
            </a:r>
          </a:p>
          <a:p>
            <a:pPr lvl="0"/>
            <a:r>
              <a:rPr lang="cs-CZ" b="1" u="sng" dirty="0" smtClean="0"/>
              <a:t>objemová stálost - rozměrová stabilita</a:t>
            </a:r>
            <a:r>
              <a:rPr lang="cs-CZ" dirty="0" smtClean="0"/>
              <a:t>- stálost rozměrů otisku od pořízení po zpracování v laboratoři</a:t>
            </a:r>
          </a:p>
          <a:p>
            <a:pPr lvl="0"/>
            <a:r>
              <a:rPr lang="cs-CZ" b="1" u="sng" dirty="0" smtClean="0"/>
              <a:t>tixotropie</a:t>
            </a:r>
            <a:r>
              <a:rPr lang="cs-CZ" dirty="0" smtClean="0"/>
              <a:t>-materiál působením tlaku zřídne a zateče např. do sulku, přestane-li tlak působit, ztuhne</a:t>
            </a:r>
          </a:p>
          <a:p>
            <a:r>
              <a:rPr lang="cs-CZ" dirty="0" smtClean="0"/>
              <a:t> </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u="sng" dirty="0" smtClean="0"/>
              <a:t/>
            </a:r>
            <a:br>
              <a:rPr lang="cs-CZ" u="sng" dirty="0" smtClean="0"/>
            </a:br>
            <a:r>
              <a:rPr lang="cs-CZ" u="sng" dirty="0" smtClean="0"/>
              <a:t>Rozdělení</a:t>
            </a:r>
            <a:r>
              <a:rPr lang="cs-CZ" dirty="0" smtClean="0"/>
              <a:t>:</a:t>
            </a:r>
            <a:br>
              <a:rPr lang="cs-CZ" dirty="0" smtClean="0"/>
            </a:br>
            <a:endParaRPr lang="cs-CZ" dirty="0"/>
          </a:p>
        </p:txBody>
      </p:sp>
      <p:sp>
        <p:nvSpPr>
          <p:cNvPr id="3" name="Zástupný symbol pro obsah 2"/>
          <p:cNvSpPr>
            <a:spLocks noGrp="1"/>
          </p:cNvSpPr>
          <p:nvPr>
            <p:ph sz="quarter" idx="1"/>
          </p:nvPr>
        </p:nvSpPr>
        <p:spPr/>
        <p:txBody>
          <a:bodyPr>
            <a:normAutofit/>
          </a:bodyPr>
          <a:lstStyle/>
          <a:p>
            <a:pPr lvl="0"/>
            <a:r>
              <a:rPr lang="cs-CZ" b="1" dirty="0" smtClean="0"/>
              <a:t>Sádra</a:t>
            </a:r>
            <a:endParaRPr lang="cs-CZ" dirty="0" smtClean="0"/>
          </a:p>
          <a:p>
            <a:pPr lvl="0"/>
            <a:r>
              <a:rPr lang="cs-CZ" b="1" dirty="0" err="1" smtClean="0"/>
              <a:t>Zinkoxideugenolové</a:t>
            </a:r>
            <a:r>
              <a:rPr lang="cs-CZ" b="1" dirty="0" smtClean="0"/>
              <a:t> otiskovací hmoty (</a:t>
            </a:r>
            <a:r>
              <a:rPr lang="cs-CZ" b="1" dirty="0" err="1" smtClean="0"/>
              <a:t>Repin</a:t>
            </a:r>
            <a:r>
              <a:rPr lang="cs-CZ" b="1" dirty="0" smtClean="0"/>
              <a:t>)</a:t>
            </a:r>
            <a:endParaRPr lang="cs-CZ" dirty="0" smtClean="0"/>
          </a:p>
          <a:p>
            <a:pPr lvl="0"/>
            <a:r>
              <a:rPr lang="cs-CZ" b="1" dirty="0" smtClean="0"/>
              <a:t>Alginátové otiskovací hmoty (</a:t>
            </a:r>
            <a:r>
              <a:rPr lang="cs-CZ" b="1" dirty="0" err="1" smtClean="0"/>
              <a:t>Kromopan</a:t>
            </a:r>
            <a:r>
              <a:rPr lang="cs-CZ" b="1" dirty="0" smtClean="0"/>
              <a:t>, </a:t>
            </a:r>
            <a:r>
              <a:rPr lang="cs-CZ" b="1" dirty="0" err="1" smtClean="0"/>
              <a:t>Phase</a:t>
            </a:r>
            <a:r>
              <a:rPr lang="cs-CZ" b="1" dirty="0" smtClean="0"/>
              <a:t>, </a:t>
            </a:r>
            <a:r>
              <a:rPr lang="cs-CZ" b="1" dirty="0" err="1" smtClean="0"/>
              <a:t>Elastic</a:t>
            </a:r>
            <a:r>
              <a:rPr lang="cs-CZ" b="1" dirty="0" smtClean="0"/>
              <a:t> plus , </a:t>
            </a:r>
            <a:r>
              <a:rPr lang="cs-CZ" b="1" dirty="0" err="1" smtClean="0"/>
              <a:t>Ypeen</a:t>
            </a:r>
            <a:r>
              <a:rPr lang="cs-CZ" b="1" dirty="0" smtClean="0"/>
              <a:t>)</a:t>
            </a:r>
            <a:endParaRPr lang="cs-CZ" dirty="0" smtClean="0"/>
          </a:p>
          <a:p>
            <a:pPr lvl="0"/>
            <a:r>
              <a:rPr lang="cs-CZ" b="1" dirty="0" err="1" smtClean="0"/>
              <a:t>Hydrokoloidy</a:t>
            </a:r>
            <a:r>
              <a:rPr lang="cs-CZ" dirty="0" smtClean="0"/>
              <a:t>     </a:t>
            </a:r>
          </a:p>
          <a:p>
            <a:pPr lvl="0"/>
            <a:r>
              <a:rPr lang="cs-CZ" b="1" dirty="0" smtClean="0"/>
              <a:t>Otiskovací elastomery</a:t>
            </a:r>
            <a:r>
              <a:rPr lang="cs-CZ" dirty="0" smtClean="0"/>
              <a:t>  </a:t>
            </a:r>
          </a:p>
          <a:p>
            <a:pPr lvl="0">
              <a:buNone/>
            </a:pPr>
            <a:r>
              <a:rPr lang="cs-CZ" dirty="0" smtClean="0"/>
              <a:t>		C-silikony (kondenzační silikony)</a:t>
            </a:r>
          </a:p>
          <a:p>
            <a:pPr lvl="0">
              <a:buNone/>
            </a:pPr>
            <a:r>
              <a:rPr lang="cs-CZ" dirty="0" smtClean="0"/>
              <a:t>		A-silikony (adiční silikony)</a:t>
            </a:r>
          </a:p>
          <a:p>
            <a:pPr lvl="0">
              <a:buNone/>
            </a:pPr>
            <a:r>
              <a:rPr lang="cs-CZ" dirty="0" smtClean="0"/>
              <a:t>		polysulfidy</a:t>
            </a:r>
          </a:p>
          <a:p>
            <a:pPr lvl="0">
              <a:buNone/>
            </a:pPr>
            <a:r>
              <a:rPr lang="cs-CZ" dirty="0" smtClean="0"/>
              <a:t>		</a:t>
            </a:r>
            <a:r>
              <a:rPr lang="cs-CZ" dirty="0" err="1" smtClean="0"/>
              <a:t>polyetery</a:t>
            </a:r>
            <a:endParaRPr lang="cs-CZ" dirty="0" smtClean="0"/>
          </a:p>
          <a:p>
            <a:endParaRPr lang="cs-CZ" dirty="0"/>
          </a:p>
        </p:txBody>
      </p:sp>
      <p:sp>
        <p:nvSpPr>
          <p:cNvPr id="63490" name="AutoShape 2" descr="Výsledek obrázku pro otiskovací sád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3492" name="AutoShape 4" descr="Výsledek obrázku pro otiskovací sád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Otiskovací sádra</a:t>
            </a:r>
            <a:endParaRPr lang="cs-CZ" dirty="0"/>
          </a:p>
        </p:txBody>
      </p:sp>
      <p:sp>
        <p:nvSpPr>
          <p:cNvPr id="3" name="Zástupný symbol pro obsah 2"/>
          <p:cNvSpPr>
            <a:spLocks noGrp="1"/>
          </p:cNvSpPr>
          <p:nvPr>
            <p:ph sz="quarter" idx="1"/>
          </p:nvPr>
        </p:nvSpPr>
        <p:spPr/>
        <p:txBody>
          <a:bodyPr/>
          <a:lstStyle/>
          <a:p>
            <a:r>
              <a:rPr lang="cs-CZ" dirty="0" smtClean="0"/>
              <a:t>sádra se získává zahříváním přírodního nebo umělého sádrovce na teplotu, při níž ztrácí vodu. Sádrovec je síran vápenatý krystalizující se dvěma molekulami vody (CaSO</a:t>
            </a:r>
            <a:r>
              <a:rPr lang="cs-CZ" baseline="-25000" dirty="0" smtClean="0"/>
              <a:t>4</a:t>
            </a:r>
            <a:r>
              <a:rPr lang="cs-CZ" dirty="0" smtClean="0"/>
              <a:t> . 2 molekuly H</a:t>
            </a:r>
            <a:r>
              <a:rPr lang="cs-CZ" baseline="-25000" dirty="0" smtClean="0"/>
              <a:t>2</a:t>
            </a:r>
            <a:r>
              <a:rPr lang="cs-CZ" dirty="0" smtClean="0"/>
              <a:t>O = </a:t>
            </a:r>
            <a:r>
              <a:rPr lang="cs-CZ" dirty="0" err="1" smtClean="0"/>
              <a:t>dihydrát</a:t>
            </a:r>
            <a:r>
              <a:rPr lang="cs-CZ" dirty="0" smtClean="0"/>
              <a:t>). Zahříváním ztratí 3/4 vody a vznikne sádra (CaSO</a:t>
            </a:r>
            <a:r>
              <a:rPr lang="cs-CZ" baseline="-25000" dirty="0" smtClean="0"/>
              <a:t>4 </a:t>
            </a:r>
            <a:r>
              <a:rPr lang="cs-CZ" dirty="0" smtClean="0"/>
              <a:t>. 0.5 molekuly H</a:t>
            </a:r>
            <a:r>
              <a:rPr lang="cs-CZ" baseline="-25000" dirty="0" smtClean="0"/>
              <a:t>2</a:t>
            </a:r>
            <a:r>
              <a:rPr lang="cs-CZ" dirty="0" smtClean="0"/>
              <a:t>O = </a:t>
            </a:r>
            <a:r>
              <a:rPr lang="cs-CZ" dirty="0" err="1" smtClean="0"/>
              <a:t>polohydrát</a:t>
            </a:r>
            <a:r>
              <a:rPr lang="cs-CZ" dirty="0" smtClean="0"/>
              <a:t>). Podle způsobu odvodnění známe dva druhy </a:t>
            </a:r>
            <a:r>
              <a:rPr lang="cs-CZ" dirty="0" err="1" smtClean="0"/>
              <a:t>polohydrátů</a:t>
            </a:r>
            <a:r>
              <a:rPr lang="cs-CZ" dirty="0" smtClean="0"/>
              <a:t> - </a:t>
            </a:r>
            <a:r>
              <a:rPr lang="cs-CZ" dirty="0" smtClean="0">
                <a:sym typeface="Symbol"/>
              </a:rPr>
              <a:t></a:t>
            </a:r>
            <a:r>
              <a:rPr lang="cs-CZ" dirty="0" smtClean="0"/>
              <a:t>, </a:t>
            </a:r>
            <a:r>
              <a:rPr lang="cs-CZ" dirty="0" smtClean="0">
                <a:sym typeface="Symbol"/>
              </a:rPr>
              <a:t></a:t>
            </a:r>
            <a:r>
              <a:rPr lang="cs-CZ" dirty="0" smtClean="0"/>
              <a:t>. </a:t>
            </a:r>
            <a:endParaRPr lang="cs-CZ" dirty="0"/>
          </a:p>
        </p:txBody>
      </p:sp>
      <p:pic>
        <p:nvPicPr>
          <p:cNvPr id="62466" name="Picture 2" descr="Výsledek obrázku pro otiskovací sádra"/>
          <p:cNvPicPr>
            <a:picLocks noChangeAspect="1" noChangeArrowheads="1"/>
          </p:cNvPicPr>
          <p:nvPr/>
        </p:nvPicPr>
        <p:blipFill>
          <a:blip r:embed="rId2" cstate="print"/>
          <a:srcRect/>
          <a:stretch>
            <a:fillRect/>
          </a:stretch>
        </p:blipFill>
        <p:spPr bwMode="auto">
          <a:xfrm>
            <a:off x="6012160" y="4509120"/>
            <a:ext cx="2762250" cy="20764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ym typeface="Symbol"/>
              </a:rPr>
              <a:t/>
            </a:r>
            <a:br>
              <a:rPr lang="cs-CZ" b="1" dirty="0" smtClean="0">
                <a:sym typeface="Symbol"/>
              </a:rPr>
            </a:br>
            <a:r>
              <a:rPr lang="cs-CZ" b="1" dirty="0" smtClean="0">
                <a:sym typeface="Symbol"/>
              </a:rPr>
              <a:t></a:t>
            </a:r>
            <a:r>
              <a:rPr lang="cs-CZ" b="1" dirty="0" smtClean="0"/>
              <a:t>- </a:t>
            </a:r>
            <a:r>
              <a:rPr lang="cs-CZ" b="1" dirty="0" err="1" smtClean="0"/>
              <a:t>polohydrát</a:t>
            </a:r>
            <a:r>
              <a:rPr lang="cs-CZ" dirty="0" smtClean="0"/>
              <a:t> lze získat dvěma způsoby: </a:t>
            </a:r>
            <a:br>
              <a:rPr lang="cs-CZ" dirty="0" smtClean="0"/>
            </a:br>
            <a:endParaRPr lang="cs-CZ" dirty="0"/>
          </a:p>
        </p:txBody>
      </p:sp>
      <p:sp>
        <p:nvSpPr>
          <p:cNvPr id="3" name="Zástupný symbol pro obsah 2"/>
          <p:cNvSpPr>
            <a:spLocks noGrp="1"/>
          </p:cNvSpPr>
          <p:nvPr>
            <p:ph sz="quarter" idx="1"/>
          </p:nvPr>
        </p:nvSpPr>
        <p:spPr/>
        <p:txBody>
          <a:bodyPr/>
          <a:lstStyle/>
          <a:p>
            <a:r>
              <a:rPr lang="cs-CZ" b="1" u="sng" dirty="0" err="1" smtClean="0"/>
              <a:t>hydrokal</a:t>
            </a:r>
            <a:r>
              <a:rPr lang="cs-CZ" dirty="0" smtClean="0"/>
              <a:t> se připraví odvodněním sádrovce v autoklávu při tlaku 0,13 </a:t>
            </a:r>
            <a:r>
              <a:rPr lang="cs-CZ" dirty="0" err="1" smtClean="0"/>
              <a:t>MPa</a:t>
            </a:r>
            <a:r>
              <a:rPr lang="cs-CZ" dirty="0" smtClean="0"/>
              <a:t>, teplotě 124,5°C za 7-8 hodin (krystalky jsou hranolovité a dobře vyvinuté)</a:t>
            </a:r>
          </a:p>
          <a:p>
            <a:r>
              <a:rPr lang="cs-CZ" b="1" u="sng" dirty="0" err="1" smtClean="0"/>
              <a:t>denzit</a:t>
            </a:r>
            <a:r>
              <a:rPr lang="cs-CZ" dirty="0" smtClean="0"/>
              <a:t> se připraví zahříváním sádrovce v 30% roztoku chloridu vápenatého (částice nejsou téměř pórovité)</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ym typeface="Symbol"/>
              </a:rPr>
              <a:t></a:t>
            </a:r>
            <a:r>
              <a:rPr lang="cs-CZ" dirty="0" smtClean="0"/>
              <a:t>- </a:t>
            </a:r>
            <a:r>
              <a:rPr lang="cs-CZ" dirty="0" err="1" smtClean="0"/>
              <a:t>polohydrát</a:t>
            </a:r>
            <a:r>
              <a:rPr lang="cs-CZ" dirty="0" smtClean="0"/>
              <a:t> </a:t>
            </a:r>
            <a:endParaRPr lang="cs-CZ" dirty="0"/>
          </a:p>
        </p:txBody>
      </p:sp>
      <p:sp>
        <p:nvSpPr>
          <p:cNvPr id="3" name="Zástupný symbol pro obsah 2"/>
          <p:cNvSpPr>
            <a:spLocks noGrp="1"/>
          </p:cNvSpPr>
          <p:nvPr>
            <p:ph sz="quarter" idx="1"/>
          </p:nvPr>
        </p:nvSpPr>
        <p:spPr/>
        <p:txBody>
          <a:bodyPr/>
          <a:lstStyle/>
          <a:p>
            <a:r>
              <a:rPr lang="cs-CZ" dirty="0" smtClean="0"/>
              <a:t>vznikne pálením sádrovce při teplotě 120-130°C na vzduchu (částečky jsou vločkovité, porézní, nepravidelného tvaru).</a:t>
            </a:r>
          </a:p>
          <a:p>
            <a:pPr>
              <a:buNone/>
            </a:pPr>
            <a:endParaRPr lang="cs-CZ" dirty="0" smtClean="0"/>
          </a:p>
          <a:p>
            <a:r>
              <a:rPr lang="cs-CZ" dirty="0" smtClean="0"/>
              <a:t>Tuhnutí sádry probíhá podle rovnice : </a:t>
            </a:r>
          </a:p>
          <a:p>
            <a:pPr>
              <a:buNone/>
            </a:pPr>
            <a:r>
              <a:rPr lang="cs-CZ" b="1" dirty="0" smtClean="0"/>
              <a:t>CaSO</a:t>
            </a:r>
            <a:r>
              <a:rPr lang="cs-CZ" b="1" baseline="-25000" dirty="0" smtClean="0"/>
              <a:t>4 </a:t>
            </a:r>
            <a:r>
              <a:rPr lang="cs-CZ" b="1" dirty="0" smtClean="0"/>
              <a:t>. 0.5 H</a:t>
            </a:r>
            <a:r>
              <a:rPr lang="cs-CZ" b="1" baseline="-25000" dirty="0" smtClean="0"/>
              <a:t>2</a:t>
            </a:r>
            <a:r>
              <a:rPr lang="cs-CZ" b="1" dirty="0" smtClean="0"/>
              <a:t>O + 1.5 H</a:t>
            </a:r>
            <a:r>
              <a:rPr lang="cs-CZ" b="1" baseline="-25000" dirty="0" smtClean="0"/>
              <a:t>2</a:t>
            </a:r>
            <a:r>
              <a:rPr lang="cs-CZ" b="1" dirty="0" smtClean="0"/>
              <a:t>O = CaSO</a:t>
            </a:r>
            <a:r>
              <a:rPr lang="cs-CZ" b="1" baseline="-25000" dirty="0" smtClean="0"/>
              <a:t>4 </a:t>
            </a:r>
            <a:r>
              <a:rPr lang="cs-CZ" b="1" dirty="0" smtClean="0"/>
              <a:t>. 2 H</a:t>
            </a:r>
            <a:r>
              <a:rPr lang="cs-CZ" b="1" baseline="-25000" dirty="0" smtClean="0"/>
              <a:t>2</a:t>
            </a:r>
            <a:r>
              <a:rPr lang="cs-CZ" b="1" dirty="0" smtClean="0"/>
              <a:t>O (</a:t>
            </a:r>
            <a:r>
              <a:rPr lang="cs-CZ" b="1" dirty="0" err="1" smtClean="0"/>
              <a:t>dihydrát</a:t>
            </a:r>
            <a:r>
              <a:rPr lang="cs-CZ" b="1" dirty="0" smtClean="0"/>
              <a:t>) + teplo (exotermická reakce). </a:t>
            </a:r>
            <a:endParaRPr lang="cs-CZ" dirty="0" smtClean="0"/>
          </a:p>
          <a:p>
            <a:pPr>
              <a:buNone/>
            </a:pPr>
            <a:endParaRPr lang="cs-CZ" dirty="0" smtClean="0"/>
          </a:p>
          <a:p>
            <a:pPr>
              <a:buNone/>
            </a:pPr>
            <a:endParaRPr lang="cs-CZ" dirty="0"/>
          </a:p>
        </p:txBody>
      </p:sp>
      <p:pic>
        <p:nvPicPr>
          <p:cNvPr id="60418" name="Picture 2" descr="Související obrázek"/>
          <p:cNvPicPr>
            <a:picLocks noChangeAspect="1" noChangeArrowheads="1"/>
          </p:cNvPicPr>
          <p:nvPr/>
        </p:nvPicPr>
        <p:blipFill>
          <a:blip r:embed="rId2" cstate="print"/>
          <a:srcRect/>
          <a:stretch>
            <a:fillRect/>
          </a:stretch>
        </p:blipFill>
        <p:spPr bwMode="auto">
          <a:xfrm>
            <a:off x="6156176" y="4653136"/>
            <a:ext cx="2818284" cy="187697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r>
              <a:rPr lang="cs-CZ" dirty="0" smtClean="0"/>
              <a:t>Otiskovací sádra se vyrábí z </a:t>
            </a:r>
            <a:r>
              <a:rPr lang="cs-CZ" dirty="0" smtClean="0">
                <a:sym typeface="Symbol"/>
              </a:rPr>
              <a:t></a:t>
            </a:r>
            <a:r>
              <a:rPr lang="cs-CZ" dirty="0" smtClean="0"/>
              <a:t>-</a:t>
            </a:r>
            <a:r>
              <a:rPr lang="cs-CZ" dirty="0" err="1" smtClean="0"/>
              <a:t>polohydrátu</a:t>
            </a:r>
            <a:r>
              <a:rPr lang="cs-CZ" dirty="0" smtClean="0"/>
              <a:t>. Sádrový otisk je možno po ztvrdnutí vyjmout z úst pouze rozlámaný. Nutnost rozlámání a opětovné složení patří k hlavním nevýhodám otiskovací sádry. Připravíme ji tak, že do gumového kelímku s vodou sypeme sádru tak dlouho, až přestane vlhnout. Pak ji lopatkou smícháme, naplníme do konfekční kovové lžičky s plnými stěnami a zavedeme do úst. Tuhnutí posuzujeme podle ponechaného vzorku, lámeme ho v prstech – je-li lom hladký a nemaže se sádra mezi prsty, můžeme po oddělení lžičky otisk rozlámat.</a:t>
            </a:r>
          </a:p>
          <a:p>
            <a:pPr>
              <a:buNone/>
            </a:pP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TotalTime>
  <Words>1061</Words>
  <Application>Microsoft Office PowerPoint</Application>
  <PresentationFormat>Předvádění na obrazovce (4:3)</PresentationFormat>
  <Paragraphs>141</Paragraphs>
  <Slides>31</Slides>
  <Notes>1</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Původ</vt:lpstr>
      <vt:lpstr>OTISKOVACÍ HMOTY</vt:lpstr>
      <vt:lpstr>OTISKOVACÍ HMOTY</vt:lpstr>
      <vt:lpstr> Obecné vlastnosti otiskovacích hmot: </vt:lpstr>
      <vt:lpstr> Specifické vlastnosti otiskovacích hmot: </vt:lpstr>
      <vt:lpstr> Rozdělení: </vt:lpstr>
      <vt:lpstr>Otiskovací sádra</vt:lpstr>
      <vt:lpstr> - polohydrát lze získat dvěma způsoby:  </vt:lpstr>
      <vt:lpstr>- polohydrát </vt:lpstr>
      <vt:lpstr>Prezentace aplikace PowerPoint</vt:lpstr>
      <vt:lpstr> Zinkoxideugenolové otiskovací hmoty  </vt:lpstr>
      <vt:lpstr>      Zinkoxideugenolové otiskovací hmoty   </vt:lpstr>
      <vt:lpstr> Alginátové otiskovací hmoty    </vt:lpstr>
      <vt:lpstr>Alginátové otiskovací hmoty</vt:lpstr>
      <vt:lpstr>Prezentace aplikace PowerPoint</vt:lpstr>
      <vt:lpstr>Hydrokoloidy (reverzibilní hydrokoloidy)</vt:lpstr>
      <vt:lpstr>Hydrokoloidy</vt:lpstr>
      <vt:lpstr> Otiskovací elastomery </vt:lpstr>
      <vt:lpstr>C-silikony - kondenzační silikony</vt:lpstr>
      <vt:lpstr>A- silikony - adiční silikony</vt:lpstr>
      <vt:lpstr>Prezentace aplikace PowerPoint</vt:lpstr>
      <vt:lpstr> Otiskovací techniky silikonovými elastomery: </vt:lpstr>
      <vt:lpstr>Prezentace aplikace PowerPoint</vt:lpstr>
      <vt:lpstr> Připomínky ke zpracování  silikonů: </vt:lpstr>
      <vt:lpstr>Polysulfidové elastomery (thiokoly)</vt:lpstr>
      <vt:lpstr>Polyétery</vt:lpstr>
      <vt:lpstr>Prezentace aplikace PowerPoint</vt:lpstr>
      <vt:lpstr> Celkové hodnocení otiskovacích hmot : </vt:lpstr>
      <vt:lpstr>Prezentace aplikace PowerPoint</vt:lpstr>
      <vt:lpstr>Prezentace aplikace PowerPoint</vt:lpstr>
      <vt:lpstr> Základní technologická pravidla pro bezchybné používání otiskovacích hmot : </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OTISKOVACÍ HMOTY</dc:title>
  <dc:creator>beatr</dc:creator>
  <cp:lastModifiedBy>petra.beruska</cp:lastModifiedBy>
  <cp:revision>1</cp:revision>
  <dcterms:created xsi:type="dcterms:W3CDTF">2018-10-01T17:01:42Z</dcterms:created>
  <dcterms:modified xsi:type="dcterms:W3CDTF">2020-10-07T19:30:19Z</dcterms:modified>
</cp:coreProperties>
</file>