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Default Extension="jpg" ContentType="image/jpg"/>
  <Override PartName="/ppt/slides/slide9.xml" ContentType="application/vnd.openxmlformats-officedocument.presentationml.slide+xml"/>
  <Override PartName="/ppt/slides/slide10.xml" ContentType="application/vnd.openxmlformats-officedocument.presentationml.slide+xml"/>
  <Default Extension="png" ContentType="image/png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074" y="191846"/>
            <a:ext cx="7851851" cy="1260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510635"/>
            <a:ext cx="4665345" cy="3537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12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Relationship Id="rId4" Type="http://schemas.openxmlformats.org/officeDocument/2006/relationships/image" Target="../media/image79.jp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Relationship Id="rId4" Type="http://schemas.openxmlformats.org/officeDocument/2006/relationships/image" Target="../media/image82.jp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Relationship Id="rId4" Type="http://schemas.openxmlformats.org/officeDocument/2006/relationships/image" Target="../media/image87.jp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lroubalikova@gmail.com" TargetMode="External"/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jp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lroubalikova@gmail.com" TargetMode="External"/><Relationship Id="rId3" Type="http://schemas.openxmlformats.org/officeDocument/2006/relationships/image" Target="../media/image91.jpg"/><Relationship Id="rId4" Type="http://schemas.openxmlformats.org/officeDocument/2006/relationships/image" Target="../media/image92.jp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lroubalikova@gmail.com" TargetMode="External"/><Relationship Id="rId3" Type="http://schemas.openxmlformats.org/officeDocument/2006/relationships/image" Target="../media/image92.jpg"/><Relationship Id="rId4" Type="http://schemas.openxmlformats.org/officeDocument/2006/relationships/image" Target="../media/image93.jp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lroubalikova@gmail.com" TargetMode="External"/><Relationship Id="rId3" Type="http://schemas.openxmlformats.org/officeDocument/2006/relationships/image" Target="../media/image92.jpg"/><Relationship Id="rId4" Type="http://schemas.openxmlformats.org/officeDocument/2006/relationships/image" Target="../media/image94.jpg"/><Relationship Id="rId5" Type="http://schemas.openxmlformats.org/officeDocument/2006/relationships/image" Target="../media/image95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814" y="2146173"/>
            <a:ext cx="7186295" cy="136715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2475230" marR="5080" indent="-2463165">
              <a:lnSpc>
                <a:spcPct val="100000"/>
              </a:lnSpc>
              <a:spcBef>
                <a:spcPts val="105"/>
              </a:spcBef>
            </a:pPr>
            <a:r>
              <a:rPr dirty="0" sz="4400" spc="-195"/>
              <a:t>Parodontologické</a:t>
            </a:r>
            <a:r>
              <a:rPr dirty="0" sz="4400" spc="-185"/>
              <a:t> </a:t>
            </a:r>
            <a:r>
              <a:rPr dirty="0" sz="4400" spc="-105"/>
              <a:t>minimum</a:t>
            </a:r>
            <a:r>
              <a:rPr dirty="0" sz="4400" spc="-190"/>
              <a:t> </a:t>
            </a:r>
            <a:r>
              <a:rPr dirty="0" sz="4400" spc="-40"/>
              <a:t>pro </a:t>
            </a:r>
            <a:r>
              <a:rPr dirty="0" sz="4400" spc="-10"/>
              <a:t>prekliniku</a:t>
            </a:r>
            <a:endParaRPr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8617" y="461594"/>
            <a:ext cx="536702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85"/>
              <a:t>Gingivodentální</a:t>
            </a:r>
            <a:r>
              <a:rPr dirty="0" sz="4400" spc="-200"/>
              <a:t> </a:t>
            </a:r>
            <a:r>
              <a:rPr dirty="0" sz="4400" spc="-140"/>
              <a:t>spojení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3759200" cy="22701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dirty="0" sz="3200" spc="-200">
                <a:latin typeface="Arial"/>
                <a:cs typeface="Arial"/>
              </a:rPr>
              <a:t>Spojovací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spitel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95"/>
              </a:spcBef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-"/>
              <a:tabLst>
                <a:tab pos="354965" algn="l"/>
              </a:tabLst>
            </a:pPr>
            <a:r>
              <a:rPr dirty="0" sz="3200" spc="-120">
                <a:latin typeface="Arial"/>
                <a:cs typeface="Arial"/>
              </a:rPr>
              <a:t>Stratum</a:t>
            </a:r>
            <a:r>
              <a:rPr dirty="0" sz="3200" spc="-16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basale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-"/>
              <a:tabLst>
                <a:tab pos="354965" algn="l"/>
              </a:tabLst>
            </a:pPr>
            <a:r>
              <a:rPr dirty="0" sz="3200" spc="-130">
                <a:latin typeface="Arial"/>
                <a:cs typeface="Arial"/>
              </a:rPr>
              <a:t>Stratum</a:t>
            </a:r>
            <a:r>
              <a:rPr dirty="0" sz="3200" spc="-105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suprabasale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32576" y="2278126"/>
            <a:ext cx="1366774" cy="41688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9029" y="461594"/>
            <a:ext cx="1805939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29"/>
              <a:t>Cement</a:t>
            </a:r>
            <a:endParaRPr sz="4400"/>
          </a:p>
        </p:txBody>
      </p:sp>
      <p:grpSp>
        <p:nvGrpSpPr>
          <p:cNvPr id="3" name="object 3" descr=""/>
          <p:cNvGrpSpPr/>
          <p:nvPr/>
        </p:nvGrpSpPr>
        <p:grpSpPr>
          <a:xfrm>
            <a:off x="3409886" y="1196975"/>
            <a:ext cx="4880610" cy="5368925"/>
            <a:chOff x="3409886" y="1196975"/>
            <a:chExt cx="4880610" cy="5368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4525" y="1196975"/>
              <a:ext cx="2565400" cy="256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474" y="2304922"/>
              <a:ext cx="2305050" cy="251942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414648" y="2300224"/>
              <a:ext cx="2314575" cy="2529205"/>
            </a:xfrm>
            <a:custGeom>
              <a:avLst/>
              <a:gdLst/>
              <a:ahLst/>
              <a:cxnLst/>
              <a:rect l="l" t="t" r="r" b="b"/>
              <a:pathLst>
                <a:path w="2314575" h="2529204">
                  <a:moveTo>
                    <a:pt x="0" y="2528951"/>
                  </a:moveTo>
                  <a:lnTo>
                    <a:pt x="2314575" y="2528951"/>
                  </a:lnTo>
                  <a:lnTo>
                    <a:pt x="2314575" y="0"/>
                  </a:lnTo>
                  <a:lnTo>
                    <a:pt x="0" y="0"/>
                  </a:lnTo>
                  <a:lnTo>
                    <a:pt x="0" y="2528951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4525" y="3759200"/>
              <a:ext cx="2565400" cy="280670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763016" y="2506726"/>
            <a:ext cx="4176395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07327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Pokrývá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zubní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kořen </a:t>
            </a:r>
            <a:r>
              <a:rPr dirty="0" sz="1800">
                <a:latin typeface="Arial"/>
                <a:cs typeface="Arial"/>
              </a:rPr>
              <a:t>Obsahuje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50% </a:t>
            </a:r>
            <a:r>
              <a:rPr dirty="0" sz="1800">
                <a:latin typeface="Arial"/>
                <a:cs typeface="Arial"/>
              </a:rPr>
              <a:t>anorganických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látek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1800">
              <a:latin typeface="Arial"/>
              <a:cs typeface="Arial"/>
            </a:endParaRPr>
          </a:p>
          <a:p>
            <a:pPr marL="12700" marR="1806575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Upínají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do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něj </a:t>
            </a:r>
            <a:r>
              <a:rPr dirty="0" sz="1800">
                <a:latin typeface="Arial"/>
                <a:cs typeface="Arial"/>
              </a:rPr>
              <a:t>kolagenní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vlákna,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která </a:t>
            </a:r>
            <a:r>
              <a:rPr dirty="0" sz="1800">
                <a:latin typeface="Arial"/>
                <a:cs typeface="Arial"/>
              </a:rPr>
              <a:t>upevňují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zub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v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lůžku </a:t>
            </a:r>
            <a:r>
              <a:rPr dirty="0" sz="1800">
                <a:latin typeface="Arial"/>
                <a:cs typeface="Arial"/>
              </a:rPr>
              <a:t>(Sharpeyova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vlákna)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25">
                <a:latin typeface="Arial"/>
                <a:cs typeface="Arial"/>
              </a:rPr>
              <a:t>Tenká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vrstva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cementu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v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cervikální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oblasti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5694" y="461594"/>
            <a:ext cx="337439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85"/>
              <a:t>Alveolární</a:t>
            </a:r>
            <a:r>
              <a:rPr dirty="0" sz="4400" spc="-130"/>
              <a:t> </a:t>
            </a:r>
            <a:r>
              <a:rPr dirty="0" sz="4400" spc="-125"/>
              <a:t>kost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3800" y="1844611"/>
            <a:ext cx="2374900" cy="4135501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34644" y="2630881"/>
            <a:ext cx="250126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Kompakta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lamina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dura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Arial"/>
                <a:cs typeface="Arial"/>
              </a:rPr>
              <a:t>Spongióza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1977390" y="2776981"/>
            <a:ext cx="3674110" cy="2818765"/>
          </a:xfrm>
          <a:custGeom>
            <a:avLst/>
            <a:gdLst/>
            <a:ahLst/>
            <a:cxnLst/>
            <a:rect l="l" t="t" r="r" b="b"/>
            <a:pathLst>
              <a:path w="3674110" h="2818765">
                <a:moveTo>
                  <a:pt x="3315411" y="1026795"/>
                </a:moveTo>
                <a:lnTo>
                  <a:pt x="3261868" y="946404"/>
                </a:lnTo>
                <a:lnTo>
                  <a:pt x="3260471" y="944245"/>
                </a:lnTo>
                <a:lnTo>
                  <a:pt x="3257550" y="943737"/>
                </a:lnTo>
                <a:lnTo>
                  <a:pt x="3255264" y="945134"/>
                </a:lnTo>
                <a:lnTo>
                  <a:pt x="3253105" y="946658"/>
                </a:lnTo>
                <a:lnTo>
                  <a:pt x="3252597" y="949579"/>
                </a:lnTo>
                <a:lnTo>
                  <a:pt x="3253994" y="951738"/>
                </a:lnTo>
                <a:lnTo>
                  <a:pt x="3293160" y="1010551"/>
                </a:lnTo>
                <a:lnTo>
                  <a:pt x="1228217" y="0"/>
                </a:lnTo>
                <a:lnTo>
                  <a:pt x="1224153" y="8636"/>
                </a:lnTo>
                <a:lnTo>
                  <a:pt x="3289008" y="1019073"/>
                </a:lnTo>
                <a:lnTo>
                  <a:pt x="3216833" y="1024382"/>
                </a:lnTo>
                <a:lnTo>
                  <a:pt x="3215894" y="1024382"/>
                </a:lnTo>
                <a:lnTo>
                  <a:pt x="3215259" y="1025144"/>
                </a:lnTo>
                <a:lnTo>
                  <a:pt x="3213989" y="1026795"/>
                </a:lnTo>
                <a:lnTo>
                  <a:pt x="3214116" y="1029335"/>
                </a:lnTo>
                <a:lnTo>
                  <a:pt x="3214370" y="1031875"/>
                </a:lnTo>
                <a:lnTo>
                  <a:pt x="3216656" y="1033907"/>
                </a:lnTo>
                <a:lnTo>
                  <a:pt x="3219196" y="1033653"/>
                </a:lnTo>
                <a:lnTo>
                  <a:pt x="3313582" y="1026795"/>
                </a:lnTo>
                <a:lnTo>
                  <a:pt x="3315411" y="1026795"/>
                </a:lnTo>
                <a:close/>
              </a:path>
              <a:path w="3674110" h="2818765">
                <a:moveTo>
                  <a:pt x="3674110" y="2812618"/>
                </a:moveTo>
                <a:lnTo>
                  <a:pt x="3620643" y="2729357"/>
                </a:lnTo>
                <a:lnTo>
                  <a:pt x="3617722" y="2728722"/>
                </a:lnTo>
                <a:lnTo>
                  <a:pt x="3615436" y="2730119"/>
                </a:lnTo>
                <a:lnTo>
                  <a:pt x="3613277" y="2731516"/>
                </a:lnTo>
                <a:lnTo>
                  <a:pt x="3612642" y="2734437"/>
                </a:lnTo>
                <a:lnTo>
                  <a:pt x="3614039" y="2736723"/>
                </a:lnTo>
                <a:lnTo>
                  <a:pt x="3652139" y="2796070"/>
                </a:lnTo>
                <a:lnTo>
                  <a:pt x="4445" y="935101"/>
                </a:lnTo>
                <a:lnTo>
                  <a:pt x="0" y="943610"/>
                </a:lnTo>
                <a:lnTo>
                  <a:pt x="3647808" y="2804528"/>
                </a:lnTo>
                <a:lnTo>
                  <a:pt x="3577336" y="2808478"/>
                </a:lnTo>
                <a:lnTo>
                  <a:pt x="3574796" y="2808732"/>
                </a:lnTo>
                <a:lnTo>
                  <a:pt x="3572764" y="2810891"/>
                </a:lnTo>
                <a:lnTo>
                  <a:pt x="3573018" y="2816187"/>
                </a:lnTo>
                <a:lnTo>
                  <a:pt x="3575304" y="2818193"/>
                </a:lnTo>
                <a:lnTo>
                  <a:pt x="3674110" y="2812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343150">
              <a:lnSpc>
                <a:spcPct val="100000"/>
              </a:lnSpc>
              <a:spcBef>
                <a:spcPts val="105"/>
              </a:spcBef>
            </a:pPr>
            <a:r>
              <a:rPr dirty="0" sz="4400" spc="-170"/>
              <a:t>Periodoncium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7962900" cy="168402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135">
                <a:latin typeface="Arial"/>
                <a:cs typeface="Arial"/>
              </a:rPr>
              <a:t>Vyplňuje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periodontální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štěrbinu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50">
                <a:latin typeface="Arial"/>
                <a:cs typeface="Arial"/>
              </a:rPr>
              <a:t>(je</a:t>
            </a:r>
            <a:r>
              <a:rPr dirty="0" sz="3200" spc="-155">
                <a:latin typeface="Arial"/>
                <a:cs typeface="Arial"/>
              </a:rPr>
              <a:t> široká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45">
                <a:latin typeface="Arial"/>
                <a:cs typeface="Arial"/>
              </a:rPr>
              <a:t>0,4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0">
                <a:latin typeface="Arial"/>
                <a:cs typeface="Arial"/>
              </a:rPr>
              <a:t> 1,5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70">
                <a:latin typeface="Arial"/>
                <a:cs typeface="Arial"/>
              </a:rPr>
              <a:t>mm)z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20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35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340">
                <a:latin typeface="Arial"/>
                <a:cs typeface="Arial"/>
              </a:rPr>
              <a:t>%.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55">
                <a:latin typeface="Arial"/>
                <a:cs typeface="Arial"/>
              </a:rPr>
              <a:t>Zbytek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řídké </a:t>
            </a:r>
            <a:r>
              <a:rPr dirty="0" sz="3200" spc="-185">
                <a:latin typeface="Arial"/>
                <a:cs typeface="Arial"/>
              </a:rPr>
              <a:t>vazivo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355">
                <a:latin typeface="Arial"/>
                <a:cs typeface="Arial"/>
              </a:rPr>
              <a:t>s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fibroblasty,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nervy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cévami.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343150">
              <a:lnSpc>
                <a:spcPct val="100000"/>
              </a:lnSpc>
              <a:spcBef>
                <a:spcPts val="105"/>
              </a:spcBef>
            </a:pPr>
            <a:r>
              <a:rPr dirty="0" sz="4400" spc="-170"/>
              <a:t>Periodoncium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6645275" cy="4469765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185">
                <a:latin typeface="Arial"/>
                <a:cs typeface="Arial"/>
              </a:rPr>
              <a:t>Vlákna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65">
                <a:latin typeface="Arial"/>
                <a:cs typeface="Arial"/>
              </a:rPr>
              <a:t>supraalveolární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155">
                <a:latin typeface="Arial"/>
                <a:cs typeface="Arial"/>
              </a:rPr>
              <a:t>Probíhají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různými </a:t>
            </a:r>
            <a:r>
              <a:rPr dirty="0" sz="3200" spc="-190">
                <a:latin typeface="Arial"/>
                <a:cs typeface="Arial"/>
              </a:rPr>
              <a:t>směry,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spojují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papily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50">
                <a:latin typeface="Arial"/>
                <a:cs typeface="Arial"/>
              </a:rPr>
              <a:t>a </a:t>
            </a:r>
            <a:r>
              <a:rPr dirty="0" sz="3200" spc="-110">
                <a:latin typeface="Arial"/>
                <a:cs typeface="Arial"/>
              </a:rPr>
              <a:t>vrcholky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mezizubních</a:t>
            </a:r>
            <a:r>
              <a:rPr dirty="0" sz="3200" spc="-80">
                <a:latin typeface="Arial"/>
                <a:cs typeface="Arial"/>
              </a:rPr>
              <a:t> </a:t>
            </a:r>
            <a:r>
              <a:rPr dirty="0" sz="3200" spc="-20">
                <a:latin typeface="Arial"/>
                <a:cs typeface="Arial"/>
              </a:rPr>
              <a:t>sept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100">
                <a:latin typeface="Arial"/>
                <a:cs typeface="Arial"/>
              </a:rPr>
              <a:t>Intraalveolární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95">
                <a:latin typeface="Arial"/>
                <a:cs typeface="Arial"/>
              </a:rPr>
              <a:t>(Sharpeyova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vlákna)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20"/>
              </a:spcBef>
              <a:buChar char="-"/>
              <a:tabLst>
                <a:tab pos="354965" algn="l"/>
              </a:tabLst>
            </a:pPr>
            <a:r>
              <a:rPr dirty="0" sz="2400" spc="-10">
                <a:latin typeface="Arial"/>
                <a:cs typeface="Arial"/>
              </a:rPr>
              <a:t>Horizontální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Char char="-"/>
              <a:tabLst>
                <a:tab pos="354965" algn="l"/>
              </a:tabLst>
            </a:pPr>
            <a:r>
              <a:rPr dirty="0" sz="2400" spc="-10">
                <a:latin typeface="Arial"/>
                <a:cs typeface="Arial"/>
              </a:rPr>
              <a:t>Šikmá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Char char="-"/>
              <a:tabLst>
                <a:tab pos="354965" algn="l"/>
              </a:tabLst>
            </a:pPr>
            <a:r>
              <a:rPr dirty="0" sz="2400" spc="-10">
                <a:latin typeface="Arial"/>
                <a:cs typeface="Arial"/>
              </a:rPr>
              <a:t>Apikální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Char char="-"/>
              <a:tabLst>
                <a:tab pos="354965" algn="l"/>
              </a:tabLst>
            </a:pPr>
            <a:r>
              <a:rPr dirty="0" sz="2400" spc="-25">
                <a:latin typeface="Arial"/>
                <a:cs typeface="Arial"/>
              </a:rPr>
              <a:t>Hřebenová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Char char="-"/>
              <a:tabLst>
                <a:tab pos="354965" algn="l"/>
              </a:tabLst>
            </a:pPr>
            <a:r>
              <a:rPr dirty="0" sz="2400" spc="-10">
                <a:latin typeface="Arial"/>
                <a:cs typeface="Arial"/>
              </a:rPr>
              <a:t>Interradikulární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850" y="358013"/>
            <a:ext cx="8124825" cy="5859780"/>
            <a:chOff x="323850" y="358013"/>
            <a:chExt cx="8124825" cy="5859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850" y="358013"/>
              <a:ext cx="8124825" cy="58593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033651" y="2125090"/>
              <a:ext cx="1475740" cy="3248660"/>
            </a:xfrm>
            <a:custGeom>
              <a:avLst/>
              <a:gdLst/>
              <a:ahLst/>
              <a:cxnLst/>
              <a:rect l="l" t="t" r="r" b="b"/>
              <a:pathLst>
                <a:path w="1475739" h="3248660">
                  <a:moveTo>
                    <a:pt x="16763" y="3063240"/>
                  </a:moveTo>
                  <a:lnTo>
                    <a:pt x="9572" y="3065531"/>
                  </a:lnTo>
                  <a:lnTo>
                    <a:pt x="4000" y="3070240"/>
                  </a:lnTo>
                  <a:lnTo>
                    <a:pt x="619" y="3076688"/>
                  </a:lnTo>
                  <a:lnTo>
                    <a:pt x="0" y="3084195"/>
                  </a:lnTo>
                  <a:lnTo>
                    <a:pt x="18034" y="3248152"/>
                  </a:lnTo>
                  <a:lnTo>
                    <a:pt x="55069" y="3221482"/>
                  </a:lnTo>
                  <a:lnTo>
                    <a:pt x="50800" y="3221482"/>
                  </a:lnTo>
                  <a:lnTo>
                    <a:pt x="16001" y="3205988"/>
                  </a:lnTo>
                  <a:lnTo>
                    <a:pt x="44622" y="3141588"/>
                  </a:lnTo>
                  <a:lnTo>
                    <a:pt x="37846" y="3080004"/>
                  </a:lnTo>
                  <a:lnTo>
                    <a:pt x="35552" y="3072830"/>
                  </a:lnTo>
                  <a:lnTo>
                    <a:pt x="30829" y="3067288"/>
                  </a:lnTo>
                  <a:lnTo>
                    <a:pt x="24344" y="3063912"/>
                  </a:lnTo>
                  <a:lnTo>
                    <a:pt x="16763" y="3063240"/>
                  </a:lnTo>
                  <a:close/>
                </a:path>
                <a:path w="1475739" h="3248660">
                  <a:moveTo>
                    <a:pt x="44622" y="3141588"/>
                  </a:moveTo>
                  <a:lnTo>
                    <a:pt x="16001" y="3205988"/>
                  </a:lnTo>
                  <a:lnTo>
                    <a:pt x="50800" y="3221482"/>
                  </a:lnTo>
                  <a:lnTo>
                    <a:pt x="55202" y="3211576"/>
                  </a:lnTo>
                  <a:lnTo>
                    <a:pt x="52324" y="3211576"/>
                  </a:lnTo>
                  <a:lnTo>
                    <a:pt x="22225" y="3198241"/>
                  </a:lnTo>
                  <a:lnTo>
                    <a:pt x="48749" y="3179093"/>
                  </a:lnTo>
                  <a:lnTo>
                    <a:pt x="44622" y="3141588"/>
                  </a:lnTo>
                  <a:close/>
                </a:path>
                <a:path w="1475739" h="3248660">
                  <a:moveTo>
                    <a:pt x="143779" y="3117453"/>
                  </a:moveTo>
                  <a:lnTo>
                    <a:pt x="136475" y="3117677"/>
                  </a:lnTo>
                  <a:lnTo>
                    <a:pt x="129540" y="3120771"/>
                  </a:lnTo>
                  <a:lnTo>
                    <a:pt x="79506" y="3156890"/>
                  </a:lnTo>
                  <a:lnTo>
                    <a:pt x="50800" y="3221482"/>
                  </a:lnTo>
                  <a:lnTo>
                    <a:pt x="55069" y="3221482"/>
                  </a:lnTo>
                  <a:lnTo>
                    <a:pt x="151892" y="3151759"/>
                  </a:lnTo>
                  <a:lnTo>
                    <a:pt x="157013" y="3146180"/>
                  </a:lnTo>
                  <a:lnTo>
                    <a:pt x="159527" y="3139328"/>
                  </a:lnTo>
                  <a:lnTo>
                    <a:pt x="159303" y="3132024"/>
                  </a:lnTo>
                  <a:lnTo>
                    <a:pt x="156210" y="3125089"/>
                  </a:lnTo>
                  <a:lnTo>
                    <a:pt x="150631" y="3119967"/>
                  </a:lnTo>
                  <a:lnTo>
                    <a:pt x="143779" y="3117453"/>
                  </a:lnTo>
                  <a:close/>
                </a:path>
                <a:path w="1475739" h="3248660">
                  <a:moveTo>
                    <a:pt x="48749" y="3179093"/>
                  </a:moveTo>
                  <a:lnTo>
                    <a:pt x="22225" y="3198241"/>
                  </a:lnTo>
                  <a:lnTo>
                    <a:pt x="52324" y="3211576"/>
                  </a:lnTo>
                  <a:lnTo>
                    <a:pt x="48749" y="3179093"/>
                  </a:lnTo>
                  <a:close/>
                </a:path>
                <a:path w="1475739" h="3248660">
                  <a:moveTo>
                    <a:pt x="79506" y="3156890"/>
                  </a:moveTo>
                  <a:lnTo>
                    <a:pt x="48749" y="3179093"/>
                  </a:lnTo>
                  <a:lnTo>
                    <a:pt x="52324" y="3211576"/>
                  </a:lnTo>
                  <a:lnTo>
                    <a:pt x="55202" y="3211576"/>
                  </a:lnTo>
                  <a:lnTo>
                    <a:pt x="79506" y="3156890"/>
                  </a:lnTo>
                  <a:close/>
                </a:path>
                <a:path w="1475739" h="3248660">
                  <a:moveTo>
                    <a:pt x="1440814" y="0"/>
                  </a:moveTo>
                  <a:lnTo>
                    <a:pt x="44622" y="3141588"/>
                  </a:lnTo>
                  <a:lnTo>
                    <a:pt x="48749" y="3179093"/>
                  </a:lnTo>
                  <a:lnTo>
                    <a:pt x="79506" y="3156890"/>
                  </a:lnTo>
                  <a:lnTo>
                    <a:pt x="1475613" y="15494"/>
                  </a:lnTo>
                  <a:lnTo>
                    <a:pt x="1440814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904240">
              <a:lnSpc>
                <a:spcPct val="100000"/>
              </a:lnSpc>
              <a:spcBef>
                <a:spcPts val="105"/>
              </a:spcBef>
            </a:pPr>
            <a:r>
              <a:rPr dirty="0" sz="4400" spc="-165"/>
              <a:t>Parodontopatie</a:t>
            </a:r>
            <a:r>
              <a:rPr dirty="0" sz="4400" spc="-215"/>
              <a:t> </a:t>
            </a:r>
            <a:r>
              <a:rPr dirty="0" sz="4400" spc="-125"/>
              <a:t>-</a:t>
            </a:r>
            <a:r>
              <a:rPr dirty="0" sz="4400" spc="-185"/>
              <a:t> </a:t>
            </a:r>
            <a:r>
              <a:rPr dirty="0" sz="4400" spc="-165"/>
              <a:t>rozdělení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6501765" cy="275717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175">
                <a:latin typeface="Arial"/>
                <a:cs typeface="Arial"/>
              </a:rPr>
              <a:t>Záněty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00">
                <a:latin typeface="Arial"/>
                <a:cs typeface="Arial"/>
              </a:rPr>
              <a:t>dásní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gingivitidy</a:t>
            </a:r>
            <a:endParaRPr sz="3200">
              <a:latin typeface="Arial"/>
              <a:cs typeface="Arial"/>
            </a:endParaRPr>
          </a:p>
          <a:p>
            <a:pPr marL="355600" marR="191135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dirty="0" sz="3200" spc="-175">
                <a:latin typeface="Arial"/>
                <a:cs typeface="Arial"/>
              </a:rPr>
              <a:t>Zánět</a:t>
            </a:r>
            <a:r>
              <a:rPr dirty="0" sz="3200" spc="-155">
                <a:latin typeface="Arial"/>
                <a:cs typeface="Arial"/>
              </a:rPr>
              <a:t> hlubších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35">
                <a:latin typeface="Arial"/>
                <a:cs typeface="Arial"/>
              </a:rPr>
              <a:t>struktur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75">
                <a:latin typeface="Arial"/>
                <a:cs typeface="Arial"/>
              </a:rPr>
              <a:t>parodontu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50">
                <a:latin typeface="Arial"/>
                <a:cs typeface="Arial"/>
              </a:rPr>
              <a:t>– </a:t>
            </a:r>
            <a:r>
              <a:rPr dirty="0" sz="3200" spc="-10">
                <a:latin typeface="Arial"/>
                <a:cs typeface="Arial"/>
              </a:rPr>
              <a:t>parodontitis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dirty="0" sz="3200" spc="-165">
                <a:latin typeface="Arial"/>
                <a:cs typeface="Arial"/>
              </a:rPr>
              <a:t>Nazánětlivá</a:t>
            </a:r>
            <a:r>
              <a:rPr dirty="0" sz="3200" spc="-105">
                <a:latin typeface="Arial"/>
                <a:cs typeface="Arial"/>
              </a:rPr>
              <a:t> </a:t>
            </a:r>
            <a:r>
              <a:rPr dirty="0" sz="3200" spc="-145">
                <a:latin typeface="Arial"/>
                <a:cs typeface="Arial"/>
              </a:rPr>
              <a:t>onemocnění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parodontu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50">
                <a:latin typeface="Arial"/>
                <a:cs typeface="Arial"/>
              </a:rPr>
              <a:t>- </a:t>
            </a:r>
            <a:r>
              <a:rPr dirty="0" sz="3200" spc="-135">
                <a:latin typeface="Arial"/>
                <a:cs typeface="Arial"/>
              </a:rPr>
              <a:t>gingivální</a:t>
            </a:r>
            <a:r>
              <a:rPr dirty="0" sz="3200" spc="-55">
                <a:latin typeface="Arial"/>
                <a:cs typeface="Arial"/>
              </a:rPr>
              <a:t> </a:t>
            </a:r>
            <a:r>
              <a:rPr dirty="0" sz="3200" spc="-40">
                <a:latin typeface="Arial"/>
                <a:cs typeface="Arial"/>
              </a:rPr>
              <a:t>recesy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236595" marR="5080" indent="-1782445">
              <a:lnSpc>
                <a:spcPct val="100000"/>
              </a:lnSpc>
              <a:spcBef>
                <a:spcPts val="95"/>
              </a:spcBef>
            </a:pPr>
            <a:r>
              <a:rPr dirty="0" sz="4000" spc="-215"/>
              <a:t>Onemocnení</a:t>
            </a:r>
            <a:r>
              <a:rPr dirty="0" sz="4000" spc="-204"/>
              <a:t> </a:t>
            </a:r>
            <a:r>
              <a:rPr dirty="0" sz="4000" spc="-95"/>
              <a:t>parodontu </a:t>
            </a:r>
            <a:r>
              <a:rPr dirty="0" sz="4000" spc="-10"/>
              <a:t>příčiny</a:t>
            </a:r>
            <a:endParaRPr sz="4000"/>
          </a:p>
        </p:txBody>
      </p:sp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1225550" indent="342265">
              <a:lnSpc>
                <a:spcPct val="12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dirty="0" spc="-125"/>
              <a:t>Vlivy</a:t>
            </a:r>
            <a:r>
              <a:rPr dirty="0" spc="-140"/>
              <a:t> </a:t>
            </a:r>
            <a:r>
              <a:rPr dirty="0" spc="-215"/>
              <a:t>zevní</a:t>
            </a:r>
            <a:r>
              <a:rPr dirty="0" spc="-135"/>
              <a:t> </a:t>
            </a:r>
            <a:r>
              <a:rPr dirty="0" spc="-110"/>
              <a:t>(místní) </a:t>
            </a:r>
            <a:r>
              <a:rPr dirty="0" spc="-190"/>
              <a:t>Zubní</a:t>
            </a:r>
            <a:r>
              <a:rPr dirty="0" spc="-120"/>
              <a:t> </a:t>
            </a:r>
            <a:r>
              <a:rPr dirty="0" spc="-125"/>
              <a:t>plak</a:t>
            </a:r>
            <a:r>
              <a:rPr dirty="0" spc="-155"/>
              <a:t> </a:t>
            </a:r>
            <a:r>
              <a:rPr dirty="0" spc="-204"/>
              <a:t>–</a:t>
            </a:r>
            <a:r>
              <a:rPr dirty="0" spc="-135"/>
              <a:t> </a:t>
            </a:r>
            <a:r>
              <a:rPr dirty="0" spc="-10"/>
              <a:t>biofilm </a:t>
            </a:r>
            <a:r>
              <a:rPr dirty="0" spc="-185"/>
              <a:t>Zubní</a:t>
            </a:r>
            <a:r>
              <a:rPr dirty="0" spc="-120"/>
              <a:t> </a:t>
            </a:r>
            <a:r>
              <a:rPr dirty="0" spc="-10"/>
              <a:t>kámen</a:t>
            </a:r>
          </a:p>
          <a:p>
            <a:pPr marL="12700" marR="5080">
              <a:lnSpc>
                <a:spcPct val="120000"/>
              </a:lnSpc>
            </a:pPr>
            <a:r>
              <a:rPr dirty="0" spc="-235"/>
              <a:t>Vadné</a:t>
            </a:r>
            <a:r>
              <a:rPr dirty="0" spc="-125"/>
              <a:t> stomatologické</a:t>
            </a:r>
            <a:r>
              <a:rPr dirty="0" spc="-105"/>
              <a:t> </a:t>
            </a:r>
            <a:r>
              <a:rPr dirty="0" spc="-140"/>
              <a:t>práce </a:t>
            </a:r>
            <a:r>
              <a:rPr dirty="0" spc="-120"/>
              <a:t>Mukogingivální </a:t>
            </a:r>
            <a:r>
              <a:rPr dirty="0" spc="-10"/>
              <a:t>poruchy </a:t>
            </a:r>
            <a:r>
              <a:rPr dirty="0" spc="-229"/>
              <a:t>Trauma</a:t>
            </a:r>
            <a:r>
              <a:rPr dirty="0" spc="-125"/>
              <a:t> </a:t>
            </a:r>
            <a:r>
              <a:rPr dirty="0" spc="-254"/>
              <a:t>a</a:t>
            </a:r>
            <a:r>
              <a:rPr dirty="0" spc="-135"/>
              <a:t> </a:t>
            </a:r>
            <a:r>
              <a:rPr dirty="0" spc="-40"/>
              <a:t>traumatizace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236595" marR="5080" indent="-1782445">
              <a:lnSpc>
                <a:spcPct val="100000"/>
              </a:lnSpc>
              <a:spcBef>
                <a:spcPts val="95"/>
              </a:spcBef>
            </a:pPr>
            <a:r>
              <a:rPr dirty="0" sz="4000" spc="-215"/>
              <a:t>Onemocnení</a:t>
            </a:r>
            <a:r>
              <a:rPr dirty="0" sz="4000" spc="-204"/>
              <a:t> </a:t>
            </a:r>
            <a:r>
              <a:rPr dirty="0" sz="4000" spc="-95"/>
              <a:t>parodontu </a:t>
            </a:r>
            <a:r>
              <a:rPr dirty="0" sz="4000" spc="-10"/>
              <a:t>příčiny</a:t>
            </a:r>
            <a:endParaRPr sz="4000"/>
          </a:p>
        </p:txBody>
      </p:sp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1225550" indent="342265">
              <a:lnSpc>
                <a:spcPct val="12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dirty="0" spc="-125"/>
              <a:t>Vlivy</a:t>
            </a:r>
            <a:r>
              <a:rPr dirty="0" spc="-140"/>
              <a:t> </a:t>
            </a:r>
            <a:r>
              <a:rPr dirty="0" spc="-215"/>
              <a:t>zevní</a:t>
            </a:r>
            <a:r>
              <a:rPr dirty="0" spc="-135"/>
              <a:t> </a:t>
            </a:r>
            <a:r>
              <a:rPr dirty="0" spc="-110"/>
              <a:t>(místní) </a:t>
            </a:r>
            <a:r>
              <a:rPr dirty="0" spc="-190"/>
              <a:t>Zubní</a:t>
            </a:r>
            <a:r>
              <a:rPr dirty="0" spc="-120"/>
              <a:t> </a:t>
            </a:r>
            <a:r>
              <a:rPr dirty="0" spc="-125"/>
              <a:t>plak</a:t>
            </a:r>
            <a:r>
              <a:rPr dirty="0" spc="-155"/>
              <a:t> </a:t>
            </a:r>
            <a:r>
              <a:rPr dirty="0" spc="-204"/>
              <a:t>–</a:t>
            </a:r>
            <a:r>
              <a:rPr dirty="0" spc="-135"/>
              <a:t> </a:t>
            </a:r>
            <a:r>
              <a:rPr dirty="0" spc="-10"/>
              <a:t>biofilm </a:t>
            </a:r>
            <a:r>
              <a:rPr dirty="0" spc="-185">
                <a:solidFill>
                  <a:srgbClr val="3366FF"/>
                </a:solidFill>
              </a:rPr>
              <a:t>Zubní</a:t>
            </a:r>
            <a:r>
              <a:rPr dirty="0" spc="-120">
                <a:solidFill>
                  <a:srgbClr val="3366FF"/>
                </a:solidFill>
              </a:rPr>
              <a:t> </a:t>
            </a:r>
            <a:r>
              <a:rPr dirty="0" spc="-10">
                <a:solidFill>
                  <a:srgbClr val="3366FF"/>
                </a:solidFill>
              </a:rPr>
              <a:t>kámen</a:t>
            </a:r>
          </a:p>
          <a:p>
            <a:pPr marL="12700" marR="5080">
              <a:lnSpc>
                <a:spcPct val="120000"/>
              </a:lnSpc>
            </a:pPr>
            <a:r>
              <a:rPr dirty="0" spc="-235">
                <a:solidFill>
                  <a:srgbClr val="3366FF"/>
                </a:solidFill>
              </a:rPr>
              <a:t>Vadné</a:t>
            </a:r>
            <a:r>
              <a:rPr dirty="0" spc="-125">
                <a:solidFill>
                  <a:srgbClr val="3366FF"/>
                </a:solidFill>
              </a:rPr>
              <a:t> stomatologické</a:t>
            </a:r>
            <a:r>
              <a:rPr dirty="0" spc="-105">
                <a:solidFill>
                  <a:srgbClr val="3366FF"/>
                </a:solidFill>
              </a:rPr>
              <a:t> </a:t>
            </a:r>
            <a:r>
              <a:rPr dirty="0" spc="-140">
                <a:solidFill>
                  <a:srgbClr val="3366FF"/>
                </a:solidFill>
              </a:rPr>
              <a:t>práce </a:t>
            </a:r>
            <a:r>
              <a:rPr dirty="0" spc="-120">
                <a:solidFill>
                  <a:srgbClr val="3366FF"/>
                </a:solidFill>
              </a:rPr>
              <a:t>Mukogingivální </a:t>
            </a:r>
            <a:r>
              <a:rPr dirty="0" spc="-10">
                <a:solidFill>
                  <a:srgbClr val="3366FF"/>
                </a:solidFill>
              </a:rPr>
              <a:t>poruchy </a:t>
            </a:r>
            <a:r>
              <a:rPr dirty="0" spc="-229">
                <a:solidFill>
                  <a:srgbClr val="3366FF"/>
                </a:solidFill>
              </a:rPr>
              <a:t>Trauma</a:t>
            </a:r>
            <a:r>
              <a:rPr dirty="0" spc="-125">
                <a:solidFill>
                  <a:srgbClr val="3366FF"/>
                </a:solidFill>
              </a:rPr>
              <a:t> </a:t>
            </a:r>
            <a:r>
              <a:rPr dirty="0" spc="-254">
                <a:solidFill>
                  <a:srgbClr val="3366FF"/>
                </a:solidFill>
              </a:rPr>
              <a:t>a</a:t>
            </a:r>
            <a:r>
              <a:rPr dirty="0" spc="-135">
                <a:solidFill>
                  <a:srgbClr val="3366FF"/>
                </a:solidFill>
              </a:rPr>
              <a:t> </a:t>
            </a:r>
            <a:r>
              <a:rPr dirty="0" spc="-40">
                <a:solidFill>
                  <a:srgbClr val="3366FF"/>
                </a:solidFill>
              </a:rPr>
              <a:t>traumatizace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236595" marR="5080" indent="-1782445">
              <a:lnSpc>
                <a:spcPct val="100000"/>
              </a:lnSpc>
              <a:spcBef>
                <a:spcPts val="95"/>
              </a:spcBef>
            </a:pPr>
            <a:r>
              <a:rPr dirty="0" sz="4000" spc="-215"/>
              <a:t>Onemocnení</a:t>
            </a:r>
            <a:r>
              <a:rPr dirty="0" sz="4000" spc="-204"/>
              <a:t> </a:t>
            </a:r>
            <a:r>
              <a:rPr dirty="0" sz="4000" spc="-95"/>
              <a:t>parodontu </a:t>
            </a:r>
            <a:r>
              <a:rPr dirty="0" sz="4000" spc="-10"/>
              <a:t>příčiny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599"/>
            <a:ext cx="6856730" cy="402590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447040" indent="-434340">
              <a:lnSpc>
                <a:spcPct val="100000"/>
              </a:lnSpc>
              <a:spcBef>
                <a:spcPts val="480"/>
              </a:spcBef>
              <a:buChar char="•"/>
              <a:tabLst>
                <a:tab pos="447040" algn="l"/>
              </a:tabLst>
            </a:pPr>
            <a:r>
              <a:rPr dirty="0" sz="3200" spc="-125">
                <a:latin typeface="Arial"/>
                <a:cs typeface="Arial"/>
              </a:rPr>
              <a:t>Vlivy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30">
                <a:latin typeface="Arial"/>
                <a:cs typeface="Arial"/>
              </a:rPr>
              <a:t>celkové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90"/>
              </a:spcBef>
              <a:buChar char="-"/>
              <a:tabLst>
                <a:tab pos="354965" algn="l"/>
              </a:tabLst>
            </a:pPr>
            <a:r>
              <a:rPr dirty="0" sz="3200" spc="-150">
                <a:latin typeface="Arial"/>
                <a:cs typeface="Arial"/>
              </a:rPr>
              <a:t>genetická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predispozice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(dědičnost)</a:t>
            </a:r>
            <a:endParaRPr sz="3200">
              <a:latin typeface="Arial"/>
              <a:cs typeface="Arial"/>
            </a:endParaRPr>
          </a:p>
          <a:p>
            <a:pPr marL="355600" marR="295910" indent="-342900">
              <a:lnSpc>
                <a:spcPts val="3460"/>
              </a:lnSpc>
              <a:spcBef>
                <a:spcPts val="815"/>
              </a:spcBef>
              <a:buChar char="-"/>
              <a:tabLst>
                <a:tab pos="355600" algn="l"/>
              </a:tabLst>
            </a:pPr>
            <a:r>
              <a:rPr dirty="0" sz="3200" spc="-175">
                <a:latin typeface="Arial"/>
                <a:cs typeface="Arial"/>
              </a:rPr>
              <a:t>celková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onemocnění</a:t>
            </a:r>
            <a:r>
              <a:rPr dirty="0" sz="3200" spc="-135">
                <a:latin typeface="Arial"/>
                <a:cs typeface="Arial"/>
              </a:rPr>
              <a:t> (hlavně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diabetes </a:t>
            </a:r>
            <a:r>
              <a:rPr dirty="0" sz="3200" spc="-80">
                <a:latin typeface="Arial"/>
                <a:cs typeface="Arial"/>
              </a:rPr>
              <a:t>mellitus, </a:t>
            </a:r>
            <a:r>
              <a:rPr dirty="0" sz="3200" spc="-160">
                <a:latin typeface="Arial"/>
                <a:cs typeface="Arial"/>
              </a:rPr>
              <a:t>leukémie,HIV</a:t>
            </a:r>
            <a:r>
              <a:rPr dirty="0" sz="3200" spc="-10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infekce)</a:t>
            </a:r>
            <a:endParaRPr sz="3200">
              <a:latin typeface="Arial"/>
              <a:cs typeface="Arial"/>
            </a:endParaRPr>
          </a:p>
          <a:p>
            <a:pPr marL="355600" marR="145415" indent="-342900">
              <a:lnSpc>
                <a:spcPts val="3460"/>
              </a:lnSpc>
              <a:spcBef>
                <a:spcPts val="760"/>
              </a:spcBef>
              <a:buChar char="-"/>
              <a:tabLst>
                <a:tab pos="355600" algn="l"/>
              </a:tabLst>
            </a:pPr>
            <a:r>
              <a:rPr dirty="0" sz="3200" spc="-195">
                <a:latin typeface="Arial"/>
                <a:cs typeface="Arial"/>
              </a:rPr>
              <a:t>užívání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některých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léků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14">
                <a:latin typeface="Arial"/>
                <a:cs typeface="Arial"/>
              </a:rPr>
              <a:t>(cyklosporin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25">
                <a:latin typeface="Arial"/>
                <a:cs typeface="Arial"/>
              </a:rPr>
              <a:t>A, </a:t>
            </a:r>
            <a:r>
              <a:rPr dirty="0" sz="3200" spc="-140">
                <a:latin typeface="Arial"/>
                <a:cs typeface="Arial"/>
              </a:rPr>
              <a:t>imunosupresiva,</a:t>
            </a:r>
            <a:r>
              <a:rPr dirty="0" sz="3200" spc="-45">
                <a:latin typeface="Arial"/>
                <a:cs typeface="Arial"/>
              </a:rPr>
              <a:t> </a:t>
            </a:r>
            <a:r>
              <a:rPr dirty="0" sz="3200" spc="-114">
                <a:latin typeface="Arial"/>
                <a:cs typeface="Arial"/>
              </a:rPr>
              <a:t>cytostatika,</a:t>
            </a:r>
            <a:r>
              <a:rPr dirty="0" sz="3200" spc="-65">
                <a:latin typeface="Arial"/>
                <a:cs typeface="Arial"/>
              </a:rPr>
              <a:t> </a:t>
            </a:r>
            <a:r>
              <a:rPr dirty="0" sz="3200" spc="-60">
                <a:latin typeface="Arial"/>
                <a:cs typeface="Arial"/>
              </a:rPr>
              <a:t>blokátory </a:t>
            </a:r>
            <a:r>
              <a:rPr dirty="0" sz="3200" spc="-150">
                <a:latin typeface="Arial"/>
                <a:cs typeface="Arial"/>
              </a:rPr>
              <a:t>kalciových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kanálů)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30"/>
              </a:spcBef>
              <a:buChar char="-"/>
              <a:tabLst>
                <a:tab pos="354965" algn="l"/>
              </a:tabLst>
            </a:pPr>
            <a:r>
              <a:rPr dirty="0" sz="3200" spc="-105">
                <a:latin typeface="Arial"/>
                <a:cs typeface="Arial"/>
              </a:rPr>
              <a:t>gravidita,laktace,klimakterium,</a:t>
            </a:r>
            <a:r>
              <a:rPr dirty="0" sz="3200" spc="15">
                <a:latin typeface="Arial"/>
                <a:cs typeface="Arial"/>
              </a:rPr>
              <a:t> </a:t>
            </a:r>
            <a:r>
              <a:rPr dirty="0" sz="3200" spc="-25">
                <a:latin typeface="Arial"/>
                <a:cs typeface="Arial"/>
              </a:rPr>
              <a:t>puberta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0161" y="461594"/>
            <a:ext cx="350583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55"/>
              <a:t>Parodontologie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6790055" cy="27578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3200" spc="-130">
                <a:latin typeface="Arial"/>
                <a:cs typeface="Arial"/>
              </a:rPr>
              <a:t>Obor </a:t>
            </a:r>
            <a:r>
              <a:rPr dirty="0" sz="3200" spc="-150">
                <a:latin typeface="Arial"/>
                <a:cs typeface="Arial"/>
              </a:rPr>
              <a:t>zubního</a:t>
            </a:r>
            <a:r>
              <a:rPr dirty="0" sz="3200" spc="-100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lékařství,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70">
                <a:latin typeface="Arial"/>
                <a:cs typeface="Arial"/>
              </a:rPr>
              <a:t>který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270">
                <a:latin typeface="Arial"/>
                <a:cs typeface="Arial"/>
              </a:rPr>
              <a:t>se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00">
                <a:latin typeface="Arial"/>
                <a:cs typeface="Arial"/>
              </a:rPr>
              <a:t>zabývá </a:t>
            </a:r>
            <a:r>
              <a:rPr dirty="0" sz="3200" spc="-145">
                <a:latin typeface="Arial"/>
                <a:cs typeface="Arial"/>
              </a:rPr>
              <a:t>onemocněním</a:t>
            </a:r>
            <a:r>
              <a:rPr dirty="0" sz="3200" spc="-16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parodontu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95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165">
                <a:latin typeface="Arial"/>
                <a:cs typeface="Arial"/>
              </a:rPr>
              <a:t>Onemocnění </a:t>
            </a:r>
            <a:r>
              <a:rPr dirty="0" sz="3200" spc="-10">
                <a:latin typeface="Arial"/>
                <a:cs typeface="Arial"/>
              </a:rPr>
              <a:t>parodontu</a:t>
            </a:r>
            <a:endParaRPr sz="3200">
              <a:latin typeface="Arial"/>
              <a:cs typeface="Arial"/>
            </a:endParaRPr>
          </a:p>
          <a:p>
            <a:pPr marL="748665">
              <a:lnSpc>
                <a:spcPct val="100000"/>
              </a:lnSpc>
              <a:spcBef>
                <a:spcPts val="770"/>
              </a:spcBef>
            </a:pPr>
            <a:r>
              <a:rPr dirty="0" sz="3200" spc="-285">
                <a:latin typeface="Arial"/>
                <a:cs typeface="Arial"/>
              </a:rPr>
              <a:t>=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parodontopatie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203325">
              <a:lnSpc>
                <a:spcPct val="100000"/>
              </a:lnSpc>
              <a:spcBef>
                <a:spcPts val="105"/>
              </a:spcBef>
            </a:pPr>
            <a:r>
              <a:rPr dirty="0" sz="4400" spc="-229"/>
              <a:t>Onemocnění</a:t>
            </a:r>
            <a:r>
              <a:rPr dirty="0" sz="4400" spc="-235"/>
              <a:t> </a:t>
            </a:r>
            <a:r>
              <a:rPr dirty="0" sz="4400" spc="-100"/>
              <a:t>parodontu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599"/>
            <a:ext cx="7654925" cy="446468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dirty="0" sz="3200" spc="-175">
                <a:latin typeface="Arial"/>
                <a:cs typeface="Arial"/>
              </a:rPr>
              <a:t>Záněty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00">
                <a:latin typeface="Arial"/>
                <a:cs typeface="Arial"/>
              </a:rPr>
              <a:t>dásní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gingivitidy</a:t>
            </a:r>
            <a:endParaRPr sz="3200">
              <a:latin typeface="Arial"/>
              <a:cs typeface="Arial"/>
            </a:endParaRPr>
          </a:p>
          <a:p>
            <a:pPr marL="355600" marR="1035685" indent="-342900">
              <a:lnSpc>
                <a:spcPts val="3460"/>
              </a:lnSpc>
              <a:spcBef>
                <a:spcPts val="819"/>
              </a:spcBef>
              <a:buChar char="•"/>
              <a:tabLst>
                <a:tab pos="355600" algn="l"/>
              </a:tabLst>
            </a:pPr>
            <a:r>
              <a:rPr dirty="0" sz="3200" spc="-235">
                <a:latin typeface="Arial"/>
                <a:cs typeface="Arial"/>
              </a:rPr>
              <a:t>Změny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85">
                <a:latin typeface="Arial"/>
                <a:cs typeface="Arial"/>
              </a:rPr>
              <a:t>na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dásních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340">
                <a:latin typeface="Arial"/>
                <a:cs typeface="Arial"/>
              </a:rPr>
              <a:t>z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důvodů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celkových </a:t>
            </a:r>
            <a:r>
              <a:rPr dirty="0" sz="3200" spc="-150">
                <a:latin typeface="Arial"/>
                <a:cs typeface="Arial"/>
              </a:rPr>
              <a:t>onemocnění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nebo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95">
                <a:latin typeface="Arial"/>
                <a:cs typeface="Arial"/>
              </a:rPr>
              <a:t>užívání</a:t>
            </a:r>
            <a:r>
              <a:rPr dirty="0" sz="3200" spc="-85">
                <a:latin typeface="Arial"/>
                <a:cs typeface="Arial"/>
              </a:rPr>
              <a:t> </a:t>
            </a:r>
            <a:r>
              <a:rPr dirty="0" sz="3200" spc="-20">
                <a:latin typeface="Arial"/>
                <a:cs typeface="Arial"/>
              </a:rPr>
              <a:t>léků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90000"/>
              </a:lnSpc>
              <a:spcBef>
                <a:spcPts val="715"/>
              </a:spcBef>
              <a:buChar char="•"/>
              <a:tabLst>
                <a:tab pos="355600" algn="l"/>
              </a:tabLst>
            </a:pPr>
            <a:r>
              <a:rPr dirty="0" sz="3200" spc="-100">
                <a:latin typeface="Arial"/>
                <a:cs typeface="Arial"/>
              </a:rPr>
              <a:t>Parodontitis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60">
                <a:latin typeface="Arial"/>
                <a:cs typeface="Arial"/>
              </a:rPr>
              <a:t>zánět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60">
                <a:latin typeface="Arial"/>
                <a:cs typeface="Arial"/>
              </a:rPr>
              <a:t>hlubších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struktur </a:t>
            </a:r>
            <a:r>
              <a:rPr dirty="0" sz="3200" spc="-75">
                <a:latin typeface="Arial"/>
                <a:cs typeface="Arial"/>
              </a:rPr>
              <a:t>parodontu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55">
                <a:latin typeface="Arial"/>
                <a:cs typeface="Arial"/>
              </a:rPr>
              <a:t>postižena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14">
                <a:latin typeface="Arial"/>
                <a:cs typeface="Arial"/>
              </a:rPr>
              <a:t>nejen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90">
                <a:latin typeface="Arial"/>
                <a:cs typeface="Arial"/>
              </a:rPr>
              <a:t>dáseň,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ale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60">
                <a:latin typeface="Arial"/>
                <a:cs typeface="Arial"/>
              </a:rPr>
              <a:t>také </a:t>
            </a:r>
            <a:r>
              <a:rPr dirty="0" sz="3200" spc="-80">
                <a:latin typeface="Arial"/>
                <a:cs typeface="Arial"/>
              </a:rPr>
              <a:t>periodontální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vazy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kost.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220">
                <a:latin typeface="Arial"/>
                <a:cs typeface="Arial"/>
              </a:rPr>
              <a:t>Typická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75">
                <a:latin typeface="Arial"/>
                <a:cs typeface="Arial"/>
              </a:rPr>
              <a:t>je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30">
                <a:latin typeface="Arial"/>
                <a:cs typeface="Arial"/>
              </a:rPr>
              <a:t>tvornba </a:t>
            </a:r>
            <a:r>
              <a:rPr dirty="0" sz="3200" spc="-105">
                <a:latin typeface="Arial"/>
                <a:cs typeface="Arial"/>
              </a:rPr>
              <a:t>parodontálních</a:t>
            </a:r>
            <a:r>
              <a:rPr dirty="0" sz="3200" spc="-100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chobotů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35">
                <a:latin typeface="Arial"/>
                <a:cs typeface="Arial"/>
              </a:rPr>
              <a:t>(kapes)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</a:tabLst>
            </a:pPr>
            <a:r>
              <a:rPr dirty="0" sz="3200" spc="-155">
                <a:latin typeface="Arial"/>
                <a:cs typeface="Arial"/>
              </a:rPr>
              <a:t>Nezánětlivá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onemocnění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45">
                <a:latin typeface="Arial"/>
                <a:cs typeface="Arial"/>
              </a:rPr>
              <a:t>(recesy)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</a:tabLst>
            </a:pPr>
            <a:r>
              <a:rPr dirty="0" sz="3200" spc="-120">
                <a:latin typeface="Arial"/>
                <a:cs typeface="Arial"/>
              </a:rPr>
              <a:t>Mukogingivální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poruchy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607310">
              <a:lnSpc>
                <a:spcPct val="100000"/>
              </a:lnSpc>
              <a:spcBef>
                <a:spcPts val="105"/>
              </a:spcBef>
            </a:pPr>
            <a:r>
              <a:rPr dirty="0" sz="4400" spc="-204"/>
              <a:t>Diagnostika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5944870" cy="4123054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100">
                <a:latin typeface="Arial"/>
                <a:cs typeface="Arial"/>
              </a:rPr>
              <a:t>Anamnéza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155">
                <a:latin typeface="Arial"/>
                <a:cs typeface="Arial"/>
              </a:rPr>
              <a:t>Klinické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vyšetření,</a:t>
            </a:r>
            <a:r>
              <a:rPr dirty="0" sz="3200" spc="-160">
                <a:latin typeface="Arial"/>
                <a:cs typeface="Arial"/>
              </a:rPr>
              <a:t> změření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indexů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240">
                <a:latin typeface="Arial"/>
                <a:cs typeface="Arial"/>
              </a:rPr>
              <a:t>Rtg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vyšetření</a:t>
            </a:r>
            <a:r>
              <a:rPr dirty="0" sz="3200" spc="-165">
                <a:latin typeface="Arial"/>
                <a:cs typeface="Arial"/>
              </a:rPr>
              <a:t> </a:t>
            </a:r>
            <a:r>
              <a:rPr dirty="0" sz="3200" spc="-75">
                <a:latin typeface="Arial"/>
                <a:cs typeface="Arial"/>
              </a:rPr>
              <a:t>(i.o.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status,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395">
                <a:latin typeface="Arial"/>
                <a:cs typeface="Arial"/>
              </a:rPr>
              <a:t>OPG)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55"/>
              </a:spcBef>
            </a:pPr>
            <a:endParaRPr sz="3200">
              <a:latin typeface="Arial"/>
              <a:cs typeface="Arial"/>
            </a:endParaRPr>
          </a:p>
          <a:p>
            <a:pPr marL="103505" marR="837565" indent="-91440">
              <a:lnSpc>
                <a:spcPct val="120100"/>
              </a:lnSpc>
            </a:pPr>
            <a:r>
              <a:rPr dirty="0" sz="3200" spc="-185">
                <a:latin typeface="Arial"/>
                <a:cs typeface="Arial"/>
              </a:rPr>
              <a:t>Stanovení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70">
                <a:latin typeface="Arial"/>
                <a:cs typeface="Arial"/>
              </a:rPr>
              <a:t>diagnózy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80">
                <a:latin typeface="Arial"/>
                <a:cs typeface="Arial"/>
              </a:rPr>
              <a:t>sestavení </a:t>
            </a:r>
            <a:r>
              <a:rPr dirty="0" sz="3200" spc="-140">
                <a:latin typeface="Arial"/>
                <a:cs typeface="Arial"/>
              </a:rPr>
              <a:t>léčebného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plánu.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3703637" y="3568763"/>
            <a:ext cx="495300" cy="986155"/>
            <a:chOff x="3703637" y="3568763"/>
            <a:chExt cx="495300" cy="986155"/>
          </a:xfrm>
        </p:grpSpPr>
        <p:sp>
          <p:nvSpPr>
            <p:cNvPr id="5" name="object 5" descr=""/>
            <p:cNvSpPr/>
            <p:nvPr/>
          </p:nvSpPr>
          <p:spPr>
            <a:xfrm>
              <a:off x="3708400" y="3573526"/>
              <a:ext cx="485775" cy="976630"/>
            </a:xfrm>
            <a:custGeom>
              <a:avLst/>
              <a:gdLst/>
              <a:ahLst/>
              <a:cxnLst/>
              <a:rect l="l" t="t" r="r" b="b"/>
              <a:pathLst>
                <a:path w="485775" h="976629">
                  <a:moveTo>
                    <a:pt x="364363" y="0"/>
                  </a:moveTo>
                  <a:lnTo>
                    <a:pt x="121412" y="0"/>
                  </a:lnTo>
                  <a:lnTo>
                    <a:pt x="121412" y="732155"/>
                  </a:lnTo>
                  <a:lnTo>
                    <a:pt x="0" y="732155"/>
                  </a:lnTo>
                  <a:lnTo>
                    <a:pt x="242950" y="976249"/>
                  </a:lnTo>
                  <a:lnTo>
                    <a:pt x="485775" y="732155"/>
                  </a:lnTo>
                  <a:lnTo>
                    <a:pt x="364363" y="732155"/>
                  </a:lnTo>
                  <a:lnTo>
                    <a:pt x="364363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708400" y="3573526"/>
              <a:ext cx="485775" cy="976630"/>
            </a:xfrm>
            <a:custGeom>
              <a:avLst/>
              <a:gdLst/>
              <a:ahLst/>
              <a:cxnLst/>
              <a:rect l="l" t="t" r="r" b="b"/>
              <a:pathLst>
                <a:path w="485775" h="976629">
                  <a:moveTo>
                    <a:pt x="0" y="732155"/>
                  </a:moveTo>
                  <a:lnTo>
                    <a:pt x="121412" y="732155"/>
                  </a:lnTo>
                  <a:lnTo>
                    <a:pt x="121412" y="0"/>
                  </a:lnTo>
                  <a:lnTo>
                    <a:pt x="364363" y="0"/>
                  </a:lnTo>
                  <a:lnTo>
                    <a:pt x="364363" y="732155"/>
                  </a:lnTo>
                  <a:lnTo>
                    <a:pt x="485775" y="732155"/>
                  </a:lnTo>
                  <a:lnTo>
                    <a:pt x="242950" y="976249"/>
                  </a:lnTo>
                  <a:lnTo>
                    <a:pt x="0" y="73215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534035">
              <a:lnSpc>
                <a:spcPct val="100000"/>
              </a:lnSpc>
              <a:spcBef>
                <a:spcPts val="105"/>
              </a:spcBef>
            </a:pPr>
            <a:r>
              <a:rPr dirty="0" sz="4400" spc="-370" b="1">
                <a:latin typeface="Arial"/>
                <a:cs typeface="Arial"/>
              </a:rPr>
              <a:t>Anamnéza</a:t>
            </a:r>
            <a:r>
              <a:rPr dirty="0" sz="4400" spc="-240" b="1">
                <a:latin typeface="Arial"/>
                <a:cs typeface="Arial"/>
              </a:rPr>
              <a:t> </a:t>
            </a:r>
            <a:r>
              <a:rPr dirty="0" sz="4400" spc="-245" b="1">
                <a:latin typeface="Arial"/>
                <a:cs typeface="Arial"/>
              </a:rPr>
              <a:t>(historie</a:t>
            </a:r>
            <a:r>
              <a:rPr dirty="0" sz="4400" spc="-225" b="1">
                <a:latin typeface="Arial"/>
                <a:cs typeface="Arial"/>
              </a:rPr>
              <a:t> </a:t>
            </a:r>
            <a:r>
              <a:rPr dirty="0" sz="4400" spc="-275" b="1">
                <a:latin typeface="Arial"/>
                <a:cs typeface="Arial"/>
              </a:rPr>
              <a:t>pacienta)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64540" y="1600857"/>
            <a:ext cx="5929630" cy="403796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dirty="0" sz="2800" spc="-10">
                <a:latin typeface="Arial"/>
                <a:cs typeface="Arial"/>
              </a:rPr>
              <a:t>Obtíže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dirty="0" sz="2800" spc="-195">
                <a:latin typeface="Arial"/>
                <a:cs typeface="Arial"/>
              </a:rPr>
              <a:t>Dosavadní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05">
                <a:latin typeface="Arial"/>
                <a:cs typeface="Arial"/>
              </a:rPr>
              <a:t>průběh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130">
                <a:latin typeface="Arial"/>
                <a:cs typeface="Arial"/>
              </a:rPr>
              <a:t>onemocnění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80">
                <a:latin typeface="Arial"/>
                <a:cs typeface="Arial"/>
              </a:rPr>
              <a:t>včetně </a:t>
            </a:r>
            <a:r>
              <a:rPr dirty="0" sz="2800" spc="-175">
                <a:latin typeface="Arial"/>
                <a:cs typeface="Arial"/>
              </a:rPr>
              <a:t>dosavadních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55">
                <a:latin typeface="Arial"/>
                <a:cs typeface="Arial"/>
              </a:rPr>
              <a:t>léčebných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postupů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dirty="0" sz="2800" spc="-195">
                <a:latin typeface="Arial"/>
                <a:cs typeface="Arial"/>
              </a:rPr>
              <a:t>Dosavadní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 spc="-105">
                <a:latin typeface="Arial"/>
                <a:cs typeface="Arial"/>
              </a:rPr>
              <a:t>orální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55">
                <a:latin typeface="Arial"/>
                <a:cs typeface="Arial"/>
              </a:rPr>
              <a:t>hygienické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návyky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</a:tabLst>
            </a:pPr>
            <a:r>
              <a:rPr dirty="0" sz="2800" spc="-130">
                <a:latin typeface="Arial"/>
                <a:cs typeface="Arial"/>
              </a:rPr>
              <a:t>Profesionální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140">
                <a:latin typeface="Arial"/>
                <a:cs typeface="Arial"/>
              </a:rPr>
              <a:t>sociální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situace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dirty="0" sz="2800" spc="-20">
                <a:latin typeface="Arial"/>
                <a:cs typeface="Arial"/>
              </a:rPr>
              <a:t>Kouření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</a:tabLst>
            </a:pPr>
            <a:r>
              <a:rPr dirty="0" sz="2800" spc="-160">
                <a:latin typeface="Arial"/>
                <a:cs typeface="Arial"/>
              </a:rPr>
              <a:t>Výskyt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145">
                <a:latin typeface="Arial"/>
                <a:cs typeface="Arial"/>
              </a:rPr>
              <a:t>onemocnění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 spc="-140">
                <a:latin typeface="Arial"/>
                <a:cs typeface="Arial"/>
              </a:rPr>
              <a:t>v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rodině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dirty="0" sz="2800" spc="-25">
                <a:latin typeface="Arial"/>
                <a:cs typeface="Arial"/>
              </a:rPr>
              <a:t>Choroby: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1370" y="461594"/>
            <a:ext cx="246316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85" b="1">
                <a:latin typeface="Arial"/>
                <a:cs typeface="Arial"/>
              </a:rPr>
              <a:t>Anamnéza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63016" y="1353158"/>
            <a:ext cx="1797685" cy="40500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42265">
              <a:lnSpc>
                <a:spcPct val="11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dirty="0" sz="2400" spc="-10">
                <a:latin typeface="Arial"/>
                <a:cs typeface="Arial"/>
              </a:rPr>
              <a:t>Choroby: </a:t>
            </a:r>
            <a:r>
              <a:rPr dirty="0" sz="2400" spc="-20">
                <a:latin typeface="Arial"/>
                <a:cs typeface="Arial"/>
              </a:rPr>
              <a:t>Hypertenze </a:t>
            </a:r>
            <a:r>
              <a:rPr dirty="0" sz="2400" spc="-135">
                <a:latin typeface="Arial"/>
                <a:cs typeface="Arial"/>
              </a:rPr>
              <a:t>Choroby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40">
                <a:latin typeface="Arial"/>
                <a:cs typeface="Arial"/>
              </a:rPr>
              <a:t>srdce </a:t>
            </a:r>
            <a:r>
              <a:rPr dirty="0" sz="2400" spc="-10">
                <a:latin typeface="Arial"/>
                <a:cs typeface="Arial"/>
              </a:rPr>
              <a:t>Diabetes Alergie </a:t>
            </a:r>
            <a:r>
              <a:rPr dirty="0" sz="2400" spc="-65">
                <a:latin typeface="Arial"/>
                <a:cs typeface="Arial"/>
              </a:rPr>
              <a:t>Revmatismus </a:t>
            </a:r>
            <a:r>
              <a:rPr dirty="0" sz="2400" spc="-10">
                <a:latin typeface="Arial"/>
                <a:cs typeface="Arial"/>
              </a:rPr>
              <a:t>Žloutenka</a:t>
            </a:r>
            <a:endParaRPr sz="2400">
              <a:latin typeface="Arial"/>
              <a:cs typeface="Arial"/>
            </a:endParaRPr>
          </a:p>
          <a:p>
            <a:pPr marL="12700" marR="1297305">
              <a:lnSpc>
                <a:spcPts val="3170"/>
              </a:lnSpc>
              <a:spcBef>
                <a:spcPts val="155"/>
              </a:spcBef>
            </a:pPr>
            <a:r>
              <a:rPr dirty="0" sz="2400" spc="-175">
                <a:latin typeface="Arial"/>
                <a:cs typeface="Arial"/>
              </a:rPr>
              <a:t>Jiné </a:t>
            </a:r>
            <a:r>
              <a:rPr dirty="0" sz="2400" spc="-95">
                <a:latin typeface="Arial"/>
                <a:cs typeface="Arial"/>
              </a:rPr>
              <a:t>HIV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400" spc="-40">
                <a:latin typeface="Arial"/>
                <a:cs typeface="Arial"/>
              </a:rPr>
              <a:t>Těhotenství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1691639" y="764666"/>
            <a:ext cx="5617210" cy="5113020"/>
          </a:xfrm>
          <a:custGeom>
            <a:avLst/>
            <a:gdLst/>
            <a:ahLst/>
            <a:cxnLst/>
            <a:rect l="l" t="t" r="r" b="b"/>
            <a:pathLst>
              <a:path w="5617209" h="5113020">
                <a:moveTo>
                  <a:pt x="5616702" y="0"/>
                </a:moveTo>
                <a:lnTo>
                  <a:pt x="0" y="5112600"/>
                </a:lnTo>
              </a:path>
              <a:path w="5617209" h="5113020">
                <a:moveTo>
                  <a:pt x="0" y="0"/>
                </a:moveTo>
                <a:lnTo>
                  <a:pt x="5184648" y="4536567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901189">
              <a:lnSpc>
                <a:spcPct val="100000"/>
              </a:lnSpc>
              <a:spcBef>
                <a:spcPts val="105"/>
              </a:spcBef>
            </a:pPr>
            <a:r>
              <a:rPr dirty="0" sz="4400" spc="-360" b="1">
                <a:latin typeface="Arial"/>
                <a:cs typeface="Arial"/>
              </a:rPr>
              <a:t>Klinické</a:t>
            </a:r>
            <a:r>
              <a:rPr dirty="0" sz="4400" spc="-254" b="1">
                <a:latin typeface="Arial"/>
                <a:cs typeface="Arial"/>
              </a:rPr>
              <a:t> </a:t>
            </a:r>
            <a:r>
              <a:rPr dirty="0" sz="4400" spc="-295" b="1">
                <a:latin typeface="Arial"/>
                <a:cs typeface="Arial"/>
              </a:rPr>
              <a:t>vyšetření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64540" y="1556359"/>
            <a:ext cx="5591175" cy="270827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2000" spc="-20" i="1">
                <a:latin typeface="Arial"/>
                <a:cs typeface="Arial"/>
              </a:rPr>
              <a:t>Komplexní</a:t>
            </a:r>
            <a:endParaRPr sz="2000">
              <a:latin typeface="Arial"/>
              <a:cs typeface="Arial"/>
            </a:endParaRPr>
          </a:p>
          <a:p>
            <a:pPr marL="12700" marR="2995295">
              <a:lnSpc>
                <a:spcPts val="2640"/>
              </a:lnSpc>
              <a:spcBef>
                <a:spcPts val="125"/>
              </a:spcBef>
            </a:pPr>
            <a:r>
              <a:rPr dirty="0" sz="2000" spc="-114" i="1">
                <a:latin typeface="Arial"/>
                <a:cs typeface="Arial"/>
              </a:rPr>
              <a:t>Zaměřuje</a:t>
            </a:r>
            <a:r>
              <a:rPr dirty="0" sz="2000" spc="-105" i="1">
                <a:latin typeface="Arial"/>
                <a:cs typeface="Arial"/>
              </a:rPr>
              <a:t> </a:t>
            </a:r>
            <a:r>
              <a:rPr dirty="0" sz="2000" spc="-200" i="1">
                <a:latin typeface="Arial"/>
                <a:cs typeface="Arial"/>
              </a:rPr>
              <a:t>se</a:t>
            </a:r>
            <a:r>
              <a:rPr dirty="0" sz="2000" spc="-75" i="1">
                <a:latin typeface="Arial"/>
                <a:cs typeface="Arial"/>
              </a:rPr>
              <a:t> </a:t>
            </a:r>
            <a:r>
              <a:rPr dirty="0" sz="2000" spc="-100" i="1">
                <a:latin typeface="Arial"/>
                <a:cs typeface="Arial"/>
              </a:rPr>
              <a:t>na</a:t>
            </a:r>
            <a:r>
              <a:rPr dirty="0" sz="2000" spc="-110" i="1">
                <a:latin typeface="Arial"/>
                <a:cs typeface="Arial"/>
              </a:rPr>
              <a:t> </a:t>
            </a:r>
            <a:r>
              <a:rPr dirty="0" sz="2000" spc="-40" i="1">
                <a:latin typeface="Arial"/>
                <a:cs typeface="Arial"/>
              </a:rPr>
              <a:t>parodont </a:t>
            </a:r>
            <a:r>
              <a:rPr dirty="0" sz="2000" spc="-95" i="1">
                <a:latin typeface="Arial"/>
                <a:cs typeface="Arial"/>
              </a:rPr>
              <a:t>Vyšetřuje</a:t>
            </a:r>
            <a:r>
              <a:rPr dirty="0" sz="2000" spc="-85" i="1">
                <a:latin typeface="Arial"/>
                <a:cs typeface="Arial"/>
              </a:rPr>
              <a:t> </a:t>
            </a:r>
            <a:r>
              <a:rPr dirty="0" sz="2000" spc="-200" i="1">
                <a:latin typeface="Arial"/>
                <a:cs typeface="Arial"/>
              </a:rPr>
              <a:t>se</a:t>
            </a:r>
            <a:r>
              <a:rPr dirty="0" sz="2000" spc="-75" i="1">
                <a:latin typeface="Arial"/>
                <a:cs typeface="Arial"/>
              </a:rPr>
              <a:t> </a:t>
            </a:r>
            <a:r>
              <a:rPr dirty="0" sz="2000" spc="-50" i="1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12700" marR="2286000">
              <a:lnSpc>
                <a:spcPts val="2640"/>
              </a:lnSpc>
              <a:spcBef>
                <a:spcPts val="5"/>
              </a:spcBef>
            </a:pPr>
            <a:r>
              <a:rPr dirty="0" sz="2000" spc="-85" i="1">
                <a:latin typeface="Arial"/>
                <a:cs typeface="Arial"/>
              </a:rPr>
              <a:t>Přítomnost </a:t>
            </a:r>
            <a:r>
              <a:rPr dirty="0" sz="2000" spc="-75" i="1">
                <a:latin typeface="Arial"/>
                <a:cs typeface="Arial"/>
              </a:rPr>
              <a:t>plaku,</a:t>
            </a:r>
            <a:r>
              <a:rPr dirty="0" sz="2000" spc="-70" i="1">
                <a:latin typeface="Arial"/>
                <a:cs typeface="Arial"/>
              </a:rPr>
              <a:t> </a:t>
            </a:r>
            <a:r>
              <a:rPr dirty="0" sz="2000" spc="-85" i="1">
                <a:latin typeface="Arial"/>
                <a:cs typeface="Arial"/>
              </a:rPr>
              <a:t>jeho</a:t>
            </a:r>
            <a:r>
              <a:rPr dirty="0" sz="2000" spc="-100" i="1">
                <a:latin typeface="Arial"/>
                <a:cs typeface="Arial"/>
              </a:rPr>
              <a:t> </a:t>
            </a:r>
            <a:r>
              <a:rPr dirty="0" sz="2000" spc="-95" i="1">
                <a:latin typeface="Arial"/>
                <a:cs typeface="Arial"/>
              </a:rPr>
              <a:t>množství </a:t>
            </a:r>
            <a:r>
              <a:rPr dirty="0" sz="2000" spc="-135" i="1">
                <a:latin typeface="Arial"/>
                <a:cs typeface="Arial"/>
              </a:rPr>
              <a:t>Krvácení</a:t>
            </a:r>
            <a:r>
              <a:rPr dirty="0" sz="2000" spc="-95" i="1">
                <a:latin typeface="Arial"/>
                <a:cs typeface="Arial"/>
              </a:rPr>
              <a:t> </a:t>
            </a:r>
            <a:r>
              <a:rPr dirty="0" sz="2000" spc="-140" i="1">
                <a:latin typeface="Arial"/>
                <a:cs typeface="Arial"/>
              </a:rPr>
              <a:t>dásně</a:t>
            </a:r>
            <a:r>
              <a:rPr dirty="0" sz="2000" spc="-120" i="1">
                <a:latin typeface="Arial"/>
                <a:cs typeface="Arial"/>
              </a:rPr>
              <a:t> </a:t>
            </a:r>
            <a:r>
              <a:rPr dirty="0" sz="2000" spc="-130" i="1">
                <a:latin typeface="Arial"/>
                <a:cs typeface="Arial"/>
              </a:rPr>
              <a:t>–</a:t>
            </a:r>
            <a:r>
              <a:rPr dirty="0" sz="2000" spc="-65" i="1">
                <a:latin typeface="Arial"/>
                <a:cs typeface="Arial"/>
              </a:rPr>
              <a:t> </a:t>
            </a:r>
            <a:r>
              <a:rPr dirty="0" sz="2000" spc="-20" i="1">
                <a:latin typeface="Arial"/>
                <a:cs typeface="Arial"/>
              </a:rPr>
              <a:t>papil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 i="1">
                <a:latin typeface="Arial"/>
                <a:cs typeface="Arial"/>
              </a:rPr>
              <a:t>Hloubka</a:t>
            </a:r>
            <a:r>
              <a:rPr dirty="0" sz="2000" spc="-105" i="1">
                <a:latin typeface="Arial"/>
                <a:cs typeface="Arial"/>
              </a:rPr>
              <a:t> </a:t>
            </a:r>
            <a:r>
              <a:rPr dirty="0" sz="2000" spc="-70" i="1">
                <a:latin typeface="Arial"/>
                <a:cs typeface="Arial"/>
              </a:rPr>
              <a:t>parodontálních</a:t>
            </a:r>
            <a:r>
              <a:rPr dirty="0" sz="2000" spc="-110" i="1">
                <a:latin typeface="Arial"/>
                <a:cs typeface="Arial"/>
              </a:rPr>
              <a:t> </a:t>
            </a:r>
            <a:r>
              <a:rPr dirty="0" sz="2000" spc="-150" i="1">
                <a:latin typeface="Arial"/>
                <a:cs typeface="Arial"/>
              </a:rPr>
              <a:t>kapes</a:t>
            </a:r>
            <a:r>
              <a:rPr dirty="0" sz="2000" spc="-105" i="1">
                <a:latin typeface="Arial"/>
                <a:cs typeface="Arial"/>
              </a:rPr>
              <a:t> </a:t>
            </a:r>
            <a:r>
              <a:rPr dirty="0" sz="2000" spc="-10" i="1">
                <a:latin typeface="Arial"/>
                <a:cs typeface="Arial"/>
              </a:rPr>
              <a:t>(chobotů)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dirty="0" sz="2000" spc="-85" i="1">
                <a:latin typeface="Arial"/>
                <a:cs typeface="Arial"/>
              </a:rPr>
              <a:t>Viklavost</a:t>
            </a:r>
            <a:r>
              <a:rPr dirty="0" sz="2000" spc="-100" i="1">
                <a:latin typeface="Arial"/>
                <a:cs typeface="Arial"/>
              </a:rPr>
              <a:t> </a:t>
            </a:r>
            <a:r>
              <a:rPr dirty="0" sz="2000" spc="-60" i="1">
                <a:latin typeface="Arial"/>
                <a:cs typeface="Arial"/>
              </a:rPr>
              <a:t>(I.</a:t>
            </a:r>
            <a:r>
              <a:rPr dirty="0" sz="2000" spc="-105" i="1">
                <a:latin typeface="Arial"/>
                <a:cs typeface="Arial"/>
              </a:rPr>
              <a:t> </a:t>
            </a:r>
            <a:r>
              <a:rPr dirty="0" sz="2000" spc="-130" i="1">
                <a:latin typeface="Arial"/>
                <a:cs typeface="Arial"/>
              </a:rPr>
              <a:t>–</a:t>
            </a:r>
            <a:r>
              <a:rPr dirty="0" sz="2000" spc="-90" i="1">
                <a:latin typeface="Arial"/>
                <a:cs typeface="Arial"/>
              </a:rPr>
              <a:t> </a:t>
            </a:r>
            <a:r>
              <a:rPr dirty="0" sz="2000" spc="-10" i="1">
                <a:latin typeface="Arial"/>
                <a:cs typeface="Arial"/>
              </a:rPr>
              <a:t>III.stupně)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2000" spc="-120" i="1">
                <a:latin typeface="Arial"/>
                <a:cs typeface="Arial"/>
              </a:rPr>
              <a:t>Rtg</a:t>
            </a:r>
            <a:r>
              <a:rPr dirty="0" sz="2000" spc="-85" i="1">
                <a:latin typeface="Arial"/>
                <a:cs typeface="Arial"/>
              </a:rPr>
              <a:t> </a:t>
            </a:r>
            <a:r>
              <a:rPr dirty="0" sz="2000" spc="-95" i="1">
                <a:latin typeface="Arial"/>
                <a:cs typeface="Arial"/>
              </a:rPr>
              <a:t>vyšetření</a:t>
            </a:r>
            <a:r>
              <a:rPr dirty="0" sz="2000" spc="-85" i="1">
                <a:latin typeface="Arial"/>
                <a:cs typeface="Arial"/>
              </a:rPr>
              <a:t> </a:t>
            </a:r>
            <a:r>
              <a:rPr dirty="0" sz="2000" spc="-80" i="1">
                <a:latin typeface="Arial"/>
                <a:cs typeface="Arial"/>
              </a:rPr>
              <a:t>je</a:t>
            </a:r>
            <a:r>
              <a:rPr dirty="0" sz="2000" spc="-70" i="1">
                <a:latin typeface="Arial"/>
                <a:cs typeface="Arial"/>
              </a:rPr>
              <a:t> </a:t>
            </a:r>
            <a:r>
              <a:rPr dirty="0" sz="2000" spc="-110" i="1">
                <a:latin typeface="Arial"/>
                <a:cs typeface="Arial"/>
              </a:rPr>
              <a:t>nezbytné</a:t>
            </a:r>
            <a:r>
              <a:rPr dirty="0" sz="2000" spc="-100" i="1">
                <a:latin typeface="Arial"/>
                <a:cs typeface="Arial"/>
              </a:rPr>
              <a:t> </a:t>
            </a:r>
            <a:r>
              <a:rPr dirty="0" sz="2000" spc="-60" i="1">
                <a:latin typeface="Arial"/>
                <a:cs typeface="Arial"/>
              </a:rPr>
              <a:t>pro</a:t>
            </a:r>
            <a:r>
              <a:rPr dirty="0" sz="2000" spc="-114" i="1">
                <a:latin typeface="Arial"/>
                <a:cs typeface="Arial"/>
              </a:rPr>
              <a:t> </a:t>
            </a:r>
            <a:r>
              <a:rPr dirty="0" sz="2000" spc="-90" i="1">
                <a:latin typeface="Arial"/>
                <a:cs typeface="Arial"/>
              </a:rPr>
              <a:t>pootvrzení</a:t>
            </a:r>
            <a:r>
              <a:rPr dirty="0" sz="2000" spc="-110" i="1">
                <a:latin typeface="Arial"/>
                <a:cs typeface="Arial"/>
              </a:rPr>
              <a:t> </a:t>
            </a:r>
            <a:r>
              <a:rPr dirty="0" sz="2000" spc="-10" i="1">
                <a:latin typeface="Arial"/>
                <a:cs typeface="Arial"/>
              </a:rPr>
              <a:t>parodontitidy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040130">
              <a:lnSpc>
                <a:spcPct val="100000"/>
              </a:lnSpc>
              <a:spcBef>
                <a:spcPts val="105"/>
              </a:spcBef>
            </a:pPr>
            <a:r>
              <a:rPr dirty="0" sz="4400" spc="-175"/>
              <a:t>Nástroje</a:t>
            </a:r>
            <a:r>
              <a:rPr dirty="0" sz="4400" spc="-210"/>
              <a:t> </a:t>
            </a:r>
            <a:r>
              <a:rPr dirty="0" sz="4400" spc="-220"/>
              <a:t>v</a:t>
            </a:r>
            <a:r>
              <a:rPr dirty="0" sz="4400" spc="-195"/>
              <a:t> </a:t>
            </a:r>
            <a:r>
              <a:rPr dirty="0" sz="4400" spc="-90"/>
              <a:t>parodontologii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5946140" cy="40265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dirty="0" sz="3200" spc="-295">
                <a:latin typeface="Arial"/>
                <a:cs typeface="Arial"/>
              </a:rPr>
              <a:t>WHO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sonda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95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130">
                <a:latin typeface="Arial"/>
                <a:cs typeface="Arial"/>
              </a:rPr>
              <a:t>Williamsova</a:t>
            </a:r>
            <a:r>
              <a:rPr dirty="0" sz="3200" spc="-65">
                <a:latin typeface="Arial"/>
                <a:cs typeface="Arial"/>
              </a:rPr>
              <a:t> </a:t>
            </a:r>
            <a:r>
              <a:rPr dirty="0" sz="3200" spc="-180">
                <a:latin typeface="Arial"/>
                <a:cs typeface="Arial"/>
              </a:rPr>
              <a:t>sonda</a:t>
            </a:r>
            <a:r>
              <a:rPr dirty="0" sz="3200" spc="-80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(williams-</a:t>
            </a:r>
            <a:r>
              <a:rPr dirty="0" sz="3200" spc="-275">
                <a:latin typeface="Arial"/>
                <a:cs typeface="Arial"/>
              </a:rPr>
              <a:t>Fox)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200">
                <a:latin typeface="Arial"/>
                <a:cs typeface="Arial"/>
              </a:rPr>
              <a:t>Nabersova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80">
                <a:latin typeface="Arial"/>
                <a:cs typeface="Arial"/>
              </a:rPr>
              <a:t>sonda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(furkační)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195">
                <a:latin typeface="Arial"/>
                <a:cs typeface="Arial"/>
              </a:rPr>
              <a:t>Speciální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70">
                <a:latin typeface="Arial"/>
                <a:cs typeface="Arial"/>
              </a:rPr>
              <a:t>sondy</a:t>
            </a:r>
            <a:r>
              <a:rPr dirty="0" sz="3200" spc="-125">
                <a:latin typeface="Arial"/>
                <a:cs typeface="Arial"/>
              </a:rPr>
              <a:t> (Florida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85">
                <a:latin typeface="Arial"/>
                <a:cs typeface="Arial"/>
              </a:rPr>
              <a:t>Probe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20">
                <a:latin typeface="Arial"/>
                <a:cs typeface="Arial"/>
              </a:rPr>
              <a:t>aj.)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3228975">
              <a:lnSpc>
                <a:spcPct val="100000"/>
              </a:lnSpc>
              <a:spcBef>
                <a:spcPts val="105"/>
              </a:spcBef>
            </a:pPr>
            <a:r>
              <a:rPr dirty="0" sz="4400" spc="-325"/>
              <a:t>Sondy</a:t>
            </a:r>
            <a:endParaRPr sz="44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546" y="4247451"/>
            <a:ext cx="1371600" cy="14478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8228" y="3284982"/>
            <a:ext cx="2609850" cy="17526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8425" y="1090422"/>
            <a:ext cx="1543050" cy="228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0982" y="1157936"/>
            <a:ext cx="944329" cy="2358945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2267711" y="2082926"/>
            <a:ext cx="1224280" cy="100330"/>
          </a:xfrm>
          <a:custGeom>
            <a:avLst/>
            <a:gdLst/>
            <a:ahLst/>
            <a:cxnLst/>
            <a:rect l="l" t="t" r="r" b="b"/>
            <a:pathLst>
              <a:path w="1224279" h="100330">
                <a:moveTo>
                  <a:pt x="1205266" y="49974"/>
                </a:moveTo>
                <a:lnTo>
                  <a:pt x="1136141" y="90297"/>
                </a:lnTo>
                <a:lnTo>
                  <a:pt x="1133855" y="91567"/>
                </a:lnTo>
                <a:lnTo>
                  <a:pt x="1133093" y="94487"/>
                </a:lnTo>
                <a:lnTo>
                  <a:pt x="1134364" y="96774"/>
                </a:lnTo>
                <a:lnTo>
                  <a:pt x="1135761" y="99060"/>
                </a:lnTo>
                <a:lnTo>
                  <a:pt x="1138682" y="99822"/>
                </a:lnTo>
                <a:lnTo>
                  <a:pt x="1140967" y="98551"/>
                </a:lnTo>
                <a:lnTo>
                  <a:pt x="1215899" y="54737"/>
                </a:lnTo>
                <a:lnTo>
                  <a:pt x="1214754" y="54737"/>
                </a:lnTo>
                <a:lnTo>
                  <a:pt x="1214754" y="54101"/>
                </a:lnTo>
                <a:lnTo>
                  <a:pt x="1212341" y="54101"/>
                </a:lnTo>
                <a:lnTo>
                  <a:pt x="1205266" y="49974"/>
                </a:lnTo>
                <a:close/>
              </a:path>
              <a:path w="1224279" h="100330">
                <a:moveTo>
                  <a:pt x="1197102" y="45212"/>
                </a:moveTo>
                <a:lnTo>
                  <a:pt x="0" y="45212"/>
                </a:lnTo>
                <a:lnTo>
                  <a:pt x="0" y="54737"/>
                </a:lnTo>
                <a:lnTo>
                  <a:pt x="1197102" y="54737"/>
                </a:lnTo>
                <a:lnTo>
                  <a:pt x="1205266" y="49974"/>
                </a:lnTo>
                <a:lnTo>
                  <a:pt x="1197102" y="45212"/>
                </a:lnTo>
                <a:close/>
              </a:path>
              <a:path w="1224279" h="100330">
                <a:moveTo>
                  <a:pt x="1216095" y="45212"/>
                </a:moveTo>
                <a:lnTo>
                  <a:pt x="1214754" y="45212"/>
                </a:lnTo>
                <a:lnTo>
                  <a:pt x="1214754" y="54737"/>
                </a:lnTo>
                <a:lnTo>
                  <a:pt x="1215899" y="54737"/>
                </a:lnTo>
                <a:lnTo>
                  <a:pt x="1224044" y="49974"/>
                </a:lnTo>
                <a:lnTo>
                  <a:pt x="1224261" y="49974"/>
                </a:lnTo>
                <a:lnTo>
                  <a:pt x="1216095" y="45212"/>
                </a:lnTo>
                <a:close/>
              </a:path>
              <a:path w="1224279" h="100330">
                <a:moveTo>
                  <a:pt x="1212341" y="45847"/>
                </a:moveTo>
                <a:lnTo>
                  <a:pt x="1205266" y="49974"/>
                </a:lnTo>
                <a:lnTo>
                  <a:pt x="1212341" y="54101"/>
                </a:lnTo>
                <a:lnTo>
                  <a:pt x="1212341" y="45847"/>
                </a:lnTo>
                <a:close/>
              </a:path>
              <a:path w="1224279" h="100330">
                <a:moveTo>
                  <a:pt x="1214754" y="45847"/>
                </a:moveTo>
                <a:lnTo>
                  <a:pt x="1212341" y="45847"/>
                </a:lnTo>
                <a:lnTo>
                  <a:pt x="1212341" y="54101"/>
                </a:lnTo>
                <a:lnTo>
                  <a:pt x="1214754" y="54101"/>
                </a:lnTo>
                <a:lnTo>
                  <a:pt x="1214754" y="45847"/>
                </a:lnTo>
                <a:close/>
              </a:path>
              <a:path w="1224279" h="100330">
                <a:moveTo>
                  <a:pt x="1138682" y="0"/>
                </a:moveTo>
                <a:lnTo>
                  <a:pt x="1135761" y="762"/>
                </a:lnTo>
                <a:lnTo>
                  <a:pt x="1134364" y="3048"/>
                </a:lnTo>
                <a:lnTo>
                  <a:pt x="1133093" y="5334"/>
                </a:lnTo>
                <a:lnTo>
                  <a:pt x="1133855" y="8255"/>
                </a:lnTo>
                <a:lnTo>
                  <a:pt x="1136141" y="9651"/>
                </a:lnTo>
                <a:lnTo>
                  <a:pt x="1205266" y="49974"/>
                </a:lnTo>
                <a:lnTo>
                  <a:pt x="1212341" y="45847"/>
                </a:lnTo>
                <a:lnTo>
                  <a:pt x="1214754" y="45847"/>
                </a:lnTo>
                <a:lnTo>
                  <a:pt x="1214754" y="45212"/>
                </a:lnTo>
                <a:lnTo>
                  <a:pt x="1216095" y="45212"/>
                </a:lnTo>
                <a:lnTo>
                  <a:pt x="1140967" y="1397"/>
                </a:lnTo>
                <a:lnTo>
                  <a:pt x="1138682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787266" y="2151126"/>
            <a:ext cx="520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0">
                <a:latin typeface="Arial"/>
                <a:cs typeface="Arial"/>
              </a:rPr>
              <a:t>WHO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211195" y="4479112"/>
            <a:ext cx="817244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60">
                <a:latin typeface="Arial"/>
                <a:cs typeface="Arial"/>
              </a:rPr>
              <a:t>Williams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71775" y="4595367"/>
            <a:ext cx="216026" cy="99694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6091809" y="5824220"/>
            <a:ext cx="6813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5">
                <a:latin typeface="Arial"/>
                <a:cs typeface="Arial"/>
              </a:rPr>
              <a:t>Nabers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6360921" y="5277358"/>
            <a:ext cx="100330" cy="480059"/>
          </a:xfrm>
          <a:custGeom>
            <a:avLst/>
            <a:gdLst/>
            <a:ahLst/>
            <a:cxnLst/>
            <a:rect l="l" t="t" r="r" b="b"/>
            <a:pathLst>
              <a:path w="100329" h="480060">
                <a:moveTo>
                  <a:pt x="5333" y="388632"/>
                </a:moveTo>
                <a:lnTo>
                  <a:pt x="762" y="391274"/>
                </a:lnTo>
                <a:lnTo>
                  <a:pt x="0" y="394195"/>
                </a:lnTo>
                <a:lnTo>
                  <a:pt x="1397" y="396468"/>
                </a:lnTo>
                <a:lnTo>
                  <a:pt x="49911" y="479717"/>
                </a:lnTo>
                <a:lnTo>
                  <a:pt x="55417" y="470268"/>
                </a:lnTo>
                <a:lnTo>
                  <a:pt x="45212" y="470268"/>
                </a:lnTo>
                <a:lnTo>
                  <a:pt x="45212" y="452628"/>
                </a:lnTo>
                <a:lnTo>
                  <a:pt x="9525" y="391667"/>
                </a:lnTo>
                <a:lnTo>
                  <a:pt x="8254" y="389394"/>
                </a:lnTo>
                <a:lnTo>
                  <a:pt x="5333" y="388632"/>
                </a:lnTo>
                <a:close/>
              </a:path>
              <a:path w="100329" h="480060">
                <a:moveTo>
                  <a:pt x="45212" y="452845"/>
                </a:moveTo>
                <a:lnTo>
                  <a:pt x="45212" y="470268"/>
                </a:lnTo>
                <a:lnTo>
                  <a:pt x="54737" y="470268"/>
                </a:lnTo>
                <a:lnTo>
                  <a:pt x="54737" y="467867"/>
                </a:lnTo>
                <a:lnTo>
                  <a:pt x="45847" y="467867"/>
                </a:lnTo>
                <a:lnTo>
                  <a:pt x="49911" y="460901"/>
                </a:lnTo>
                <a:lnTo>
                  <a:pt x="45212" y="452845"/>
                </a:lnTo>
                <a:close/>
              </a:path>
              <a:path w="100329" h="480060">
                <a:moveTo>
                  <a:pt x="94487" y="388632"/>
                </a:moveTo>
                <a:lnTo>
                  <a:pt x="91566" y="389394"/>
                </a:lnTo>
                <a:lnTo>
                  <a:pt x="90297" y="391667"/>
                </a:lnTo>
                <a:lnTo>
                  <a:pt x="54737" y="452628"/>
                </a:lnTo>
                <a:lnTo>
                  <a:pt x="54737" y="470268"/>
                </a:lnTo>
                <a:lnTo>
                  <a:pt x="55417" y="470268"/>
                </a:lnTo>
                <a:lnTo>
                  <a:pt x="98425" y="396468"/>
                </a:lnTo>
                <a:lnTo>
                  <a:pt x="99822" y="394195"/>
                </a:lnTo>
                <a:lnTo>
                  <a:pt x="99162" y="391667"/>
                </a:lnTo>
                <a:lnTo>
                  <a:pt x="99060" y="391274"/>
                </a:lnTo>
                <a:lnTo>
                  <a:pt x="94487" y="388632"/>
                </a:lnTo>
                <a:close/>
              </a:path>
              <a:path w="100329" h="480060">
                <a:moveTo>
                  <a:pt x="49911" y="460901"/>
                </a:moveTo>
                <a:lnTo>
                  <a:pt x="45847" y="467867"/>
                </a:lnTo>
                <a:lnTo>
                  <a:pt x="53975" y="467867"/>
                </a:lnTo>
                <a:lnTo>
                  <a:pt x="49911" y="460901"/>
                </a:lnTo>
                <a:close/>
              </a:path>
              <a:path w="100329" h="480060">
                <a:moveTo>
                  <a:pt x="54737" y="452845"/>
                </a:moveTo>
                <a:lnTo>
                  <a:pt x="49911" y="460901"/>
                </a:lnTo>
                <a:lnTo>
                  <a:pt x="53975" y="467867"/>
                </a:lnTo>
                <a:lnTo>
                  <a:pt x="54737" y="467867"/>
                </a:lnTo>
                <a:lnTo>
                  <a:pt x="54737" y="452845"/>
                </a:lnTo>
                <a:close/>
              </a:path>
              <a:path w="100329" h="480060">
                <a:moveTo>
                  <a:pt x="54737" y="0"/>
                </a:moveTo>
                <a:lnTo>
                  <a:pt x="45212" y="0"/>
                </a:lnTo>
                <a:lnTo>
                  <a:pt x="45212" y="452845"/>
                </a:lnTo>
                <a:lnTo>
                  <a:pt x="49911" y="460901"/>
                </a:lnTo>
                <a:lnTo>
                  <a:pt x="54610" y="452845"/>
                </a:lnTo>
                <a:lnTo>
                  <a:pt x="54737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741295">
              <a:lnSpc>
                <a:spcPct val="100000"/>
              </a:lnSpc>
              <a:spcBef>
                <a:spcPts val="105"/>
              </a:spcBef>
            </a:pPr>
            <a:r>
              <a:rPr dirty="0" sz="4400" spc="-295"/>
              <a:t>Sondování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1122070" y="1871929"/>
            <a:ext cx="640588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Vyšetření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hloubky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chobotu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(u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zdravého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parodontu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zavádíme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sondu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do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sulku)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na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4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místech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meziobukálně,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bukálně,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distobukálně,</a:t>
            </a:r>
            <a:r>
              <a:rPr dirty="0" sz="1800" spc="-10">
                <a:latin typeface="Arial"/>
                <a:cs typeface="Arial"/>
              </a:rPr>
              <a:t> orálně </a:t>
            </a:r>
            <a:r>
              <a:rPr dirty="0" sz="1800">
                <a:latin typeface="Arial"/>
                <a:cs typeface="Arial"/>
              </a:rPr>
              <a:t>první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návštěva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ještě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mezioorálně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distoorálně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=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šestibodové měření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tlak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–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0,25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(gentle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probing –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opatrná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sondáž)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9810" y="4293095"/>
            <a:ext cx="2390775" cy="19145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007870">
              <a:lnSpc>
                <a:spcPct val="100000"/>
              </a:lnSpc>
              <a:spcBef>
                <a:spcPts val="105"/>
              </a:spcBef>
            </a:pPr>
            <a:r>
              <a:rPr dirty="0" sz="4400" spc="-270"/>
              <a:t>Vizualizace</a:t>
            </a:r>
            <a:r>
              <a:rPr dirty="0" sz="4400" spc="-220"/>
              <a:t> </a:t>
            </a:r>
            <a:r>
              <a:rPr dirty="0" sz="4400" spc="-125"/>
              <a:t>plaku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1579880" cy="2855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dirty="0" sz="3200" spc="-50">
                <a:latin typeface="Arial"/>
                <a:cs typeface="Arial"/>
              </a:rPr>
              <a:t>Sonda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95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160">
                <a:latin typeface="Arial"/>
                <a:cs typeface="Arial"/>
              </a:rPr>
              <a:t>Barviva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135">
                <a:latin typeface="Arial"/>
                <a:cs typeface="Arial"/>
              </a:rPr>
              <a:t>Tablety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7925" y="1547812"/>
            <a:ext cx="6896100" cy="4578350"/>
            <a:chOff x="1177925" y="1547812"/>
            <a:chExt cx="6896100" cy="4578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450" y="1557337"/>
              <a:ext cx="6877050" cy="45593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182687" y="1552575"/>
              <a:ext cx="6886575" cy="4568825"/>
            </a:xfrm>
            <a:custGeom>
              <a:avLst/>
              <a:gdLst/>
              <a:ahLst/>
              <a:cxnLst/>
              <a:rect l="l" t="t" r="r" b="b"/>
              <a:pathLst>
                <a:path w="6886575" h="4568825">
                  <a:moveTo>
                    <a:pt x="0" y="4568825"/>
                  </a:moveTo>
                  <a:lnTo>
                    <a:pt x="6886575" y="4568825"/>
                  </a:lnTo>
                  <a:lnTo>
                    <a:pt x="6886575" y="0"/>
                  </a:lnTo>
                  <a:lnTo>
                    <a:pt x="0" y="0"/>
                  </a:lnTo>
                  <a:lnTo>
                    <a:pt x="0" y="45688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3455670">
              <a:lnSpc>
                <a:spcPct val="100000"/>
              </a:lnSpc>
              <a:spcBef>
                <a:spcPts val="105"/>
              </a:spcBef>
            </a:pPr>
            <a:r>
              <a:rPr dirty="0" sz="4400" spc="-320"/>
              <a:t>Plak</a:t>
            </a:r>
            <a:endParaRPr sz="4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878455">
              <a:lnSpc>
                <a:spcPct val="100000"/>
              </a:lnSpc>
              <a:spcBef>
                <a:spcPts val="105"/>
              </a:spcBef>
            </a:pPr>
            <a:r>
              <a:rPr dirty="0" sz="4400" spc="-175"/>
              <a:t>Parodont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7874000" cy="2855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66725" indent="-45402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466725" algn="l"/>
              </a:tabLst>
            </a:pPr>
            <a:r>
              <a:rPr dirty="0" sz="3200" spc="-120">
                <a:latin typeface="Arial"/>
                <a:cs typeface="Arial"/>
              </a:rPr>
              <a:t>Alveolární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kost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jamky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55">
                <a:latin typeface="Arial"/>
                <a:cs typeface="Arial"/>
              </a:rPr>
              <a:t>zubní-</a:t>
            </a:r>
            <a:r>
              <a:rPr dirty="0" sz="3200" spc="-10">
                <a:latin typeface="Arial"/>
                <a:cs typeface="Arial"/>
              </a:rPr>
              <a:t>alveoly</a:t>
            </a:r>
            <a:endParaRPr sz="3200">
              <a:latin typeface="Arial"/>
              <a:cs typeface="Arial"/>
            </a:endParaRPr>
          </a:p>
          <a:p>
            <a:pPr marL="12700" marR="5080" indent="-12065">
              <a:lnSpc>
                <a:spcPct val="240099"/>
              </a:lnSpc>
              <a:buFont typeface="Wingdings"/>
              <a:buChar char=""/>
              <a:tabLst>
                <a:tab pos="375285" algn="l"/>
              </a:tabLst>
            </a:pPr>
            <a:r>
              <a:rPr dirty="0" sz="3200" spc="-195">
                <a:latin typeface="Arial"/>
                <a:cs typeface="Arial"/>
              </a:rPr>
              <a:t>	</a:t>
            </a:r>
            <a:r>
              <a:rPr dirty="0" sz="3200" spc="-195">
                <a:latin typeface="Arial"/>
                <a:cs typeface="Arial"/>
              </a:rPr>
              <a:t>Cement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20">
                <a:latin typeface="Arial"/>
                <a:cs typeface="Arial"/>
              </a:rPr>
              <a:t> úpon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periodontálních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70">
                <a:latin typeface="Arial"/>
                <a:cs typeface="Arial"/>
              </a:rPr>
              <a:t>vláken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14">
                <a:latin typeface="Arial"/>
                <a:cs typeface="Arial"/>
              </a:rPr>
              <a:t>(vazů) </a:t>
            </a:r>
            <a:r>
              <a:rPr dirty="0" sz="3200" spc="-229">
                <a:latin typeface="Arial"/>
                <a:cs typeface="Arial"/>
              </a:rPr>
              <a:t>Zub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je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60">
                <a:latin typeface="Arial"/>
                <a:cs typeface="Arial"/>
              </a:rPr>
              <a:t>v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čelisti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25">
                <a:latin typeface="Arial"/>
                <a:cs typeface="Arial"/>
              </a:rPr>
              <a:t>zavěšen!!!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8117" y="461594"/>
            <a:ext cx="575373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00"/>
              <a:t>Plakem</a:t>
            </a:r>
            <a:r>
              <a:rPr dirty="0" sz="4400" spc="-200"/>
              <a:t> </a:t>
            </a:r>
            <a:r>
              <a:rPr dirty="0" sz="4400" spc="-204"/>
              <a:t>indukovaný</a:t>
            </a:r>
            <a:r>
              <a:rPr dirty="0" sz="4400" spc="-225"/>
              <a:t> </a:t>
            </a:r>
            <a:r>
              <a:rPr dirty="0" sz="4400" spc="-155"/>
              <a:t>zánět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1106487" y="1403350"/>
            <a:ext cx="6896100" cy="4578350"/>
            <a:chOff x="1106487" y="1403350"/>
            <a:chExt cx="6896100" cy="45783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6012" y="1412875"/>
              <a:ext cx="6877050" cy="45593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11250" y="1408112"/>
              <a:ext cx="6886575" cy="4568825"/>
            </a:xfrm>
            <a:custGeom>
              <a:avLst/>
              <a:gdLst/>
              <a:ahLst/>
              <a:cxnLst/>
              <a:rect l="l" t="t" r="r" b="b"/>
              <a:pathLst>
                <a:path w="6886575" h="4568825">
                  <a:moveTo>
                    <a:pt x="0" y="4568825"/>
                  </a:moveTo>
                  <a:lnTo>
                    <a:pt x="6886575" y="4568825"/>
                  </a:lnTo>
                  <a:lnTo>
                    <a:pt x="6886575" y="0"/>
                  </a:lnTo>
                  <a:lnTo>
                    <a:pt x="0" y="0"/>
                  </a:lnTo>
                  <a:lnTo>
                    <a:pt x="0" y="45688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329815">
              <a:lnSpc>
                <a:spcPct val="100000"/>
              </a:lnSpc>
              <a:spcBef>
                <a:spcPts val="105"/>
              </a:spcBef>
            </a:pPr>
            <a:r>
              <a:rPr dirty="0" sz="4400" spc="-254">
                <a:solidFill>
                  <a:srgbClr val="FFFF00"/>
                </a:solidFill>
              </a:rPr>
              <a:t>Detekce</a:t>
            </a:r>
            <a:r>
              <a:rPr dirty="0" sz="4400" spc="-215">
                <a:solidFill>
                  <a:srgbClr val="FFFF00"/>
                </a:solidFill>
              </a:rPr>
              <a:t> </a:t>
            </a:r>
            <a:r>
              <a:rPr dirty="0" sz="4400" spc="-150">
                <a:solidFill>
                  <a:srgbClr val="FFFF00"/>
                </a:solidFill>
              </a:rPr>
              <a:t>plaku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364642" y="1715386"/>
            <a:ext cx="8193405" cy="207391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</a:tabLst>
            </a:pPr>
            <a:r>
              <a:rPr dirty="0" sz="2400" spc="-170">
                <a:latin typeface="Arial"/>
                <a:cs typeface="Arial"/>
              </a:rPr>
              <a:t>Pomocí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tabletek,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85">
                <a:latin typeface="Arial"/>
                <a:cs typeface="Arial"/>
              </a:rPr>
              <a:t>roztoků,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30">
                <a:latin typeface="Arial"/>
                <a:cs typeface="Arial"/>
              </a:rPr>
              <a:t>peletek,…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</a:tabLst>
            </a:pPr>
            <a:r>
              <a:rPr dirty="0" sz="2400" spc="-140">
                <a:latin typeface="Arial"/>
                <a:cs typeface="Arial"/>
              </a:rPr>
              <a:t>Tri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75">
                <a:latin typeface="Arial"/>
                <a:cs typeface="Arial"/>
              </a:rPr>
              <a:t>Plague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180">
                <a:latin typeface="Arial"/>
                <a:cs typeface="Arial"/>
              </a:rPr>
              <a:t>ID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35">
                <a:latin typeface="Arial"/>
                <a:cs typeface="Arial"/>
              </a:rPr>
              <a:t>gel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155">
                <a:latin typeface="Arial"/>
                <a:cs typeface="Arial"/>
              </a:rPr>
              <a:t>–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120">
                <a:latin typeface="Arial"/>
                <a:cs typeface="Arial"/>
              </a:rPr>
              <a:t>nanést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35">
                <a:latin typeface="Arial"/>
                <a:cs typeface="Arial"/>
              </a:rPr>
              <a:t>gel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(peletkou,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10">
                <a:latin typeface="Arial"/>
                <a:cs typeface="Arial"/>
              </a:rPr>
              <a:t>štětečkem),</a:t>
            </a:r>
            <a:r>
              <a:rPr dirty="0" sz="2400" spc="-135">
                <a:latin typeface="Arial"/>
                <a:cs typeface="Arial"/>
              </a:rPr>
              <a:t> </a:t>
            </a:r>
            <a:r>
              <a:rPr dirty="0" sz="2400" spc="-30">
                <a:latin typeface="Arial"/>
                <a:cs typeface="Arial"/>
              </a:rPr>
              <a:t>opláchnout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dirty="0" sz="2400" spc="-105">
                <a:latin typeface="Arial"/>
                <a:cs typeface="Arial"/>
              </a:rPr>
              <a:t>vodou,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odsát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55">
                <a:latin typeface="Arial"/>
                <a:cs typeface="Arial"/>
              </a:rPr>
              <a:t>–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vyhodnocení:</a:t>
            </a:r>
            <a:endParaRPr sz="2400">
              <a:latin typeface="Arial"/>
              <a:cs typeface="Arial"/>
            </a:endParaRPr>
          </a:p>
          <a:p>
            <a:pPr marL="355600" marR="90805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5600" algn="l"/>
              </a:tabLst>
            </a:pPr>
            <a:r>
              <a:rPr dirty="0" sz="2400" spc="-60">
                <a:latin typeface="Arial"/>
                <a:cs typeface="Arial"/>
              </a:rPr>
              <a:t>Modrá/fialová-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95">
                <a:latin typeface="Arial"/>
                <a:cs typeface="Arial"/>
              </a:rPr>
              <a:t>starý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00">
                <a:latin typeface="Arial"/>
                <a:cs typeface="Arial"/>
              </a:rPr>
              <a:t>plak </a:t>
            </a:r>
            <a:r>
              <a:rPr dirty="0" sz="2400" spc="-85">
                <a:latin typeface="Arial"/>
                <a:cs typeface="Arial"/>
              </a:rPr>
              <a:t>(48hodin),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105">
                <a:solidFill>
                  <a:srgbClr val="77923B"/>
                </a:solidFill>
                <a:latin typeface="Arial"/>
                <a:cs typeface="Arial"/>
              </a:rPr>
              <a:t>červená/růžová</a:t>
            </a:r>
            <a:r>
              <a:rPr dirty="0" sz="2400" spc="-80">
                <a:solidFill>
                  <a:srgbClr val="77923B"/>
                </a:solidFill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–čerstvě </a:t>
            </a:r>
            <a:r>
              <a:rPr dirty="0" sz="2400" spc="-90">
                <a:latin typeface="Arial"/>
                <a:cs typeface="Arial"/>
              </a:rPr>
              <a:t>vytvořený </a:t>
            </a:r>
            <a:r>
              <a:rPr dirty="0" sz="2400" spc="-100">
                <a:latin typeface="Arial"/>
                <a:cs typeface="Arial"/>
              </a:rPr>
              <a:t>plak, </a:t>
            </a:r>
            <a:r>
              <a:rPr dirty="0" sz="2400" spc="-105">
                <a:solidFill>
                  <a:srgbClr val="00AFEF"/>
                </a:solidFill>
                <a:latin typeface="Arial"/>
                <a:cs typeface="Arial"/>
              </a:rPr>
              <a:t>světle</a:t>
            </a:r>
            <a:r>
              <a:rPr dirty="0" sz="2400" spc="-95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dirty="0" sz="2400" spc="-90">
                <a:solidFill>
                  <a:srgbClr val="00AFEF"/>
                </a:solidFill>
                <a:latin typeface="Arial"/>
                <a:cs typeface="Arial"/>
              </a:rPr>
              <a:t>modrá-</a:t>
            </a:r>
            <a:r>
              <a:rPr dirty="0" sz="2400" spc="-10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dirty="0" sz="2400" spc="-170">
                <a:latin typeface="Arial"/>
                <a:cs typeface="Arial"/>
              </a:rPr>
              <a:t>vysoce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rizikový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00">
                <a:latin typeface="Arial"/>
                <a:cs typeface="Arial"/>
              </a:rPr>
              <a:t>plak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55">
                <a:latin typeface="Arial"/>
                <a:cs typeface="Arial"/>
              </a:rPr>
              <a:t>(pH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95">
                <a:latin typeface="Arial"/>
                <a:cs typeface="Arial"/>
              </a:rPr>
              <a:t>pod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4.5)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7000" y="0"/>
            <a:ext cx="2667000" cy="20066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276411" y="3990975"/>
            <a:ext cx="4098925" cy="2520950"/>
            <a:chOff x="2276411" y="3990975"/>
            <a:chExt cx="4098925" cy="25209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9" y="4000500"/>
              <a:ext cx="4079875" cy="25019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281173" y="3995737"/>
              <a:ext cx="4089400" cy="2511425"/>
            </a:xfrm>
            <a:custGeom>
              <a:avLst/>
              <a:gdLst/>
              <a:ahLst/>
              <a:cxnLst/>
              <a:rect l="l" t="t" r="r" b="b"/>
              <a:pathLst>
                <a:path w="4089400" h="2511425">
                  <a:moveTo>
                    <a:pt x="0" y="2511425"/>
                  </a:moveTo>
                  <a:lnTo>
                    <a:pt x="4089400" y="2511425"/>
                  </a:lnTo>
                  <a:lnTo>
                    <a:pt x="4089400" y="0"/>
                  </a:lnTo>
                  <a:lnTo>
                    <a:pt x="0" y="0"/>
                  </a:lnTo>
                  <a:lnTo>
                    <a:pt x="0" y="2511425"/>
                  </a:lnTo>
                  <a:close/>
                </a:path>
              </a:pathLst>
            </a:custGeom>
            <a:ln w="9525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3178810">
              <a:lnSpc>
                <a:spcPct val="100000"/>
              </a:lnSpc>
              <a:spcBef>
                <a:spcPts val="105"/>
              </a:spcBef>
            </a:pPr>
            <a:r>
              <a:rPr dirty="0" sz="4400" spc="-200"/>
              <a:t>Indexy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7850505" cy="31483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114173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3200" spc="-240">
                <a:latin typeface="Arial"/>
                <a:cs typeface="Arial"/>
              </a:rPr>
              <a:t>Číselné</a:t>
            </a:r>
            <a:r>
              <a:rPr dirty="0" sz="3200" spc="-120">
                <a:latin typeface="Arial"/>
                <a:cs typeface="Arial"/>
              </a:rPr>
              <a:t> charakteristiky,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85">
                <a:latin typeface="Arial"/>
                <a:cs typeface="Arial"/>
              </a:rPr>
              <a:t>které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pomáhají objektivizovat </a:t>
            </a:r>
            <a:r>
              <a:rPr dirty="0" sz="3200" spc="-10">
                <a:latin typeface="Arial"/>
                <a:cs typeface="Arial"/>
              </a:rPr>
              <a:t>situaci:</a:t>
            </a:r>
            <a:endParaRPr sz="3200">
              <a:latin typeface="Arial"/>
              <a:cs typeface="Arial"/>
            </a:endParaRPr>
          </a:p>
          <a:p>
            <a:pPr marL="355600" marR="550545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dirty="0" sz="3200" spc="-495">
                <a:latin typeface="Arial"/>
                <a:cs typeface="Arial"/>
              </a:rPr>
              <a:t>K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85">
                <a:latin typeface="Arial"/>
                <a:cs typeface="Arial"/>
              </a:rPr>
              <a:t>určitému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85">
                <a:latin typeface="Arial"/>
                <a:cs typeface="Arial"/>
              </a:rPr>
              <a:t>nálezu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270">
                <a:latin typeface="Arial"/>
                <a:cs typeface="Arial"/>
              </a:rPr>
              <a:t>se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90">
                <a:latin typeface="Arial"/>
                <a:cs typeface="Arial"/>
              </a:rPr>
              <a:t>přiřadí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80">
                <a:latin typeface="Arial"/>
                <a:cs typeface="Arial"/>
              </a:rPr>
              <a:t>číslice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skóre </a:t>
            </a:r>
            <a:r>
              <a:rPr dirty="0" sz="3200" spc="-100">
                <a:latin typeface="Arial"/>
                <a:cs typeface="Arial"/>
              </a:rPr>
              <a:t>podle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90">
                <a:latin typeface="Arial"/>
                <a:cs typeface="Arial"/>
              </a:rPr>
              <a:t>závažnosti.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434">
                <a:latin typeface="Arial"/>
                <a:cs typeface="Arial"/>
              </a:rPr>
              <a:t>Se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získanými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95">
                <a:latin typeface="Arial"/>
                <a:cs typeface="Arial"/>
              </a:rPr>
              <a:t>čísly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70">
                <a:latin typeface="Arial"/>
                <a:cs typeface="Arial"/>
              </a:rPr>
              <a:t>se</a:t>
            </a:r>
            <a:r>
              <a:rPr dirty="0" sz="3200" spc="-135">
                <a:latin typeface="Arial"/>
                <a:cs typeface="Arial"/>
              </a:rPr>
              <a:t> pracuje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5">
                <a:latin typeface="Arial"/>
                <a:cs typeface="Arial"/>
              </a:rPr>
              <a:t> součet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skŕe,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dirty="0" sz="3200" spc="-70">
                <a:latin typeface="Arial"/>
                <a:cs typeface="Arial"/>
              </a:rPr>
              <a:t>popř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součet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dělený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počtem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vyšetřených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35">
                <a:latin typeface="Arial"/>
                <a:cs typeface="Arial"/>
              </a:rPr>
              <a:t>míst.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652780">
              <a:lnSpc>
                <a:spcPct val="100000"/>
              </a:lnSpc>
              <a:spcBef>
                <a:spcPts val="105"/>
              </a:spcBef>
            </a:pPr>
            <a:r>
              <a:rPr dirty="0" sz="4400" spc="-220"/>
              <a:t>Indexy</a:t>
            </a:r>
            <a:r>
              <a:rPr dirty="0" sz="4400" spc="-215"/>
              <a:t> </a:t>
            </a:r>
            <a:r>
              <a:rPr dirty="0" sz="4400" spc="-180"/>
              <a:t>plaku</a:t>
            </a:r>
            <a:r>
              <a:rPr dirty="0" sz="4400" spc="-204"/>
              <a:t> </a:t>
            </a:r>
            <a:r>
              <a:rPr dirty="0" sz="4400" spc="-270"/>
              <a:t>–</a:t>
            </a:r>
            <a:r>
              <a:rPr dirty="0" sz="4400" spc="-195"/>
              <a:t> </a:t>
            </a:r>
            <a:r>
              <a:rPr dirty="0" sz="4400" spc="-185"/>
              <a:t>plaque</a:t>
            </a:r>
            <a:r>
              <a:rPr dirty="0" sz="4400" spc="-210"/>
              <a:t> </a:t>
            </a:r>
            <a:r>
              <a:rPr dirty="0" sz="4400" spc="-135"/>
              <a:t>indexy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7787005" cy="39287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3200" spc="-495">
                <a:latin typeface="Arial"/>
                <a:cs typeface="Arial"/>
              </a:rPr>
              <a:t>K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vyšetření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orálního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200">
                <a:latin typeface="Arial"/>
                <a:cs typeface="Arial"/>
              </a:rPr>
              <a:t>zdraví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(ve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45">
                <a:latin typeface="Arial"/>
                <a:cs typeface="Arial"/>
              </a:rPr>
              <a:t>vztahu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235">
                <a:latin typeface="Arial"/>
                <a:cs typeface="Arial"/>
              </a:rPr>
              <a:t>ke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70">
                <a:latin typeface="Arial"/>
                <a:cs typeface="Arial"/>
              </a:rPr>
              <a:t>kazu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onemocněním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parodontu)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375">
                <a:latin typeface="Arial"/>
                <a:cs typeface="Arial"/>
              </a:rPr>
              <a:t>Ke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90">
                <a:latin typeface="Arial"/>
                <a:cs typeface="Arial"/>
              </a:rPr>
              <a:t>kontrolám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terapeutických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opatření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endParaRPr sz="3200">
              <a:latin typeface="Arial"/>
              <a:cs typeface="Arial"/>
            </a:endParaRPr>
          </a:p>
          <a:p>
            <a:pPr marL="12700" marR="1239520">
              <a:lnSpc>
                <a:spcPct val="120000"/>
              </a:lnSpc>
            </a:pPr>
            <a:r>
              <a:rPr dirty="0" sz="3200" spc="-280" i="1">
                <a:latin typeface="Arial"/>
                <a:cs typeface="Arial"/>
              </a:rPr>
              <a:t>U</a:t>
            </a:r>
            <a:r>
              <a:rPr dirty="0" sz="3200" spc="-145" i="1">
                <a:latin typeface="Arial"/>
                <a:cs typeface="Arial"/>
              </a:rPr>
              <a:t> </a:t>
            </a:r>
            <a:r>
              <a:rPr dirty="0" sz="3200" spc="-254" i="1">
                <a:latin typeface="Arial"/>
                <a:cs typeface="Arial"/>
              </a:rPr>
              <a:t>všech</a:t>
            </a:r>
            <a:r>
              <a:rPr dirty="0" sz="3200" spc="-145" i="1">
                <a:latin typeface="Arial"/>
                <a:cs typeface="Arial"/>
              </a:rPr>
              <a:t> </a:t>
            </a:r>
            <a:r>
              <a:rPr dirty="0" sz="3200" spc="-210" i="1">
                <a:latin typeface="Arial"/>
                <a:cs typeface="Arial"/>
              </a:rPr>
              <a:t>zubů</a:t>
            </a:r>
            <a:r>
              <a:rPr dirty="0" sz="3200" spc="-140" i="1">
                <a:latin typeface="Arial"/>
                <a:cs typeface="Arial"/>
              </a:rPr>
              <a:t> </a:t>
            </a:r>
            <a:r>
              <a:rPr dirty="0" sz="3200" spc="-170" i="1">
                <a:latin typeface="Arial"/>
                <a:cs typeface="Arial"/>
              </a:rPr>
              <a:t>nebo</a:t>
            </a:r>
            <a:r>
              <a:rPr dirty="0" sz="3200" spc="-145" i="1">
                <a:latin typeface="Arial"/>
                <a:cs typeface="Arial"/>
              </a:rPr>
              <a:t> </a:t>
            </a:r>
            <a:r>
              <a:rPr dirty="0" sz="3200" spc="-150" i="1">
                <a:latin typeface="Arial"/>
                <a:cs typeface="Arial"/>
              </a:rPr>
              <a:t>u</a:t>
            </a:r>
            <a:r>
              <a:rPr dirty="0" sz="3200" spc="-145" i="1">
                <a:latin typeface="Arial"/>
                <a:cs typeface="Arial"/>
              </a:rPr>
              <a:t> </a:t>
            </a:r>
            <a:r>
              <a:rPr dirty="0" sz="3200" spc="-130" i="1">
                <a:latin typeface="Arial"/>
                <a:cs typeface="Arial"/>
              </a:rPr>
              <a:t>16,21,24,36,41,44. </a:t>
            </a:r>
            <a:r>
              <a:rPr dirty="0" sz="3200" spc="-270" i="1">
                <a:latin typeface="Arial"/>
                <a:cs typeface="Arial"/>
              </a:rPr>
              <a:t>Skóre</a:t>
            </a:r>
            <a:r>
              <a:rPr dirty="0" sz="3200" spc="-160" i="1">
                <a:latin typeface="Arial"/>
                <a:cs typeface="Arial"/>
              </a:rPr>
              <a:t> </a:t>
            </a:r>
            <a:r>
              <a:rPr dirty="0" sz="3200" spc="-305" i="1">
                <a:latin typeface="Arial"/>
                <a:cs typeface="Arial"/>
              </a:rPr>
              <a:t>se</a:t>
            </a:r>
            <a:r>
              <a:rPr dirty="0" sz="3200" spc="-135" i="1">
                <a:latin typeface="Arial"/>
                <a:cs typeface="Arial"/>
              </a:rPr>
              <a:t> dělí</a:t>
            </a:r>
            <a:r>
              <a:rPr dirty="0" sz="3200" spc="-130" i="1">
                <a:latin typeface="Arial"/>
                <a:cs typeface="Arial"/>
              </a:rPr>
              <a:t> </a:t>
            </a:r>
            <a:r>
              <a:rPr dirty="0" sz="3200" spc="-145" i="1">
                <a:latin typeface="Arial"/>
                <a:cs typeface="Arial"/>
              </a:rPr>
              <a:t>počtem</a:t>
            </a:r>
            <a:r>
              <a:rPr dirty="0" sz="3200" spc="-125" i="1">
                <a:latin typeface="Arial"/>
                <a:cs typeface="Arial"/>
              </a:rPr>
              <a:t> </a:t>
            </a:r>
            <a:r>
              <a:rPr dirty="0" sz="3200" spc="-170" i="1">
                <a:latin typeface="Arial"/>
                <a:cs typeface="Arial"/>
              </a:rPr>
              <a:t>vyšetřených</a:t>
            </a:r>
            <a:r>
              <a:rPr dirty="0" sz="3200" spc="-140" i="1">
                <a:latin typeface="Arial"/>
                <a:cs typeface="Arial"/>
              </a:rPr>
              <a:t> </a:t>
            </a:r>
            <a:r>
              <a:rPr dirty="0" sz="3200" spc="-20" i="1">
                <a:latin typeface="Arial"/>
                <a:cs typeface="Arial"/>
              </a:rPr>
              <a:t>míst </a:t>
            </a:r>
            <a:r>
              <a:rPr dirty="0" sz="3200" spc="-140" i="1">
                <a:latin typeface="Arial"/>
                <a:cs typeface="Arial"/>
              </a:rPr>
              <a:t>Gravimetrické</a:t>
            </a:r>
            <a:r>
              <a:rPr dirty="0" sz="3200" spc="-130" i="1">
                <a:latin typeface="Arial"/>
                <a:cs typeface="Arial"/>
              </a:rPr>
              <a:t> </a:t>
            </a:r>
            <a:r>
              <a:rPr dirty="0" sz="3200" spc="-150" i="1">
                <a:latin typeface="Arial"/>
                <a:cs typeface="Arial"/>
              </a:rPr>
              <a:t>a</a:t>
            </a:r>
            <a:r>
              <a:rPr dirty="0" sz="3200" spc="-135" i="1">
                <a:latin typeface="Arial"/>
                <a:cs typeface="Arial"/>
              </a:rPr>
              <a:t> </a:t>
            </a:r>
            <a:r>
              <a:rPr dirty="0" sz="3200" spc="-110" i="1">
                <a:latin typeface="Arial"/>
                <a:cs typeface="Arial"/>
              </a:rPr>
              <a:t>planimetrické</a:t>
            </a:r>
            <a:r>
              <a:rPr dirty="0" sz="3200" spc="-114" i="1">
                <a:latin typeface="Arial"/>
                <a:cs typeface="Arial"/>
              </a:rPr>
              <a:t> </a:t>
            </a:r>
            <a:r>
              <a:rPr dirty="0" sz="3200" spc="-10" i="1">
                <a:latin typeface="Arial"/>
                <a:cs typeface="Arial"/>
              </a:rPr>
              <a:t>testy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8938" y="191846"/>
            <a:ext cx="672782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634365" marR="5080" indent="-622300">
              <a:lnSpc>
                <a:spcPct val="100000"/>
              </a:lnSpc>
              <a:spcBef>
                <a:spcPts val="95"/>
              </a:spcBef>
            </a:pPr>
            <a:r>
              <a:rPr dirty="0" sz="4000" spc="-245" b="1">
                <a:latin typeface="Arial"/>
                <a:cs typeface="Arial"/>
              </a:rPr>
              <a:t>Modifikovaný</a:t>
            </a:r>
            <a:r>
              <a:rPr dirty="0" sz="4000" spc="-170" b="1">
                <a:latin typeface="Arial"/>
                <a:cs typeface="Arial"/>
              </a:rPr>
              <a:t> </a:t>
            </a:r>
            <a:r>
              <a:rPr dirty="0" sz="4000" spc="-295" b="1">
                <a:latin typeface="Arial"/>
                <a:cs typeface="Arial"/>
              </a:rPr>
              <a:t>Approximalraum- </a:t>
            </a:r>
            <a:r>
              <a:rPr dirty="0" sz="4000" spc="-285" b="1">
                <a:latin typeface="Arial"/>
                <a:cs typeface="Arial"/>
              </a:rPr>
              <a:t>Plaque-</a:t>
            </a:r>
            <a:r>
              <a:rPr dirty="0" sz="4000" spc="-275" b="1">
                <a:latin typeface="Arial"/>
                <a:cs typeface="Arial"/>
              </a:rPr>
              <a:t>Index</a:t>
            </a:r>
            <a:r>
              <a:rPr dirty="0" sz="4000" spc="-180" b="1">
                <a:latin typeface="Arial"/>
                <a:cs typeface="Arial"/>
              </a:rPr>
              <a:t> </a:t>
            </a:r>
            <a:r>
              <a:rPr dirty="0" sz="4000" spc="-315" b="1">
                <a:latin typeface="Arial"/>
                <a:cs typeface="Arial"/>
              </a:rPr>
              <a:t>(API)(Lange)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8072120" cy="3636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dirty="0" sz="3200" spc="-295">
                <a:latin typeface="Arial"/>
                <a:cs typeface="Arial"/>
              </a:rPr>
              <a:t>Když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270">
                <a:latin typeface="Arial"/>
                <a:cs typeface="Arial"/>
              </a:rPr>
              <a:t>se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plak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85" b="1">
                <a:latin typeface="Arial"/>
                <a:cs typeface="Arial"/>
              </a:rPr>
              <a:t>obarví</a:t>
            </a:r>
            <a:r>
              <a:rPr dirty="0" sz="3200" spc="-185">
                <a:latin typeface="Arial"/>
                <a:cs typeface="Arial"/>
              </a:rPr>
              <a:t>,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stomatolog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65">
                <a:latin typeface="Arial"/>
                <a:cs typeface="Arial"/>
              </a:rPr>
              <a:t>hodnotí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pouze</a:t>
            </a:r>
            <a:endParaRPr sz="3200">
              <a:latin typeface="Arial"/>
              <a:cs typeface="Arial"/>
            </a:endParaRPr>
          </a:p>
          <a:p>
            <a:pPr marL="355600" marR="549910">
              <a:lnSpc>
                <a:spcPct val="100000"/>
              </a:lnSpc>
            </a:pPr>
            <a:r>
              <a:rPr dirty="0" sz="3200" spc="-195" b="1">
                <a:latin typeface="Arial"/>
                <a:cs typeface="Arial"/>
              </a:rPr>
              <a:t>přítomnost</a:t>
            </a:r>
            <a:r>
              <a:rPr dirty="0" sz="3200" spc="-180" b="1">
                <a:latin typeface="Arial"/>
                <a:cs typeface="Arial"/>
              </a:rPr>
              <a:t> </a:t>
            </a:r>
            <a:r>
              <a:rPr dirty="0" sz="3200" spc="-210" b="1">
                <a:latin typeface="Arial"/>
                <a:cs typeface="Arial"/>
              </a:rPr>
              <a:t>plaku</a:t>
            </a:r>
            <a:r>
              <a:rPr dirty="0" sz="3200" spc="-155" b="1">
                <a:latin typeface="Arial"/>
                <a:cs typeface="Arial"/>
              </a:rPr>
              <a:t> </a:t>
            </a:r>
            <a:r>
              <a:rPr dirty="0" sz="3200" spc="-270" b="1">
                <a:latin typeface="Arial"/>
                <a:cs typeface="Arial"/>
              </a:rPr>
              <a:t>v</a:t>
            </a:r>
            <a:r>
              <a:rPr dirty="0" sz="3200" spc="-125" b="1">
                <a:latin typeface="Arial"/>
                <a:cs typeface="Arial"/>
              </a:rPr>
              <a:t> </a:t>
            </a:r>
            <a:r>
              <a:rPr dirty="0" sz="3200" spc="-215" b="1">
                <a:latin typeface="Arial"/>
                <a:cs typeface="Arial"/>
              </a:rPr>
              <a:t>aproximálním</a:t>
            </a:r>
            <a:r>
              <a:rPr dirty="0" sz="3200" spc="-180" b="1">
                <a:latin typeface="Arial"/>
                <a:cs typeface="Arial"/>
              </a:rPr>
              <a:t> </a:t>
            </a:r>
            <a:r>
              <a:rPr dirty="0" sz="3200" spc="-190" b="1">
                <a:latin typeface="Arial"/>
                <a:cs typeface="Arial"/>
              </a:rPr>
              <a:t>prostoru </a:t>
            </a:r>
            <a:r>
              <a:rPr dirty="0" sz="3200" spc="-250" b="1">
                <a:latin typeface="Arial"/>
                <a:cs typeface="Arial"/>
              </a:rPr>
              <a:t>pomocí</a:t>
            </a:r>
            <a:r>
              <a:rPr dirty="0" sz="3200" spc="-165" b="1">
                <a:latin typeface="Arial"/>
                <a:cs typeface="Arial"/>
              </a:rPr>
              <a:t> </a:t>
            </a:r>
            <a:r>
              <a:rPr dirty="0" sz="3200" spc="-10" b="1">
                <a:latin typeface="Arial"/>
                <a:cs typeface="Arial"/>
              </a:rPr>
              <a:t>ano/ne</a:t>
            </a:r>
            <a:r>
              <a:rPr dirty="0" sz="3200" spc="-1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 sz="3200" spc="-285" b="1">
                <a:latin typeface="Arial"/>
                <a:cs typeface="Arial"/>
              </a:rPr>
              <a:t>API</a:t>
            </a:r>
            <a:r>
              <a:rPr dirty="0" sz="3200" spc="-165" b="1">
                <a:latin typeface="Arial"/>
                <a:cs typeface="Arial"/>
              </a:rPr>
              <a:t> </a:t>
            </a:r>
            <a:r>
              <a:rPr dirty="0" sz="3200" spc="-285" b="1">
                <a:latin typeface="Arial"/>
                <a:cs typeface="Arial"/>
              </a:rPr>
              <a:t>=</a:t>
            </a:r>
            <a:r>
              <a:rPr dirty="0" sz="3200" spc="-150" b="1">
                <a:latin typeface="Arial"/>
                <a:cs typeface="Arial"/>
              </a:rPr>
              <a:t> </a:t>
            </a:r>
            <a:r>
              <a:rPr dirty="0" sz="3200" spc="-240" b="1">
                <a:latin typeface="Arial"/>
                <a:cs typeface="Arial"/>
              </a:rPr>
              <a:t>(součet</a:t>
            </a:r>
            <a:r>
              <a:rPr dirty="0" sz="3200" spc="-155" b="1">
                <a:latin typeface="Arial"/>
                <a:cs typeface="Arial"/>
              </a:rPr>
              <a:t> </a:t>
            </a:r>
            <a:r>
              <a:rPr dirty="0" sz="3200" spc="-215" b="1">
                <a:latin typeface="Arial"/>
                <a:cs typeface="Arial"/>
              </a:rPr>
              <a:t>pozitivních</a:t>
            </a:r>
            <a:r>
              <a:rPr dirty="0" sz="3200" spc="-180" b="1">
                <a:latin typeface="Arial"/>
                <a:cs typeface="Arial"/>
              </a:rPr>
              <a:t> </a:t>
            </a:r>
            <a:r>
              <a:rPr dirty="0" sz="3200" spc="-229" b="1">
                <a:latin typeface="Arial"/>
                <a:cs typeface="Arial"/>
              </a:rPr>
              <a:t>nálezů</a:t>
            </a:r>
            <a:r>
              <a:rPr dirty="0" sz="3200" spc="-145" b="1">
                <a:latin typeface="Arial"/>
                <a:cs typeface="Arial"/>
              </a:rPr>
              <a:t> </a:t>
            </a:r>
            <a:r>
              <a:rPr dirty="0" sz="3200" spc="-500" b="1">
                <a:latin typeface="Arial"/>
                <a:cs typeface="Arial"/>
              </a:rPr>
              <a:t>s</a:t>
            </a:r>
            <a:r>
              <a:rPr dirty="0" sz="3200" spc="-140" b="1">
                <a:latin typeface="Arial"/>
                <a:cs typeface="Arial"/>
              </a:rPr>
              <a:t> </a:t>
            </a:r>
            <a:r>
              <a:rPr dirty="0" sz="3200" spc="-220" b="1">
                <a:latin typeface="Arial"/>
                <a:cs typeface="Arial"/>
              </a:rPr>
              <a:t>plakem</a:t>
            </a:r>
            <a:r>
              <a:rPr dirty="0" sz="3200" spc="-180" b="1">
                <a:latin typeface="Arial"/>
                <a:cs typeface="Arial"/>
              </a:rPr>
              <a:t> </a:t>
            </a:r>
            <a:r>
              <a:rPr dirty="0" sz="3200" spc="434" b="1">
                <a:latin typeface="Arial"/>
                <a:cs typeface="Arial"/>
              </a:rPr>
              <a:t>/</a:t>
            </a:r>
            <a:endParaRPr sz="3200">
              <a:latin typeface="Arial"/>
              <a:cs typeface="Arial"/>
            </a:endParaRPr>
          </a:p>
          <a:p>
            <a:pPr marL="355600" marR="22225">
              <a:lnSpc>
                <a:spcPct val="100000"/>
              </a:lnSpc>
            </a:pPr>
            <a:r>
              <a:rPr dirty="0" sz="3200" spc="-275" b="1">
                <a:latin typeface="Arial"/>
                <a:cs typeface="Arial"/>
              </a:rPr>
              <a:t>součet</a:t>
            </a:r>
            <a:r>
              <a:rPr dirty="0" sz="3200" spc="-125" b="1">
                <a:latin typeface="Arial"/>
                <a:cs typeface="Arial"/>
              </a:rPr>
              <a:t> </a:t>
            </a:r>
            <a:r>
              <a:rPr dirty="0" sz="3200" spc="-280" b="1">
                <a:latin typeface="Arial"/>
                <a:cs typeface="Arial"/>
              </a:rPr>
              <a:t>hodnocených</a:t>
            </a:r>
            <a:r>
              <a:rPr dirty="0" sz="3200" spc="-145" b="1">
                <a:latin typeface="Arial"/>
                <a:cs typeface="Arial"/>
              </a:rPr>
              <a:t> </a:t>
            </a:r>
            <a:r>
              <a:rPr dirty="0" sz="3200" spc="-235" b="1">
                <a:latin typeface="Arial"/>
                <a:cs typeface="Arial"/>
              </a:rPr>
              <a:t>proximálních</a:t>
            </a:r>
            <a:r>
              <a:rPr dirty="0" sz="3200" spc="-165" b="1">
                <a:latin typeface="Arial"/>
                <a:cs typeface="Arial"/>
              </a:rPr>
              <a:t> </a:t>
            </a:r>
            <a:r>
              <a:rPr dirty="0" sz="3200" spc="-210" b="1">
                <a:latin typeface="Arial"/>
                <a:cs typeface="Arial"/>
              </a:rPr>
              <a:t>prostorů)</a:t>
            </a:r>
            <a:r>
              <a:rPr dirty="0" sz="3200" spc="-140" b="1">
                <a:latin typeface="Arial"/>
                <a:cs typeface="Arial"/>
              </a:rPr>
              <a:t> </a:t>
            </a:r>
            <a:r>
              <a:rPr dirty="0" sz="3200" spc="-370" b="1">
                <a:latin typeface="Arial"/>
                <a:cs typeface="Arial"/>
              </a:rPr>
              <a:t>x </a:t>
            </a:r>
            <a:r>
              <a:rPr dirty="0" sz="3200" spc="-25" b="1">
                <a:latin typeface="Arial"/>
                <a:cs typeface="Arial"/>
              </a:rPr>
              <a:t>10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359785" marR="5080" indent="-3305175">
              <a:lnSpc>
                <a:spcPct val="100000"/>
              </a:lnSpc>
              <a:spcBef>
                <a:spcPts val="95"/>
              </a:spcBef>
            </a:pPr>
            <a:r>
              <a:rPr dirty="0" sz="4000" spc="-245" b="1">
                <a:latin typeface="Arial"/>
                <a:cs typeface="Arial"/>
              </a:rPr>
              <a:t>Modifikovaný</a:t>
            </a:r>
            <a:r>
              <a:rPr dirty="0" sz="4000" spc="-165" b="1">
                <a:latin typeface="Arial"/>
                <a:cs typeface="Arial"/>
              </a:rPr>
              <a:t> </a:t>
            </a:r>
            <a:r>
              <a:rPr dirty="0" sz="4000" spc="-285" b="1">
                <a:latin typeface="Arial"/>
                <a:cs typeface="Arial"/>
              </a:rPr>
              <a:t>Plaque-</a:t>
            </a:r>
            <a:r>
              <a:rPr dirty="0" sz="4000" spc="-295" b="1">
                <a:latin typeface="Arial"/>
                <a:cs typeface="Arial"/>
              </a:rPr>
              <a:t>index</a:t>
            </a:r>
            <a:r>
              <a:rPr dirty="0" sz="4000" spc="-155" b="1">
                <a:latin typeface="Arial"/>
                <a:cs typeface="Arial"/>
              </a:rPr>
              <a:t> </a:t>
            </a:r>
            <a:r>
              <a:rPr dirty="0" sz="4000" spc="-295" b="1">
                <a:latin typeface="Arial"/>
                <a:cs typeface="Arial"/>
              </a:rPr>
              <a:t>(Quigley, </a:t>
            </a:r>
            <a:r>
              <a:rPr dirty="0" sz="4000" spc="-35" b="1">
                <a:latin typeface="Arial"/>
                <a:cs typeface="Arial"/>
              </a:rPr>
              <a:t>Hein)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26794"/>
            <a:ext cx="7332345" cy="4232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dirty="0" sz="3000" spc="-114">
                <a:latin typeface="Arial"/>
                <a:cs typeface="Arial"/>
              </a:rPr>
              <a:t>stupeň</a:t>
            </a:r>
            <a:r>
              <a:rPr dirty="0" sz="3000" spc="-160">
                <a:latin typeface="Arial"/>
                <a:cs typeface="Arial"/>
              </a:rPr>
              <a:t> </a:t>
            </a:r>
            <a:r>
              <a:rPr dirty="0" sz="3000" spc="-100">
                <a:latin typeface="Arial"/>
                <a:cs typeface="Arial"/>
              </a:rPr>
              <a:t>0:</a:t>
            </a:r>
            <a:r>
              <a:rPr dirty="0" sz="3000" spc="-150">
                <a:latin typeface="Arial"/>
                <a:cs typeface="Arial"/>
              </a:rPr>
              <a:t> </a:t>
            </a:r>
            <a:r>
              <a:rPr dirty="0" sz="3000" spc="-204">
                <a:latin typeface="Arial"/>
                <a:cs typeface="Arial"/>
              </a:rPr>
              <a:t>žádný</a:t>
            </a:r>
            <a:r>
              <a:rPr dirty="0" sz="3000" spc="-130">
                <a:latin typeface="Arial"/>
                <a:cs typeface="Arial"/>
              </a:rPr>
              <a:t> </a:t>
            </a:r>
            <a:r>
              <a:rPr dirty="0" sz="3000" spc="-20">
                <a:latin typeface="Arial"/>
                <a:cs typeface="Arial"/>
              </a:rPr>
              <a:t>plak</a:t>
            </a:r>
            <a:endParaRPr sz="3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000" spc="-110">
                <a:latin typeface="Arial"/>
                <a:cs typeface="Arial"/>
              </a:rPr>
              <a:t>stupeň</a:t>
            </a:r>
            <a:r>
              <a:rPr dirty="0" sz="3000" spc="-160">
                <a:latin typeface="Arial"/>
                <a:cs typeface="Arial"/>
              </a:rPr>
              <a:t> </a:t>
            </a:r>
            <a:r>
              <a:rPr dirty="0" sz="3000" spc="-95">
                <a:latin typeface="Arial"/>
                <a:cs typeface="Arial"/>
              </a:rPr>
              <a:t>1:</a:t>
            </a:r>
            <a:r>
              <a:rPr dirty="0" sz="3000" spc="-140">
                <a:latin typeface="Arial"/>
                <a:cs typeface="Arial"/>
              </a:rPr>
              <a:t> </a:t>
            </a:r>
            <a:r>
              <a:rPr dirty="0" sz="3000" spc="-85">
                <a:latin typeface="Arial"/>
                <a:cs typeface="Arial"/>
              </a:rPr>
              <a:t>ojedinělé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100">
                <a:latin typeface="Arial"/>
                <a:cs typeface="Arial"/>
              </a:rPr>
              <a:t>ostrůvky</a:t>
            </a:r>
            <a:r>
              <a:rPr dirty="0" sz="3000" spc="-150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plaku</a:t>
            </a:r>
            <a:endParaRPr sz="3000">
              <a:latin typeface="Arial"/>
              <a:cs typeface="Arial"/>
            </a:endParaRPr>
          </a:p>
          <a:p>
            <a:pPr marL="355600" marR="5080" indent="-342900">
              <a:lnSpc>
                <a:spcPct val="80000"/>
              </a:lnSpc>
              <a:spcBef>
                <a:spcPts val="720"/>
              </a:spcBef>
              <a:buChar char="•"/>
              <a:tabLst>
                <a:tab pos="355600" algn="l"/>
              </a:tabLst>
            </a:pPr>
            <a:r>
              <a:rPr dirty="0" sz="3000" spc="-114">
                <a:latin typeface="Arial"/>
                <a:cs typeface="Arial"/>
              </a:rPr>
              <a:t>stupeň</a:t>
            </a:r>
            <a:r>
              <a:rPr dirty="0" sz="3000" spc="-160">
                <a:latin typeface="Arial"/>
                <a:cs typeface="Arial"/>
              </a:rPr>
              <a:t> </a:t>
            </a:r>
            <a:r>
              <a:rPr dirty="0" sz="3000" spc="-100">
                <a:latin typeface="Arial"/>
                <a:cs typeface="Arial"/>
              </a:rPr>
              <a:t>2:</a:t>
            </a:r>
            <a:r>
              <a:rPr dirty="0" sz="3000" spc="-150">
                <a:latin typeface="Arial"/>
                <a:cs typeface="Arial"/>
              </a:rPr>
              <a:t> </a:t>
            </a:r>
            <a:r>
              <a:rPr dirty="0" sz="3000" spc="-160">
                <a:latin typeface="Arial"/>
                <a:cs typeface="Arial"/>
              </a:rPr>
              <a:t>jednoznačná,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150">
                <a:latin typeface="Arial"/>
                <a:cs typeface="Arial"/>
              </a:rPr>
              <a:t>souvislá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45">
                <a:latin typeface="Arial"/>
                <a:cs typeface="Arial"/>
              </a:rPr>
              <a:t>linie</a:t>
            </a:r>
            <a:r>
              <a:rPr dirty="0" sz="3000" spc="-140">
                <a:latin typeface="Arial"/>
                <a:cs typeface="Arial"/>
              </a:rPr>
              <a:t> </a:t>
            </a:r>
            <a:r>
              <a:rPr dirty="0" sz="3000" spc="-105">
                <a:latin typeface="Arial"/>
                <a:cs typeface="Arial"/>
              </a:rPr>
              <a:t>u</a:t>
            </a:r>
            <a:r>
              <a:rPr dirty="0" sz="3000" spc="-150">
                <a:latin typeface="Arial"/>
                <a:cs typeface="Arial"/>
              </a:rPr>
              <a:t> </a:t>
            </a:r>
            <a:r>
              <a:rPr dirty="0" sz="3000" spc="-45">
                <a:latin typeface="Arial"/>
                <a:cs typeface="Arial"/>
              </a:rPr>
              <a:t>okraje </a:t>
            </a:r>
            <a:r>
              <a:rPr dirty="0" sz="3000" spc="-130">
                <a:latin typeface="Arial"/>
                <a:cs typeface="Arial"/>
              </a:rPr>
              <a:t>gingivy</a:t>
            </a:r>
            <a:r>
              <a:rPr dirty="0" u="sng" sz="3000" spc="-14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sz="3000" spc="-100">
                <a:latin typeface="Arial"/>
                <a:cs typeface="Arial"/>
              </a:rPr>
              <a:t>do</a:t>
            </a:r>
            <a:r>
              <a:rPr dirty="0" sz="3000" spc="-135">
                <a:latin typeface="Arial"/>
                <a:cs typeface="Arial"/>
              </a:rPr>
              <a:t> </a:t>
            </a:r>
            <a:r>
              <a:rPr dirty="0" sz="3000" spc="-155">
                <a:latin typeface="Arial"/>
                <a:cs typeface="Arial"/>
              </a:rPr>
              <a:t>1</a:t>
            </a:r>
            <a:r>
              <a:rPr dirty="0" sz="3000" spc="-130">
                <a:latin typeface="Arial"/>
                <a:cs typeface="Arial"/>
              </a:rPr>
              <a:t> </a:t>
            </a:r>
            <a:r>
              <a:rPr dirty="0" sz="3000" spc="-125">
                <a:latin typeface="Arial"/>
                <a:cs typeface="Arial"/>
              </a:rPr>
              <a:t>mm</a:t>
            </a:r>
            <a:r>
              <a:rPr dirty="0" sz="3000" spc="-135">
                <a:latin typeface="Arial"/>
                <a:cs typeface="Arial"/>
              </a:rPr>
              <a:t> </a:t>
            </a:r>
            <a:r>
              <a:rPr dirty="0" sz="3000" spc="-20">
                <a:latin typeface="Arial"/>
                <a:cs typeface="Arial"/>
              </a:rPr>
              <a:t>šířky</a:t>
            </a:r>
            <a:endParaRPr sz="3000">
              <a:latin typeface="Arial"/>
              <a:cs typeface="Arial"/>
            </a:endParaRPr>
          </a:p>
          <a:p>
            <a:pPr marL="355600" marR="177165" indent="-342900">
              <a:lnSpc>
                <a:spcPts val="2880"/>
              </a:lnSpc>
              <a:spcBef>
                <a:spcPts val="700"/>
              </a:spcBef>
              <a:buChar char="•"/>
              <a:tabLst>
                <a:tab pos="355600" algn="l"/>
              </a:tabLst>
            </a:pPr>
            <a:r>
              <a:rPr dirty="0" sz="3000" spc="-114">
                <a:latin typeface="Arial"/>
                <a:cs typeface="Arial"/>
              </a:rPr>
              <a:t>stupeň</a:t>
            </a:r>
            <a:r>
              <a:rPr dirty="0" sz="3000" spc="-160">
                <a:latin typeface="Arial"/>
                <a:cs typeface="Arial"/>
              </a:rPr>
              <a:t> </a:t>
            </a:r>
            <a:r>
              <a:rPr dirty="0" sz="3000" spc="-100">
                <a:latin typeface="Arial"/>
                <a:cs typeface="Arial"/>
              </a:rPr>
              <a:t>3:</a:t>
            </a:r>
            <a:r>
              <a:rPr dirty="0" sz="3000" spc="-150">
                <a:latin typeface="Arial"/>
                <a:cs typeface="Arial"/>
              </a:rPr>
              <a:t> </a:t>
            </a:r>
            <a:r>
              <a:rPr dirty="0" sz="3000" spc="-120">
                <a:latin typeface="Arial"/>
                <a:cs typeface="Arial"/>
              </a:rPr>
              <a:t>plak</a:t>
            </a:r>
            <a:r>
              <a:rPr dirty="0" sz="3000" spc="-135">
                <a:latin typeface="Arial"/>
                <a:cs typeface="Arial"/>
              </a:rPr>
              <a:t> </a:t>
            </a:r>
            <a:r>
              <a:rPr dirty="0" sz="3000" spc="-65">
                <a:latin typeface="Arial"/>
                <a:cs typeface="Arial"/>
              </a:rPr>
              <a:t>je</a:t>
            </a:r>
            <a:r>
              <a:rPr dirty="0" sz="3000" spc="-165">
                <a:latin typeface="Arial"/>
                <a:cs typeface="Arial"/>
              </a:rPr>
              <a:t> </a:t>
            </a:r>
            <a:r>
              <a:rPr dirty="0" sz="3000" spc="-155">
                <a:latin typeface="Arial"/>
                <a:cs typeface="Arial"/>
              </a:rPr>
              <a:t>rozšířen</a:t>
            </a:r>
            <a:r>
              <a:rPr dirty="0" sz="3000" spc="-140">
                <a:latin typeface="Arial"/>
                <a:cs typeface="Arial"/>
              </a:rPr>
              <a:t> </a:t>
            </a:r>
            <a:r>
              <a:rPr dirty="0" sz="3000" spc="-150">
                <a:latin typeface="Arial"/>
                <a:cs typeface="Arial"/>
              </a:rPr>
              <a:t>v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120">
                <a:latin typeface="Arial"/>
                <a:cs typeface="Arial"/>
              </a:rPr>
              <a:t>cervikální</a:t>
            </a:r>
            <a:r>
              <a:rPr dirty="0" sz="3000" spc="-170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třetině korunky</a:t>
            </a:r>
            <a:endParaRPr sz="3000">
              <a:latin typeface="Arial"/>
              <a:cs typeface="Arial"/>
            </a:endParaRPr>
          </a:p>
          <a:p>
            <a:pPr marL="355600" marR="196850" indent="-342900">
              <a:lnSpc>
                <a:spcPts val="2880"/>
              </a:lnSpc>
              <a:spcBef>
                <a:spcPts val="720"/>
              </a:spcBef>
              <a:buChar char="•"/>
              <a:tabLst>
                <a:tab pos="355600" algn="l"/>
              </a:tabLst>
            </a:pPr>
            <a:r>
              <a:rPr dirty="0" sz="3000" spc="-114">
                <a:latin typeface="Arial"/>
                <a:cs typeface="Arial"/>
              </a:rPr>
              <a:t>stupeň</a:t>
            </a:r>
            <a:r>
              <a:rPr dirty="0" sz="3000" spc="-160">
                <a:latin typeface="Arial"/>
                <a:cs typeface="Arial"/>
              </a:rPr>
              <a:t> </a:t>
            </a:r>
            <a:r>
              <a:rPr dirty="0" sz="3000" spc="-100">
                <a:latin typeface="Arial"/>
                <a:cs typeface="Arial"/>
              </a:rPr>
              <a:t>4:</a:t>
            </a:r>
            <a:r>
              <a:rPr dirty="0" sz="3000" spc="-150">
                <a:latin typeface="Arial"/>
                <a:cs typeface="Arial"/>
              </a:rPr>
              <a:t> </a:t>
            </a:r>
            <a:r>
              <a:rPr dirty="0" sz="3000" spc="-120">
                <a:latin typeface="Arial"/>
                <a:cs typeface="Arial"/>
              </a:rPr>
              <a:t>plak</a:t>
            </a:r>
            <a:r>
              <a:rPr dirty="0" sz="3000" spc="-135">
                <a:latin typeface="Arial"/>
                <a:cs typeface="Arial"/>
              </a:rPr>
              <a:t> </a:t>
            </a:r>
            <a:r>
              <a:rPr dirty="0" sz="3000" spc="-195">
                <a:latin typeface="Arial"/>
                <a:cs typeface="Arial"/>
              </a:rPr>
              <a:t>zasahuje</a:t>
            </a:r>
            <a:r>
              <a:rPr dirty="0" sz="3000" spc="-175">
                <a:latin typeface="Arial"/>
                <a:cs typeface="Arial"/>
              </a:rPr>
              <a:t> </a:t>
            </a:r>
            <a:r>
              <a:rPr dirty="0" sz="3000" spc="-290">
                <a:latin typeface="Arial"/>
                <a:cs typeface="Arial"/>
              </a:rPr>
              <a:t>až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110">
                <a:latin typeface="Arial"/>
                <a:cs typeface="Arial"/>
              </a:rPr>
              <a:t>do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105">
                <a:latin typeface="Arial"/>
                <a:cs typeface="Arial"/>
              </a:rPr>
              <a:t>střední</a:t>
            </a:r>
            <a:r>
              <a:rPr dirty="0" sz="3000" spc="-155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třetiny korunky</a:t>
            </a:r>
            <a:endParaRPr sz="3000">
              <a:latin typeface="Arial"/>
              <a:cs typeface="Arial"/>
            </a:endParaRPr>
          </a:p>
          <a:p>
            <a:pPr marL="355600" marR="243204" indent="-342900">
              <a:lnSpc>
                <a:spcPct val="80000"/>
              </a:lnSpc>
              <a:spcBef>
                <a:spcPts val="745"/>
              </a:spcBef>
              <a:buChar char="•"/>
              <a:tabLst>
                <a:tab pos="355600" algn="l"/>
              </a:tabLst>
            </a:pPr>
            <a:r>
              <a:rPr dirty="0" sz="3000" spc="-110">
                <a:latin typeface="Arial"/>
                <a:cs typeface="Arial"/>
              </a:rPr>
              <a:t>stupeň</a:t>
            </a:r>
            <a:r>
              <a:rPr dirty="0" sz="3000" spc="-140">
                <a:latin typeface="Arial"/>
                <a:cs typeface="Arial"/>
              </a:rPr>
              <a:t> </a:t>
            </a:r>
            <a:r>
              <a:rPr dirty="0" sz="3000" spc="-95">
                <a:latin typeface="Arial"/>
                <a:cs typeface="Arial"/>
              </a:rPr>
              <a:t>5:</a:t>
            </a:r>
            <a:r>
              <a:rPr dirty="0" sz="3000" spc="-125">
                <a:latin typeface="Arial"/>
                <a:cs typeface="Arial"/>
              </a:rPr>
              <a:t> </a:t>
            </a:r>
            <a:r>
              <a:rPr dirty="0" sz="3000" spc="-120">
                <a:latin typeface="Arial"/>
                <a:cs typeface="Arial"/>
              </a:rPr>
              <a:t>plak</a:t>
            </a:r>
            <a:r>
              <a:rPr dirty="0" sz="3000" spc="-125">
                <a:latin typeface="Arial"/>
                <a:cs typeface="Arial"/>
              </a:rPr>
              <a:t> </a:t>
            </a:r>
            <a:r>
              <a:rPr dirty="0" sz="3000" spc="-195">
                <a:latin typeface="Arial"/>
                <a:cs typeface="Arial"/>
              </a:rPr>
              <a:t>zasahuje</a:t>
            </a:r>
            <a:r>
              <a:rPr dirty="0" sz="3000" spc="-155">
                <a:latin typeface="Arial"/>
                <a:cs typeface="Arial"/>
              </a:rPr>
              <a:t> </a:t>
            </a:r>
            <a:r>
              <a:rPr dirty="0" sz="3000" spc="-95">
                <a:latin typeface="Arial"/>
                <a:cs typeface="Arial"/>
              </a:rPr>
              <a:t>do</a:t>
            </a:r>
            <a:r>
              <a:rPr dirty="0" sz="3000" spc="-130">
                <a:latin typeface="Arial"/>
                <a:cs typeface="Arial"/>
              </a:rPr>
              <a:t> </a:t>
            </a:r>
            <a:r>
              <a:rPr dirty="0" sz="3000" spc="-125">
                <a:latin typeface="Arial"/>
                <a:cs typeface="Arial"/>
              </a:rPr>
              <a:t>koronální</a:t>
            </a:r>
            <a:r>
              <a:rPr dirty="0" sz="3000" spc="-120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třetiny korunky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539546" y="404622"/>
            <a:ext cx="7489190" cy="5184775"/>
          </a:xfrm>
          <a:custGeom>
            <a:avLst/>
            <a:gdLst/>
            <a:ahLst/>
            <a:cxnLst/>
            <a:rect l="l" t="t" r="r" b="b"/>
            <a:pathLst>
              <a:path w="7489190" h="5184775">
                <a:moveTo>
                  <a:pt x="0" y="0"/>
                </a:moveTo>
                <a:lnTo>
                  <a:pt x="7416876" y="5184622"/>
                </a:lnTo>
              </a:path>
              <a:path w="7489190" h="5184775">
                <a:moveTo>
                  <a:pt x="7488885" y="0"/>
                </a:moveTo>
                <a:lnTo>
                  <a:pt x="432054" y="511263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105"/>
              </a:spcBef>
            </a:pPr>
            <a:r>
              <a:rPr dirty="0" sz="4400" spc="-305" b="1">
                <a:latin typeface="Arial"/>
                <a:cs typeface="Arial"/>
              </a:rPr>
              <a:t>Plaque-</a:t>
            </a:r>
            <a:r>
              <a:rPr dirty="0" sz="4400" spc="-325" b="1">
                <a:latin typeface="Arial"/>
                <a:cs typeface="Arial"/>
              </a:rPr>
              <a:t>index</a:t>
            </a:r>
            <a:r>
              <a:rPr dirty="0" sz="4400" spc="-235" b="1">
                <a:latin typeface="Arial"/>
                <a:cs typeface="Arial"/>
              </a:rPr>
              <a:t> </a:t>
            </a:r>
            <a:r>
              <a:rPr dirty="0" sz="4400" spc="-210" b="1">
                <a:latin typeface="Arial"/>
                <a:cs typeface="Arial"/>
              </a:rPr>
              <a:t>(PlI) </a:t>
            </a:r>
            <a:r>
              <a:rPr dirty="0" sz="4400" spc="-415" b="1">
                <a:latin typeface="Arial"/>
                <a:cs typeface="Arial"/>
              </a:rPr>
              <a:t>(Silness</a:t>
            </a:r>
            <a:r>
              <a:rPr dirty="0" sz="4400" spc="-229" b="1">
                <a:latin typeface="Arial"/>
                <a:cs typeface="Arial"/>
              </a:rPr>
              <a:t> </a:t>
            </a:r>
            <a:r>
              <a:rPr dirty="0" sz="4400" spc="-295" b="1">
                <a:latin typeface="Arial"/>
                <a:cs typeface="Arial"/>
              </a:rPr>
              <a:t>a</a:t>
            </a:r>
            <a:r>
              <a:rPr dirty="0" sz="4400" spc="-204" b="1">
                <a:latin typeface="Arial"/>
                <a:cs typeface="Arial"/>
              </a:rPr>
              <a:t> </a:t>
            </a:r>
            <a:r>
              <a:rPr dirty="0" sz="4400" spc="-405" b="1">
                <a:latin typeface="Arial"/>
                <a:cs typeface="Arial"/>
              </a:rPr>
              <a:t>Loe)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58797"/>
            <a:ext cx="7897495" cy="431863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355600" marR="825500" indent="-342900">
              <a:lnSpc>
                <a:spcPts val="3460"/>
              </a:lnSpc>
              <a:spcBef>
                <a:spcPts val="535"/>
              </a:spcBef>
              <a:buChar char="•"/>
              <a:tabLst>
                <a:tab pos="355600" algn="l"/>
              </a:tabLst>
            </a:pPr>
            <a:r>
              <a:rPr dirty="0" sz="3200" spc="-130">
                <a:latin typeface="Arial"/>
                <a:cs typeface="Arial"/>
              </a:rPr>
              <a:t>stupeň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0:</a:t>
            </a:r>
            <a:r>
              <a:rPr dirty="0" sz="3200" spc="-125">
                <a:latin typeface="Arial"/>
                <a:cs typeface="Arial"/>
              </a:rPr>
              <a:t> plak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85">
                <a:latin typeface="Arial"/>
                <a:cs typeface="Arial"/>
              </a:rPr>
              <a:t>nelze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65">
                <a:latin typeface="Arial"/>
                <a:cs typeface="Arial"/>
              </a:rPr>
              <a:t>najít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ani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85">
                <a:latin typeface="Arial"/>
                <a:cs typeface="Arial"/>
              </a:rPr>
              <a:t>inspekcí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25">
                <a:latin typeface="Arial"/>
                <a:cs typeface="Arial"/>
              </a:rPr>
              <a:t>ani </a:t>
            </a:r>
            <a:r>
              <a:rPr dirty="0" sz="3200" spc="-65">
                <a:latin typeface="Arial"/>
                <a:cs typeface="Arial"/>
              </a:rPr>
              <a:t>sondáží</a:t>
            </a:r>
            <a:endParaRPr sz="3200">
              <a:latin typeface="Arial"/>
              <a:cs typeface="Arial"/>
            </a:endParaRPr>
          </a:p>
          <a:p>
            <a:pPr marL="355600" marR="744855" indent="-342900">
              <a:lnSpc>
                <a:spcPts val="3460"/>
              </a:lnSpc>
              <a:spcBef>
                <a:spcPts val="760"/>
              </a:spcBef>
              <a:buChar char="•"/>
              <a:tabLst>
                <a:tab pos="355600" algn="l"/>
              </a:tabLst>
            </a:pPr>
            <a:r>
              <a:rPr dirty="0" sz="3200" spc="-130">
                <a:latin typeface="Arial"/>
                <a:cs typeface="Arial"/>
              </a:rPr>
              <a:t>stupeň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1: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neviditelný,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tenký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film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plaku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lze </a:t>
            </a:r>
            <a:r>
              <a:rPr dirty="0" sz="3200" spc="-70">
                <a:latin typeface="Arial"/>
                <a:cs typeface="Arial"/>
              </a:rPr>
              <a:t>ozřejmit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pouze,</a:t>
            </a:r>
            <a:r>
              <a:rPr dirty="0" sz="3200" spc="-105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setřeme-</a:t>
            </a:r>
            <a:r>
              <a:rPr dirty="0" sz="3200">
                <a:latin typeface="Arial"/>
                <a:cs typeface="Arial"/>
              </a:rPr>
              <a:t>li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ho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sondou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ts val="346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dirty="0" sz="3200" spc="-125">
                <a:latin typeface="Arial"/>
                <a:cs typeface="Arial"/>
              </a:rPr>
              <a:t>stupeň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2:</a:t>
            </a:r>
            <a:r>
              <a:rPr dirty="0" sz="3200" spc="-114">
                <a:latin typeface="Arial"/>
                <a:cs typeface="Arial"/>
              </a:rPr>
              <a:t> mírné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nahromadění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plaku,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40">
                <a:latin typeface="Arial"/>
                <a:cs typeface="Arial"/>
              </a:rPr>
              <a:t>viditelné </a:t>
            </a:r>
            <a:r>
              <a:rPr dirty="0" sz="3200" spc="-135">
                <a:latin typeface="Arial"/>
                <a:cs typeface="Arial"/>
              </a:rPr>
              <a:t>pouhým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60">
                <a:latin typeface="Arial"/>
                <a:cs typeface="Arial"/>
              </a:rPr>
              <a:t>okem,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75">
                <a:latin typeface="Arial"/>
                <a:cs typeface="Arial"/>
              </a:rPr>
              <a:t>interdentální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75">
                <a:latin typeface="Arial"/>
                <a:cs typeface="Arial"/>
              </a:rPr>
              <a:t>prostor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20">
                <a:latin typeface="Arial"/>
                <a:cs typeface="Arial"/>
              </a:rPr>
              <a:t>není </a:t>
            </a:r>
            <a:r>
              <a:rPr dirty="0" sz="3200" spc="-120">
                <a:latin typeface="Arial"/>
                <a:cs typeface="Arial"/>
              </a:rPr>
              <a:t>vyplněn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plakem</a:t>
            </a:r>
            <a:endParaRPr sz="3200">
              <a:latin typeface="Arial"/>
              <a:cs typeface="Arial"/>
            </a:endParaRPr>
          </a:p>
          <a:p>
            <a:pPr marL="355600" marR="788035" indent="-342900">
              <a:lnSpc>
                <a:spcPts val="3460"/>
              </a:lnSpc>
              <a:spcBef>
                <a:spcPts val="760"/>
              </a:spcBef>
              <a:buChar char="•"/>
              <a:tabLst>
                <a:tab pos="355600" algn="l"/>
              </a:tabLst>
            </a:pPr>
            <a:r>
              <a:rPr dirty="0" sz="3200" spc="-125">
                <a:latin typeface="Arial"/>
                <a:cs typeface="Arial"/>
              </a:rPr>
              <a:t>stupeň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3: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silné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nahromadění</a:t>
            </a:r>
            <a:r>
              <a:rPr dirty="0" sz="3200" spc="-100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plaku,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45">
                <a:latin typeface="Arial"/>
                <a:cs typeface="Arial"/>
              </a:rPr>
              <a:t>které </a:t>
            </a:r>
            <a:r>
              <a:rPr dirty="0" sz="3200" spc="-150">
                <a:latin typeface="Arial"/>
                <a:cs typeface="Arial"/>
              </a:rPr>
              <a:t>zaplňuje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aproximální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prostory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323532" y="332613"/>
            <a:ext cx="7993380" cy="5328920"/>
          </a:xfrm>
          <a:custGeom>
            <a:avLst/>
            <a:gdLst/>
            <a:ahLst/>
            <a:cxnLst/>
            <a:rect l="l" t="t" r="r" b="b"/>
            <a:pathLst>
              <a:path w="7993380" h="5328920">
                <a:moveTo>
                  <a:pt x="0" y="0"/>
                </a:moveTo>
                <a:lnTo>
                  <a:pt x="7992935" y="5328640"/>
                </a:lnTo>
              </a:path>
              <a:path w="7993380" h="5328920">
                <a:moveTo>
                  <a:pt x="7848917" y="360044"/>
                </a:moveTo>
                <a:lnTo>
                  <a:pt x="1368107" y="5184647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8938" y="191846"/>
            <a:ext cx="672782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634365" marR="5080" indent="-622300">
              <a:lnSpc>
                <a:spcPct val="100000"/>
              </a:lnSpc>
              <a:spcBef>
                <a:spcPts val="95"/>
              </a:spcBef>
            </a:pPr>
            <a:r>
              <a:rPr dirty="0" sz="4000" spc="-245" b="1">
                <a:latin typeface="Arial"/>
                <a:cs typeface="Arial"/>
              </a:rPr>
              <a:t>Modifikovaný</a:t>
            </a:r>
            <a:r>
              <a:rPr dirty="0" sz="4000" spc="-170" b="1">
                <a:latin typeface="Arial"/>
                <a:cs typeface="Arial"/>
              </a:rPr>
              <a:t> </a:t>
            </a:r>
            <a:r>
              <a:rPr dirty="0" sz="4000" spc="-295" b="1">
                <a:latin typeface="Arial"/>
                <a:cs typeface="Arial"/>
              </a:rPr>
              <a:t>Approximalraum- </a:t>
            </a:r>
            <a:r>
              <a:rPr dirty="0" sz="4000" spc="-285" b="1">
                <a:latin typeface="Arial"/>
                <a:cs typeface="Arial"/>
              </a:rPr>
              <a:t>Plaque-</a:t>
            </a:r>
            <a:r>
              <a:rPr dirty="0" sz="4000" spc="-275" b="1">
                <a:latin typeface="Arial"/>
                <a:cs typeface="Arial"/>
              </a:rPr>
              <a:t>Index</a:t>
            </a:r>
            <a:r>
              <a:rPr dirty="0" sz="4000" spc="-180" b="1">
                <a:latin typeface="Arial"/>
                <a:cs typeface="Arial"/>
              </a:rPr>
              <a:t> </a:t>
            </a:r>
            <a:r>
              <a:rPr dirty="0" sz="4000" spc="-315" b="1">
                <a:latin typeface="Arial"/>
                <a:cs typeface="Arial"/>
              </a:rPr>
              <a:t>(API)(Lange)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7749540" cy="285496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295">
                <a:latin typeface="Arial"/>
                <a:cs typeface="Arial"/>
              </a:rPr>
              <a:t>API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25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570">
                <a:latin typeface="Arial"/>
                <a:cs typeface="Arial"/>
              </a:rPr>
              <a:t>%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odpovídá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65">
                <a:latin typeface="Arial"/>
                <a:cs typeface="Arial"/>
              </a:rPr>
              <a:t>optimální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ústní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hygieně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290">
                <a:latin typeface="Arial"/>
                <a:cs typeface="Arial"/>
              </a:rPr>
              <a:t>API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80">
                <a:latin typeface="Arial"/>
                <a:cs typeface="Arial"/>
              </a:rPr>
              <a:t>25–39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570">
                <a:latin typeface="Arial"/>
                <a:cs typeface="Arial"/>
              </a:rPr>
              <a:t>%</a:t>
            </a:r>
            <a:r>
              <a:rPr dirty="0" sz="3200" spc="-150">
                <a:latin typeface="Arial"/>
                <a:cs typeface="Arial"/>
              </a:rPr>
              <a:t> vypovídá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o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dobré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hygieně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295">
                <a:latin typeface="Arial"/>
                <a:cs typeface="Arial"/>
              </a:rPr>
              <a:t>API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40–69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570">
                <a:latin typeface="Arial"/>
                <a:cs typeface="Arial"/>
              </a:rPr>
              <a:t>%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odpovídá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horší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hygieně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dirty="0" sz="3200" spc="-290">
                <a:latin typeface="Arial"/>
                <a:cs typeface="Arial"/>
              </a:rPr>
              <a:t>API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80">
                <a:latin typeface="Arial"/>
                <a:cs typeface="Arial"/>
              </a:rPr>
              <a:t>70–100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570">
                <a:latin typeface="Arial"/>
                <a:cs typeface="Arial"/>
              </a:rPr>
              <a:t>%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vypovídá </a:t>
            </a:r>
            <a:r>
              <a:rPr dirty="0" sz="3200" spc="-95">
                <a:latin typeface="Arial"/>
                <a:cs typeface="Arial"/>
              </a:rPr>
              <a:t>o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45">
                <a:latin typeface="Arial"/>
                <a:cs typeface="Arial"/>
              </a:rPr>
              <a:t>nedostatečné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40">
                <a:latin typeface="Arial"/>
                <a:cs typeface="Arial"/>
              </a:rPr>
              <a:t>ústní </a:t>
            </a:r>
            <a:r>
              <a:rPr dirty="0" sz="3200" spc="-20">
                <a:latin typeface="Arial"/>
                <a:cs typeface="Arial"/>
              </a:rPr>
              <a:t>hygieně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1115618" y="404622"/>
            <a:ext cx="7777480" cy="5184775"/>
          </a:xfrm>
          <a:custGeom>
            <a:avLst/>
            <a:gdLst/>
            <a:ahLst/>
            <a:cxnLst/>
            <a:rect l="l" t="t" r="r" b="b"/>
            <a:pathLst>
              <a:path w="7777480" h="5184775">
                <a:moveTo>
                  <a:pt x="0" y="0"/>
                </a:moveTo>
                <a:lnTo>
                  <a:pt x="7776921" y="5184622"/>
                </a:lnTo>
              </a:path>
              <a:path w="7777480" h="5184775">
                <a:moveTo>
                  <a:pt x="6696786" y="0"/>
                </a:moveTo>
                <a:lnTo>
                  <a:pt x="1368120" y="4824603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210945">
              <a:lnSpc>
                <a:spcPct val="100000"/>
              </a:lnSpc>
              <a:spcBef>
                <a:spcPts val="105"/>
              </a:spcBef>
            </a:pPr>
            <a:r>
              <a:rPr dirty="0" sz="4400" spc="-310" b="1">
                <a:latin typeface="Arial"/>
                <a:cs typeface="Arial"/>
              </a:rPr>
              <a:t>Index</a:t>
            </a:r>
            <a:r>
              <a:rPr dirty="0" sz="4400" spc="-210" b="1">
                <a:latin typeface="Arial"/>
                <a:cs typeface="Arial"/>
              </a:rPr>
              <a:t> </a:t>
            </a:r>
            <a:r>
              <a:rPr dirty="0" sz="4400" spc="-330" b="1">
                <a:latin typeface="Arial"/>
                <a:cs typeface="Arial"/>
              </a:rPr>
              <a:t>krvácivosti</a:t>
            </a:r>
            <a:r>
              <a:rPr dirty="0" sz="4400" spc="-225" b="1">
                <a:latin typeface="Arial"/>
                <a:cs typeface="Arial"/>
              </a:rPr>
              <a:t> </a:t>
            </a:r>
            <a:r>
              <a:rPr dirty="0" sz="4400" spc="-285" b="1">
                <a:latin typeface="Arial"/>
                <a:cs typeface="Arial"/>
              </a:rPr>
              <a:t>papily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64540" y="2013026"/>
            <a:ext cx="536575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2600" spc="-75">
                <a:latin typeface="Arial"/>
                <a:cs typeface="Arial"/>
              </a:rPr>
              <a:t>0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64540" y="2805811"/>
            <a:ext cx="536575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2600" spc="-75">
                <a:latin typeface="Arial"/>
                <a:cs typeface="Arial"/>
              </a:rPr>
              <a:t>1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64540" y="3598240"/>
            <a:ext cx="536575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2600" spc="-75">
                <a:latin typeface="Arial"/>
                <a:cs typeface="Arial"/>
              </a:rPr>
              <a:t>2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64540" y="4391025"/>
            <a:ext cx="536575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dirty="0" sz="2600" spc="-75">
                <a:latin typeface="Arial"/>
                <a:cs typeface="Arial"/>
              </a:rPr>
              <a:t>3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64540" y="5183885"/>
            <a:ext cx="536575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dirty="0" sz="2600" spc="-75">
                <a:latin typeface="Arial"/>
                <a:cs typeface="Arial"/>
              </a:rPr>
              <a:t>4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1782825"/>
            <a:ext cx="1174750" cy="507517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5169153" y="2106295"/>
            <a:ext cx="20688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Times New Roman"/>
                <a:cs typeface="Times New Roman"/>
              </a:rPr>
              <a:t>Žádné</a:t>
            </a:r>
            <a:r>
              <a:rPr dirty="0" sz="2400" spc="-50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krvácení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169153" y="3203828"/>
            <a:ext cx="5511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latin typeface="Times New Roman"/>
                <a:cs typeface="Times New Roman"/>
              </a:rPr>
              <a:t>Bod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169153" y="4301185"/>
            <a:ext cx="110045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Times New Roman"/>
                <a:cs typeface="Times New Roman"/>
              </a:rPr>
              <a:t>Proužek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169153" y="5398719"/>
            <a:ext cx="15722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latin typeface="Times New Roman"/>
                <a:cs typeface="Times New Roman"/>
              </a:rPr>
              <a:t>Trojúhelník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169153" y="6130544"/>
            <a:ext cx="9080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Times New Roman"/>
                <a:cs typeface="Times New Roman"/>
              </a:rPr>
              <a:t>Kapka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1524000" y="2247900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1524000" y="0"/>
                </a:moveTo>
                <a:lnTo>
                  <a:pt x="1524000" y="76200"/>
                </a:lnTo>
                <a:lnTo>
                  <a:pt x="1590802" y="42799"/>
                </a:lnTo>
                <a:lnTo>
                  <a:pt x="1536700" y="42799"/>
                </a:lnTo>
                <a:lnTo>
                  <a:pt x="1536700" y="33274"/>
                </a:lnTo>
                <a:lnTo>
                  <a:pt x="1590548" y="33274"/>
                </a:lnTo>
                <a:lnTo>
                  <a:pt x="1524000" y="0"/>
                </a:lnTo>
                <a:close/>
              </a:path>
              <a:path w="1600200" h="76200">
                <a:moveTo>
                  <a:pt x="15240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1524000" y="42799"/>
                </a:lnTo>
                <a:lnTo>
                  <a:pt x="1524000" y="33274"/>
                </a:lnTo>
                <a:close/>
              </a:path>
              <a:path w="1600200" h="76200">
                <a:moveTo>
                  <a:pt x="1590548" y="33274"/>
                </a:moveTo>
                <a:lnTo>
                  <a:pt x="1536700" y="33274"/>
                </a:lnTo>
                <a:lnTo>
                  <a:pt x="1536700" y="42799"/>
                </a:lnTo>
                <a:lnTo>
                  <a:pt x="1590802" y="42799"/>
                </a:lnTo>
                <a:lnTo>
                  <a:pt x="1600200" y="38100"/>
                </a:lnTo>
                <a:lnTo>
                  <a:pt x="1590548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447800" y="3238500"/>
            <a:ext cx="1524000" cy="76200"/>
          </a:xfrm>
          <a:custGeom>
            <a:avLst/>
            <a:gdLst/>
            <a:ahLst/>
            <a:cxnLst/>
            <a:rect l="l" t="t" r="r" b="b"/>
            <a:pathLst>
              <a:path w="1524000" h="76200">
                <a:moveTo>
                  <a:pt x="1447800" y="0"/>
                </a:moveTo>
                <a:lnTo>
                  <a:pt x="1447800" y="76200"/>
                </a:lnTo>
                <a:lnTo>
                  <a:pt x="1514602" y="42799"/>
                </a:lnTo>
                <a:lnTo>
                  <a:pt x="1460500" y="42799"/>
                </a:lnTo>
                <a:lnTo>
                  <a:pt x="1460500" y="33274"/>
                </a:lnTo>
                <a:lnTo>
                  <a:pt x="1514348" y="33274"/>
                </a:lnTo>
                <a:lnTo>
                  <a:pt x="1447800" y="0"/>
                </a:lnTo>
                <a:close/>
              </a:path>
              <a:path w="1524000" h="76200">
                <a:moveTo>
                  <a:pt x="14478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1447800" y="42799"/>
                </a:lnTo>
                <a:lnTo>
                  <a:pt x="1447800" y="33274"/>
                </a:lnTo>
                <a:close/>
              </a:path>
              <a:path w="1524000" h="76200">
                <a:moveTo>
                  <a:pt x="1514348" y="33274"/>
                </a:moveTo>
                <a:lnTo>
                  <a:pt x="1460500" y="33274"/>
                </a:lnTo>
                <a:lnTo>
                  <a:pt x="1460500" y="42799"/>
                </a:lnTo>
                <a:lnTo>
                  <a:pt x="1514602" y="42799"/>
                </a:lnTo>
                <a:lnTo>
                  <a:pt x="1524000" y="38100"/>
                </a:lnTo>
                <a:lnTo>
                  <a:pt x="1514348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600200" y="4229100"/>
            <a:ext cx="1371600" cy="76200"/>
          </a:xfrm>
          <a:custGeom>
            <a:avLst/>
            <a:gdLst/>
            <a:ahLst/>
            <a:cxnLst/>
            <a:rect l="l" t="t" r="r" b="b"/>
            <a:pathLst>
              <a:path w="1371600" h="76200">
                <a:moveTo>
                  <a:pt x="1295400" y="0"/>
                </a:moveTo>
                <a:lnTo>
                  <a:pt x="1295400" y="76200"/>
                </a:lnTo>
                <a:lnTo>
                  <a:pt x="1362202" y="42799"/>
                </a:lnTo>
                <a:lnTo>
                  <a:pt x="1308100" y="42799"/>
                </a:lnTo>
                <a:lnTo>
                  <a:pt x="1308100" y="33274"/>
                </a:lnTo>
                <a:lnTo>
                  <a:pt x="1361948" y="33274"/>
                </a:lnTo>
                <a:lnTo>
                  <a:pt x="1295400" y="0"/>
                </a:lnTo>
                <a:close/>
              </a:path>
              <a:path w="1371600" h="76200">
                <a:moveTo>
                  <a:pt x="12954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1295400" y="42799"/>
                </a:lnTo>
                <a:lnTo>
                  <a:pt x="1295400" y="33274"/>
                </a:lnTo>
                <a:close/>
              </a:path>
              <a:path w="1371600" h="76200">
                <a:moveTo>
                  <a:pt x="1361948" y="33274"/>
                </a:moveTo>
                <a:lnTo>
                  <a:pt x="1308100" y="33274"/>
                </a:lnTo>
                <a:lnTo>
                  <a:pt x="1308100" y="42799"/>
                </a:lnTo>
                <a:lnTo>
                  <a:pt x="1362202" y="42799"/>
                </a:lnTo>
                <a:lnTo>
                  <a:pt x="1371600" y="38100"/>
                </a:lnTo>
                <a:lnTo>
                  <a:pt x="1361948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447800" y="5219700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1524000" y="0"/>
                </a:moveTo>
                <a:lnTo>
                  <a:pt x="1524000" y="76200"/>
                </a:lnTo>
                <a:lnTo>
                  <a:pt x="1590802" y="42799"/>
                </a:lnTo>
                <a:lnTo>
                  <a:pt x="1536700" y="42799"/>
                </a:lnTo>
                <a:lnTo>
                  <a:pt x="1536700" y="33274"/>
                </a:lnTo>
                <a:lnTo>
                  <a:pt x="1590548" y="33274"/>
                </a:lnTo>
                <a:lnTo>
                  <a:pt x="1524000" y="0"/>
                </a:lnTo>
                <a:close/>
              </a:path>
              <a:path w="1600200" h="76200">
                <a:moveTo>
                  <a:pt x="1524000" y="33274"/>
                </a:moveTo>
                <a:lnTo>
                  <a:pt x="0" y="33274"/>
                </a:lnTo>
                <a:lnTo>
                  <a:pt x="0" y="42799"/>
                </a:lnTo>
                <a:lnTo>
                  <a:pt x="1524000" y="42799"/>
                </a:lnTo>
                <a:lnTo>
                  <a:pt x="1524000" y="33274"/>
                </a:lnTo>
                <a:close/>
              </a:path>
              <a:path w="1600200" h="76200">
                <a:moveTo>
                  <a:pt x="1590548" y="33274"/>
                </a:moveTo>
                <a:lnTo>
                  <a:pt x="1536700" y="33274"/>
                </a:lnTo>
                <a:lnTo>
                  <a:pt x="1536700" y="42799"/>
                </a:lnTo>
                <a:lnTo>
                  <a:pt x="1590802" y="42799"/>
                </a:lnTo>
                <a:lnTo>
                  <a:pt x="1600200" y="38100"/>
                </a:lnTo>
                <a:lnTo>
                  <a:pt x="1590548" y="3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447800" y="6210300"/>
            <a:ext cx="1600200" cy="76200"/>
          </a:xfrm>
          <a:custGeom>
            <a:avLst/>
            <a:gdLst/>
            <a:ahLst/>
            <a:cxnLst/>
            <a:rect l="l" t="t" r="r" b="b"/>
            <a:pathLst>
              <a:path w="1600200" h="76200">
                <a:moveTo>
                  <a:pt x="1524000" y="0"/>
                </a:moveTo>
                <a:lnTo>
                  <a:pt x="1524000" y="76200"/>
                </a:lnTo>
                <a:lnTo>
                  <a:pt x="1590675" y="42862"/>
                </a:lnTo>
                <a:lnTo>
                  <a:pt x="1536700" y="42862"/>
                </a:lnTo>
                <a:lnTo>
                  <a:pt x="1536700" y="33337"/>
                </a:lnTo>
                <a:lnTo>
                  <a:pt x="1590675" y="33337"/>
                </a:lnTo>
                <a:lnTo>
                  <a:pt x="1524000" y="0"/>
                </a:lnTo>
                <a:close/>
              </a:path>
              <a:path w="1600200" h="76200">
                <a:moveTo>
                  <a:pt x="1524000" y="33337"/>
                </a:moveTo>
                <a:lnTo>
                  <a:pt x="0" y="33337"/>
                </a:lnTo>
                <a:lnTo>
                  <a:pt x="0" y="42862"/>
                </a:lnTo>
                <a:lnTo>
                  <a:pt x="1524000" y="42862"/>
                </a:lnTo>
                <a:lnTo>
                  <a:pt x="1524000" y="33337"/>
                </a:lnTo>
                <a:close/>
              </a:path>
              <a:path w="1600200" h="76200">
                <a:moveTo>
                  <a:pt x="1590675" y="33337"/>
                </a:moveTo>
                <a:lnTo>
                  <a:pt x="1536700" y="33337"/>
                </a:lnTo>
                <a:lnTo>
                  <a:pt x="1536700" y="42862"/>
                </a:lnTo>
                <a:lnTo>
                  <a:pt x="1590675" y="42862"/>
                </a:lnTo>
                <a:lnTo>
                  <a:pt x="1600200" y="38100"/>
                </a:lnTo>
                <a:lnTo>
                  <a:pt x="1590675" y="333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2625" y="191846"/>
            <a:ext cx="524192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320165" marR="5080" indent="-1308100">
              <a:lnSpc>
                <a:spcPct val="100000"/>
              </a:lnSpc>
              <a:spcBef>
                <a:spcPts val="95"/>
              </a:spcBef>
            </a:pPr>
            <a:r>
              <a:rPr dirty="0" sz="4000" spc="-130"/>
              <a:t>Měření</a:t>
            </a:r>
            <a:r>
              <a:rPr dirty="0" sz="4000" spc="-200"/>
              <a:t> </a:t>
            </a:r>
            <a:r>
              <a:rPr dirty="0" sz="4000" spc="-315"/>
              <a:t>a</a:t>
            </a:r>
            <a:r>
              <a:rPr dirty="0" sz="4000" spc="-215"/>
              <a:t> </a:t>
            </a:r>
            <a:r>
              <a:rPr dirty="0" sz="4000" spc="-150"/>
              <a:t>výpočet</a:t>
            </a:r>
            <a:r>
              <a:rPr dirty="0" sz="4000" spc="-200"/>
              <a:t> </a:t>
            </a:r>
            <a:r>
              <a:rPr dirty="0" sz="4000" spc="-140"/>
              <a:t>indexu, </a:t>
            </a:r>
            <a:r>
              <a:rPr dirty="0" sz="4000" spc="-125"/>
              <a:t>jeho</a:t>
            </a:r>
            <a:r>
              <a:rPr dirty="0" sz="4000" spc="-170"/>
              <a:t> </a:t>
            </a:r>
            <a:r>
              <a:rPr dirty="0" sz="4000" spc="-75"/>
              <a:t>význam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987" y="1989137"/>
            <a:ext cx="3606800" cy="3844925"/>
          </a:xfrm>
          <a:prstGeom prst="rect">
            <a:avLst/>
          </a:prstGeom>
        </p:spPr>
      </p:pic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6001130" y="2035025"/>
          <a:ext cx="615950" cy="1461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875"/>
                <a:gridCol w="269875"/>
              </a:tblGrid>
              <a:tr h="244475">
                <a:tc>
                  <a:txBody>
                    <a:bodyPr/>
                    <a:lstStyle/>
                    <a:p>
                      <a:pPr algn="ctr" marR="87630">
                        <a:lnSpc>
                          <a:spcPts val="1825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825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243204">
                <a:tc>
                  <a:txBody>
                    <a:bodyPr/>
                    <a:lstStyle/>
                    <a:p>
                      <a:pPr algn="ctr" marR="87630">
                        <a:lnSpc>
                          <a:spcPts val="1820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820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243204">
                <a:tc>
                  <a:txBody>
                    <a:bodyPr/>
                    <a:lstStyle/>
                    <a:p>
                      <a:pPr algn="ctr" marR="87630">
                        <a:lnSpc>
                          <a:spcPts val="1820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820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243204">
                <a:tc>
                  <a:txBody>
                    <a:bodyPr/>
                    <a:lstStyle/>
                    <a:p>
                      <a:pPr algn="ctr" marR="87630">
                        <a:lnSpc>
                          <a:spcPts val="1820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820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243840">
                <a:tc>
                  <a:txBody>
                    <a:bodyPr/>
                    <a:lstStyle/>
                    <a:p>
                      <a:pPr algn="ctr" marR="87630">
                        <a:lnSpc>
                          <a:spcPts val="1820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820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243840">
                <a:tc>
                  <a:txBody>
                    <a:bodyPr/>
                    <a:lstStyle/>
                    <a:p>
                      <a:pPr algn="ctr" marR="87630">
                        <a:lnSpc>
                          <a:spcPts val="1825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825"/>
                        </a:lnSpc>
                      </a:pPr>
                      <a:r>
                        <a:rPr dirty="0" sz="1600" spc="-50">
                          <a:latin typeface="Tahoma"/>
                          <a:cs typeface="Tahoma"/>
                        </a:rPr>
                        <a:t>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 descr=""/>
          <p:cNvSpPr txBox="1"/>
          <p:nvPr/>
        </p:nvSpPr>
        <p:spPr>
          <a:xfrm>
            <a:off x="5999226" y="3485845"/>
            <a:ext cx="570230" cy="2463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020">
              <a:lnSpc>
                <a:spcPct val="100000"/>
              </a:lnSpc>
              <a:spcBef>
                <a:spcPts val="95"/>
              </a:spcBef>
              <a:tabLst>
                <a:tab pos="398780" algn="l"/>
              </a:tabLst>
            </a:pPr>
            <a:r>
              <a:rPr dirty="0" u="sng" sz="1600" spc="-5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2</a:t>
            </a:r>
            <a:r>
              <a:rPr dirty="0" u="sng" sz="160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	</a:t>
            </a:r>
            <a:r>
              <a:rPr dirty="0" u="sng" sz="1600" spc="-5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</a:pPr>
            <a:r>
              <a:rPr dirty="0" u="sng" sz="160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12</a:t>
            </a:r>
            <a:r>
              <a:rPr dirty="0" u="sng" sz="1600" spc="-25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14</a:t>
            </a:r>
            <a:endParaRPr sz="160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  <a:tabLst>
                <a:tab pos="398780" algn="l"/>
              </a:tabLst>
            </a:pPr>
            <a:r>
              <a:rPr dirty="0" sz="1600" spc="-50">
                <a:latin typeface="Tahoma"/>
                <a:cs typeface="Tahoma"/>
              </a:rPr>
              <a:t>1</a:t>
            </a:r>
            <a:r>
              <a:rPr dirty="0" sz="1600">
                <a:latin typeface="Tahoma"/>
                <a:cs typeface="Tahoma"/>
              </a:rPr>
              <a:t>	</a:t>
            </a:r>
            <a:r>
              <a:rPr dirty="0" sz="1600" spc="-50"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  <a:tabLst>
                <a:tab pos="398780" algn="l"/>
              </a:tabLst>
            </a:pPr>
            <a:r>
              <a:rPr dirty="0" sz="1600" spc="-50">
                <a:latin typeface="Tahoma"/>
                <a:cs typeface="Tahoma"/>
              </a:rPr>
              <a:t>2</a:t>
            </a:r>
            <a:r>
              <a:rPr dirty="0" sz="1600">
                <a:latin typeface="Tahoma"/>
                <a:cs typeface="Tahoma"/>
              </a:rPr>
              <a:t>	</a:t>
            </a:r>
            <a:r>
              <a:rPr dirty="0" sz="1600" spc="-50"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  <a:tabLst>
                <a:tab pos="398780" algn="l"/>
              </a:tabLst>
            </a:pPr>
            <a:r>
              <a:rPr dirty="0" sz="1600" spc="-50">
                <a:latin typeface="Tahoma"/>
                <a:cs typeface="Tahoma"/>
              </a:rPr>
              <a:t>0</a:t>
            </a:r>
            <a:r>
              <a:rPr dirty="0" sz="1600">
                <a:latin typeface="Tahoma"/>
                <a:cs typeface="Tahoma"/>
              </a:rPr>
              <a:t>	</a:t>
            </a:r>
            <a:r>
              <a:rPr dirty="0" sz="1600" spc="-50"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  <a:tabLst>
                <a:tab pos="398780" algn="l"/>
              </a:tabLst>
            </a:pPr>
            <a:r>
              <a:rPr dirty="0" sz="1600" spc="-50">
                <a:latin typeface="Tahoma"/>
                <a:cs typeface="Tahoma"/>
              </a:rPr>
              <a:t>0</a:t>
            </a:r>
            <a:r>
              <a:rPr dirty="0" sz="1600">
                <a:latin typeface="Tahoma"/>
                <a:cs typeface="Tahoma"/>
              </a:rPr>
              <a:t>	</a:t>
            </a:r>
            <a:r>
              <a:rPr dirty="0" sz="1600" spc="-50"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  <a:spcBef>
                <a:spcPts val="5"/>
              </a:spcBef>
              <a:tabLst>
                <a:tab pos="440055" algn="l"/>
              </a:tabLst>
            </a:pPr>
            <a:r>
              <a:rPr dirty="0" sz="1600" spc="-50">
                <a:latin typeface="Tahoma"/>
                <a:cs typeface="Tahoma"/>
              </a:rPr>
              <a:t>3</a:t>
            </a:r>
            <a:r>
              <a:rPr dirty="0" sz="1600">
                <a:latin typeface="Tahoma"/>
                <a:cs typeface="Tahoma"/>
              </a:rPr>
              <a:t>	</a:t>
            </a:r>
            <a:r>
              <a:rPr dirty="0" sz="1600" spc="-50"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  <a:tabLst>
                <a:tab pos="440055" algn="l"/>
              </a:tabLst>
            </a:pPr>
            <a:r>
              <a:rPr dirty="0" sz="1600" spc="-50">
                <a:latin typeface="Tahoma"/>
                <a:cs typeface="Tahoma"/>
              </a:rPr>
              <a:t>2</a:t>
            </a:r>
            <a:r>
              <a:rPr dirty="0" sz="1600">
                <a:latin typeface="Tahoma"/>
                <a:cs typeface="Tahoma"/>
              </a:rPr>
              <a:t>	</a:t>
            </a:r>
            <a:r>
              <a:rPr dirty="0" sz="1600" spc="-50"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440055" algn="l"/>
              </a:tabLst>
            </a:pPr>
            <a:r>
              <a:rPr dirty="0" u="sng" sz="1600" spc="-5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1</a:t>
            </a:r>
            <a:r>
              <a:rPr dirty="0" u="sng" sz="160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	</a:t>
            </a:r>
            <a:r>
              <a:rPr dirty="0" u="sng" sz="1600" spc="-5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0</a:t>
            </a:r>
            <a:endParaRPr sz="160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  <a:tabLst>
                <a:tab pos="334010" algn="l"/>
              </a:tabLst>
            </a:pPr>
            <a:r>
              <a:rPr dirty="0" u="sng" sz="1600" spc="-5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9</a:t>
            </a:r>
            <a:r>
              <a:rPr dirty="0" u="sng" sz="160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	</a:t>
            </a:r>
            <a:r>
              <a:rPr dirty="0" u="sng" sz="1600" spc="-25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17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172959" y="3821683"/>
            <a:ext cx="11658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ahoma"/>
                <a:cs typeface="Tahoma"/>
              </a:rPr>
              <a:t>52:28=</a:t>
            </a:r>
            <a:r>
              <a:rPr dirty="0" sz="1800" spc="-35">
                <a:latin typeface="Tahoma"/>
                <a:cs typeface="Tahoma"/>
              </a:rPr>
              <a:t> </a:t>
            </a:r>
            <a:r>
              <a:rPr dirty="0" sz="1800" spc="-25">
                <a:latin typeface="Tahoma"/>
                <a:cs typeface="Tahoma"/>
              </a:rPr>
              <a:t>1,8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Tahoma"/>
                <a:cs typeface="Tahoma"/>
              </a:rPr>
              <a:t>52/28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401445">
              <a:lnSpc>
                <a:spcPct val="100000"/>
              </a:lnSpc>
              <a:spcBef>
                <a:spcPts val="105"/>
              </a:spcBef>
            </a:pPr>
            <a:r>
              <a:rPr dirty="0" sz="4400" spc="-85"/>
              <a:t>Morfologie</a:t>
            </a:r>
            <a:r>
              <a:rPr dirty="0" sz="4400" spc="-229"/>
              <a:t> </a:t>
            </a:r>
            <a:r>
              <a:rPr dirty="0" sz="4400" spc="-90"/>
              <a:t>parodontu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7098030" cy="434467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130">
                <a:latin typeface="Arial"/>
                <a:cs typeface="Arial"/>
              </a:rPr>
              <a:t>Parodont</a:t>
            </a:r>
            <a:r>
              <a:rPr dirty="0" sz="3200" spc="-175">
                <a:latin typeface="Arial"/>
                <a:cs typeface="Arial"/>
              </a:rPr>
              <a:t> </a:t>
            </a:r>
            <a:r>
              <a:rPr dirty="0" sz="3200" spc="-285">
                <a:latin typeface="Arial"/>
                <a:cs typeface="Arial"/>
              </a:rPr>
              <a:t>=</a:t>
            </a:r>
            <a:r>
              <a:rPr dirty="0" sz="3200" spc="-165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závěsný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aparát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u="sng" sz="3200" spc="-22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Krycí</a:t>
            </a:r>
            <a:r>
              <a:rPr dirty="0" u="sng" sz="3200" spc="-114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3200" spc="-13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tkáně</a:t>
            </a:r>
            <a:r>
              <a:rPr dirty="0" u="sng" sz="3200" spc="-12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3200" spc="-13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epitelového</a:t>
            </a:r>
            <a:r>
              <a:rPr dirty="0" u="sng" sz="3200" spc="-145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3200" spc="-10" i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původu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90"/>
              </a:spcBef>
              <a:buChar char="-"/>
              <a:tabLst>
                <a:tab pos="354965" algn="l"/>
              </a:tabLst>
            </a:pPr>
            <a:r>
              <a:rPr dirty="0" sz="2800" spc="-20">
                <a:latin typeface="Arial"/>
                <a:cs typeface="Arial"/>
              </a:rPr>
              <a:t>gingiva-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Char char="-"/>
              <a:tabLst>
                <a:tab pos="354965" algn="l"/>
              </a:tabLst>
            </a:pPr>
            <a:r>
              <a:rPr dirty="0" sz="2800" spc="-155">
                <a:latin typeface="Arial"/>
                <a:cs typeface="Arial"/>
              </a:rPr>
              <a:t>spojovací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epitel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u="sng" sz="3200" spc="-14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Podpůrné</a:t>
            </a:r>
            <a:r>
              <a:rPr dirty="0" u="sng" sz="3200" spc="-1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3200" spc="-12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tkáně</a:t>
            </a:r>
            <a:r>
              <a:rPr dirty="0" u="sng" sz="3200" spc="-14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3200" spc="-1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mezenchymálního</a:t>
            </a:r>
            <a:r>
              <a:rPr dirty="0" u="sng" sz="3200" spc="-1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3200" spc="-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původu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90"/>
              </a:spcBef>
              <a:buChar char="-"/>
              <a:tabLst>
                <a:tab pos="354965" algn="l"/>
              </a:tabLst>
            </a:pPr>
            <a:r>
              <a:rPr dirty="0" sz="2800" spc="-80">
                <a:latin typeface="Arial"/>
                <a:cs typeface="Arial"/>
              </a:rPr>
              <a:t>periodontální </a:t>
            </a:r>
            <a:r>
              <a:rPr dirty="0" sz="2800" spc="-20">
                <a:latin typeface="Arial"/>
                <a:cs typeface="Arial"/>
              </a:rPr>
              <a:t>vazy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Char char="-"/>
              <a:tabLst>
                <a:tab pos="354965" algn="l"/>
              </a:tabLst>
            </a:pPr>
            <a:r>
              <a:rPr dirty="0" sz="2800" spc="-20">
                <a:latin typeface="Arial"/>
                <a:cs typeface="Arial"/>
              </a:rPr>
              <a:t>kost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Char char="-"/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cement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2275" y="1628775"/>
            <a:ext cx="5165725" cy="38766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7594" y="324053"/>
            <a:ext cx="2609850" cy="11283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5"/>
              </a:spcBef>
            </a:pPr>
            <a:r>
              <a:rPr dirty="0" spc="-10" b="1">
                <a:latin typeface="Times New Roman"/>
                <a:cs typeface="Times New Roman"/>
              </a:rPr>
              <a:t>CPITN</a:t>
            </a:r>
          </a:p>
          <a:p>
            <a:pPr algn="ctr" marL="12700" marR="5080" indent="1270">
              <a:lnSpc>
                <a:spcPct val="100000"/>
              </a:lnSpc>
              <a:spcBef>
                <a:spcPts val="35"/>
              </a:spcBef>
            </a:pPr>
            <a:r>
              <a:rPr dirty="0" sz="2000">
                <a:latin typeface="Times New Roman"/>
                <a:cs typeface="Times New Roman"/>
              </a:rPr>
              <a:t>(Comunity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periodontal </a:t>
            </a:r>
            <a:r>
              <a:rPr dirty="0" sz="2000">
                <a:latin typeface="Times New Roman"/>
                <a:cs typeface="Times New Roman"/>
              </a:rPr>
              <a:t>index</a:t>
            </a:r>
            <a:r>
              <a:rPr dirty="0" sz="2000" spc="-4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of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treatment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needs)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0" y="3810000"/>
            <a:ext cx="5222875" cy="1139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2600" y="1676400"/>
            <a:ext cx="5184775" cy="1541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28865" y="5257800"/>
            <a:ext cx="3276608" cy="10445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4844" y="1709497"/>
            <a:ext cx="944329" cy="235894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275" y="509649"/>
            <a:ext cx="8848725" cy="634834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84212" y="1412747"/>
            <a:ext cx="7783830" cy="5175885"/>
            <a:chOff x="684212" y="1412747"/>
            <a:chExt cx="7783830" cy="5175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4212" y="1412747"/>
              <a:ext cx="3657600" cy="24210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8400" y="3500500"/>
              <a:ext cx="4759325" cy="3087624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830448" y="1026921"/>
            <a:ext cx="40062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ahoma"/>
                <a:cs typeface="Tahoma"/>
              </a:rPr>
              <a:t>Měření</a:t>
            </a:r>
            <a:r>
              <a:rPr dirty="0" sz="1800" spc="-70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hloubky</a:t>
            </a:r>
            <a:r>
              <a:rPr dirty="0" sz="1800" spc="-7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parodontálních</a:t>
            </a:r>
            <a:r>
              <a:rPr dirty="0" sz="1800" spc="-5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chobotů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3275965">
              <a:lnSpc>
                <a:spcPct val="100000"/>
              </a:lnSpc>
              <a:spcBef>
                <a:spcPts val="105"/>
              </a:spcBef>
            </a:pPr>
            <a:r>
              <a:rPr dirty="0" sz="4400" spc="-585" b="1">
                <a:latin typeface="Arial"/>
                <a:cs typeface="Arial"/>
              </a:rPr>
              <a:t>HPCH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752600"/>
            <a:ext cx="77724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038" y="1209552"/>
            <a:ext cx="8106161" cy="431342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6864" rIns="0" bIns="0" rtlCol="0" vert="horz">
            <a:spAutoFit/>
          </a:bodyPr>
          <a:lstStyle/>
          <a:p>
            <a:pPr marL="3120390">
              <a:lnSpc>
                <a:spcPct val="100000"/>
              </a:lnSpc>
              <a:spcBef>
                <a:spcPts val="95"/>
              </a:spcBef>
            </a:pPr>
            <a:r>
              <a:rPr dirty="0" sz="4000" spc="-280"/>
              <a:t>Furkace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327025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47040" indent="-434340">
              <a:lnSpc>
                <a:spcPct val="100000"/>
              </a:lnSpc>
              <a:spcBef>
                <a:spcPts val="105"/>
              </a:spcBef>
              <a:buChar char="•"/>
              <a:tabLst>
                <a:tab pos="447040" algn="l"/>
              </a:tabLst>
            </a:pPr>
            <a:r>
              <a:rPr dirty="0" sz="3200" spc="-170">
                <a:latin typeface="Arial"/>
                <a:cs typeface="Arial"/>
              </a:rPr>
              <a:t>Klasifikace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85">
                <a:latin typeface="Arial"/>
                <a:cs typeface="Arial"/>
              </a:rPr>
              <a:t>I.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60">
                <a:latin typeface="Arial"/>
                <a:cs typeface="Arial"/>
              </a:rPr>
              <a:t>III.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2362263"/>
            <a:ext cx="5299075" cy="38400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025014">
              <a:lnSpc>
                <a:spcPct val="100000"/>
              </a:lnSpc>
              <a:spcBef>
                <a:spcPts val="105"/>
              </a:spcBef>
            </a:pPr>
            <a:r>
              <a:rPr dirty="0" sz="4400" spc="-215"/>
              <a:t>Gingivální</a:t>
            </a:r>
            <a:r>
              <a:rPr dirty="0" sz="4400" spc="-225"/>
              <a:t> </a:t>
            </a:r>
            <a:r>
              <a:rPr dirty="0" sz="4400" spc="-295"/>
              <a:t>recesy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217551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47040" indent="-434340">
              <a:lnSpc>
                <a:spcPct val="100000"/>
              </a:lnSpc>
              <a:spcBef>
                <a:spcPts val="105"/>
              </a:spcBef>
              <a:buChar char="•"/>
              <a:tabLst>
                <a:tab pos="447040" algn="l"/>
              </a:tabLst>
            </a:pPr>
            <a:r>
              <a:rPr dirty="0" sz="3200" spc="-165">
                <a:latin typeface="Arial"/>
                <a:cs typeface="Arial"/>
              </a:rPr>
              <a:t>Klasifikace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2667000"/>
            <a:ext cx="2270125" cy="348615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270375" y="2846959"/>
            <a:ext cx="15303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270375" y="4767453"/>
            <a:ext cx="15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270375" y="5865063"/>
            <a:ext cx="15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175" y="220725"/>
            <a:ext cx="6019800" cy="23780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3047936"/>
            <a:ext cx="6477000" cy="2684526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738498" y="2664333"/>
            <a:ext cx="30435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Rtg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vyšetření v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parodontologii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5714" y="461594"/>
            <a:ext cx="305625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40" b="1">
                <a:latin typeface="Arial"/>
                <a:cs typeface="Arial"/>
              </a:rPr>
              <a:t>Léčebný</a:t>
            </a:r>
            <a:r>
              <a:rPr dirty="0" sz="4400" spc="-210" b="1">
                <a:latin typeface="Arial"/>
                <a:cs typeface="Arial"/>
              </a:rPr>
              <a:t> </a:t>
            </a:r>
            <a:r>
              <a:rPr dirty="0" sz="4400" spc="-300" b="1">
                <a:latin typeface="Arial"/>
                <a:cs typeface="Arial"/>
              </a:rPr>
              <a:t>plán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94917" y="1192782"/>
            <a:ext cx="6741795" cy="3611245"/>
          </a:xfrm>
          <a:prstGeom prst="rect">
            <a:avLst/>
          </a:prstGeom>
        </p:spPr>
        <p:txBody>
          <a:bodyPr wrap="square" lIns="0" tIns="55879" rIns="0" bIns="0" rtlCol="0" vert="horz">
            <a:spAutoFit/>
          </a:bodyPr>
          <a:lstStyle/>
          <a:p>
            <a:pPr marL="436245" indent="-423545">
              <a:lnSpc>
                <a:spcPct val="100000"/>
              </a:lnSpc>
              <a:spcBef>
                <a:spcPts val="439"/>
              </a:spcBef>
              <a:buChar char="•"/>
              <a:tabLst>
                <a:tab pos="436245" algn="l"/>
              </a:tabLst>
            </a:pPr>
            <a:r>
              <a:rPr dirty="0" sz="2800" spc="-170">
                <a:latin typeface="Arial"/>
                <a:cs typeface="Arial"/>
              </a:rPr>
              <a:t>Hygienická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fáze</a:t>
            </a:r>
            <a:endParaRPr sz="2800">
              <a:latin typeface="Arial"/>
              <a:cs typeface="Arial"/>
            </a:endParaRPr>
          </a:p>
          <a:p>
            <a:pPr marL="93345">
              <a:lnSpc>
                <a:spcPct val="100000"/>
              </a:lnSpc>
              <a:spcBef>
                <a:spcPts val="335"/>
              </a:spcBef>
            </a:pPr>
            <a:r>
              <a:rPr dirty="0" sz="2800" spc="-85">
                <a:latin typeface="Arial"/>
                <a:cs typeface="Arial"/>
              </a:rPr>
              <a:t>-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60">
                <a:latin typeface="Arial"/>
                <a:cs typeface="Arial"/>
              </a:rPr>
              <a:t>domácí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péče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283845" algn="l"/>
              </a:tabLst>
            </a:pPr>
            <a:r>
              <a:rPr dirty="0" sz="2800" spc="-50">
                <a:latin typeface="Arial"/>
                <a:cs typeface="Arial"/>
              </a:rPr>
              <a:t>-</a:t>
            </a: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110">
                <a:latin typeface="Arial"/>
                <a:cs typeface="Arial"/>
              </a:rPr>
              <a:t>profesionální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péče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64"/>
              </a:spcBef>
            </a:pPr>
            <a:endParaRPr sz="2800">
              <a:latin typeface="Arial"/>
              <a:cs typeface="Arial"/>
            </a:endParaRPr>
          </a:p>
          <a:p>
            <a:pPr algn="just" marL="353695" marR="5080" indent="-341630">
              <a:lnSpc>
                <a:spcPts val="3030"/>
              </a:lnSpc>
              <a:buChar char="•"/>
              <a:tabLst>
                <a:tab pos="355600" algn="l"/>
              </a:tabLst>
            </a:pPr>
            <a:r>
              <a:rPr dirty="0" sz="2800" spc="-145">
                <a:latin typeface="Arial"/>
                <a:cs typeface="Arial"/>
              </a:rPr>
              <a:t>Konzervativní </a:t>
            </a:r>
            <a:r>
              <a:rPr dirty="0" sz="2800" spc="-110">
                <a:latin typeface="Arial"/>
                <a:cs typeface="Arial"/>
              </a:rPr>
              <a:t>ošetření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175">
                <a:latin typeface="Arial"/>
                <a:cs typeface="Arial"/>
              </a:rPr>
              <a:t>–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120">
                <a:latin typeface="Arial"/>
                <a:cs typeface="Arial"/>
              </a:rPr>
              <a:t>odstranění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140">
                <a:latin typeface="Arial"/>
                <a:cs typeface="Arial"/>
              </a:rPr>
              <a:t>zubního</a:t>
            </a:r>
            <a:r>
              <a:rPr dirty="0" sz="2800" spc="-50">
                <a:latin typeface="Arial"/>
                <a:cs typeface="Arial"/>
              </a:rPr>
              <a:t> </a:t>
            </a:r>
            <a:r>
              <a:rPr dirty="0" sz="2800" spc="-50">
                <a:latin typeface="Arial"/>
                <a:cs typeface="Arial"/>
              </a:rPr>
              <a:t>	</a:t>
            </a:r>
            <a:r>
              <a:rPr dirty="0" sz="2800" spc="-165">
                <a:latin typeface="Arial"/>
                <a:cs typeface="Arial"/>
              </a:rPr>
              <a:t>kamene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160">
                <a:latin typeface="Arial"/>
                <a:cs typeface="Arial"/>
              </a:rPr>
              <a:t>supra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235">
                <a:latin typeface="Arial"/>
                <a:cs typeface="Arial"/>
              </a:rPr>
              <a:t>a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130">
                <a:latin typeface="Arial"/>
                <a:cs typeface="Arial"/>
              </a:rPr>
              <a:t>subgingiválního.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150">
                <a:latin typeface="Arial"/>
                <a:cs typeface="Arial"/>
              </a:rPr>
              <a:t>Odstranění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90">
                <a:latin typeface="Arial"/>
                <a:cs typeface="Arial"/>
              </a:rPr>
              <a:t>	</a:t>
            </a:r>
            <a:r>
              <a:rPr dirty="0" sz="2800" spc="-140">
                <a:latin typeface="Arial"/>
                <a:cs typeface="Arial"/>
              </a:rPr>
              <a:t>zubního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20">
                <a:latin typeface="Arial"/>
                <a:cs typeface="Arial"/>
              </a:rPr>
              <a:t>plaku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215515">
              <a:lnSpc>
                <a:spcPct val="100000"/>
              </a:lnSpc>
              <a:spcBef>
                <a:spcPts val="105"/>
              </a:spcBef>
            </a:pPr>
            <a:r>
              <a:rPr dirty="0" sz="4400" spc="-360"/>
              <a:t>Dáseň</a:t>
            </a:r>
            <a:r>
              <a:rPr dirty="0" sz="4400" spc="-229"/>
              <a:t> </a:t>
            </a:r>
            <a:r>
              <a:rPr dirty="0" sz="4400" spc="-125"/>
              <a:t>-</a:t>
            </a:r>
            <a:r>
              <a:rPr dirty="0" sz="4400" spc="-204"/>
              <a:t> </a:t>
            </a:r>
            <a:r>
              <a:rPr dirty="0" sz="4400" spc="-185"/>
              <a:t>gingiva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8020684" cy="3636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dirty="0" sz="3200" spc="-155">
                <a:latin typeface="Arial"/>
                <a:cs typeface="Arial"/>
              </a:rPr>
              <a:t>Kryje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114">
                <a:latin typeface="Arial"/>
                <a:cs typeface="Arial"/>
              </a:rPr>
              <a:t>alveolární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00">
                <a:latin typeface="Arial"/>
                <a:cs typeface="Arial"/>
              </a:rPr>
              <a:t>výběžek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jeho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90">
                <a:latin typeface="Arial"/>
                <a:cs typeface="Arial"/>
              </a:rPr>
              <a:t>limbální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část,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dirty="0" sz="3200" spc="-100">
                <a:latin typeface="Arial"/>
                <a:cs typeface="Arial"/>
              </a:rPr>
              <a:t>okraj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probíhá</a:t>
            </a:r>
            <a:r>
              <a:rPr dirty="0" sz="3200" spc="-10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podél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cementosklovinné </a:t>
            </a:r>
            <a:r>
              <a:rPr dirty="0" sz="3200" spc="-80">
                <a:latin typeface="Arial"/>
                <a:cs typeface="Arial"/>
              </a:rPr>
              <a:t>hranice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40">
                <a:latin typeface="Arial"/>
                <a:cs typeface="Arial"/>
              </a:rPr>
              <a:t> přesahuje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ji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o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265">
                <a:latin typeface="Arial"/>
                <a:cs typeface="Arial"/>
              </a:rPr>
              <a:t>cca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2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5">
                <a:latin typeface="Arial"/>
                <a:cs typeface="Arial"/>
              </a:rPr>
              <a:t>mm.</a:t>
            </a:r>
            <a:endParaRPr sz="3200">
              <a:latin typeface="Arial"/>
              <a:cs typeface="Arial"/>
            </a:endParaRPr>
          </a:p>
          <a:p>
            <a:pPr marL="12700" marR="1194435">
              <a:lnSpc>
                <a:spcPct val="100000"/>
              </a:lnSpc>
              <a:spcBef>
                <a:spcPts val="770"/>
              </a:spcBef>
              <a:tabLst>
                <a:tab pos="4504690" algn="l"/>
              </a:tabLst>
            </a:pPr>
            <a:r>
              <a:rPr dirty="0" sz="3200" spc="-190">
                <a:latin typeface="Arial"/>
                <a:cs typeface="Arial"/>
              </a:rPr>
              <a:t>Gingiva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volná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(marginální)</a:t>
            </a:r>
            <a:r>
              <a:rPr dirty="0" sz="3200">
                <a:latin typeface="Arial"/>
                <a:cs typeface="Arial"/>
              </a:rPr>
              <a:t>	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nemá</a:t>
            </a:r>
            <a:r>
              <a:rPr dirty="0" sz="3200" spc="-150">
                <a:latin typeface="Arial"/>
                <a:cs typeface="Arial"/>
              </a:rPr>
              <a:t> pevný </a:t>
            </a:r>
            <a:r>
              <a:rPr dirty="0" sz="3200" spc="-125">
                <a:latin typeface="Arial"/>
                <a:cs typeface="Arial"/>
              </a:rPr>
              <a:t>podklad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přikládá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270">
                <a:latin typeface="Arial"/>
                <a:cs typeface="Arial"/>
              </a:rPr>
              <a:t>se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k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20">
                <a:latin typeface="Arial"/>
                <a:cs typeface="Arial"/>
              </a:rPr>
              <a:t>zubu</a:t>
            </a:r>
            <a:endParaRPr sz="3200">
              <a:latin typeface="Arial"/>
              <a:cs typeface="Arial"/>
            </a:endParaRPr>
          </a:p>
          <a:p>
            <a:pPr marL="12700" marR="752475">
              <a:lnSpc>
                <a:spcPct val="100000"/>
              </a:lnSpc>
              <a:spcBef>
                <a:spcPts val="770"/>
              </a:spcBef>
            </a:pPr>
            <a:r>
              <a:rPr dirty="0" sz="3200" spc="-190">
                <a:latin typeface="Arial"/>
                <a:cs typeface="Arial"/>
              </a:rPr>
              <a:t>Gingiva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85">
                <a:latin typeface="Arial"/>
                <a:cs typeface="Arial"/>
              </a:rPr>
              <a:t>připojená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85">
                <a:latin typeface="Arial"/>
                <a:cs typeface="Arial"/>
              </a:rPr>
              <a:t>má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45">
                <a:latin typeface="Arial"/>
                <a:cs typeface="Arial"/>
              </a:rPr>
              <a:t>povný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14">
                <a:latin typeface="Arial"/>
                <a:cs typeface="Arial"/>
              </a:rPr>
              <a:t>podklad, </a:t>
            </a:r>
            <a:r>
              <a:rPr dirty="0" sz="3200" spc="-75">
                <a:latin typeface="Arial"/>
                <a:cs typeface="Arial"/>
              </a:rPr>
              <a:t>není </a:t>
            </a:r>
            <a:r>
              <a:rPr dirty="0" sz="3200" spc="-20">
                <a:latin typeface="Arial"/>
                <a:cs typeface="Arial"/>
              </a:rPr>
              <a:t>pohyblivá.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3097530">
              <a:lnSpc>
                <a:spcPct val="100000"/>
              </a:lnSpc>
              <a:spcBef>
                <a:spcPts val="105"/>
              </a:spcBef>
            </a:pPr>
            <a:r>
              <a:rPr dirty="0" sz="4400" spc="-710"/>
              <a:t>T</a:t>
            </a:r>
            <a:r>
              <a:rPr dirty="0" sz="4400" spc="-210"/>
              <a:t>e</a:t>
            </a:r>
            <a:r>
              <a:rPr dirty="0" sz="4400" spc="-295"/>
              <a:t>r</a:t>
            </a:r>
            <a:r>
              <a:rPr dirty="0" sz="4400" spc="-210"/>
              <a:t>apie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723519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848994" algn="l"/>
              </a:tabLst>
            </a:pPr>
            <a:r>
              <a:rPr dirty="0" sz="3200" spc="-25">
                <a:latin typeface="Arial"/>
                <a:cs typeface="Arial"/>
              </a:rPr>
              <a:t>1.</a:t>
            </a:r>
            <a:r>
              <a:rPr dirty="0" sz="3200">
                <a:latin typeface="Arial"/>
                <a:cs typeface="Arial"/>
              </a:rPr>
              <a:t>	</a:t>
            </a:r>
            <a:r>
              <a:rPr dirty="0" sz="3200" spc="-160">
                <a:latin typeface="Arial"/>
                <a:cs typeface="Arial"/>
              </a:rPr>
              <a:t>Ústní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70">
                <a:latin typeface="Arial"/>
                <a:cs typeface="Arial"/>
              </a:rPr>
              <a:t>hygiena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domácí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90">
                <a:latin typeface="Arial"/>
                <a:cs typeface="Arial"/>
              </a:rPr>
              <a:t>profesionální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38287" y="3059176"/>
            <a:ext cx="1997075" cy="2583180"/>
            <a:chOff x="1538287" y="3059176"/>
            <a:chExt cx="1997075" cy="25831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7875" y="3068701"/>
              <a:ext cx="1978025" cy="256374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543050" y="3063938"/>
              <a:ext cx="1987550" cy="2573655"/>
            </a:xfrm>
            <a:custGeom>
              <a:avLst/>
              <a:gdLst/>
              <a:ahLst/>
              <a:cxnLst/>
              <a:rect l="l" t="t" r="r" b="b"/>
              <a:pathLst>
                <a:path w="1987550" h="2573654">
                  <a:moveTo>
                    <a:pt x="0" y="2573274"/>
                  </a:moveTo>
                  <a:lnTo>
                    <a:pt x="1987550" y="2573274"/>
                  </a:lnTo>
                  <a:lnTo>
                    <a:pt x="1987550" y="0"/>
                  </a:lnTo>
                  <a:lnTo>
                    <a:pt x="0" y="0"/>
                  </a:lnTo>
                  <a:lnTo>
                    <a:pt x="0" y="257327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4399597" y="2813494"/>
            <a:ext cx="2994660" cy="3306445"/>
            <a:chOff x="4399597" y="2813494"/>
            <a:chExt cx="2994660" cy="330644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1090" y="2824911"/>
              <a:ext cx="2971393" cy="3282988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404359" y="2818257"/>
              <a:ext cx="2985135" cy="3296920"/>
            </a:xfrm>
            <a:custGeom>
              <a:avLst/>
              <a:gdLst/>
              <a:ahLst/>
              <a:cxnLst/>
              <a:rect l="l" t="t" r="r" b="b"/>
              <a:pathLst>
                <a:path w="2985134" h="3296920">
                  <a:moveTo>
                    <a:pt x="2388362" y="0"/>
                  </a:moveTo>
                  <a:lnTo>
                    <a:pt x="2984881" y="511555"/>
                  </a:lnTo>
                  <a:lnTo>
                    <a:pt x="596518" y="3296361"/>
                  </a:lnTo>
                  <a:lnTo>
                    <a:pt x="0" y="2784792"/>
                  </a:lnTo>
                  <a:lnTo>
                    <a:pt x="2388362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49362" y="2555811"/>
            <a:ext cx="6859905" cy="3853179"/>
            <a:chOff x="1249362" y="2555811"/>
            <a:chExt cx="6859905" cy="38531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0400" y="3573462"/>
              <a:ext cx="3671824" cy="266382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695575" y="3568699"/>
              <a:ext cx="3681729" cy="2673350"/>
            </a:xfrm>
            <a:custGeom>
              <a:avLst/>
              <a:gdLst/>
              <a:ahLst/>
              <a:cxnLst/>
              <a:rect l="l" t="t" r="r" b="b"/>
              <a:pathLst>
                <a:path w="3681729" h="2673350">
                  <a:moveTo>
                    <a:pt x="0" y="2673350"/>
                  </a:moveTo>
                  <a:lnTo>
                    <a:pt x="3681349" y="2673350"/>
                  </a:lnTo>
                  <a:lnTo>
                    <a:pt x="3681349" y="0"/>
                  </a:lnTo>
                  <a:lnTo>
                    <a:pt x="0" y="0"/>
                  </a:lnTo>
                  <a:lnTo>
                    <a:pt x="0" y="26733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8887" y="2565463"/>
              <a:ext cx="1920875" cy="383374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254125" y="2560573"/>
              <a:ext cx="1930400" cy="3843654"/>
            </a:xfrm>
            <a:custGeom>
              <a:avLst/>
              <a:gdLst/>
              <a:ahLst/>
              <a:cxnLst/>
              <a:rect l="l" t="t" r="r" b="b"/>
              <a:pathLst>
                <a:path w="1930400" h="3843654">
                  <a:moveTo>
                    <a:pt x="0" y="3843401"/>
                  </a:moveTo>
                  <a:lnTo>
                    <a:pt x="1930400" y="3843401"/>
                  </a:lnTo>
                  <a:lnTo>
                    <a:pt x="1930400" y="0"/>
                  </a:lnTo>
                  <a:lnTo>
                    <a:pt x="0" y="0"/>
                  </a:lnTo>
                  <a:lnTo>
                    <a:pt x="0" y="38434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3575" y="3068637"/>
              <a:ext cx="4895850" cy="324485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198748" y="3063874"/>
              <a:ext cx="4905375" cy="3254375"/>
            </a:xfrm>
            <a:custGeom>
              <a:avLst/>
              <a:gdLst/>
              <a:ahLst/>
              <a:cxnLst/>
              <a:rect l="l" t="t" r="r" b="b"/>
              <a:pathLst>
                <a:path w="4905375" h="3254375">
                  <a:moveTo>
                    <a:pt x="0" y="3254375"/>
                  </a:moveTo>
                  <a:lnTo>
                    <a:pt x="4905375" y="3254375"/>
                  </a:lnTo>
                  <a:lnTo>
                    <a:pt x="4905375" y="0"/>
                  </a:lnTo>
                  <a:lnTo>
                    <a:pt x="0" y="0"/>
                  </a:lnTo>
                  <a:lnTo>
                    <a:pt x="0" y="32543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125" y="2843212"/>
            <a:ext cx="3898900" cy="3803650"/>
            <a:chOff x="746125" y="2843212"/>
            <a:chExt cx="3898900" cy="3803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650" y="2852737"/>
              <a:ext cx="3879850" cy="37846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50887" y="2847975"/>
              <a:ext cx="3889375" cy="3794125"/>
            </a:xfrm>
            <a:custGeom>
              <a:avLst/>
              <a:gdLst/>
              <a:ahLst/>
              <a:cxnLst/>
              <a:rect l="l" t="t" r="r" b="b"/>
              <a:pathLst>
                <a:path w="3889375" h="3794125">
                  <a:moveTo>
                    <a:pt x="0" y="3794125"/>
                  </a:moveTo>
                  <a:lnTo>
                    <a:pt x="3889375" y="3794125"/>
                  </a:lnTo>
                  <a:lnTo>
                    <a:pt x="3889375" y="0"/>
                  </a:lnTo>
                  <a:lnTo>
                    <a:pt x="0" y="0"/>
                  </a:lnTo>
                  <a:lnTo>
                    <a:pt x="0" y="37941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5067236" y="2843276"/>
            <a:ext cx="3764279" cy="3729354"/>
            <a:chOff x="5067236" y="2843276"/>
            <a:chExt cx="3764279" cy="372935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6824" y="2852801"/>
              <a:ext cx="3744849" cy="370992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071998" y="2848038"/>
              <a:ext cx="3754754" cy="3719829"/>
            </a:xfrm>
            <a:custGeom>
              <a:avLst/>
              <a:gdLst/>
              <a:ahLst/>
              <a:cxnLst/>
              <a:rect l="l" t="t" r="r" b="b"/>
              <a:pathLst>
                <a:path w="3754754" h="3719829">
                  <a:moveTo>
                    <a:pt x="0" y="3719449"/>
                  </a:moveTo>
                  <a:lnTo>
                    <a:pt x="3754501" y="3719449"/>
                  </a:lnTo>
                  <a:lnTo>
                    <a:pt x="3754501" y="0"/>
                  </a:lnTo>
                  <a:lnTo>
                    <a:pt x="0" y="0"/>
                  </a:lnTo>
                  <a:lnTo>
                    <a:pt x="0" y="371944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450" y="1268365"/>
            <a:ext cx="3167032" cy="25575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29326" y="1793875"/>
            <a:ext cx="2590800" cy="2362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74191" y="4051807"/>
            <a:ext cx="346138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ahoma"/>
                <a:cs typeface="Tahoma"/>
              </a:rPr>
              <a:t>Nástroje</a:t>
            </a:r>
            <a:r>
              <a:rPr dirty="0" sz="1800" spc="-1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na</a:t>
            </a:r>
            <a:r>
              <a:rPr dirty="0" sz="1800" spc="-1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zubní</a:t>
            </a:r>
            <a:r>
              <a:rPr dirty="0" sz="1800" spc="-3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kámen</a:t>
            </a:r>
            <a:r>
              <a:rPr dirty="0" sz="1800" spc="-15">
                <a:latin typeface="Tahoma"/>
                <a:cs typeface="Tahoma"/>
              </a:rPr>
              <a:t> </a:t>
            </a:r>
            <a:r>
              <a:rPr dirty="0" sz="1800">
                <a:latin typeface="Tahoma"/>
                <a:cs typeface="Tahoma"/>
              </a:rPr>
              <a:t>-</a:t>
            </a:r>
            <a:r>
              <a:rPr dirty="0" sz="1800" spc="-25">
                <a:latin typeface="Tahoma"/>
                <a:cs typeface="Tahoma"/>
              </a:rPr>
              <a:t> </a:t>
            </a:r>
            <a:r>
              <a:rPr dirty="0" sz="1800" spc="-10">
                <a:latin typeface="Tahoma"/>
                <a:cs typeface="Tahoma"/>
              </a:rPr>
              <a:t>scalery</a:t>
            </a:r>
            <a:endParaRPr sz="1800">
              <a:latin typeface="Tahoma"/>
              <a:cs typeface="Tahoma"/>
            </a:endParaRPr>
          </a:p>
          <a:p>
            <a:pPr marL="166370" indent="-153670">
              <a:lnSpc>
                <a:spcPct val="100000"/>
              </a:lnSpc>
              <a:buChar char="-"/>
              <a:tabLst>
                <a:tab pos="166370" algn="l"/>
              </a:tabLst>
            </a:pPr>
            <a:r>
              <a:rPr dirty="0" sz="1800" spc="-10">
                <a:latin typeface="Tahoma"/>
                <a:cs typeface="Tahoma"/>
              </a:rPr>
              <a:t>Drápek</a:t>
            </a:r>
            <a:endParaRPr sz="1800">
              <a:latin typeface="Tahoma"/>
              <a:cs typeface="Tahoma"/>
            </a:endParaRPr>
          </a:p>
          <a:p>
            <a:pPr marL="166370" indent="-153670">
              <a:lnSpc>
                <a:spcPct val="100000"/>
              </a:lnSpc>
              <a:buChar char="-"/>
              <a:tabLst>
                <a:tab pos="166370" algn="l"/>
              </a:tabLst>
            </a:pPr>
            <a:r>
              <a:rPr dirty="0" sz="1800" spc="-10">
                <a:latin typeface="Tahoma"/>
                <a:cs typeface="Tahoma"/>
              </a:rPr>
              <a:t>Škrabka</a:t>
            </a:r>
            <a:endParaRPr sz="1800">
              <a:latin typeface="Tahoma"/>
              <a:cs typeface="Tahoma"/>
            </a:endParaRPr>
          </a:p>
          <a:p>
            <a:pPr marL="166370" indent="-153670">
              <a:lnSpc>
                <a:spcPct val="100000"/>
              </a:lnSpc>
              <a:buChar char="-"/>
              <a:tabLst>
                <a:tab pos="166370" algn="l"/>
              </a:tabLst>
            </a:pPr>
            <a:r>
              <a:rPr dirty="0" sz="1800" spc="-10">
                <a:latin typeface="Tahoma"/>
                <a:cs typeface="Tahoma"/>
              </a:rPr>
              <a:t>Háček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9925" rIns="0" bIns="0" rtlCol="0" vert="horz">
            <a:spAutoFit/>
          </a:bodyPr>
          <a:lstStyle/>
          <a:p>
            <a:pPr marL="469265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Tahoma"/>
                <a:cs typeface="Tahoma"/>
              </a:rPr>
              <a:t>Supragingivální</a:t>
            </a:r>
            <a:r>
              <a:rPr dirty="0" sz="2400" spc="-17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ošetření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5762" y="250761"/>
            <a:ext cx="3619500" cy="2408555"/>
            <a:chOff x="385762" y="250761"/>
            <a:chExt cx="3619500" cy="2408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287" y="260223"/>
              <a:ext cx="3600450" cy="238925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90525" y="255524"/>
              <a:ext cx="3609975" cy="2399030"/>
            </a:xfrm>
            <a:custGeom>
              <a:avLst/>
              <a:gdLst/>
              <a:ahLst/>
              <a:cxnLst/>
              <a:rect l="l" t="t" r="r" b="b"/>
              <a:pathLst>
                <a:path w="3609975" h="2399030">
                  <a:moveTo>
                    <a:pt x="0" y="2398776"/>
                  </a:moveTo>
                  <a:lnTo>
                    <a:pt x="3609975" y="2398776"/>
                  </a:lnTo>
                  <a:lnTo>
                    <a:pt x="3609975" y="0"/>
                  </a:lnTo>
                  <a:lnTo>
                    <a:pt x="0" y="0"/>
                  </a:lnTo>
                  <a:lnTo>
                    <a:pt x="0" y="239877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4922837" y="2555811"/>
            <a:ext cx="3908425" cy="2560955"/>
            <a:chOff x="4922837" y="2555811"/>
            <a:chExt cx="3908425" cy="25609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2425" y="2565399"/>
              <a:ext cx="3889375" cy="254165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927600" y="2560573"/>
              <a:ext cx="3898900" cy="2551430"/>
            </a:xfrm>
            <a:custGeom>
              <a:avLst/>
              <a:gdLst/>
              <a:ahLst/>
              <a:cxnLst/>
              <a:rect l="l" t="t" r="r" b="b"/>
              <a:pathLst>
                <a:path w="3898900" h="2551429">
                  <a:moveTo>
                    <a:pt x="0" y="2551176"/>
                  </a:moveTo>
                  <a:lnTo>
                    <a:pt x="3898900" y="2551176"/>
                  </a:lnTo>
                  <a:lnTo>
                    <a:pt x="3898900" y="0"/>
                  </a:lnTo>
                  <a:lnTo>
                    <a:pt x="0" y="0"/>
                  </a:lnTo>
                  <a:lnTo>
                    <a:pt x="0" y="255117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5641911" y="466661"/>
            <a:ext cx="2552700" cy="1678305"/>
            <a:chOff x="5641911" y="466661"/>
            <a:chExt cx="2552700" cy="167830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1499" y="476122"/>
              <a:ext cx="2533650" cy="1659001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646673" y="471423"/>
              <a:ext cx="2543175" cy="1668780"/>
            </a:xfrm>
            <a:custGeom>
              <a:avLst/>
              <a:gdLst/>
              <a:ahLst/>
              <a:cxnLst/>
              <a:rect l="l" t="t" r="r" b="b"/>
              <a:pathLst>
                <a:path w="2543175" h="1668780">
                  <a:moveTo>
                    <a:pt x="0" y="1668526"/>
                  </a:moveTo>
                  <a:lnTo>
                    <a:pt x="2543175" y="1668526"/>
                  </a:lnTo>
                  <a:lnTo>
                    <a:pt x="2543175" y="0"/>
                  </a:lnTo>
                  <a:lnTo>
                    <a:pt x="0" y="0"/>
                  </a:lnTo>
                  <a:lnTo>
                    <a:pt x="0" y="166852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962025" y="3275012"/>
            <a:ext cx="3796029" cy="2524125"/>
            <a:chOff x="962025" y="3275012"/>
            <a:chExt cx="3796029" cy="25241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1550" y="3284537"/>
              <a:ext cx="3776599" cy="250507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966787" y="3279775"/>
              <a:ext cx="3786504" cy="2514600"/>
            </a:xfrm>
            <a:custGeom>
              <a:avLst/>
              <a:gdLst/>
              <a:ahLst/>
              <a:cxnLst/>
              <a:rect l="l" t="t" r="r" b="b"/>
              <a:pathLst>
                <a:path w="3786504" h="2514600">
                  <a:moveTo>
                    <a:pt x="0" y="2514600"/>
                  </a:moveTo>
                  <a:lnTo>
                    <a:pt x="3786251" y="2514600"/>
                  </a:lnTo>
                  <a:lnTo>
                    <a:pt x="3786251" y="0"/>
                  </a:lnTo>
                  <a:lnTo>
                    <a:pt x="0" y="0"/>
                  </a:lnTo>
                  <a:lnTo>
                    <a:pt x="0" y="25146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6375" y="1125600"/>
            <a:ext cx="2103501" cy="14302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9676" y="3573526"/>
            <a:ext cx="2116074" cy="13762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0126" y="2636901"/>
            <a:ext cx="2212975" cy="144932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434465">
              <a:lnSpc>
                <a:spcPct val="100000"/>
              </a:lnSpc>
              <a:spcBef>
                <a:spcPts val="105"/>
              </a:spcBef>
            </a:pPr>
            <a:r>
              <a:rPr dirty="0" sz="4400" spc="-240"/>
              <a:t>Subgingivální</a:t>
            </a:r>
            <a:r>
              <a:rPr dirty="0" sz="4400" spc="-220"/>
              <a:t> </a:t>
            </a:r>
            <a:r>
              <a:rPr dirty="0" sz="4400" spc="-125"/>
              <a:t>ošetření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7996555" cy="285496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210">
                <a:latin typeface="Arial"/>
                <a:cs typeface="Arial"/>
              </a:rPr>
              <a:t>Zasahujeme</a:t>
            </a:r>
            <a:r>
              <a:rPr dirty="0" sz="3200" spc="-160">
                <a:latin typeface="Arial"/>
                <a:cs typeface="Arial"/>
              </a:rPr>
              <a:t> v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parodontálním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chobotu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-"/>
              <a:tabLst>
                <a:tab pos="354965" algn="l"/>
              </a:tabLst>
            </a:pPr>
            <a:r>
              <a:rPr dirty="0" sz="3200" spc="-155">
                <a:latin typeface="Arial"/>
                <a:cs typeface="Arial"/>
              </a:rPr>
              <a:t>Odstranění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plaku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60">
                <a:latin typeface="Arial"/>
                <a:cs typeface="Arial"/>
              </a:rPr>
              <a:t>zubního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80">
                <a:latin typeface="Arial"/>
                <a:cs typeface="Arial"/>
              </a:rPr>
              <a:t>kamene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pod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dásní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-"/>
              <a:tabLst>
                <a:tab pos="354965" algn="l"/>
              </a:tabLst>
            </a:pPr>
            <a:r>
              <a:rPr dirty="0" sz="3200" spc="-160">
                <a:latin typeface="Arial"/>
                <a:cs typeface="Arial"/>
              </a:rPr>
              <a:t>Odstranění</a:t>
            </a:r>
            <a:r>
              <a:rPr dirty="0" sz="3200" spc="-90">
                <a:latin typeface="Arial"/>
                <a:cs typeface="Arial"/>
              </a:rPr>
              <a:t> </a:t>
            </a:r>
            <a:r>
              <a:rPr dirty="0" sz="3200" spc="-95">
                <a:latin typeface="Arial"/>
                <a:cs typeface="Arial"/>
              </a:rPr>
              <a:t>vrostlého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epitelu</a:t>
            </a:r>
            <a:endParaRPr sz="3200">
              <a:latin typeface="Arial"/>
              <a:cs typeface="Arial"/>
            </a:endParaRPr>
          </a:p>
          <a:p>
            <a:pPr marL="355600" marR="1273810" indent="-342900">
              <a:lnSpc>
                <a:spcPct val="100000"/>
              </a:lnSpc>
              <a:spcBef>
                <a:spcPts val="770"/>
              </a:spcBef>
              <a:buChar char="-"/>
              <a:tabLst>
                <a:tab pos="355600" algn="l"/>
              </a:tabLst>
            </a:pPr>
            <a:r>
              <a:rPr dirty="0" sz="3200" spc="-155">
                <a:latin typeface="Arial"/>
                <a:cs typeface="Arial"/>
              </a:rPr>
              <a:t>Odstranění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nekrotického</a:t>
            </a:r>
            <a:r>
              <a:rPr dirty="0" sz="3200" spc="-130">
                <a:latin typeface="Arial"/>
                <a:cs typeface="Arial"/>
              </a:rPr>
              <a:t> (změněného) </a:t>
            </a:r>
            <a:r>
              <a:rPr dirty="0" sz="3200" spc="-10">
                <a:latin typeface="Arial"/>
                <a:cs typeface="Arial"/>
              </a:rPr>
              <a:t>cementu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dirty="0" sz="4400" spc="-350" b="1">
                <a:latin typeface="Arial"/>
                <a:cs typeface="Arial"/>
              </a:rPr>
              <a:t>Podstata</a:t>
            </a:r>
            <a:r>
              <a:rPr dirty="0" sz="4400" spc="-190" b="1">
                <a:latin typeface="Arial"/>
                <a:cs typeface="Arial"/>
              </a:rPr>
              <a:t> </a:t>
            </a:r>
            <a:r>
              <a:rPr dirty="0" sz="4400" spc="-350" b="1">
                <a:latin typeface="Arial"/>
                <a:cs typeface="Arial"/>
              </a:rPr>
              <a:t>subgingiválního</a:t>
            </a:r>
            <a:r>
              <a:rPr dirty="0" sz="4400" spc="-240" b="1">
                <a:latin typeface="Arial"/>
                <a:cs typeface="Arial"/>
              </a:rPr>
              <a:t> </a:t>
            </a:r>
            <a:r>
              <a:rPr dirty="0" sz="4400" spc="-285" b="1">
                <a:latin typeface="Arial"/>
                <a:cs typeface="Arial"/>
              </a:rPr>
              <a:t>ošetření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7861300" cy="1489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3200" spc="-160">
                <a:latin typeface="Arial"/>
                <a:cs typeface="Arial"/>
              </a:rPr>
              <a:t>Odstranění</a:t>
            </a:r>
            <a:r>
              <a:rPr dirty="0" sz="3200" spc="-105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plaku,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kamene,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70">
                <a:latin typeface="Arial"/>
                <a:cs typeface="Arial"/>
              </a:rPr>
              <a:t>vyhlazení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povrchu </a:t>
            </a:r>
            <a:r>
              <a:rPr dirty="0" sz="3200" spc="-140">
                <a:latin typeface="Arial"/>
                <a:cs typeface="Arial"/>
              </a:rPr>
              <a:t>kořene</a:t>
            </a:r>
            <a:r>
              <a:rPr dirty="0" sz="3200" spc="-175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popř.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odstranění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55">
                <a:latin typeface="Arial"/>
                <a:cs typeface="Arial"/>
              </a:rPr>
              <a:t>epitelu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65">
                <a:latin typeface="Arial"/>
                <a:cs typeface="Arial"/>
              </a:rPr>
              <a:t>zanícené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dirty="0" sz="3200" spc="-100">
                <a:latin typeface="Arial"/>
                <a:cs typeface="Arial"/>
              </a:rPr>
              <a:t>pojivové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tkáně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40">
                <a:latin typeface="Arial"/>
                <a:cs typeface="Arial"/>
              </a:rPr>
              <a:t>vnitřní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stěny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chobotu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1000" y="4267200"/>
            <a:ext cx="1595501" cy="2057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4267200"/>
            <a:ext cx="1557401" cy="2057400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3851910" y="3282441"/>
            <a:ext cx="1008380" cy="795020"/>
          </a:xfrm>
          <a:custGeom>
            <a:avLst/>
            <a:gdLst/>
            <a:ahLst/>
            <a:cxnLst/>
            <a:rect l="l" t="t" r="r" b="b"/>
            <a:pathLst>
              <a:path w="1008379" h="795020">
                <a:moveTo>
                  <a:pt x="1008126" y="794639"/>
                </a:moveTo>
                <a:lnTo>
                  <a:pt x="1007910" y="789178"/>
                </a:lnTo>
                <a:lnTo>
                  <a:pt x="1004455" y="698754"/>
                </a:lnTo>
                <a:lnTo>
                  <a:pt x="1004328" y="696087"/>
                </a:lnTo>
                <a:lnTo>
                  <a:pt x="1004316" y="695706"/>
                </a:lnTo>
                <a:lnTo>
                  <a:pt x="1002169" y="693801"/>
                </a:lnTo>
                <a:lnTo>
                  <a:pt x="996823" y="693801"/>
                </a:lnTo>
                <a:lnTo>
                  <a:pt x="994791" y="696087"/>
                </a:lnTo>
                <a:lnTo>
                  <a:pt x="994918" y="698754"/>
                </a:lnTo>
                <a:lnTo>
                  <a:pt x="997648" y="769251"/>
                </a:lnTo>
                <a:lnTo>
                  <a:pt x="508127" y="0"/>
                </a:lnTo>
                <a:lnTo>
                  <a:pt x="504063" y="2540"/>
                </a:lnTo>
                <a:lnTo>
                  <a:pt x="499999" y="0"/>
                </a:lnTo>
                <a:lnTo>
                  <a:pt x="10464" y="769251"/>
                </a:lnTo>
                <a:lnTo>
                  <a:pt x="13208" y="698754"/>
                </a:lnTo>
                <a:lnTo>
                  <a:pt x="13220" y="698373"/>
                </a:lnTo>
                <a:lnTo>
                  <a:pt x="13335" y="696087"/>
                </a:lnTo>
                <a:lnTo>
                  <a:pt x="11303" y="693801"/>
                </a:lnTo>
                <a:lnTo>
                  <a:pt x="5943" y="693801"/>
                </a:lnTo>
                <a:lnTo>
                  <a:pt x="3810" y="695706"/>
                </a:lnTo>
                <a:lnTo>
                  <a:pt x="3784" y="696087"/>
                </a:lnTo>
                <a:lnTo>
                  <a:pt x="3657" y="698754"/>
                </a:lnTo>
                <a:lnTo>
                  <a:pt x="0" y="794639"/>
                </a:lnTo>
                <a:lnTo>
                  <a:pt x="10337" y="789305"/>
                </a:lnTo>
                <a:lnTo>
                  <a:pt x="85725" y="750443"/>
                </a:lnTo>
                <a:lnTo>
                  <a:pt x="88011" y="749300"/>
                </a:lnTo>
                <a:lnTo>
                  <a:pt x="88900" y="746379"/>
                </a:lnTo>
                <a:lnTo>
                  <a:pt x="87757" y="744093"/>
                </a:lnTo>
                <a:lnTo>
                  <a:pt x="86487" y="741680"/>
                </a:lnTo>
                <a:lnTo>
                  <a:pt x="83693" y="740791"/>
                </a:lnTo>
                <a:lnTo>
                  <a:pt x="81280" y="742061"/>
                </a:lnTo>
                <a:lnTo>
                  <a:pt x="18669" y="774331"/>
                </a:lnTo>
                <a:lnTo>
                  <a:pt x="504063" y="11468"/>
                </a:lnTo>
                <a:lnTo>
                  <a:pt x="989558" y="774395"/>
                </a:lnTo>
                <a:lnTo>
                  <a:pt x="926846" y="742061"/>
                </a:lnTo>
                <a:lnTo>
                  <a:pt x="924433" y="740791"/>
                </a:lnTo>
                <a:lnTo>
                  <a:pt x="921639" y="741680"/>
                </a:lnTo>
                <a:lnTo>
                  <a:pt x="920369" y="744093"/>
                </a:lnTo>
                <a:lnTo>
                  <a:pt x="919226" y="746379"/>
                </a:lnTo>
                <a:lnTo>
                  <a:pt x="920115" y="749300"/>
                </a:lnTo>
                <a:lnTo>
                  <a:pt x="922528" y="750443"/>
                </a:lnTo>
                <a:lnTo>
                  <a:pt x="1008126" y="794639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338" y="461594"/>
            <a:ext cx="145097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00"/>
              <a:t>Kyrety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3712210" cy="16846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dirty="0" sz="3200" spc="-60">
                <a:latin typeface="Arial"/>
                <a:cs typeface="Arial"/>
              </a:rPr>
              <a:t>Univerzální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95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190">
                <a:latin typeface="Arial"/>
                <a:cs typeface="Arial"/>
              </a:rPr>
              <a:t>Speciální</a:t>
            </a:r>
            <a:r>
              <a:rPr dirty="0" sz="3200" spc="-165">
                <a:latin typeface="Arial"/>
                <a:cs typeface="Arial"/>
              </a:rPr>
              <a:t> </a:t>
            </a:r>
            <a:r>
              <a:rPr dirty="0" sz="3200" spc="-85">
                <a:latin typeface="Arial"/>
                <a:cs typeface="Arial"/>
              </a:rPr>
              <a:t>-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Graceyho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0032" y="461594"/>
            <a:ext cx="404749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29"/>
              <a:t>Kyrety</a:t>
            </a:r>
            <a:r>
              <a:rPr dirty="0" sz="4400" spc="-185"/>
              <a:t> </a:t>
            </a:r>
            <a:r>
              <a:rPr dirty="0" sz="4400" spc="-155"/>
              <a:t>univerzální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67942"/>
            <a:ext cx="7750809" cy="395224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355600" marR="429895" indent="-342900">
              <a:lnSpc>
                <a:spcPts val="3030"/>
              </a:lnSpc>
              <a:spcBef>
                <a:spcPts val="470"/>
              </a:spcBef>
              <a:buChar char="•"/>
              <a:tabLst>
                <a:tab pos="355600" algn="l"/>
                <a:tab pos="436245" algn="l"/>
              </a:tabLst>
            </a:pPr>
            <a:r>
              <a:rPr dirty="0" sz="2800">
                <a:latin typeface="Arial"/>
                <a:cs typeface="Arial"/>
              </a:rPr>
              <a:t>	</a:t>
            </a:r>
            <a:r>
              <a:rPr dirty="0" sz="2800" spc="-135">
                <a:latin typeface="Arial"/>
                <a:cs typeface="Arial"/>
              </a:rPr>
              <a:t>Oboustranný</a:t>
            </a:r>
            <a:r>
              <a:rPr dirty="0" sz="2800" spc="-65">
                <a:latin typeface="Arial"/>
                <a:cs typeface="Arial"/>
              </a:rPr>
              <a:t> </a:t>
            </a:r>
            <a:r>
              <a:rPr dirty="0" sz="2800" spc="-125">
                <a:latin typeface="Arial"/>
                <a:cs typeface="Arial"/>
              </a:rPr>
              <a:t>párový</a:t>
            </a:r>
            <a:r>
              <a:rPr dirty="0" sz="2800" spc="-95">
                <a:latin typeface="Arial"/>
                <a:cs typeface="Arial"/>
              </a:rPr>
              <a:t> nástroj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45">
                <a:latin typeface="Arial"/>
                <a:cs typeface="Arial"/>
              </a:rPr>
              <a:t>určený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75">
                <a:latin typeface="Arial"/>
                <a:cs typeface="Arial"/>
              </a:rPr>
              <a:t>pro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150">
                <a:latin typeface="Arial"/>
                <a:cs typeface="Arial"/>
              </a:rPr>
              <a:t>všechny </a:t>
            </a:r>
            <a:r>
              <a:rPr dirty="0" sz="2800" spc="-125">
                <a:latin typeface="Arial"/>
                <a:cs typeface="Arial"/>
              </a:rPr>
              <a:t>plochy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210">
                <a:latin typeface="Arial"/>
                <a:cs typeface="Arial"/>
              </a:rPr>
              <a:t>všech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zubů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65"/>
              </a:spcBef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2800" spc="-175">
                <a:latin typeface="Arial"/>
                <a:cs typeface="Arial"/>
              </a:rPr>
              <a:t>90°</a:t>
            </a:r>
            <a:r>
              <a:rPr dirty="0" sz="2800" spc="-100">
                <a:latin typeface="Arial"/>
                <a:cs typeface="Arial"/>
              </a:rPr>
              <a:t> úhel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165">
                <a:latin typeface="Arial"/>
                <a:cs typeface="Arial"/>
              </a:rPr>
              <a:t>mezi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130">
                <a:latin typeface="Arial"/>
                <a:cs typeface="Arial"/>
              </a:rPr>
              <a:t>dříkem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čepelí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95"/>
              </a:spcBef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ts val="3020"/>
              </a:lnSpc>
              <a:buChar char="•"/>
              <a:tabLst>
                <a:tab pos="355600" algn="l"/>
              </a:tabLst>
            </a:pPr>
            <a:r>
              <a:rPr dirty="0" sz="2800" spc="-220">
                <a:latin typeface="Arial"/>
                <a:cs typeface="Arial"/>
              </a:rPr>
              <a:t>Obě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165">
                <a:latin typeface="Arial"/>
                <a:cs typeface="Arial"/>
              </a:rPr>
              <a:t>řezné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145">
                <a:latin typeface="Arial"/>
                <a:cs typeface="Arial"/>
              </a:rPr>
              <a:t>hrany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125">
                <a:latin typeface="Arial"/>
                <a:cs typeface="Arial"/>
              </a:rPr>
              <a:t>jsou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140">
                <a:latin typeface="Arial"/>
                <a:cs typeface="Arial"/>
              </a:rPr>
              <a:t>pracovní,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 spc="-135">
                <a:latin typeface="Arial"/>
                <a:cs typeface="Arial"/>
              </a:rPr>
              <a:t>rovnoběžné,v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40">
                <a:latin typeface="Arial"/>
                <a:cs typeface="Arial"/>
              </a:rPr>
              <a:t>jedné </a:t>
            </a:r>
            <a:r>
              <a:rPr dirty="0" sz="2800" spc="-10">
                <a:latin typeface="Arial"/>
                <a:cs typeface="Arial"/>
              </a:rPr>
              <a:t>rovině</a:t>
            </a:r>
            <a:endParaRPr sz="2800">
              <a:latin typeface="Arial"/>
              <a:cs typeface="Arial"/>
            </a:endParaRPr>
          </a:p>
          <a:p>
            <a:pPr marL="355600" marR="706120" indent="-342900">
              <a:lnSpc>
                <a:spcPts val="303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dirty="0" sz="2800" spc="-135">
                <a:latin typeface="Arial"/>
                <a:cs typeface="Arial"/>
              </a:rPr>
              <a:t>Při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20">
                <a:latin typeface="Arial"/>
                <a:cs typeface="Arial"/>
              </a:rPr>
              <a:t>práci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10">
                <a:latin typeface="Arial"/>
                <a:cs typeface="Arial"/>
              </a:rPr>
              <a:t>mírně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150">
                <a:latin typeface="Arial"/>
                <a:cs typeface="Arial"/>
              </a:rPr>
              <a:t>sklopíme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95">
                <a:latin typeface="Arial"/>
                <a:cs typeface="Arial"/>
              </a:rPr>
              <a:t>nástroj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40">
                <a:latin typeface="Arial"/>
                <a:cs typeface="Arial"/>
              </a:rPr>
              <a:t>v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75">
                <a:latin typeface="Arial"/>
                <a:cs typeface="Arial"/>
              </a:rPr>
              <a:t>úhlu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65">
                <a:latin typeface="Arial"/>
                <a:cs typeface="Arial"/>
              </a:rPr>
              <a:t>70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180">
                <a:latin typeface="Arial"/>
                <a:cs typeface="Arial"/>
              </a:rPr>
              <a:t>–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80 </a:t>
            </a:r>
            <a:r>
              <a:rPr dirty="0" sz="2800" spc="-10">
                <a:latin typeface="Arial"/>
                <a:cs typeface="Arial"/>
              </a:rPr>
              <a:t>stupňů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215515">
              <a:lnSpc>
                <a:spcPct val="100000"/>
              </a:lnSpc>
              <a:spcBef>
                <a:spcPts val="105"/>
              </a:spcBef>
            </a:pPr>
            <a:r>
              <a:rPr dirty="0" sz="4400" spc="-360"/>
              <a:t>Dáseň</a:t>
            </a:r>
            <a:r>
              <a:rPr dirty="0" sz="4400" spc="-229"/>
              <a:t> </a:t>
            </a:r>
            <a:r>
              <a:rPr dirty="0" sz="4400" spc="-125"/>
              <a:t>-</a:t>
            </a:r>
            <a:r>
              <a:rPr dirty="0" sz="4400" spc="-204"/>
              <a:t> </a:t>
            </a:r>
            <a:r>
              <a:rPr dirty="0" sz="4400" spc="-185"/>
              <a:t>gingiva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7631430" cy="3636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</a:tabLst>
            </a:pPr>
            <a:r>
              <a:rPr dirty="0" sz="3200" spc="-370">
                <a:latin typeface="Arial"/>
                <a:cs typeface="Arial"/>
              </a:rPr>
              <a:t>Za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volnou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gingivou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je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fyziologický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dásňový</a:t>
            </a:r>
            <a:endParaRPr sz="32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dirty="0" sz="3200" spc="-180">
                <a:latin typeface="Arial"/>
                <a:cs typeface="Arial"/>
              </a:rPr>
              <a:t>žlábek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sulcus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gingivae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80">
                <a:latin typeface="Arial"/>
                <a:cs typeface="Arial"/>
              </a:rPr>
              <a:t>(lze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zasunout</a:t>
            </a:r>
            <a:r>
              <a:rPr dirty="0" sz="3200" spc="-105">
                <a:latin typeface="Arial"/>
                <a:cs typeface="Arial"/>
              </a:rPr>
              <a:t> </a:t>
            </a:r>
            <a:r>
              <a:rPr dirty="0" sz="3200" spc="-85">
                <a:latin typeface="Arial"/>
                <a:cs typeface="Arial"/>
              </a:rPr>
              <a:t>sondu </a:t>
            </a:r>
            <a:r>
              <a:rPr dirty="0" sz="3200" spc="-100">
                <a:latin typeface="Arial"/>
                <a:cs typeface="Arial"/>
              </a:rPr>
              <a:t>do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hloubky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265">
                <a:latin typeface="Arial"/>
                <a:cs typeface="Arial"/>
              </a:rPr>
              <a:t>ca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2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mm).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325">
                <a:latin typeface="Arial"/>
                <a:cs typeface="Arial"/>
              </a:rPr>
              <a:t>V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60">
                <a:latin typeface="Arial"/>
                <a:cs typeface="Arial"/>
              </a:rPr>
              <a:t>sulku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je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70">
                <a:latin typeface="Arial"/>
                <a:cs typeface="Arial"/>
              </a:rPr>
              <a:t>tekutina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50">
                <a:latin typeface="Arial"/>
                <a:cs typeface="Arial"/>
              </a:rPr>
              <a:t>–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dirty="0" sz="3200" spc="-130">
                <a:latin typeface="Arial"/>
                <a:cs typeface="Arial"/>
              </a:rPr>
              <a:t>sulkulární</a:t>
            </a:r>
            <a:r>
              <a:rPr dirty="0" sz="3200" spc="-4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tekutina.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</a:pPr>
            <a:endParaRPr sz="3200">
              <a:latin typeface="Arial"/>
              <a:cs typeface="Arial"/>
            </a:endParaRPr>
          </a:p>
          <a:p>
            <a:pPr marL="12700" marR="1189990">
              <a:lnSpc>
                <a:spcPct val="100000"/>
              </a:lnSpc>
            </a:pPr>
            <a:r>
              <a:rPr dirty="0" sz="3200" spc="-185">
                <a:latin typeface="Arial"/>
                <a:cs typeface="Arial"/>
              </a:rPr>
              <a:t>Volná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55">
                <a:latin typeface="Arial"/>
                <a:cs typeface="Arial"/>
              </a:rPr>
              <a:t>gingiva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je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od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75">
                <a:latin typeface="Arial"/>
                <a:cs typeface="Arial"/>
              </a:rPr>
              <a:t>připojené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oddělena </a:t>
            </a:r>
            <a:r>
              <a:rPr dirty="0" sz="3200" spc="-145">
                <a:latin typeface="Arial"/>
                <a:cs typeface="Arial"/>
              </a:rPr>
              <a:t>paramarginální</a:t>
            </a:r>
            <a:r>
              <a:rPr dirty="0" sz="320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rýhou.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0032" y="461594"/>
            <a:ext cx="404749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29"/>
              <a:t>Kyrety</a:t>
            </a:r>
            <a:r>
              <a:rPr dirty="0" sz="4400" spc="-185"/>
              <a:t> </a:t>
            </a:r>
            <a:r>
              <a:rPr dirty="0" sz="4400" spc="-155"/>
              <a:t>univerzální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8035925" cy="21723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447040" algn="l"/>
              </a:tabLst>
            </a:pPr>
            <a:r>
              <a:rPr dirty="0" sz="3200">
                <a:latin typeface="Arial"/>
                <a:cs typeface="Arial"/>
              </a:rPr>
              <a:t>	</a:t>
            </a:r>
            <a:r>
              <a:rPr dirty="0" sz="3200" spc="-160">
                <a:latin typeface="Arial"/>
                <a:cs typeface="Arial"/>
              </a:rPr>
              <a:t>Odstranění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subgingiválního</a:t>
            </a:r>
            <a:r>
              <a:rPr dirty="0" sz="3200" spc="-5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zubního</a:t>
            </a:r>
            <a:r>
              <a:rPr dirty="0" sz="3200" spc="-85">
                <a:latin typeface="Arial"/>
                <a:cs typeface="Arial"/>
              </a:rPr>
              <a:t> </a:t>
            </a:r>
            <a:r>
              <a:rPr dirty="0" sz="3200" spc="-190">
                <a:latin typeface="Arial"/>
                <a:cs typeface="Arial"/>
              </a:rPr>
              <a:t>kamene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405">
                <a:latin typeface="Arial"/>
                <a:cs typeface="Arial"/>
              </a:rPr>
              <a:t>s </a:t>
            </a:r>
            <a:r>
              <a:rPr dirty="0" sz="3200" spc="-155">
                <a:latin typeface="Arial"/>
                <a:cs typeface="Arial"/>
              </a:rPr>
              <a:t>plakem,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nekrotického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cementu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95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215">
                <a:latin typeface="Arial"/>
                <a:cs typeface="Arial"/>
              </a:rPr>
              <a:t>Kyretáž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měkkých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90">
                <a:latin typeface="Arial"/>
                <a:cs typeface="Arial"/>
              </a:rPr>
              <a:t>částí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chobotu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1957" y="461594"/>
            <a:ext cx="372237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75"/>
              <a:t>Graceyho</a:t>
            </a:r>
            <a:r>
              <a:rPr dirty="0" sz="4400" spc="-250"/>
              <a:t> </a:t>
            </a:r>
            <a:r>
              <a:rPr dirty="0" sz="4400" spc="-80"/>
              <a:t>kyrety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7533640" cy="236728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140">
                <a:latin typeface="Arial"/>
                <a:cs typeface="Arial"/>
              </a:rPr>
              <a:t>Úhel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mezi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čepelí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54">
                <a:latin typeface="Arial"/>
                <a:cs typeface="Arial"/>
              </a:rPr>
              <a:t>a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dříkem </a:t>
            </a:r>
            <a:r>
              <a:rPr dirty="0" sz="3200" spc="-75">
                <a:latin typeface="Arial"/>
                <a:cs typeface="Arial"/>
              </a:rPr>
              <a:t>je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75">
                <a:latin typeface="Arial"/>
                <a:cs typeface="Arial"/>
              </a:rPr>
              <a:t>60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70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50">
                <a:latin typeface="Arial"/>
                <a:cs typeface="Arial"/>
              </a:rPr>
              <a:t>stupňů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220">
                <a:latin typeface="Arial"/>
                <a:cs typeface="Arial"/>
              </a:rPr>
              <a:t>Čepel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je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00">
                <a:latin typeface="Arial"/>
                <a:cs typeface="Arial"/>
              </a:rPr>
              <a:t>ohnutá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ve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dvou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rovinách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300">
                <a:latin typeface="Arial"/>
                <a:cs typeface="Arial"/>
              </a:rPr>
              <a:t>Jen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25">
                <a:latin typeface="Arial"/>
                <a:cs typeface="Arial"/>
              </a:rPr>
              <a:t>jedna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85">
                <a:latin typeface="Arial"/>
                <a:cs typeface="Arial"/>
              </a:rPr>
              <a:t>řezná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hrana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je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pracovní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114">
                <a:latin typeface="Arial"/>
                <a:cs typeface="Arial"/>
              </a:rPr>
              <a:t>Nástroj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80">
                <a:latin typeface="Arial"/>
                <a:cs typeface="Arial"/>
              </a:rPr>
              <a:t>je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místně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30">
                <a:latin typeface="Arial"/>
                <a:cs typeface="Arial"/>
              </a:rPr>
              <a:t>specifický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28600" y="0"/>
            <a:ext cx="8665845" cy="6858000"/>
            <a:chOff x="228600" y="0"/>
            <a:chExt cx="866584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6324" y="0"/>
              <a:ext cx="3796475" cy="22208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057273"/>
              <a:ext cx="5029200" cy="25353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400" y="4406900"/>
              <a:ext cx="4484624" cy="24511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6879" y="2398776"/>
              <a:ext cx="3377183" cy="102260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400" y="2381630"/>
              <a:ext cx="3362198" cy="100604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8653" y="3001517"/>
              <a:ext cx="95631" cy="19761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92490" y="2731141"/>
              <a:ext cx="93472" cy="12216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7536" y="3000629"/>
              <a:ext cx="95504" cy="16611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5869304" y="2381630"/>
              <a:ext cx="2979420" cy="1006475"/>
            </a:xfrm>
            <a:custGeom>
              <a:avLst/>
              <a:gdLst/>
              <a:ahLst/>
              <a:cxnLst/>
              <a:rect l="l" t="t" r="r" b="b"/>
              <a:pathLst>
                <a:path w="2979420" h="1006475">
                  <a:moveTo>
                    <a:pt x="2088006" y="384937"/>
                  </a:moveTo>
                  <a:lnTo>
                    <a:pt x="2109894" y="380702"/>
                  </a:lnTo>
                  <a:lnTo>
                    <a:pt x="2131758" y="376396"/>
                  </a:lnTo>
                  <a:lnTo>
                    <a:pt x="2153622" y="372042"/>
                  </a:lnTo>
                  <a:lnTo>
                    <a:pt x="2175510" y="367665"/>
                  </a:lnTo>
                  <a:lnTo>
                    <a:pt x="2182241" y="416538"/>
                  </a:lnTo>
                  <a:lnTo>
                    <a:pt x="2188976" y="465497"/>
                  </a:lnTo>
                  <a:lnTo>
                    <a:pt x="2195718" y="514540"/>
                  </a:lnTo>
                  <a:lnTo>
                    <a:pt x="2202471" y="563668"/>
                  </a:lnTo>
                  <a:lnTo>
                    <a:pt x="2209238" y="612880"/>
                  </a:lnTo>
                  <a:lnTo>
                    <a:pt x="2216023" y="662178"/>
                  </a:lnTo>
                  <a:lnTo>
                    <a:pt x="2223633" y="610320"/>
                  </a:lnTo>
                  <a:lnTo>
                    <a:pt x="2231225" y="558381"/>
                  </a:lnTo>
                  <a:lnTo>
                    <a:pt x="2238803" y="506364"/>
                  </a:lnTo>
                  <a:lnTo>
                    <a:pt x="2246371" y="454274"/>
                  </a:lnTo>
                  <a:lnTo>
                    <a:pt x="2253931" y="402113"/>
                  </a:lnTo>
                  <a:lnTo>
                    <a:pt x="2261489" y="349885"/>
                  </a:lnTo>
                  <a:lnTo>
                    <a:pt x="2281870" y="345576"/>
                  </a:lnTo>
                  <a:lnTo>
                    <a:pt x="2302240" y="341233"/>
                  </a:lnTo>
                  <a:lnTo>
                    <a:pt x="2322585" y="336865"/>
                  </a:lnTo>
                  <a:lnTo>
                    <a:pt x="2342896" y="332486"/>
                  </a:lnTo>
                  <a:lnTo>
                    <a:pt x="2333820" y="383757"/>
                  </a:lnTo>
                  <a:lnTo>
                    <a:pt x="2324726" y="434931"/>
                  </a:lnTo>
                  <a:lnTo>
                    <a:pt x="2315613" y="486009"/>
                  </a:lnTo>
                  <a:lnTo>
                    <a:pt x="2306478" y="536992"/>
                  </a:lnTo>
                  <a:lnTo>
                    <a:pt x="2297318" y="587883"/>
                  </a:lnTo>
                  <a:lnTo>
                    <a:pt x="2288132" y="638681"/>
                  </a:lnTo>
                  <a:lnTo>
                    <a:pt x="2278917" y="689391"/>
                  </a:lnTo>
                  <a:lnTo>
                    <a:pt x="2269670" y="740011"/>
                  </a:lnTo>
                  <a:lnTo>
                    <a:pt x="2260390" y="790545"/>
                  </a:lnTo>
                  <a:lnTo>
                    <a:pt x="2251075" y="840994"/>
                  </a:lnTo>
                  <a:lnTo>
                    <a:pt x="2243169" y="880373"/>
                  </a:lnTo>
                  <a:lnTo>
                    <a:pt x="2227357" y="938702"/>
                  </a:lnTo>
                  <a:lnTo>
                    <a:pt x="2206904" y="977012"/>
                  </a:lnTo>
                  <a:lnTo>
                    <a:pt x="2173428" y="1001067"/>
                  </a:lnTo>
                  <a:lnTo>
                    <a:pt x="2152523" y="1005713"/>
                  </a:lnTo>
                  <a:lnTo>
                    <a:pt x="2142239" y="1006048"/>
                  </a:lnTo>
                  <a:lnTo>
                    <a:pt x="2129504" y="1005347"/>
                  </a:lnTo>
                  <a:lnTo>
                    <a:pt x="2114339" y="1003623"/>
                  </a:lnTo>
                  <a:lnTo>
                    <a:pt x="2096770" y="1000887"/>
                  </a:lnTo>
                  <a:lnTo>
                    <a:pt x="2095551" y="971093"/>
                  </a:lnTo>
                  <a:lnTo>
                    <a:pt x="2094357" y="941324"/>
                  </a:lnTo>
                  <a:lnTo>
                    <a:pt x="2093162" y="911554"/>
                  </a:lnTo>
                  <a:lnTo>
                    <a:pt x="2091944" y="881761"/>
                  </a:lnTo>
                  <a:lnTo>
                    <a:pt x="2101161" y="885930"/>
                  </a:lnTo>
                  <a:lnTo>
                    <a:pt x="2110914" y="888539"/>
                  </a:lnTo>
                  <a:lnTo>
                    <a:pt x="2121215" y="889601"/>
                  </a:lnTo>
                  <a:lnTo>
                    <a:pt x="2132076" y="889127"/>
                  </a:lnTo>
                  <a:lnTo>
                    <a:pt x="2139096" y="887434"/>
                  </a:lnTo>
                  <a:lnTo>
                    <a:pt x="2164889" y="851614"/>
                  </a:lnTo>
                  <a:lnTo>
                    <a:pt x="2172335" y="820039"/>
                  </a:lnTo>
                  <a:lnTo>
                    <a:pt x="2162941" y="771280"/>
                  </a:lnTo>
                  <a:lnTo>
                    <a:pt x="2153556" y="722625"/>
                  </a:lnTo>
                  <a:lnTo>
                    <a:pt x="2144178" y="674073"/>
                  </a:lnTo>
                  <a:lnTo>
                    <a:pt x="2134807" y="625625"/>
                  </a:lnTo>
                  <a:lnTo>
                    <a:pt x="2125440" y="577280"/>
                  </a:lnTo>
                  <a:lnTo>
                    <a:pt x="2116078" y="529039"/>
                  </a:lnTo>
                  <a:lnTo>
                    <a:pt x="2106719" y="480901"/>
                  </a:lnTo>
                  <a:lnTo>
                    <a:pt x="2097362" y="432867"/>
                  </a:lnTo>
                  <a:lnTo>
                    <a:pt x="2088006" y="384937"/>
                  </a:lnTo>
                  <a:close/>
                </a:path>
                <a:path w="2979420" h="1006475">
                  <a:moveTo>
                    <a:pt x="1547241" y="475742"/>
                  </a:moveTo>
                  <a:lnTo>
                    <a:pt x="1568194" y="472765"/>
                  </a:lnTo>
                  <a:lnTo>
                    <a:pt x="1589135" y="469741"/>
                  </a:lnTo>
                  <a:lnTo>
                    <a:pt x="1610052" y="466669"/>
                  </a:lnTo>
                  <a:lnTo>
                    <a:pt x="1630934" y="463550"/>
                  </a:lnTo>
                  <a:lnTo>
                    <a:pt x="1629743" y="514937"/>
                  </a:lnTo>
                  <a:lnTo>
                    <a:pt x="1628550" y="566324"/>
                  </a:lnTo>
                  <a:lnTo>
                    <a:pt x="1627355" y="617712"/>
                  </a:lnTo>
                  <a:lnTo>
                    <a:pt x="1626155" y="669099"/>
                  </a:lnTo>
                  <a:lnTo>
                    <a:pt x="1624949" y="720486"/>
                  </a:lnTo>
                  <a:lnTo>
                    <a:pt x="1623736" y="771874"/>
                  </a:lnTo>
                  <a:lnTo>
                    <a:pt x="1622514" y="823261"/>
                  </a:lnTo>
                  <a:lnTo>
                    <a:pt x="1621281" y="874649"/>
                  </a:lnTo>
                  <a:lnTo>
                    <a:pt x="1579308" y="877522"/>
                  </a:lnTo>
                  <a:lnTo>
                    <a:pt x="1537335" y="880110"/>
                  </a:lnTo>
                  <a:lnTo>
                    <a:pt x="1538573" y="829537"/>
                  </a:lnTo>
                  <a:lnTo>
                    <a:pt x="1539811" y="778976"/>
                  </a:lnTo>
                  <a:lnTo>
                    <a:pt x="1541049" y="728423"/>
                  </a:lnTo>
                  <a:lnTo>
                    <a:pt x="1542287" y="677878"/>
                  </a:lnTo>
                  <a:lnTo>
                    <a:pt x="1543526" y="627339"/>
                  </a:lnTo>
                  <a:lnTo>
                    <a:pt x="1544764" y="576804"/>
                  </a:lnTo>
                  <a:lnTo>
                    <a:pt x="1546002" y="526272"/>
                  </a:lnTo>
                  <a:lnTo>
                    <a:pt x="1547241" y="475742"/>
                  </a:lnTo>
                  <a:close/>
                </a:path>
                <a:path w="2979420" h="1006475">
                  <a:moveTo>
                    <a:pt x="286512" y="558292"/>
                  </a:moveTo>
                  <a:lnTo>
                    <a:pt x="337663" y="558958"/>
                  </a:lnTo>
                  <a:lnTo>
                    <a:pt x="388826" y="559244"/>
                  </a:lnTo>
                  <a:lnTo>
                    <a:pt x="440013" y="559149"/>
                  </a:lnTo>
                  <a:lnTo>
                    <a:pt x="491236" y="558673"/>
                  </a:lnTo>
                  <a:lnTo>
                    <a:pt x="490759" y="576653"/>
                  </a:lnTo>
                  <a:lnTo>
                    <a:pt x="489331" y="630428"/>
                  </a:lnTo>
                  <a:lnTo>
                    <a:pt x="460581" y="670956"/>
                  </a:lnTo>
                  <a:lnTo>
                    <a:pt x="431831" y="711009"/>
                  </a:lnTo>
                  <a:lnTo>
                    <a:pt x="403034" y="750585"/>
                  </a:lnTo>
                  <a:lnTo>
                    <a:pt x="374142" y="789686"/>
                  </a:lnTo>
                  <a:lnTo>
                    <a:pt x="403554" y="791277"/>
                  </a:lnTo>
                  <a:lnTo>
                    <a:pt x="432942" y="792797"/>
                  </a:lnTo>
                  <a:lnTo>
                    <a:pt x="462331" y="794222"/>
                  </a:lnTo>
                  <a:lnTo>
                    <a:pt x="491744" y="795528"/>
                  </a:lnTo>
                  <a:lnTo>
                    <a:pt x="491174" y="816502"/>
                  </a:lnTo>
                  <a:lnTo>
                    <a:pt x="490616" y="837501"/>
                  </a:lnTo>
                  <a:lnTo>
                    <a:pt x="490083" y="858500"/>
                  </a:lnTo>
                  <a:lnTo>
                    <a:pt x="489585" y="879475"/>
                  </a:lnTo>
                  <a:lnTo>
                    <a:pt x="435008" y="875879"/>
                  </a:lnTo>
                  <a:lnTo>
                    <a:pt x="380444" y="871950"/>
                  </a:lnTo>
                  <a:lnTo>
                    <a:pt x="325903" y="867687"/>
                  </a:lnTo>
                  <a:lnTo>
                    <a:pt x="271399" y="863092"/>
                  </a:lnTo>
                  <a:lnTo>
                    <a:pt x="271799" y="844137"/>
                  </a:lnTo>
                  <a:lnTo>
                    <a:pt x="272224" y="825182"/>
                  </a:lnTo>
                  <a:lnTo>
                    <a:pt x="272649" y="806227"/>
                  </a:lnTo>
                  <a:lnTo>
                    <a:pt x="273050" y="787273"/>
                  </a:lnTo>
                  <a:lnTo>
                    <a:pt x="300345" y="751339"/>
                  </a:lnTo>
                  <a:lnTo>
                    <a:pt x="327580" y="714978"/>
                  </a:lnTo>
                  <a:lnTo>
                    <a:pt x="354792" y="678187"/>
                  </a:lnTo>
                  <a:lnTo>
                    <a:pt x="382016" y="640969"/>
                  </a:lnTo>
                  <a:lnTo>
                    <a:pt x="357653" y="640445"/>
                  </a:lnTo>
                  <a:lnTo>
                    <a:pt x="333327" y="639826"/>
                  </a:lnTo>
                  <a:lnTo>
                    <a:pt x="309024" y="639111"/>
                  </a:lnTo>
                  <a:lnTo>
                    <a:pt x="284734" y="638302"/>
                  </a:lnTo>
                  <a:lnTo>
                    <a:pt x="285190" y="618299"/>
                  </a:lnTo>
                  <a:lnTo>
                    <a:pt x="285623" y="598297"/>
                  </a:lnTo>
                  <a:lnTo>
                    <a:pt x="286055" y="578294"/>
                  </a:lnTo>
                  <a:lnTo>
                    <a:pt x="286512" y="558292"/>
                  </a:lnTo>
                  <a:close/>
                </a:path>
                <a:path w="2979420" h="1006475">
                  <a:moveTo>
                    <a:pt x="2667889" y="246507"/>
                  </a:moveTo>
                  <a:lnTo>
                    <a:pt x="2689703" y="243151"/>
                  </a:lnTo>
                  <a:lnTo>
                    <a:pt x="2709052" y="244332"/>
                  </a:lnTo>
                  <a:lnTo>
                    <a:pt x="2725949" y="250061"/>
                  </a:lnTo>
                  <a:lnTo>
                    <a:pt x="2763726" y="293703"/>
                  </a:lnTo>
                  <a:lnTo>
                    <a:pt x="2780665" y="343154"/>
                  </a:lnTo>
                  <a:lnTo>
                    <a:pt x="2790872" y="410638"/>
                  </a:lnTo>
                  <a:lnTo>
                    <a:pt x="2793363" y="451935"/>
                  </a:lnTo>
                  <a:lnTo>
                    <a:pt x="2794127" y="498221"/>
                  </a:lnTo>
                  <a:lnTo>
                    <a:pt x="2794127" y="505333"/>
                  </a:lnTo>
                  <a:lnTo>
                    <a:pt x="2794000" y="512445"/>
                  </a:lnTo>
                  <a:lnTo>
                    <a:pt x="2794000" y="519684"/>
                  </a:lnTo>
                  <a:lnTo>
                    <a:pt x="2752713" y="528585"/>
                  </a:lnTo>
                  <a:lnTo>
                    <a:pt x="2711354" y="537368"/>
                  </a:lnTo>
                  <a:lnTo>
                    <a:pt x="2669948" y="546008"/>
                  </a:lnTo>
                  <a:lnTo>
                    <a:pt x="2628519" y="554482"/>
                  </a:lnTo>
                  <a:lnTo>
                    <a:pt x="2629949" y="575079"/>
                  </a:lnTo>
                  <a:lnTo>
                    <a:pt x="2638933" y="618871"/>
                  </a:lnTo>
                  <a:lnTo>
                    <a:pt x="2670048" y="644271"/>
                  </a:lnTo>
                  <a:lnTo>
                    <a:pt x="2676072" y="642270"/>
                  </a:lnTo>
                  <a:lnTo>
                    <a:pt x="2700353" y="612536"/>
                  </a:lnTo>
                  <a:lnTo>
                    <a:pt x="2707894" y="592328"/>
                  </a:lnTo>
                  <a:lnTo>
                    <a:pt x="2728202" y="592421"/>
                  </a:lnTo>
                  <a:lnTo>
                    <a:pt x="2748533" y="592502"/>
                  </a:lnTo>
                  <a:lnTo>
                    <a:pt x="2768865" y="592560"/>
                  </a:lnTo>
                  <a:lnTo>
                    <a:pt x="2789174" y="592582"/>
                  </a:lnTo>
                  <a:lnTo>
                    <a:pt x="2779266" y="629086"/>
                  </a:lnTo>
                  <a:lnTo>
                    <a:pt x="2756544" y="686808"/>
                  </a:lnTo>
                  <a:lnTo>
                    <a:pt x="2729017" y="724836"/>
                  </a:lnTo>
                  <a:lnTo>
                    <a:pt x="2690969" y="747887"/>
                  </a:lnTo>
                  <a:lnTo>
                    <a:pt x="2647346" y="756032"/>
                  </a:lnTo>
                  <a:lnTo>
                    <a:pt x="2629344" y="754141"/>
                  </a:lnTo>
                  <a:lnTo>
                    <a:pt x="2588531" y="725628"/>
                  </a:lnTo>
                  <a:lnTo>
                    <a:pt x="2568390" y="686524"/>
                  </a:lnTo>
                  <a:lnTo>
                    <a:pt x="2553059" y="631610"/>
                  </a:lnTo>
                  <a:lnTo>
                    <a:pt x="2545490" y="564554"/>
                  </a:lnTo>
                  <a:lnTo>
                    <a:pt x="2544826" y="526669"/>
                  </a:lnTo>
                  <a:lnTo>
                    <a:pt x="2547225" y="472799"/>
                  </a:lnTo>
                  <a:lnTo>
                    <a:pt x="2553636" y="423370"/>
                  </a:lnTo>
                  <a:lnTo>
                    <a:pt x="2564024" y="378346"/>
                  </a:lnTo>
                  <a:lnTo>
                    <a:pt x="2578354" y="337693"/>
                  </a:lnTo>
                  <a:lnTo>
                    <a:pt x="2596290" y="303049"/>
                  </a:lnTo>
                  <a:lnTo>
                    <a:pt x="2641022" y="257432"/>
                  </a:lnTo>
                  <a:lnTo>
                    <a:pt x="2667889" y="246507"/>
                  </a:lnTo>
                  <a:close/>
                </a:path>
                <a:path w="2979420" h="1006475">
                  <a:moveTo>
                    <a:pt x="2496439" y="287401"/>
                  </a:moveTo>
                  <a:lnTo>
                    <a:pt x="2505719" y="286827"/>
                  </a:lnTo>
                  <a:lnTo>
                    <a:pt x="2515441" y="289290"/>
                  </a:lnTo>
                  <a:lnTo>
                    <a:pt x="2525567" y="294776"/>
                  </a:lnTo>
                  <a:lnTo>
                    <a:pt x="2536063" y="303276"/>
                  </a:lnTo>
                  <a:lnTo>
                    <a:pt x="2529468" y="337349"/>
                  </a:lnTo>
                  <a:lnTo>
                    <a:pt x="2522839" y="371363"/>
                  </a:lnTo>
                  <a:lnTo>
                    <a:pt x="2516185" y="405306"/>
                  </a:lnTo>
                  <a:lnTo>
                    <a:pt x="2509520" y="439166"/>
                  </a:lnTo>
                  <a:lnTo>
                    <a:pt x="2499868" y="432308"/>
                  </a:lnTo>
                  <a:lnTo>
                    <a:pt x="2492248" y="429514"/>
                  </a:lnTo>
                  <a:lnTo>
                    <a:pt x="2461005" y="465328"/>
                  </a:lnTo>
                  <a:lnTo>
                    <a:pt x="2450909" y="526605"/>
                  </a:lnTo>
                  <a:lnTo>
                    <a:pt x="2448147" y="570233"/>
                  </a:lnTo>
                  <a:lnTo>
                    <a:pt x="2446909" y="622554"/>
                  </a:lnTo>
                  <a:lnTo>
                    <a:pt x="2446528" y="662156"/>
                  </a:lnTo>
                  <a:lnTo>
                    <a:pt x="2446147" y="701722"/>
                  </a:lnTo>
                  <a:lnTo>
                    <a:pt x="2445766" y="741265"/>
                  </a:lnTo>
                  <a:lnTo>
                    <a:pt x="2445385" y="780796"/>
                  </a:lnTo>
                  <a:lnTo>
                    <a:pt x="2403602" y="787368"/>
                  </a:lnTo>
                  <a:lnTo>
                    <a:pt x="2361819" y="793750"/>
                  </a:lnTo>
                  <a:lnTo>
                    <a:pt x="2362369" y="741896"/>
                  </a:lnTo>
                  <a:lnTo>
                    <a:pt x="2362919" y="690050"/>
                  </a:lnTo>
                  <a:lnTo>
                    <a:pt x="2363469" y="638212"/>
                  </a:lnTo>
                  <a:lnTo>
                    <a:pt x="2364020" y="586380"/>
                  </a:lnTo>
                  <a:lnTo>
                    <a:pt x="2364570" y="534554"/>
                  </a:lnTo>
                  <a:lnTo>
                    <a:pt x="2365120" y="482731"/>
                  </a:lnTo>
                  <a:lnTo>
                    <a:pt x="2365671" y="430912"/>
                  </a:lnTo>
                  <a:lnTo>
                    <a:pt x="2366221" y="379095"/>
                  </a:lnTo>
                  <a:lnTo>
                    <a:pt x="2366772" y="327279"/>
                  </a:lnTo>
                  <a:lnTo>
                    <a:pt x="2386105" y="323046"/>
                  </a:lnTo>
                  <a:lnTo>
                    <a:pt x="2405427" y="318754"/>
                  </a:lnTo>
                  <a:lnTo>
                    <a:pt x="2424725" y="314438"/>
                  </a:lnTo>
                  <a:lnTo>
                    <a:pt x="2443988" y="310134"/>
                  </a:lnTo>
                  <a:lnTo>
                    <a:pt x="2443870" y="329396"/>
                  </a:lnTo>
                  <a:lnTo>
                    <a:pt x="2443718" y="348694"/>
                  </a:lnTo>
                  <a:lnTo>
                    <a:pt x="2443541" y="368016"/>
                  </a:lnTo>
                  <a:lnTo>
                    <a:pt x="2443353" y="387350"/>
                  </a:lnTo>
                  <a:lnTo>
                    <a:pt x="2449187" y="362989"/>
                  </a:lnTo>
                  <a:lnTo>
                    <a:pt x="2460998" y="325842"/>
                  </a:lnTo>
                  <a:lnTo>
                    <a:pt x="2488031" y="290516"/>
                  </a:lnTo>
                  <a:lnTo>
                    <a:pt x="2496439" y="287401"/>
                  </a:lnTo>
                  <a:close/>
                </a:path>
                <a:path w="2979420" h="1006475">
                  <a:moveTo>
                    <a:pt x="1200530" y="509143"/>
                  </a:moveTo>
                  <a:lnTo>
                    <a:pt x="1218844" y="507906"/>
                  </a:lnTo>
                  <a:lnTo>
                    <a:pt x="1234551" y="508206"/>
                  </a:lnTo>
                  <a:lnTo>
                    <a:pt x="1247661" y="510053"/>
                  </a:lnTo>
                  <a:lnTo>
                    <a:pt x="1282084" y="532945"/>
                  </a:lnTo>
                  <a:lnTo>
                    <a:pt x="1299130" y="567277"/>
                  </a:lnTo>
                  <a:lnTo>
                    <a:pt x="1307465" y="600202"/>
                  </a:lnTo>
                  <a:lnTo>
                    <a:pt x="1287462" y="605434"/>
                  </a:lnTo>
                  <a:lnTo>
                    <a:pt x="1267459" y="610631"/>
                  </a:lnTo>
                  <a:lnTo>
                    <a:pt x="1247457" y="615757"/>
                  </a:lnTo>
                  <a:lnTo>
                    <a:pt x="1227454" y="620776"/>
                  </a:lnTo>
                  <a:lnTo>
                    <a:pt x="1225857" y="612443"/>
                  </a:lnTo>
                  <a:lnTo>
                    <a:pt x="1223724" y="605361"/>
                  </a:lnTo>
                  <a:lnTo>
                    <a:pt x="1194180" y="585724"/>
                  </a:lnTo>
                  <a:lnTo>
                    <a:pt x="1184655" y="586486"/>
                  </a:lnTo>
                  <a:lnTo>
                    <a:pt x="1177671" y="590042"/>
                  </a:lnTo>
                  <a:lnTo>
                    <a:pt x="1173226" y="596138"/>
                  </a:lnTo>
                  <a:lnTo>
                    <a:pt x="1168653" y="602234"/>
                  </a:lnTo>
                  <a:lnTo>
                    <a:pt x="1166368" y="609346"/>
                  </a:lnTo>
                  <a:lnTo>
                    <a:pt x="1166114" y="617474"/>
                  </a:lnTo>
                  <a:lnTo>
                    <a:pt x="1165860" y="626618"/>
                  </a:lnTo>
                  <a:lnTo>
                    <a:pt x="1168400" y="633349"/>
                  </a:lnTo>
                  <a:lnTo>
                    <a:pt x="1209421" y="647700"/>
                  </a:lnTo>
                  <a:lnTo>
                    <a:pt x="1228923" y="650751"/>
                  </a:lnTo>
                  <a:lnTo>
                    <a:pt x="1245711" y="654780"/>
                  </a:lnTo>
                  <a:lnTo>
                    <a:pt x="1280525" y="673288"/>
                  </a:lnTo>
                  <a:lnTo>
                    <a:pt x="1301242" y="705739"/>
                  </a:lnTo>
                  <a:lnTo>
                    <a:pt x="1310171" y="749458"/>
                  </a:lnTo>
                  <a:lnTo>
                    <a:pt x="1310386" y="765556"/>
                  </a:lnTo>
                  <a:lnTo>
                    <a:pt x="1309268" y="782224"/>
                  </a:lnTo>
                  <a:lnTo>
                    <a:pt x="1297177" y="831088"/>
                  </a:lnTo>
                  <a:lnTo>
                    <a:pt x="1271478" y="871968"/>
                  </a:lnTo>
                  <a:lnTo>
                    <a:pt x="1230090" y="896985"/>
                  </a:lnTo>
                  <a:lnTo>
                    <a:pt x="1191895" y="902335"/>
                  </a:lnTo>
                  <a:lnTo>
                    <a:pt x="1164030" y="901009"/>
                  </a:lnTo>
                  <a:lnTo>
                    <a:pt x="1121636" y="887118"/>
                  </a:lnTo>
                  <a:lnTo>
                    <a:pt x="1095867" y="858934"/>
                  </a:lnTo>
                  <a:lnTo>
                    <a:pt x="1080627" y="818409"/>
                  </a:lnTo>
                  <a:lnTo>
                    <a:pt x="1076578" y="793623"/>
                  </a:lnTo>
                  <a:lnTo>
                    <a:pt x="1097607" y="789672"/>
                  </a:lnTo>
                  <a:lnTo>
                    <a:pt x="1118600" y="785637"/>
                  </a:lnTo>
                  <a:lnTo>
                    <a:pt x="1139569" y="781532"/>
                  </a:lnTo>
                  <a:lnTo>
                    <a:pt x="1160526" y="777367"/>
                  </a:lnTo>
                  <a:lnTo>
                    <a:pt x="1163004" y="789033"/>
                  </a:lnTo>
                  <a:lnTo>
                    <a:pt x="1184576" y="820943"/>
                  </a:lnTo>
                  <a:lnTo>
                    <a:pt x="1198499" y="823214"/>
                  </a:lnTo>
                  <a:lnTo>
                    <a:pt x="1206503" y="822146"/>
                  </a:lnTo>
                  <a:lnTo>
                    <a:pt x="1232916" y="786257"/>
                  </a:lnTo>
                  <a:lnTo>
                    <a:pt x="1232511" y="778849"/>
                  </a:lnTo>
                  <a:lnTo>
                    <a:pt x="1201507" y="752971"/>
                  </a:lnTo>
                  <a:lnTo>
                    <a:pt x="1168288" y="744043"/>
                  </a:lnTo>
                  <a:lnTo>
                    <a:pt x="1151572" y="738743"/>
                  </a:lnTo>
                  <a:lnTo>
                    <a:pt x="1112869" y="714422"/>
                  </a:lnTo>
                  <a:lnTo>
                    <a:pt x="1095763" y="679638"/>
                  </a:lnTo>
                  <a:lnTo>
                    <a:pt x="1090549" y="634365"/>
                  </a:lnTo>
                  <a:lnTo>
                    <a:pt x="1091809" y="616743"/>
                  </a:lnTo>
                  <a:lnTo>
                    <a:pt x="1104900" y="570738"/>
                  </a:lnTo>
                  <a:lnTo>
                    <a:pt x="1130171" y="536501"/>
                  </a:lnTo>
                  <a:lnTo>
                    <a:pt x="1166971" y="515810"/>
                  </a:lnTo>
                  <a:lnTo>
                    <a:pt x="1182810" y="511762"/>
                  </a:lnTo>
                  <a:lnTo>
                    <a:pt x="1200530" y="509143"/>
                  </a:lnTo>
                  <a:close/>
                </a:path>
                <a:path w="2979420" h="1006475">
                  <a:moveTo>
                    <a:pt x="932052" y="532638"/>
                  </a:moveTo>
                  <a:lnTo>
                    <a:pt x="989584" y="543988"/>
                  </a:lnTo>
                  <a:lnTo>
                    <a:pt x="1029970" y="588010"/>
                  </a:lnTo>
                  <a:lnTo>
                    <a:pt x="1048766" y="643683"/>
                  </a:lnTo>
                  <a:lnTo>
                    <a:pt x="1053465" y="712216"/>
                  </a:lnTo>
                  <a:lnTo>
                    <a:pt x="1050216" y="752453"/>
                  </a:lnTo>
                  <a:lnTo>
                    <a:pt x="1031480" y="821640"/>
                  </a:lnTo>
                  <a:lnTo>
                    <a:pt x="996823" y="873827"/>
                  </a:lnTo>
                  <a:lnTo>
                    <a:pt x="949578" y="900203"/>
                  </a:lnTo>
                  <a:lnTo>
                    <a:pt x="921385" y="903224"/>
                  </a:lnTo>
                  <a:lnTo>
                    <a:pt x="896278" y="900160"/>
                  </a:lnTo>
                  <a:lnTo>
                    <a:pt x="854162" y="878078"/>
                  </a:lnTo>
                  <a:lnTo>
                    <a:pt x="820366" y="830645"/>
                  </a:lnTo>
                  <a:lnTo>
                    <a:pt x="802320" y="761910"/>
                  </a:lnTo>
                  <a:lnTo>
                    <a:pt x="800989" y="721614"/>
                  </a:lnTo>
                  <a:lnTo>
                    <a:pt x="804203" y="683839"/>
                  </a:lnTo>
                  <a:lnTo>
                    <a:pt x="823063" y="618101"/>
                  </a:lnTo>
                  <a:lnTo>
                    <a:pt x="857883" y="566445"/>
                  </a:lnTo>
                  <a:lnTo>
                    <a:pt x="904519" y="537731"/>
                  </a:lnTo>
                  <a:lnTo>
                    <a:pt x="932052" y="532638"/>
                  </a:lnTo>
                  <a:close/>
                </a:path>
                <a:path w="2979420" h="1006475">
                  <a:moveTo>
                    <a:pt x="691515" y="545973"/>
                  </a:moveTo>
                  <a:lnTo>
                    <a:pt x="735056" y="562189"/>
                  </a:lnTo>
                  <a:lnTo>
                    <a:pt x="759237" y="616235"/>
                  </a:lnTo>
                  <a:lnTo>
                    <a:pt x="762508" y="674751"/>
                  </a:lnTo>
                  <a:lnTo>
                    <a:pt x="760908" y="729023"/>
                  </a:lnTo>
                  <a:lnTo>
                    <a:pt x="759332" y="783272"/>
                  </a:lnTo>
                  <a:lnTo>
                    <a:pt x="757757" y="837521"/>
                  </a:lnTo>
                  <a:lnTo>
                    <a:pt x="756158" y="891794"/>
                  </a:lnTo>
                  <a:lnTo>
                    <a:pt x="735085" y="891103"/>
                  </a:lnTo>
                  <a:lnTo>
                    <a:pt x="713978" y="890365"/>
                  </a:lnTo>
                  <a:lnTo>
                    <a:pt x="692846" y="889579"/>
                  </a:lnTo>
                  <a:lnTo>
                    <a:pt x="671702" y="888746"/>
                  </a:lnTo>
                  <a:lnTo>
                    <a:pt x="673016" y="842740"/>
                  </a:lnTo>
                  <a:lnTo>
                    <a:pt x="674306" y="796734"/>
                  </a:lnTo>
                  <a:lnTo>
                    <a:pt x="675596" y="750728"/>
                  </a:lnTo>
                  <a:lnTo>
                    <a:pt x="676910" y="704723"/>
                  </a:lnTo>
                  <a:lnTo>
                    <a:pt x="676864" y="690078"/>
                  </a:lnTo>
                  <a:lnTo>
                    <a:pt x="665606" y="651510"/>
                  </a:lnTo>
                  <a:lnTo>
                    <a:pt x="658622" y="647319"/>
                  </a:lnTo>
                  <a:lnTo>
                    <a:pt x="649351" y="647446"/>
                  </a:lnTo>
                  <a:lnTo>
                    <a:pt x="619470" y="675558"/>
                  </a:lnTo>
                  <a:lnTo>
                    <a:pt x="612648" y="727583"/>
                  </a:lnTo>
                  <a:lnTo>
                    <a:pt x="611580" y="767205"/>
                  </a:lnTo>
                  <a:lnTo>
                    <a:pt x="610488" y="806815"/>
                  </a:lnTo>
                  <a:lnTo>
                    <a:pt x="609397" y="846401"/>
                  </a:lnTo>
                  <a:lnTo>
                    <a:pt x="608330" y="885952"/>
                  </a:lnTo>
                  <a:lnTo>
                    <a:pt x="587281" y="884953"/>
                  </a:lnTo>
                  <a:lnTo>
                    <a:pt x="566245" y="883872"/>
                  </a:lnTo>
                  <a:lnTo>
                    <a:pt x="545232" y="882719"/>
                  </a:lnTo>
                  <a:lnTo>
                    <a:pt x="524256" y="881507"/>
                  </a:lnTo>
                  <a:lnTo>
                    <a:pt x="525707" y="827595"/>
                  </a:lnTo>
                  <a:lnTo>
                    <a:pt x="527144" y="773684"/>
                  </a:lnTo>
                  <a:lnTo>
                    <a:pt x="528574" y="719772"/>
                  </a:lnTo>
                  <a:lnTo>
                    <a:pt x="530003" y="665861"/>
                  </a:lnTo>
                  <a:lnTo>
                    <a:pt x="531440" y="611949"/>
                  </a:lnTo>
                  <a:lnTo>
                    <a:pt x="532892" y="558038"/>
                  </a:lnTo>
                  <a:lnTo>
                    <a:pt x="552606" y="557706"/>
                  </a:lnTo>
                  <a:lnTo>
                    <a:pt x="572309" y="557291"/>
                  </a:lnTo>
                  <a:lnTo>
                    <a:pt x="591988" y="556805"/>
                  </a:lnTo>
                  <a:lnTo>
                    <a:pt x="611632" y="556260"/>
                  </a:lnTo>
                  <a:lnTo>
                    <a:pt x="611251" y="569690"/>
                  </a:lnTo>
                  <a:lnTo>
                    <a:pt x="610870" y="583120"/>
                  </a:lnTo>
                  <a:lnTo>
                    <a:pt x="610489" y="596550"/>
                  </a:lnTo>
                  <a:lnTo>
                    <a:pt x="610108" y="609981"/>
                  </a:lnTo>
                  <a:lnTo>
                    <a:pt x="637950" y="570422"/>
                  </a:lnTo>
                  <a:lnTo>
                    <a:pt x="679035" y="547399"/>
                  </a:lnTo>
                  <a:lnTo>
                    <a:pt x="691515" y="545973"/>
                  </a:lnTo>
                  <a:close/>
                </a:path>
                <a:path w="2979420" h="1006475">
                  <a:moveTo>
                    <a:pt x="128270" y="547370"/>
                  </a:moveTo>
                  <a:lnTo>
                    <a:pt x="186229" y="562355"/>
                  </a:lnTo>
                  <a:lnTo>
                    <a:pt x="227330" y="602869"/>
                  </a:lnTo>
                  <a:lnTo>
                    <a:pt x="246681" y="650938"/>
                  </a:lnTo>
                  <a:lnTo>
                    <a:pt x="252222" y="708533"/>
                  </a:lnTo>
                  <a:lnTo>
                    <a:pt x="249408" y="741767"/>
                  </a:lnTo>
                  <a:lnTo>
                    <a:pt x="231397" y="797758"/>
                  </a:lnTo>
                  <a:lnTo>
                    <a:pt x="197441" y="838037"/>
                  </a:lnTo>
                  <a:lnTo>
                    <a:pt x="150681" y="855460"/>
                  </a:lnTo>
                  <a:lnTo>
                    <a:pt x="122682" y="855218"/>
                  </a:lnTo>
                  <a:lnTo>
                    <a:pt x="75311" y="841073"/>
                  </a:lnTo>
                  <a:lnTo>
                    <a:pt x="38227" y="810260"/>
                  </a:lnTo>
                  <a:lnTo>
                    <a:pt x="9112" y="756650"/>
                  </a:lnTo>
                  <a:lnTo>
                    <a:pt x="0" y="691896"/>
                  </a:lnTo>
                  <a:lnTo>
                    <a:pt x="2647" y="660721"/>
                  </a:lnTo>
                  <a:lnTo>
                    <a:pt x="20466" y="607849"/>
                  </a:lnTo>
                  <a:lnTo>
                    <a:pt x="54528" y="568319"/>
                  </a:lnTo>
                  <a:lnTo>
                    <a:pt x="100784" y="548939"/>
                  </a:lnTo>
                  <a:lnTo>
                    <a:pt x="128270" y="547370"/>
                  </a:lnTo>
                  <a:close/>
                </a:path>
                <a:path w="2979420" h="1006475">
                  <a:moveTo>
                    <a:pt x="2931414" y="0"/>
                  </a:moveTo>
                  <a:lnTo>
                    <a:pt x="2931340" y="47644"/>
                  </a:lnTo>
                  <a:lnTo>
                    <a:pt x="2931302" y="95313"/>
                  </a:lnTo>
                  <a:lnTo>
                    <a:pt x="2931288" y="142982"/>
                  </a:lnTo>
                  <a:lnTo>
                    <a:pt x="2931287" y="190627"/>
                  </a:lnTo>
                  <a:lnTo>
                    <a:pt x="2942526" y="187672"/>
                  </a:lnTo>
                  <a:lnTo>
                    <a:pt x="2953766" y="184705"/>
                  </a:lnTo>
                  <a:lnTo>
                    <a:pt x="2965005" y="181715"/>
                  </a:lnTo>
                  <a:lnTo>
                    <a:pt x="2976245" y="178689"/>
                  </a:lnTo>
                  <a:lnTo>
                    <a:pt x="2976245" y="214026"/>
                  </a:lnTo>
                  <a:lnTo>
                    <a:pt x="2976245" y="249364"/>
                  </a:lnTo>
                  <a:lnTo>
                    <a:pt x="2976245" y="284702"/>
                  </a:lnTo>
                  <a:lnTo>
                    <a:pt x="2976245" y="320040"/>
                  </a:lnTo>
                  <a:lnTo>
                    <a:pt x="2964985" y="322822"/>
                  </a:lnTo>
                  <a:lnTo>
                    <a:pt x="2953702" y="325628"/>
                  </a:lnTo>
                  <a:lnTo>
                    <a:pt x="2942419" y="328433"/>
                  </a:lnTo>
                  <a:lnTo>
                    <a:pt x="2931160" y="331216"/>
                  </a:lnTo>
                  <a:lnTo>
                    <a:pt x="2931086" y="375602"/>
                  </a:lnTo>
                  <a:lnTo>
                    <a:pt x="2931048" y="419989"/>
                  </a:lnTo>
                  <a:lnTo>
                    <a:pt x="2931034" y="464375"/>
                  </a:lnTo>
                  <a:lnTo>
                    <a:pt x="2931033" y="508762"/>
                  </a:lnTo>
                  <a:lnTo>
                    <a:pt x="2931126" y="523380"/>
                  </a:lnTo>
                  <a:lnTo>
                    <a:pt x="2940939" y="565023"/>
                  </a:lnTo>
                  <a:lnTo>
                    <a:pt x="2947670" y="563499"/>
                  </a:lnTo>
                  <a:lnTo>
                    <a:pt x="2952694" y="561592"/>
                  </a:lnTo>
                  <a:lnTo>
                    <a:pt x="2958623" y="557958"/>
                  </a:lnTo>
                  <a:lnTo>
                    <a:pt x="2965457" y="552586"/>
                  </a:lnTo>
                  <a:lnTo>
                    <a:pt x="2973197" y="545465"/>
                  </a:lnTo>
                  <a:lnTo>
                    <a:pt x="2974721" y="578421"/>
                  </a:lnTo>
                  <a:lnTo>
                    <a:pt x="2976245" y="611377"/>
                  </a:lnTo>
                  <a:lnTo>
                    <a:pt x="2977769" y="644334"/>
                  </a:lnTo>
                  <a:lnTo>
                    <a:pt x="2979293" y="677291"/>
                  </a:lnTo>
                  <a:lnTo>
                    <a:pt x="2964219" y="687312"/>
                  </a:lnTo>
                  <a:lnTo>
                    <a:pt x="2949670" y="695261"/>
                  </a:lnTo>
                  <a:lnTo>
                    <a:pt x="2935644" y="701115"/>
                  </a:lnTo>
                  <a:lnTo>
                    <a:pt x="2922143" y="704850"/>
                  </a:lnTo>
                  <a:lnTo>
                    <a:pt x="2907734" y="706711"/>
                  </a:lnTo>
                  <a:lnTo>
                    <a:pt x="2895361" y="705834"/>
                  </a:lnTo>
                  <a:lnTo>
                    <a:pt x="2864088" y="675481"/>
                  </a:lnTo>
                  <a:lnTo>
                    <a:pt x="2852215" y="624064"/>
                  </a:lnTo>
                  <a:lnTo>
                    <a:pt x="2848838" y="564663"/>
                  </a:lnTo>
                  <a:lnTo>
                    <a:pt x="2848483" y="526034"/>
                  </a:lnTo>
                  <a:lnTo>
                    <a:pt x="2848578" y="482389"/>
                  </a:lnTo>
                  <a:lnTo>
                    <a:pt x="2848673" y="438721"/>
                  </a:lnTo>
                  <a:lnTo>
                    <a:pt x="2848768" y="395053"/>
                  </a:lnTo>
                  <a:lnTo>
                    <a:pt x="2848864" y="351409"/>
                  </a:lnTo>
                  <a:lnTo>
                    <a:pt x="2841319" y="353218"/>
                  </a:lnTo>
                  <a:lnTo>
                    <a:pt x="2833751" y="355028"/>
                  </a:lnTo>
                  <a:lnTo>
                    <a:pt x="2826182" y="356838"/>
                  </a:lnTo>
                  <a:lnTo>
                    <a:pt x="2818638" y="358648"/>
                  </a:lnTo>
                  <a:lnTo>
                    <a:pt x="2818713" y="323957"/>
                  </a:lnTo>
                  <a:lnTo>
                    <a:pt x="2818765" y="289242"/>
                  </a:lnTo>
                  <a:lnTo>
                    <a:pt x="2818816" y="254527"/>
                  </a:lnTo>
                  <a:lnTo>
                    <a:pt x="2834052" y="215915"/>
                  </a:lnTo>
                  <a:lnTo>
                    <a:pt x="2849118" y="212090"/>
                  </a:lnTo>
                  <a:lnTo>
                    <a:pt x="2849193" y="189249"/>
                  </a:lnTo>
                  <a:lnTo>
                    <a:pt x="2849245" y="166433"/>
                  </a:lnTo>
                  <a:lnTo>
                    <a:pt x="2849296" y="143617"/>
                  </a:lnTo>
                  <a:lnTo>
                    <a:pt x="2849372" y="120777"/>
                  </a:lnTo>
                  <a:lnTo>
                    <a:pt x="2869924" y="90779"/>
                  </a:lnTo>
                  <a:lnTo>
                    <a:pt x="2890440" y="60626"/>
                  </a:lnTo>
                  <a:lnTo>
                    <a:pt x="2910933" y="30354"/>
                  </a:lnTo>
                  <a:lnTo>
                    <a:pt x="2931414" y="0"/>
                  </a:lnTo>
                  <a:close/>
                </a:path>
                <a:path w="2979420" h="1006475">
                  <a:moveTo>
                    <a:pt x="1829180" y="270383"/>
                  </a:moveTo>
                  <a:lnTo>
                    <a:pt x="1850421" y="266094"/>
                  </a:lnTo>
                  <a:lnTo>
                    <a:pt x="1871662" y="261794"/>
                  </a:lnTo>
                  <a:lnTo>
                    <a:pt x="1892903" y="257470"/>
                  </a:lnTo>
                  <a:lnTo>
                    <a:pt x="1914144" y="253111"/>
                  </a:lnTo>
                  <a:lnTo>
                    <a:pt x="1913137" y="304546"/>
                  </a:lnTo>
                  <a:lnTo>
                    <a:pt x="1912149" y="355981"/>
                  </a:lnTo>
                  <a:lnTo>
                    <a:pt x="1911175" y="407416"/>
                  </a:lnTo>
                  <a:lnTo>
                    <a:pt x="1910211" y="458851"/>
                  </a:lnTo>
                  <a:lnTo>
                    <a:pt x="1909255" y="510286"/>
                  </a:lnTo>
                  <a:lnTo>
                    <a:pt x="1908302" y="561721"/>
                  </a:lnTo>
                  <a:lnTo>
                    <a:pt x="1924567" y="523168"/>
                  </a:lnTo>
                  <a:lnTo>
                    <a:pt x="1940798" y="484473"/>
                  </a:lnTo>
                  <a:lnTo>
                    <a:pt x="1957004" y="445635"/>
                  </a:lnTo>
                  <a:lnTo>
                    <a:pt x="1973199" y="406654"/>
                  </a:lnTo>
                  <a:lnTo>
                    <a:pt x="1998745" y="401941"/>
                  </a:lnTo>
                  <a:lnTo>
                    <a:pt x="2024316" y="397144"/>
                  </a:lnTo>
                  <a:lnTo>
                    <a:pt x="2049887" y="392277"/>
                  </a:lnTo>
                  <a:lnTo>
                    <a:pt x="2075434" y="387350"/>
                  </a:lnTo>
                  <a:lnTo>
                    <a:pt x="2055405" y="429902"/>
                  </a:lnTo>
                  <a:lnTo>
                    <a:pt x="2035317" y="472217"/>
                  </a:lnTo>
                  <a:lnTo>
                    <a:pt x="2015158" y="514294"/>
                  </a:lnTo>
                  <a:lnTo>
                    <a:pt x="1994916" y="556133"/>
                  </a:lnTo>
                  <a:lnTo>
                    <a:pt x="2007923" y="601808"/>
                  </a:lnTo>
                  <a:lnTo>
                    <a:pt x="2020913" y="647643"/>
                  </a:lnTo>
                  <a:lnTo>
                    <a:pt x="2033889" y="693626"/>
                  </a:lnTo>
                  <a:lnTo>
                    <a:pt x="2046854" y="739746"/>
                  </a:lnTo>
                  <a:lnTo>
                    <a:pt x="2059812" y="785994"/>
                  </a:lnTo>
                  <a:lnTo>
                    <a:pt x="2072767" y="832358"/>
                  </a:lnTo>
                  <a:lnTo>
                    <a:pt x="2049238" y="835167"/>
                  </a:lnTo>
                  <a:lnTo>
                    <a:pt x="2025697" y="837882"/>
                  </a:lnTo>
                  <a:lnTo>
                    <a:pt x="2002133" y="840501"/>
                  </a:lnTo>
                  <a:lnTo>
                    <a:pt x="1978533" y="843026"/>
                  </a:lnTo>
                  <a:lnTo>
                    <a:pt x="1968265" y="800403"/>
                  </a:lnTo>
                  <a:lnTo>
                    <a:pt x="1958022" y="757888"/>
                  </a:lnTo>
                  <a:lnTo>
                    <a:pt x="1947779" y="715492"/>
                  </a:lnTo>
                  <a:lnTo>
                    <a:pt x="1937512" y="673227"/>
                  </a:lnTo>
                  <a:lnTo>
                    <a:pt x="1929393" y="689532"/>
                  </a:lnTo>
                  <a:lnTo>
                    <a:pt x="1921240" y="705850"/>
                  </a:lnTo>
                  <a:lnTo>
                    <a:pt x="1913062" y="722143"/>
                  </a:lnTo>
                  <a:lnTo>
                    <a:pt x="1904873" y="738378"/>
                  </a:lnTo>
                  <a:lnTo>
                    <a:pt x="1904376" y="766550"/>
                  </a:lnTo>
                  <a:lnTo>
                    <a:pt x="1903856" y="794686"/>
                  </a:lnTo>
                  <a:lnTo>
                    <a:pt x="1903337" y="822799"/>
                  </a:lnTo>
                  <a:lnTo>
                    <a:pt x="1902841" y="850900"/>
                  </a:lnTo>
                  <a:lnTo>
                    <a:pt x="1881409" y="853047"/>
                  </a:lnTo>
                  <a:lnTo>
                    <a:pt x="1859978" y="855122"/>
                  </a:lnTo>
                  <a:lnTo>
                    <a:pt x="1838547" y="857150"/>
                  </a:lnTo>
                  <a:lnTo>
                    <a:pt x="1817116" y="859155"/>
                  </a:lnTo>
                  <a:lnTo>
                    <a:pt x="1818129" y="810072"/>
                  </a:lnTo>
                  <a:lnTo>
                    <a:pt x="1819138" y="760993"/>
                  </a:lnTo>
                  <a:lnTo>
                    <a:pt x="1820144" y="711920"/>
                  </a:lnTo>
                  <a:lnTo>
                    <a:pt x="1821147" y="662850"/>
                  </a:lnTo>
                  <a:lnTo>
                    <a:pt x="1822148" y="613784"/>
                  </a:lnTo>
                  <a:lnTo>
                    <a:pt x="1823148" y="564721"/>
                  </a:lnTo>
                  <a:lnTo>
                    <a:pt x="1824148" y="515660"/>
                  </a:lnTo>
                  <a:lnTo>
                    <a:pt x="1825149" y="466602"/>
                  </a:lnTo>
                  <a:lnTo>
                    <a:pt x="1826152" y="417546"/>
                  </a:lnTo>
                  <a:lnTo>
                    <a:pt x="1827158" y="368491"/>
                  </a:lnTo>
                  <a:lnTo>
                    <a:pt x="1828167" y="319436"/>
                  </a:lnTo>
                  <a:lnTo>
                    <a:pt x="1829180" y="27038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11719" y="2682748"/>
              <a:ext cx="98298" cy="132334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486400" y="2718180"/>
              <a:ext cx="1887855" cy="558165"/>
            </a:xfrm>
            <a:custGeom>
              <a:avLst/>
              <a:gdLst/>
              <a:ahLst/>
              <a:cxnLst/>
              <a:rect l="l" t="t" r="r" b="b"/>
              <a:pathLst>
                <a:path w="1887854" h="558164">
                  <a:moveTo>
                    <a:pt x="1845182" y="0"/>
                  </a:moveTo>
                  <a:lnTo>
                    <a:pt x="1844228" y="37812"/>
                  </a:lnTo>
                  <a:lnTo>
                    <a:pt x="1843262" y="75612"/>
                  </a:lnTo>
                  <a:lnTo>
                    <a:pt x="1842271" y="113389"/>
                  </a:lnTo>
                  <a:lnTo>
                    <a:pt x="1841246" y="151130"/>
                  </a:lnTo>
                  <a:lnTo>
                    <a:pt x="1852771" y="149659"/>
                  </a:lnTo>
                  <a:lnTo>
                    <a:pt x="1864296" y="148129"/>
                  </a:lnTo>
                  <a:lnTo>
                    <a:pt x="1875821" y="146575"/>
                  </a:lnTo>
                  <a:lnTo>
                    <a:pt x="1887347" y="145034"/>
                  </a:lnTo>
                  <a:lnTo>
                    <a:pt x="1885997" y="201295"/>
                  </a:lnTo>
                  <a:lnTo>
                    <a:pt x="1884552" y="257556"/>
                  </a:lnTo>
                  <a:lnTo>
                    <a:pt x="1838452" y="262636"/>
                  </a:lnTo>
                  <a:lnTo>
                    <a:pt x="1837519" y="297803"/>
                  </a:lnTo>
                  <a:lnTo>
                    <a:pt x="1836610" y="332994"/>
                  </a:lnTo>
                  <a:lnTo>
                    <a:pt x="1835701" y="368184"/>
                  </a:lnTo>
                  <a:lnTo>
                    <a:pt x="1834769" y="403352"/>
                  </a:lnTo>
                  <a:lnTo>
                    <a:pt x="1839214" y="445008"/>
                  </a:lnTo>
                  <a:lnTo>
                    <a:pt x="1843913" y="448945"/>
                  </a:lnTo>
                  <a:lnTo>
                    <a:pt x="1850771" y="448437"/>
                  </a:lnTo>
                  <a:lnTo>
                    <a:pt x="1855841" y="447486"/>
                  </a:lnTo>
                  <a:lnTo>
                    <a:pt x="1861899" y="445214"/>
                  </a:lnTo>
                  <a:lnTo>
                    <a:pt x="1868933" y="441632"/>
                  </a:lnTo>
                  <a:lnTo>
                    <a:pt x="1876932" y="436753"/>
                  </a:lnTo>
                  <a:lnTo>
                    <a:pt x="1877863" y="463139"/>
                  </a:lnTo>
                  <a:lnTo>
                    <a:pt x="1878758" y="489537"/>
                  </a:lnTo>
                  <a:lnTo>
                    <a:pt x="1879629" y="515959"/>
                  </a:lnTo>
                  <a:lnTo>
                    <a:pt x="1880489" y="542417"/>
                  </a:lnTo>
                  <a:lnTo>
                    <a:pt x="1865036" y="548657"/>
                  </a:lnTo>
                  <a:lnTo>
                    <a:pt x="1850120" y="553291"/>
                  </a:lnTo>
                  <a:lnTo>
                    <a:pt x="1835751" y="556329"/>
                  </a:lnTo>
                  <a:lnTo>
                    <a:pt x="1821942" y="557784"/>
                  </a:lnTo>
                  <a:lnTo>
                    <a:pt x="1807295" y="557573"/>
                  </a:lnTo>
                  <a:lnTo>
                    <a:pt x="1769358" y="537654"/>
                  </a:lnTo>
                  <a:lnTo>
                    <a:pt x="1752550" y="486104"/>
                  </a:lnTo>
                  <a:lnTo>
                    <a:pt x="1750212" y="438963"/>
                  </a:lnTo>
                  <a:lnTo>
                    <a:pt x="1750568" y="408559"/>
                  </a:lnTo>
                  <a:lnTo>
                    <a:pt x="1751518" y="374267"/>
                  </a:lnTo>
                  <a:lnTo>
                    <a:pt x="1752457" y="339963"/>
                  </a:lnTo>
                  <a:lnTo>
                    <a:pt x="1753371" y="305635"/>
                  </a:lnTo>
                  <a:lnTo>
                    <a:pt x="1754251" y="271272"/>
                  </a:lnTo>
                  <a:lnTo>
                    <a:pt x="1746535" y="272034"/>
                  </a:lnTo>
                  <a:lnTo>
                    <a:pt x="1738820" y="272796"/>
                  </a:lnTo>
                  <a:lnTo>
                    <a:pt x="1731105" y="273558"/>
                  </a:lnTo>
                  <a:lnTo>
                    <a:pt x="1723390" y="274320"/>
                  </a:lnTo>
                  <a:lnTo>
                    <a:pt x="1724078" y="247080"/>
                  </a:lnTo>
                  <a:lnTo>
                    <a:pt x="1725550" y="192649"/>
                  </a:lnTo>
                  <a:lnTo>
                    <a:pt x="1749456" y="162677"/>
                  </a:lnTo>
                  <a:lnTo>
                    <a:pt x="1757172" y="161798"/>
                  </a:lnTo>
                  <a:lnTo>
                    <a:pt x="1757648" y="143817"/>
                  </a:lnTo>
                  <a:lnTo>
                    <a:pt x="1758124" y="125872"/>
                  </a:lnTo>
                  <a:lnTo>
                    <a:pt x="1758600" y="107951"/>
                  </a:lnTo>
                  <a:lnTo>
                    <a:pt x="1759077" y="90043"/>
                  </a:lnTo>
                  <a:lnTo>
                    <a:pt x="1780674" y="67829"/>
                  </a:lnTo>
                  <a:lnTo>
                    <a:pt x="1802225" y="45402"/>
                  </a:lnTo>
                  <a:lnTo>
                    <a:pt x="1823727" y="22784"/>
                  </a:lnTo>
                  <a:lnTo>
                    <a:pt x="1845182" y="0"/>
                  </a:lnTo>
                  <a:close/>
                </a:path>
                <a:path w="1887854" h="558164">
                  <a:moveTo>
                    <a:pt x="0" y="77470"/>
                  </a:moveTo>
                  <a:lnTo>
                    <a:pt x="30882" y="80422"/>
                  </a:lnTo>
                  <a:lnTo>
                    <a:pt x="61801" y="83185"/>
                  </a:lnTo>
                  <a:lnTo>
                    <a:pt x="92743" y="85756"/>
                  </a:lnTo>
                  <a:lnTo>
                    <a:pt x="123698" y="88138"/>
                  </a:lnTo>
                  <a:lnTo>
                    <a:pt x="132979" y="134528"/>
                  </a:lnTo>
                  <a:lnTo>
                    <a:pt x="142229" y="181041"/>
                  </a:lnTo>
                  <a:lnTo>
                    <a:pt x="151450" y="227675"/>
                  </a:lnTo>
                  <a:lnTo>
                    <a:pt x="160639" y="274431"/>
                  </a:lnTo>
                  <a:lnTo>
                    <a:pt x="169799" y="321310"/>
                  </a:lnTo>
                  <a:lnTo>
                    <a:pt x="179567" y="276214"/>
                  </a:lnTo>
                  <a:lnTo>
                    <a:pt x="189367" y="230997"/>
                  </a:lnTo>
                  <a:lnTo>
                    <a:pt x="199196" y="185658"/>
                  </a:lnTo>
                  <a:lnTo>
                    <a:pt x="209057" y="140197"/>
                  </a:lnTo>
                  <a:lnTo>
                    <a:pt x="218948" y="94615"/>
                  </a:lnTo>
                  <a:lnTo>
                    <a:pt x="249904" y="96426"/>
                  </a:lnTo>
                  <a:lnTo>
                    <a:pt x="280860" y="98059"/>
                  </a:lnTo>
                  <a:lnTo>
                    <a:pt x="311816" y="99526"/>
                  </a:lnTo>
                  <a:lnTo>
                    <a:pt x="342773" y="100838"/>
                  </a:lnTo>
                  <a:lnTo>
                    <a:pt x="342106" y="149791"/>
                  </a:lnTo>
                  <a:lnTo>
                    <a:pt x="341439" y="198735"/>
                  </a:lnTo>
                  <a:lnTo>
                    <a:pt x="340772" y="247673"/>
                  </a:lnTo>
                  <a:lnTo>
                    <a:pt x="340105" y="296608"/>
                  </a:lnTo>
                  <a:lnTo>
                    <a:pt x="339439" y="345543"/>
                  </a:lnTo>
                  <a:lnTo>
                    <a:pt x="338772" y="394481"/>
                  </a:lnTo>
                  <a:lnTo>
                    <a:pt x="338105" y="443425"/>
                  </a:lnTo>
                  <a:lnTo>
                    <a:pt x="337438" y="492379"/>
                  </a:lnTo>
                  <a:lnTo>
                    <a:pt x="318462" y="489898"/>
                  </a:lnTo>
                  <a:lnTo>
                    <a:pt x="299450" y="487394"/>
                  </a:lnTo>
                  <a:lnTo>
                    <a:pt x="280414" y="484842"/>
                  </a:lnTo>
                  <a:lnTo>
                    <a:pt x="261365" y="482219"/>
                  </a:lnTo>
                  <a:lnTo>
                    <a:pt x="261927" y="433314"/>
                  </a:lnTo>
                  <a:lnTo>
                    <a:pt x="262471" y="384396"/>
                  </a:lnTo>
                  <a:lnTo>
                    <a:pt x="263001" y="335470"/>
                  </a:lnTo>
                  <a:lnTo>
                    <a:pt x="263520" y="286544"/>
                  </a:lnTo>
                  <a:lnTo>
                    <a:pt x="264032" y="237626"/>
                  </a:lnTo>
                  <a:lnTo>
                    <a:pt x="264540" y="188722"/>
                  </a:lnTo>
                  <a:lnTo>
                    <a:pt x="254201" y="236600"/>
                  </a:lnTo>
                  <a:lnTo>
                    <a:pt x="243882" y="284352"/>
                  </a:lnTo>
                  <a:lnTo>
                    <a:pt x="233584" y="331977"/>
                  </a:lnTo>
                  <a:lnTo>
                    <a:pt x="223308" y="379475"/>
                  </a:lnTo>
                  <a:lnTo>
                    <a:pt x="213053" y="426847"/>
                  </a:lnTo>
                  <a:lnTo>
                    <a:pt x="202819" y="474091"/>
                  </a:lnTo>
                  <a:lnTo>
                    <a:pt x="185654" y="471590"/>
                  </a:lnTo>
                  <a:lnTo>
                    <a:pt x="168465" y="469042"/>
                  </a:lnTo>
                  <a:lnTo>
                    <a:pt x="151276" y="466447"/>
                  </a:lnTo>
                  <a:lnTo>
                    <a:pt x="134112" y="463804"/>
                  </a:lnTo>
                  <a:lnTo>
                    <a:pt x="124638" y="414909"/>
                  </a:lnTo>
                  <a:lnTo>
                    <a:pt x="115137" y="366140"/>
                  </a:lnTo>
                  <a:lnTo>
                    <a:pt x="105600" y="317500"/>
                  </a:lnTo>
                  <a:lnTo>
                    <a:pt x="96021" y="268986"/>
                  </a:lnTo>
                  <a:lnTo>
                    <a:pt x="86392" y="220599"/>
                  </a:lnTo>
                  <a:lnTo>
                    <a:pt x="76708" y="172339"/>
                  </a:lnTo>
                  <a:lnTo>
                    <a:pt x="76571" y="219392"/>
                  </a:lnTo>
                  <a:lnTo>
                    <a:pt x="76421" y="266446"/>
                  </a:lnTo>
                  <a:lnTo>
                    <a:pt x="76263" y="313499"/>
                  </a:lnTo>
                  <a:lnTo>
                    <a:pt x="76105" y="360552"/>
                  </a:lnTo>
                  <a:lnTo>
                    <a:pt x="75955" y="407606"/>
                  </a:lnTo>
                  <a:lnTo>
                    <a:pt x="75819" y="454660"/>
                  </a:lnTo>
                  <a:lnTo>
                    <a:pt x="56864" y="451590"/>
                  </a:lnTo>
                  <a:lnTo>
                    <a:pt x="37909" y="448484"/>
                  </a:lnTo>
                  <a:lnTo>
                    <a:pt x="18954" y="445355"/>
                  </a:lnTo>
                  <a:lnTo>
                    <a:pt x="0" y="442214"/>
                  </a:lnTo>
                  <a:lnTo>
                    <a:pt x="0" y="390125"/>
                  </a:lnTo>
                  <a:lnTo>
                    <a:pt x="0" y="338034"/>
                  </a:lnTo>
                  <a:lnTo>
                    <a:pt x="0" y="285939"/>
                  </a:lnTo>
                  <a:lnTo>
                    <a:pt x="0" y="233837"/>
                  </a:lnTo>
                  <a:lnTo>
                    <a:pt x="0" y="181727"/>
                  </a:lnTo>
                  <a:lnTo>
                    <a:pt x="0" y="129605"/>
                  </a:lnTo>
                  <a:lnTo>
                    <a:pt x="0" y="7747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8169" y="2809748"/>
              <a:ext cx="166243" cy="990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1957" y="461594"/>
            <a:ext cx="372237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75"/>
              <a:t>Graceyho</a:t>
            </a:r>
            <a:r>
              <a:rPr dirty="0" sz="4400" spc="-250"/>
              <a:t> </a:t>
            </a:r>
            <a:r>
              <a:rPr dirty="0" sz="4400" spc="-80"/>
              <a:t>kyrety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69465"/>
            <a:ext cx="6390640" cy="3867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307079" indent="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dirty="0" sz="1800" spc="-90">
                <a:latin typeface="Arial"/>
                <a:cs typeface="Arial"/>
              </a:rPr>
              <a:t>Oboustranné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párové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nástroje </a:t>
            </a:r>
            <a:r>
              <a:rPr dirty="0" sz="1800" spc="-155">
                <a:latin typeface="Arial"/>
                <a:cs typeface="Arial"/>
              </a:rPr>
              <a:t>Čísla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40">
                <a:latin typeface="Arial"/>
                <a:cs typeface="Arial"/>
              </a:rPr>
              <a:t>a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barvy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90">
                <a:latin typeface="Arial"/>
                <a:cs typeface="Arial"/>
              </a:rPr>
              <a:t> 1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2:Přední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zuby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90">
                <a:latin typeface="Arial"/>
                <a:cs typeface="Arial"/>
              </a:rPr>
              <a:t> 3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4:Přední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zuby</a:t>
            </a:r>
            <a:endParaRPr sz="1800">
              <a:latin typeface="Arial"/>
              <a:cs typeface="Arial"/>
            </a:endParaRPr>
          </a:p>
          <a:p>
            <a:pPr marL="12700" marR="2901315">
              <a:lnSpc>
                <a:spcPct val="100000"/>
              </a:lnSpc>
            </a:pP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90">
                <a:latin typeface="Arial"/>
                <a:cs typeface="Arial"/>
              </a:rPr>
              <a:t> 5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6:Přední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14">
                <a:latin typeface="Arial"/>
                <a:cs typeface="Arial"/>
              </a:rPr>
              <a:t>zuby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40">
                <a:latin typeface="Arial"/>
                <a:cs typeface="Arial"/>
              </a:rPr>
              <a:t>a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premoláry </a:t>
            </a: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7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8:Postranní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zuby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9-</a:t>
            </a:r>
            <a:r>
              <a:rPr dirty="0" sz="1800" spc="-75">
                <a:latin typeface="Arial"/>
                <a:cs typeface="Arial"/>
              </a:rPr>
              <a:t>10: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Postranní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zuby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11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12:Meziální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plochy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postranních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20">
                <a:latin typeface="Arial"/>
                <a:cs typeface="Arial"/>
              </a:rPr>
              <a:t>zubů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13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14: </a:t>
            </a:r>
            <a:r>
              <a:rPr dirty="0" sz="1800" spc="-80">
                <a:latin typeface="Arial"/>
                <a:cs typeface="Arial"/>
              </a:rPr>
              <a:t>Distální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plochy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postranních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zubů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15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16: Meziální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plochy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postranních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zubů,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které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jsou </a:t>
            </a:r>
            <a:r>
              <a:rPr dirty="0" sz="1800" spc="-30">
                <a:latin typeface="Arial"/>
                <a:cs typeface="Arial"/>
              </a:rPr>
              <a:t>obtížně </a:t>
            </a:r>
            <a:r>
              <a:rPr dirty="0" sz="1800" spc="-10">
                <a:latin typeface="Arial"/>
                <a:cs typeface="Arial"/>
              </a:rPr>
              <a:t>přístupné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35">
                <a:latin typeface="Arial"/>
                <a:cs typeface="Arial"/>
              </a:rPr>
              <a:t>Gracey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17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18: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Distální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plochy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125">
                <a:latin typeface="Arial"/>
                <a:cs typeface="Arial"/>
              </a:rPr>
              <a:t>zadních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zubů,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které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jsou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obtížně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Arial"/>
                <a:cs typeface="Arial"/>
              </a:rPr>
              <a:t>přístupné.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191846"/>
            <a:ext cx="338074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60705" marR="5080" indent="-548640">
              <a:lnSpc>
                <a:spcPct val="100000"/>
              </a:lnSpc>
              <a:spcBef>
                <a:spcPts val="95"/>
              </a:spcBef>
            </a:pPr>
            <a:r>
              <a:rPr dirty="0" sz="4000" spc="-254"/>
              <a:t>Graceyho</a:t>
            </a:r>
            <a:r>
              <a:rPr dirty="0" sz="4000" spc="-180"/>
              <a:t> </a:t>
            </a:r>
            <a:r>
              <a:rPr dirty="0" sz="4000" spc="-95"/>
              <a:t>kyrety </a:t>
            </a:r>
            <a:r>
              <a:rPr dirty="0" sz="4000" spc="-45"/>
              <a:t>modifikace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10635"/>
            <a:ext cx="2691765" cy="178181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Char char="•"/>
              <a:tabLst>
                <a:tab pos="354965" algn="l"/>
              </a:tabLst>
            </a:pPr>
            <a:r>
              <a:rPr dirty="0" sz="3200" spc="-235">
                <a:latin typeface="Arial"/>
                <a:cs typeface="Arial"/>
              </a:rPr>
              <a:t>Gracey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20">
                <a:latin typeface="Arial"/>
                <a:cs typeface="Arial"/>
              </a:rPr>
              <a:t>mini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 spc="-55">
                <a:latin typeface="Arial"/>
                <a:cs typeface="Arial"/>
              </a:rPr>
              <a:t>After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20">
                <a:latin typeface="Arial"/>
                <a:cs typeface="Arial"/>
              </a:rPr>
              <a:t>five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Mini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45">
                <a:latin typeface="Arial"/>
                <a:cs typeface="Arial"/>
              </a:rPr>
              <a:t>after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40">
                <a:latin typeface="Arial"/>
                <a:cs typeface="Arial"/>
              </a:rPr>
              <a:t>five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191846"/>
            <a:ext cx="338074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60705" marR="5080" indent="-548640">
              <a:lnSpc>
                <a:spcPct val="100000"/>
              </a:lnSpc>
              <a:spcBef>
                <a:spcPts val="95"/>
              </a:spcBef>
            </a:pPr>
            <a:r>
              <a:rPr dirty="0" sz="4000" spc="-254"/>
              <a:t>Graceyho</a:t>
            </a:r>
            <a:r>
              <a:rPr dirty="0" sz="4000" spc="-180"/>
              <a:t> </a:t>
            </a:r>
            <a:r>
              <a:rPr dirty="0" sz="4000" spc="-95"/>
              <a:t>kyrety </a:t>
            </a:r>
            <a:r>
              <a:rPr dirty="0" sz="4000" spc="-45"/>
              <a:t>modifikace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8035925" cy="2660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447040" algn="l"/>
              </a:tabLst>
            </a:pPr>
            <a:r>
              <a:rPr dirty="0" sz="3200">
                <a:latin typeface="Arial"/>
                <a:cs typeface="Arial"/>
              </a:rPr>
              <a:t>	</a:t>
            </a:r>
            <a:r>
              <a:rPr dirty="0" sz="3200" spc="-160">
                <a:latin typeface="Arial"/>
                <a:cs typeface="Arial"/>
              </a:rPr>
              <a:t>Odstranění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subgingiválního</a:t>
            </a:r>
            <a:r>
              <a:rPr dirty="0" sz="3200" spc="-55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zubního</a:t>
            </a:r>
            <a:r>
              <a:rPr dirty="0" sz="3200" spc="-85">
                <a:latin typeface="Arial"/>
                <a:cs typeface="Arial"/>
              </a:rPr>
              <a:t> </a:t>
            </a:r>
            <a:r>
              <a:rPr dirty="0" sz="3200" spc="-190">
                <a:latin typeface="Arial"/>
                <a:cs typeface="Arial"/>
              </a:rPr>
              <a:t>kamene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405">
                <a:latin typeface="Arial"/>
                <a:cs typeface="Arial"/>
              </a:rPr>
              <a:t>s </a:t>
            </a:r>
            <a:r>
              <a:rPr dirty="0" sz="3200" spc="-155">
                <a:latin typeface="Arial"/>
                <a:cs typeface="Arial"/>
              </a:rPr>
              <a:t>plakem,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nekrotického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14">
                <a:latin typeface="Arial"/>
                <a:cs typeface="Arial"/>
              </a:rPr>
              <a:t>cementu,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45">
                <a:latin typeface="Arial"/>
                <a:cs typeface="Arial"/>
              </a:rPr>
              <a:t>vyhlazení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dirty="0" sz="3200" spc="-120">
                <a:latin typeface="Arial"/>
                <a:cs typeface="Arial"/>
              </a:rPr>
              <a:t>povrchu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kořene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0"/>
              </a:spcBef>
            </a:pP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3200" spc="-185">
                <a:latin typeface="Arial"/>
                <a:cs typeface="Arial"/>
              </a:rPr>
              <a:t>Nepůsobí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85">
                <a:latin typeface="Arial"/>
                <a:cs typeface="Arial"/>
              </a:rPr>
              <a:t>na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95">
                <a:latin typeface="Arial"/>
                <a:cs typeface="Arial"/>
              </a:rPr>
              <a:t>měkké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zkáně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825" y="1916048"/>
            <a:ext cx="4343400" cy="28384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6825" y="765048"/>
            <a:ext cx="3810000" cy="2925826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2822" y="461594"/>
            <a:ext cx="706310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75"/>
              <a:t>Nástroje</a:t>
            </a:r>
            <a:r>
              <a:rPr dirty="0" sz="4400" spc="-215"/>
              <a:t> </a:t>
            </a:r>
            <a:r>
              <a:rPr dirty="0" sz="4400" spc="-465"/>
              <a:t>z</a:t>
            </a:r>
            <a:r>
              <a:rPr dirty="0" sz="4400" spc="-200"/>
              <a:t> </a:t>
            </a:r>
            <a:r>
              <a:rPr dirty="0" sz="4400" spc="-160"/>
              <a:t>praktického</a:t>
            </a:r>
            <a:r>
              <a:rPr dirty="0" sz="4400" spc="-190"/>
              <a:t> </a:t>
            </a:r>
            <a:r>
              <a:rPr dirty="0" sz="4400" spc="-160"/>
              <a:t>hlediska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24657"/>
            <a:ext cx="6518275" cy="403796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</a:tabLst>
            </a:pPr>
            <a:r>
              <a:rPr dirty="0" sz="2800" spc="-160">
                <a:latin typeface="Arial"/>
                <a:cs typeface="Arial"/>
              </a:rPr>
              <a:t>Vyšetřovací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nástroje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-155">
                <a:latin typeface="Arial"/>
                <a:cs typeface="Arial"/>
              </a:rPr>
              <a:t>Zrcátko,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95">
                <a:latin typeface="Arial"/>
                <a:cs typeface="Arial"/>
              </a:rPr>
              <a:t>parodontální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65">
                <a:latin typeface="Arial"/>
                <a:cs typeface="Arial"/>
              </a:rPr>
              <a:t>sonda,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pinzeta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10"/>
              </a:spcBef>
            </a:pPr>
            <a:endParaRPr sz="2800">
              <a:latin typeface="Arial"/>
              <a:cs typeface="Arial"/>
            </a:endParaRPr>
          </a:p>
          <a:p>
            <a:pPr marL="12700" marR="1729739" indent="342265">
              <a:lnSpc>
                <a:spcPct val="120100"/>
              </a:lnSpc>
              <a:buChar char="•"/>
              <a:tabLst>
                <a:tab pos="354965" algn="l"/>
              </a:tabLst>
            </a:pPr>
            <a:r>
              <a:rPr dirty="0" sz="2800" spc="-125">
                <a:latin typeface="Arial"/>
                <a:cs typeface="Arial"/>
              </a:rPr>
              <a:t>Nástroje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80">
                <a:latin typeface="Arial"/>
                <a:cs typeface="Arial"/>
              </a:rPr>
              <a:t>na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120">
                <a:latin typeface="Arial"/>
                <a:cs typeface="Arial"/>
              </a:rPr>
              <a:t>odstranění</a:t>
            </a:r>
            <a:r>
              <a:rPr dirty="0" sz="2800" spc="-95">
                <a:latin typeface="Arial"/>
                <a:cs typeface="Arial"/>
              </a:rPr>
              <a:t> </a:t>
            </a:r>
            <a:r>
              <a:rPr dirty="0" sz="2800" spc="-125">
                <a:latin typeface="Arial"/>
                <a:cs typeface="Arial"/>
              </a:rPr>
              <a:t>nánosů </a:t>
            </a:r>
            <a:r>
              <a:rPr dirty="0" sz="2800" spc="-200">
                <a:latin typeface="Arial"/>
                <a:cs typeface="Arial"/>
              </a:rPr>
              <a:t>Škrabky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kyrety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85"/>
              </a:spcBef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dirty="0" sz="2800" spc="-185">
                <a:latin typeface="Arial"/>
                <a:cs typeface="Arial"/>
              </a:rPr>
              <a:t>Speciální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 spc="-105">
                <a:latin typeface="Arial"/>
                <a:cs typeface="Arial"/>
              </a:rPr>
              <a:t>nástroje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80">
                <a:latin typeface="Arial"/>
                <a:cs typeface="Arial"/>
              </a:rPr>
              <a:t>na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114">
                <a:latin typeface="Arial"/>
                <a:cs typeface="Arial"/>
              </a:rPr>
              <a:t>chirurgické</a:t>
            </a:r>
            <a:r>
              <a:rPr dirty="0" sz="2800" spc="-90">
                <a:latin typeface="Arial"/>
                <a:cs typeface="Arial"/>
              </a:rPr>
              <a:t> </a:t>
            </a:r>
            <a:r>
              <a:rPr dirty="0" sz="2800" spc="-160">
                <a:latin typeface="Arial"/>
                <a:cs typeface="Arial"/>
              </a:rPr>
              <a:t>výkony</a:t>
            </a:r>
            <a:r>
              <a:rPr dirty="0" sz="2800" spc="-8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na </a:t>
            </a:r>
            <a:r>
              <a:rPr dirty="0" sz="2800" spc="-10">
                <a:latin typeface="Arial"/>
                <a:cs typeface="Arial"/>
              </a:rPr>
              <a:t>parodontu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1927225">
              <a:lnSpc>
                <a:spcPct val="100000"/>
              </a:lnSpc>
              <a:spcBef>
                <a:spcPts val="105"/>
              </a:spcBef>
            </a:pPr>
            <a:r>
              <a:rPr dirty="0" sz="4400" spc="-245"/>
              <a:t>Broušení</a:t>
            </a:r>
            <a:r>
              <a:rPr dirty="0" sz="4400" spc="-250"/>
              <a:t> </a:t>
            </a:r>
            <a:r>
              <a:rPr dirty="0" sz="4400" spc="-105"/>
              <a:t>nástrojů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548129"/>
            <a:ext cx="7845425" cy="39039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dirty="0" sz="2400" spc="-175">
                <a:latin typeface="Arial"/>
                <a:cs typeface="Arial"/>
              </a:rPr>
              <a:t>Šrabky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 spc="-210">
                <a:latin typeface="Arial"/>
                <a:cs typeface="Arial"/>
              </a:rPr>
              <a:t>a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65">
                <a:latin typeface="Arial"/>
                <a:cs typeface="Arial"/>
              </a:rPr>
              <a:t>kyrety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po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použití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přebrousit!!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  <a:buFont typeface="Arial"/>
              <a:buChar char="•"/>
            </a:pP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dirty="0" sz="2400" spc="-210">
                <a:latin typeface="Arial"/>
                <a:cs typeface="Arial"/>
              </a:rPr>
              <a:t>Kdy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brousit</a:t>
            </a:r>
            <a:endParaRPr sz="2400">
              <a:latin typeface="Arial"/>
              <a:cs typeface="Arial"/>
            </a:endParaRPr>
          </a:p>
          <a:p>
            <a:pPr marL="355600" marR="936625" indent="-342900">
              <a:lnSpc>
                <a:spcPts val="2300"/>
              </a:lnSpc>
              <a:spcBef>
                <a:spcPts val="560"/>
              </a:spcBef>
              <a:buChar char="-"/>
              <a:tabLst>
                <a:tab pos="355600" algn="l"/>
              </a:tabLst>
            </a:pPr>
            <a:r>
              <a:rPr dirty="0" sz="2400" spc="-254">
                <a:latin typeface="Arial"/>
                <a:cs typeface="Arial"/>
              </a:rPr>
              <a:t>Po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ošetření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05">
                <a:latin typeface="Arial"/>
                <a:cs typeface="Arial"/>
              </a:rPr>
              <a:t>pacienta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po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dezinfekci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85">
                <a:latin typeface="Arial"/>
                <a:cs typeface="Arial"/>
              </a:rPr>
              <a:t>nástroje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před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jeho </a:t>
            </a:r>
            <a:r>
              <a:rPr dirty="0" sz="2400" spc="-100">
                <a:latin typeface="Arial"/>
                <a:cs typeface="Arial"/>
              </a:rPr>
              <a:t>sterilizací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(Infekce!!!)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ts val="2310"/>
              </a:lnSpc>
              <a:spcBef>
                <a:spcPts val="580"/>
              </a:spcBef>
              <a:buChar char="-"/>
              <a:tabLst>
                <a:tab pos="355600" algn="l"/>
              </a:tabLst>
            </a:pPr>
            <a:r>
              <a:rPr dirty="0" sz="2400" spc="-165">
                <a:latin typeface="Arial"/>
                <a:cs typeface="Arial"/>
              </a:rPr>
              <a:t>Před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ošetřením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105">
                <a:latin typeface="Arial"/>
                <a:cs typeface="Arial"/>
              </a:rPr>
              <a:t>pacienta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155">
                <a:latin typeface="Arial"/>
                <a:cs typeface="Arial"/>
              </a:rPr>
              <a:t>–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65">
                <a:latin typeface="Arial"/>
                <a:cs typeface="Arial"/>
              </a:rPr>
              <a:t>sterilní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70">
                <a:latin typeface="Arial"/>
                <a:cs typeface="Arial"/>
              </a:rPr>
              <a:t>nástroj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brousíme </a:t>
            </a:r>
            <a:r>
              <a:rPr dirty="0" sz="2400" spc="-25">
                <a:latin typeface="Arial"/>
                <a:cs typeface="Arial"/>
              </a:rPr>
              <a:t>sterilním </a:t>
            </a:r>
            <a:r>
              <a:rPr dirty="0" sz="2400" spc="-10">
                <a:latin typeface="Arial"/>
                <a:cs typeface="Arial"/>
              </a:rPr>
              <a:t>kamenem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"/>
              </a:spcBef>
              <a:buChar char="•"/>
              <a:tabLst>
                <a:tab pos="354965" algn="l"/>
              </a:tabLst>
            </a:pPr>
            <a:r>
              <a:rPr dirty="0" sz="2400" spc="-155">
                <a:latin typeface="Arial"/>
                <a:cs typeface="Arial"/>
              </a:rPr>
              <a:t>Frekvence</a:t>
            </a:r>
            <a:r>
              <a:rPr dirty="0" sz="2400" spc="-110">
                <a:latin typeface="Arial"/>
                <a:cs typeface="Arial"/>
              </a:rPr>
              <a:t> broušení</a:t>
            </a:r>
            <a:r>
              <a:rPr dirty="0" sz="2400" spc="-85">
                <a:latin typeface="Arial"/>
                <a:cs typeface="Arial"/>
              </a:rPr>
              <a:t> </a:t>
            </a:r>
            <a:r>
              <a:rPr dirty="0" sz="2400" spc="-175">
                <a:latin typeface="Arial"/>
                <a:cs typeface="Arial"/>
              </a:rPr>
              <a:t>závisí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na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-"/>
              <a:tabLst>
                <a:tab pos="354965" algn="l"/>
              </a:tabLst>
            </a:pPr>
            <a:r>
              <a:rPr dirty="0" sz="2400" spc="-85">
                <a:latin typeface="Arial"/>
                <a:cs typeface="Arial"/>
              </a:rPr>
              <a:t>frekvenci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35">
                <a:latin typeface="Arial"/>
                <a:cs typeface="Arial"/>
              </a:rPr>
              <a:t>používání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nástroje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-"/>
              <a:tabLst>
                <a:tab pos="354965" algn="l"/>
              </a:tabLst>
            </a:pPr>
            <a:r>
              <a:rPr dirty="0" sz="2400" spc="-80">
                <a:latin typeface="Arial"/>
                <a:cs typeface="Arial"/>
              </a:rPr>
              <a:t>obtížnosti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 spc="-105">
                <a:latin typeface="Arial"/>
                <a:cs typeface="Arial"/>
              </a:rPr>
              <a:t>odstranění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nánosů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spc="-70">
                <a:latin typeface="Arial"/>
                <a:cs typeface="Arial"/>
              </a:rPr>
              <a:t>Optimum: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 spc="-175">
                <a:latin typeface="Arial"/>
                <a:cs typeface="Arial"/>
              </a:rPr>
              <a:t>vždy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před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75">
                <a:latin typeface="Arial"/>
                <a:cs typeface="Arial"/>
              </a:rPr>
              <a:t>použitím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130">
                <a:latin typeface="Arial"/>
                <a:cs typeface="Arial"/>
              </a:rPr>
              <a:t>2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55">
                <a:latin typeface="Arial"/>
                <a:cs typeface="Arial"/>
              </a:rPr>
              <a:t>–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130">
                <a:latin typeface="Arial"/>
                <a:cs typeface="Arial"/>
              </a:rPr>
              <a:t>3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tahy.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5753" y="1042796"/>
            <a:ext cx="708977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15"/>
              <a:t>Chirurgické</a:t>
            </a:r>
            <a:r>
              <a:rPr dirty="0" sz="4400" spc="-195"/>
              <a:t> </a:t>
            </a:r>
            <a:r>
              <a:rPr dirty="0" sz="4400" spc="-170"/>
              <a:t>ošetření</a:t>
            </a:r>
            <a:r>
              <a:rPr dirty="0" sz="4400" spc="-204"/>
              <a:t> </a:t>
            </a:r>
            <a:r>
              <a:rPr dirty="0" sz="4400" spc="-80"/>
              <a:t>parodontu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1410969" y="2336749"/>
            <a:ext cx="5936615" cy="1733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160"/>
              </a:lnSpc>
              <a:spcBef>
                <a:spcPts val="105"/>
              </a:spcBef>
            </a:pPr>
            <a:r>
              <a:rPr dirty="0" sz="2000" spc="-145" b="1">
                <a:solidFill>
                  <a:srgbClr val="888888"/>
                </a:solidFill>
                <a:latin typeface="Arial"/>
                <a:cs typeface="Arial"/>
              </a:rPr>
              <a:t>Odstranění</a:t>
            </a:r>
            <a:r>
              <a:rPr dirty="0" sz="2000" spc="-55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140" b="1">
                <a:solidFill>
                  <a:srgbClr val="888888"/>
                </a:solidFill>
                <a:latin typeface="Arial"/>
                <a:cs typeface="Arial"/>
              </a:rPr>
              <a:t>parodontálních</a:t>
            </a:r>
            <a:r>
              <a:rPr dirty="0" sz="2000" spc="-55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150" b="1">
                <a:solidFill>
                  <a:srgbClr val="888888"/>
                </a:solidFill>
                <a:latin typeface="Arial"/>
                <a:cs typeface="Arial"/>
              </a:rPr>
              <a:t>chobotů</a:t>
            </a:r>
            <a:r>
              <a:rPr dirty="0" sz="2000" spc="-75" b="1">
                <a:solidFill>
                  <a:srgbClr val="888888"/>
                </a:solidFill>
                <a:latin typeface="Arial"/>
                <a:cs typeface="Arial"/>
              </a:rPr>
              <a:t> (2-</a:t>
            </a:r>
            <a:r>
              <a:rPr dirty="0" sz="2000" spc="-50" b="1">
                <a:solidFill>
                  <a:srgbClr val="888888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60"/>
              </a:lnSpc>
            </a:pPr>
            <a:r>
              <a:rPr dirty="0" sz="2000" spc="-45" b="1">
                <a:solidFill>
                  <a:srgbClr val="888888"/>
                </a:solidFill>
                <a:latin typeface="Arial"/>
                <a:cs typeface="Arial"/>
              </a:rPr>
              <a:t>Mm,</a:t>
            </a:r>
            <a:r>
              <a:rPr dirty="0" sz="2000" spc="-125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280" b="1">
                <a:solidFill>
                  <a:srgbClr val="888888"/>
                </a:solidFill>
                <a:latin typeface="Arial"/>
                <a:cs typeface="Arial"/>
              </a:rPr>
              <a:t>BOP</a:t>
            </a:r>
            <a:r>
              <a:rPr dirty="0" sz="2000" spc="-110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888888"/>
                </a:solidFill>
                <a:latin typeface="Arial"/>
                <a:cs typeface="Arial"/>
              </a:rPr>
              <a:t>0)</a:t>
            </a:r>
            <a:r>
              <a:rPr dirty="0" sz="2000" spc="225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60" b="1">
                <a:solidFill>
                  <a:srgbClr val="888888"/>
                </a:solidFill>
                <a:latin typeface="Arial"/>
                <a:cs typeface="Arial"/>
              </a:rPr>
              <a:t>-</a:t>
            </a:r>
            <a:r>
              <a:rPr dirty="0" sz="2000" spc="-114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888888"/>
                </a:solidFill>
                <a:latin typeface="Arial"/>
                <a:cs typeface="Arial"/>
              </a:rPr>
              <a:t>resektivní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000" spc="-185" b="1">
                <a:solidFill>
                  <a:srgbClr val="888888"/>
                </a:solidFill>
                <a:latin typeface="Arial"/>
                <a:cs typeface="Arial"/>
              </a:rPr>
              <a:t>Regenerace</a:t>
            </a:r>
            <a:r>
              <a:rPr dirty="0" sz="2000" spc="-60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140" b="1">
                <a:solidFill>
                  <a:srgbClr val="888888"/>
                </a:solidFill>
                <a:latin typeface="Arial"/>
                <a:cs typeface="Arial"/>
              </a:rPr>
              <a:t>parodontálních</a:t>
            </a:r>
            <a:r>
              <a:rPr dirty="0" sz="2000" spc="-90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105" b="1">
                <a:solidFill>
                  <a:srgbClr val="888888"/>
                </a:solidFill>
                <a:latin typeface="Arial"/>
                <a:cs typeface="Arial"/>
              </a:rPr>
              <a:t>tkání</a:t>
            </a:r>
            <a:r>
              <a:rPr dirty="0" sz="2000" spc="-95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55" b="1">
                <a:solidFill>
                  <a:srgbClr val="888888"/>
                </a:solidFill>
                <a:latin typeface="Arial"/>
                <a:cs typeface="Arial"/>
              </a:rPr>
              <a:t>-</a:t>
            </a:r>
            <a:r>
              <a:rPr dirty="0" sz="2000" spc="-65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40" b="1">
                <a:solidFill>
                  <a:srgbClr val="888888"/>
                </a:solidFill>
                <a:latin typeface="Arial"/>
                <a:cs typeface="Arial"/>
              </a:rPr>
              <a:t>regenerativní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60000"/>
              </a:lnSpc>
            </a:pPr>
            <a:r>
              <a:rPr dirty="0" sz="2000" spc="-165" b="1">
                <a:solidFill>
                  <a:srgbClr val="888888"/>
                </a:solidFill>
                <a:latin typeface="Arial"/>
                <a:cs typeface="Arial"/>
              </a:rPr>
              <a:t>Zlepšení</a:t>
            </a:r>
            <a:r>
              <a:rPr dirty="0" sz="2000" spc="-70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165" b="1">
                <a:solidFill>
                  <a:srgbClr val="888888"/>
                </a:solidFill>
                <a:latin typeface="Arial"/>
                <a:cs typeface="Arial"/>
              </a:rPr>
              <a:t>konfigurace</a:t>
            </a:r>
            <a:r>
              <a:rPr dirty="0" sz="2000" spc="-50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95" b="1">
                <a:solidFill>
                  <a:srgbClr val="888888"/>
                </a:solidFill>
                <a:latin typeface="Arial"/>
                <a:cs typeface="Arial"/>
              </a:rPr>
              <a:t>tkání,</a:t>
            </a:r>
            <a:r>
              <a:rPr dirty="0" sz="2000" spc="-75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145" b="1">
                <a:solidFill>
                  <a:srgbClr val="888888"/>
                </a:solidFill>
                <a:latin typeface="Arial"/>
                <a:cs typeface="Arial"/>
              </a:rPr>
              <a:t>odstranění</a:t>
            </a:r>
            <a:r>
              <a:rPr dirty="0" sz="2000" spc="-55" b="1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dirty="0" sz="2000" spc="-145" b="1">
                <a:solidFill>
                  <a:srgbClr val="888888"/>
                </a:solidFill>
                <a:latin typeface="Arial"/>
                <a:cs typeface="Arial"/>
              </a:rPr>
              <a:t>mukogingiválních </a:t>
            </a:r>
            <a:r>
              <a:rPr dirty="0" sz="2000" spc="-10" b="1">
                <a:solidFill>
                  <a:srgbClr val="888888"/>
                </a:solidFill>
                <a:latin typeface="Arial"/>
                <a:cs typeface="Arial"/>
              </a:rPr>
              <a:t>poruch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698751" y="5320029"/>
            <a:ext cx="32734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95">
                <a:latin typeface="Arial"/>
                <a:cs typeface="Arial"/>
              </a:rPr>
              <a:t>Následující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obrázky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jsou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ilustrativní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3083" rIns="0" bIns="0" rtlCol="0" vert="horz">
            <a:spAutoFit/>
          </a:bodyPr>
          <a:lstStyle/>
          <a:p>
            <a:pPr marL="2215515">
              <a:lnSpc>
                <a:spcPct val="100000"/>
              </a:lnSpc>
              <a:spcBef>
                <a:spcPts val="105"/>
              </a:spcBef>
            </a:pPr>
            <a:r>
              <a:rPr dirty="0" sz="4400" spc="-360"/>
              <a:t>Dáseň</a:t>
            </a:r>
            <a:r>
              <a:rPr dirty="0" sz="4400" spc="-229"/>
              <a:t> </a:t>
            </a:r>
            <a:r>
              <a:rPr dirty="0" sz="4400" spc="-125"/>
              <a:t>-</a:t>
            </a:r>
            <a:r>
              <a:rPr dirty="0" sz="4400" spc="-204"/>
              <a:t> </a:t>
            </a:r>
            <a:r>
              <a:rPr dirty="0" sz="4400" spc="-185"/>
              <a:t>gingiva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7720965" cy="3831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1157605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dirty="0" sz="3200" spc="-130">
                <a:latin typeface="Arial"/>
                <a:cs typeface="Arial"/>
              </a:rPr>
              <a:t>Připojená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(alveolární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gingiva)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30">
                <a:latin typeface="Arial"/>
                <a:cs typeface="Arial"/>
              </a:rPr>
              <a:t>pevně </a:t>
            </a:r>
            <a:r>
              <a:rPr dirty="0" sz="3200" spc="-90">
                <a:latin typeface="Arial"/>
                <a:cs typeface="Arial"/>
              </a:rPr>
              <a:t>připojena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50">
                <a:latin typeface="Arial"/>
                <a:cs typeface="Arial"/>
              </a:rPr>
              <a:t>k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podkladu.</a:t>
            </a:r>
            <a:endParaRPr sz="3200">
              <a:latin typeface="Arial"/>
              <a:cs typeface="Arial"/>
            </a:endParaRPr>
          </a:p>
          <a:p>
            <a:pPr marL="12700" marR="303530">
              <a:lnSpc>
                <a:spcPct val="120000"/>
              </a:lnSpc>
            </a:pPr>
            <a:r>
              <a:rPr dirty="0" sz="3200" spc="-254">
                <a:latin typeface="Arial"/>
                <a:cs typeface="Arial"/>
              </a:rPr>
              <a:t>Šíře</a:t>
            </a:r>
            <a:r>
              <a:rPr dirty="0" sz="3200" spc="-165">
                <a:latin typeface="Arial"/>
                <a:cs typeface="Arial"/>
              </a:rPr>
              <a:t> 3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204">
                <a:latin typeface="Arial"/>
                <a:cs typeface="Arial"/>
              </a:rPr>
              <a:t>–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165">
                <a:latin typeface="Arial"/>
                <a:cs typeface="Arial"/>
              </a:rPr>
              <a:t>4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mm,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200">
                <a:latin typeface="Arial"/>
                <a:cs typeface="Arial"/>
              </a:rPr>
              <a:t>ve</a:t>
            </a:r>
            <a:r>
              <a:rPr dirty="0" sz="3200" spc="-150">
                <a:latin typeface="Arial"/>
                <a:cs typeface="Arial"/>
              </a:rPr>
              <a:t> </a:t>
            </a:r>
            <a:r>
              <a:rPr dirty="0" sz="3200" spc="-60">
                <a:latin typeface="Arial"/>
                <a:cs typeface="Arial"/>
              </a:rPr>
              <a:t>frontálním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200">
                <a:latin typeface="Arial"/>
                <a:cs typeface="Arial"/>
              </a:rPr>
              <a:t>úseku</a:t>
            </a:r>
            <a:r>
              <a:rPr dirty="0" sz="3200" spc="-155">
                <a:latin typeface="Arial"/>
                <a:cs typeface="Arial"/>
              </a:rPr>
              <a:t> </a:t>
            </a:r>
            <a:r>
              <a:rPr dirty="0" sz="3200" spc="-265">
                <a:latin typeface="Arial"/>
                <a:cs typeface="Arial"/>
              </a:rPr>
              <a:t>cca</a:t>
            </a:r>
            <a:r>
              <a:rPr dirty="0" sz="3200" spc="-170">
                <a:latin typeface="Arial"/>
                <a:cs typeface="Arial"/>
              </a:rPr>
              <a:t> </a:t>
            </a:r>
            <a:r>
              <a:rPr dirty="0" sz="3200" spc="-55">
                <a:latin typeface="Arial"/>
                <a:cs typeface="Arial"/>
              </a:rPr>
              <a:t>2mm. </a:t>
            </a:r>
            <a:r>
              <a:rPr dirty="0" sz="3200" spc="-175">
                <a:latin typeface="Arial"/>
                <a:cs typeface="Arial"/>
              </a:rPr>
              <a:t>Dolíčkování</a:t>
            </a:r>
            <a:r>
              <a:rPr dirty="0" sz="3200" spc="-145">
                <a:latin typeface="Arial"/>
                <a:cs typeface="Arial"/>
              </a:rPr>
              <a:t> </a:t>
            </a:r>
            <a:r>
              <a:rPr dirty="0" sz="3200" spc="-85">
                <a:latin typeface="Arial"/>
                <a:cs typeface="Arial"/>
              </a:rPr>
              <a:t>-</a:t>
            </a:r>
            <a:r>
              <a:rPr dirty="0" sz="3200" spc="-140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stippling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70"/>
              </a:spcBef>
            </a:pPr>
            <a:r>
              <a:rPr dirty="0" sz="3200" spc="-245">
                <a:latin typeface="Arial"/>
                <a:cs typeface="Arial"/>
              </a:rPr>
              <a:t>Od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120">
                <a:latin typeface="Arial"/>
                <a:cs typeface="Arial"/>
              </a:rPr>
              <a:t>alveolární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55">
                <a:latin typeface="Arial"/>
                <a:cs typeface="Arial"/>
              </a:rPr>
              <a:t>sliznice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40">
                <a:latin typeface="Arial"/>
                <a:cs typeface="Arial"/>
              </a:rPr>
              <a:t>oddělena</a:t>
            </a:r>
            <a:r>
              <a:rPr dirty="0" sz="3200" spc="-110">
                <a:latin typeface="Arial"/>
                <a:cs typeface="Arial"/>
              </a:rPr>
              <a:t> </a:t>
            </a:r>
            <a:r>
              <a:rPr dirty="0" sz="3200" spc="-114">
                <a:latin typeface="Arial"/>
                <a:cs typeface="Arial"/>
              </a:rPr>
              <a:t>mukogingivální </a:t>
            </a:r>
            <a:r>
              <a:rPr dirty="0" sz="3200" spc="-10">
                <a:latin typeface="Arial"/>
                <a:cs typeface="Arial"/>
              </a:rPr>
              <a:t>hranicí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3200" spc="-125">
                <a:latin typeface="Arial"/>
                <a:cs typeface="Arial"/>
              </a:rPr>
              <a:t>Alveolární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160">
                <a:latin typeface="Arial"/>
                <a:cs typeface="Arial"/>
              </a:rPr>
              <a:t>sliznice</a:t>
            </a:r>
            <a:r>
              <a:rPr dirty="0" sz="3200" spc="-135">
                <a:latin typeface="Arial"/>
                <a:cs typeface="Arial"/>
              </a:rPr>
              <a:t> </a:t>
            </a:r>
            <a:r>
              <a:rPr dirty="0" sz="3200" spc="-75">
                <a:latin typeface="Arial"/>
                <a:cs typeface="Arial"/>
              </a:rPr>
              <a:t>je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35">
                <a:latin typeface="Arial"/>
                <a:cs typeface="Arial"/>
              </a:rPr>
              <a:t>posunlivá,</a:t>
            </a:r>
            <a:r>
              <a:rPr dirty="0" sz="3200" spc="-95">
                <a:latin typeface="Arial"/>
                <a:cs typeface="Arial"/>
              </a:rPr>
              <a:t> </a:t>
            </a:r>
            <a:r>
              <a:rPr dirty="0" sz="3200" spc="-45">
                <a:latin typeface="Arial"/>
                <a:cs typeface="Arial"/>
              </a:rPr>
              <a:t>červenější.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7696200" cy="342099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838200"/>
            <a:ext cx="2819400" cy="15890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8600" y="3124073"/>
            <a:ext cx="2836799" cy="17383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800" y="3124200"/>
            <a:ext cx="2590800" cy="1803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2400" y="871600"/>
            <a:ext cx="2797175" cy="1550924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771269" y="5261813"/>
            <a:ext cx="14236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Cyclosporin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87167" y="5261813"/>
            <a:ext cx="283083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Blokátory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kalciových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kanálů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58646" y="2578734"/>
            <a:ext cx="10375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Phenytoin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657468" y="2578734"/>
            <a:ext cx="11010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Niphedipin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457200"/>
            <a:ext cx="1989201" cy="2089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1800" y="2819400"/>
            <a:ext cx="5111750" cy="21494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0" y="762000"/>
            <a:ext cx="2395601" cy="14397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9600" y="4876800"/>
            <a:ext cx="2519426" cy="164147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596290" y="977849"/>
            <a:ext cx="147193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Gingivektomie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48690" y="3797884"/>
            <a:ext cx="15722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Gingivoplastika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8514" y="461594"/>
            <a:ext cx="3970654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70"/>
              <a:t>Lalokové</a:t>
            </a:r>
            <a:r>
              <a:rPr dirty="0" sz="4400" spc="-200"/>
              <a:t> </a:t>
            </a:r>
            <a:r>
              <a:rPr dirty="0" sz="4400" spc="-190"/>
              <a:t>operace</a:t>
            </a:r>
            <a:endParaRPr sz="4400"/>
          </a:p>
        </p:txBody>
      </p:sp>
      <p:sp>
        <p:nvSpPr>
          <p:cNvPr id="3" name="object 3" descr=""/>
          <p:cNvSpPr txBox="1"/>
          <p:nvPr/>
        </p:nvSpPr>
        <p:spPr>
          <a:xfrm>
            <a:off x="535940" y="1607565"/>
            <a:ext cx="6436995" cy="40265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47040" indent="-434340">
              <a:lnSpc>
                <a:spcPct val="100000"/>
              </a:lnSpc>
              <a:spcBef>
                <a:spcPts val="105"/>
              </a:spcBef>
              <a:buChar char="•"/>
              <a:tabLst>
                <a:tab pos="447040" algn="l"/>
              </a:tabLst>
            </a:pPr>
            <a:r>
              <a:rPr dirty="0" sz="3200" spc="-140">
                <a:latin typeface="Arial"/>
                <a:cs typeface="Arial"/>
              </a:rPr>
              <a:t>Odklopení</a:t>
            </a:r>
            <a:r>
              <a:rPr dirty="0" sz="3200" spc="-160">
                <a:latin typeface="Arial"/>
                <a:cs typeface="Arial"/>
              </a:rPr>
              <a:t> </a:t>
            </a:r>
            <a:r>
              <a:rPr dirty="0" sz="3200" spc="-110">
                <a:latin typeface="Arial"/>
                <a:cs typeface="Arial"/>
              </a:rPr>
              <a:t>mukoperiostálního</a:t>
            </a:r>
            <a:r>
              <a:rPr dirty="0" sz="3200" spc="-114">
                <a:latin typeface="Arial"/>
                <a:cs typeface="Arial"/>
              </a:rPr>
              <a:t> </a:t>
            </a:r>
            <a:r>
              <a:rPr dirty="0" sz="3200" spc="-50">
                <a:latin typeface="Arial"/>
                <a:cs typeface="Arial"/>
              </a:rPr>
              <a:t>laloku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30"/>
              </a:spcBef>
              <a:buFont typeface="Arial"/>
              <a:buChar char="•"/>
            </a:pPr>
            <a:endParaRPr sz="3200">
              <a:latin typeface="Arial"/>
              <a:cs typeface="Arial"/>
            </a:endParaRPr>
          </a:p>
          <a:p>
            <a:pPr marL="12700" marR="4860290" indent="342265">
              <a:lnSpc>
                <a:spcPct val="120000"/>
              </a:lnSpc>
              <a:buChar char="•"/>
              <a:tabLst>
                <a:tab pos="354965" algn="l"/>
              </a:tabLst>
            </a:pPr>
            <a:r>
              <a:rPr dirty="0" sz="3200" spc="-370">
                <a:latin typeface="Arial"/>
                <a:cs typeface="Arial"/>
              </a:rPr>
              <a:t>Řezy </a:t>
            </a:r>
            <a:r>
              <a:rPr dirty="0" sz="3200" spc="-80">
                <a:latin typeface="Arial"/>
                <a:cs typeface="Arial"/>
              </a:rPr>
              <a:t>Okrajové </a:t>
            </a:r>
            <a:r>
              <a:rPr dirty="0" sz="3200" spc="-10">
                <a:latin typeface="Arial"/>
                <a:cs typeface="Arial"/>
              </a:rPr>
              <a:t>Externí Interní </a:t>
            </a:r>
            <a:r>
              <a:rPr dirty="0" sz="3200" spc="-120">
                <a:latin typeface="Arial"/>
                <a:cs typeface="Arial"/>
              </a:rPr>
              <a:t>Vertikální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895600" y="1066800"/>
            <a:ext cx="2743200" cy="3105150"/>
            <a:chOff x="2895600" y="1066800"/>
            <a:chExt cx="2743200" cy="310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5600" y="1066800"/>
              <a:ext cx="2495550" cy="310515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723257" y="1200657"/>
              <a:ext cx="915669" cy="1184275"/>
            </a:xfrm>
            <a:custGeom>
              <a:avLst/>
              <a:gdLst/>
              <a:ahLst/>
              <a:cxnLst/>
              <a:rect l="l" t="t" r="r" b="b"/>
              <a:pathLst>
                <a:path w="915670" h="1184275">
                  <a:moveTo>
                    <a:pt x="839343" y="551942"/>
                  </a:moveTo>
                  <a:lnTo>
                    <a:pt x="757555" y="528066"/>
                  </a:lnTo>
                  <a:lnTo>
                    <a:pt x="763511" y="560946"/>
                  </a:lnTo>
                  <a:lnTo>
                    <a:pt x="254" y="699643"/>
                  </a:lnTo>
                  <a:lnTo>
                    <a:pt x="2032" y="709041"/>
                  </a:lnTo>
                  <a:lnTo>
                    <a:pt x="765200" y="570230"/>
                  </a:lnTo>
                  <a:lnTo>
                    <a:pt x="771144" y="602996"/>
                  </a:lnTo>
                  <a:lnTo>
                    <a:pt x="830351" y="558673"/>
                  </a:lnTo>
                  <a:lnTo>
                    <a:pt x="839343" y="551942"/>
                  </a:lnTo>
                  <a:close/>
                </a:path>
                <a:path w="915670" h="1184275">
                  <a:moveTo>
                    <a:pt x="915543" y="1161542"/>
                  </a:moveTo>
                  <a:lnTo>
                    <a:pt x="905573" y="1153795"/>
                  </a:lnTo>
                  <a:lnTo>
                    <a:pt x="848233" y="1109218"/>
                  </a:lnTo>
                  <a:lnTo>
                    <a:pt x="841717" y="1141907"/>
                  </a:lnTo>
                  <a:lnTo>
                    <a:pt x="154432" y="1004443"/>
                  </a:lnTo>
                  <a:lnTo>
                    <a:pt x="152654" y="1013841"/>
                  </a:lnTo>
                  <a:lnTo>
                    <a:pt x="839851" y="1151318"/>
                  </a:lnTo>
                  <a:lnTo>
                    <a:pt x="833374" y="1183894"/>
                  </a:lnTo>
                  <a:lnTo>
                    <a:pt x="915543" y="1161542"/>
                  </a:lnTo>
                  <a:close/>
                </a:path>
                <a:path w="915670" h="1184275">
                  <a:moveTo>
                    <a:pt x="915543" y="18542"/>
                  </a:moveTo>
                  <a:lnTo>
                    <a:pt x="832358" y="0"/>
                  </a:lnTo>
                  <a:lnTo>
                    <a:pt x="840473" y="32423"/>
                  </a:lnTo>
                  <a:lnTo>
                    <a:pt x="0" y="242570"/>
                  </a:lnTo>
                  <a:lnTo>
                    <a:pt x="2286" y="251714"/>
                  </a:lnTo>
                  <a:lnTo>
                    <a:pt x="842784" y="41681"/>
                  </a:lnTo>
                  <a:lnTo>
                    <a:pt x="850900" y="74041"/>
                  </a:lnTo>
                  <a:lnTo>
                    <a:pt x="902957" y="29337"/>
                  </a:lnTo>
                  <a:lnTo>
                    <a:pt x="915543" y="185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612140" y="1855978"/>
            <a:ext cx="21818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Internal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gingivectomy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12140" y="2679319"/>
            <a:ext cx="22580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External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gingivectomy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38800" y="4648136"/>
            <a:ext cx="2578100" cy="152247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5702553" y="1054353"/>
            <a:ext cx="126746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Intrasulcular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Arial"/>
                <a:cs typeface="Arial"/>
              </a:rPr>
              <a:t>Marginal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702553" y="2151634"/>
            <a:ext cx="1381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Paramarginal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416300" y="4864989"/>
            <a:ext cx="117792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Papilar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Arial"/>
                <a:cs typeface="Arial"/>
              </a:rPr>
              <a:t>Paramedial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Arial"/>
                <a:cs typeface="Arial"/>
              </a:rPr>
              <a:t>Medial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4189603" y="4722876"/>
            <a:ext cx="2440305" cy="1377950"/>
          </a:xfrm>
          <a:custGeom>
            <a:avLst/>
            <a:gdLst/>
            <a:ahLst/>
            <a:cxnLst/>
            <a:rect l="l" t="t" r="r" b="b"/>
            <a:pathLst>
              <a:path w="2440304" h="1377950">
                <a:moveTo>
                  <a:pt x="2439797" y="611124"/>
                </a:moveTo>
                <a:lnTo>
                  <a:pt x="2355723" y="597535"/>
                </a:lnTo>
                <a:lnTo>
                  <a:pt x="2365654" y="629285"/>
                </a:lnTo>
                <a:lnTo>
                  <a:pt x="2201951" y="680453"/>
                </a:lnTo>
                <a:lnTo>
                  <a:pt x="2142871" y="636397"/>
                </a:lnTo>
                <a:lnTo>
                  <a:pt x="2137029" y="669239"/>
                </a:lnTo>
                <a:lnTo>
                  <a:pt x="1182547" y="498792"/>
                </a:lnTo>
                <a:lnTo>
                  <a:pt x="2144496" y="38760"/>
                </a:lnTo>
                <a:lnTo>
                  <a:pt x="2158873" y="68834"/>
                </a:lnTo>
                <a:lnTo>
                  <a:pt x="2193226" y="24638"/>
                </a:lnTo>
                <a:lnTo>
                  <a:pt x="2211197" y="1524"/>
                </a:lnTo>
                <a:lnTo>
                  <a:pt x="2125980" y="0"/>
                </a:lnTo>
                <a:lnTo>
                  <a:pt x="2140381" y="30149"/>
                </a:lnTo>
                <a:lnTo>
                  <a:pt x="1166444" y="495922"/>
                </a:lnTo>
                <a:lnTo>
                  <a:pt x="78486" y="301625"/>
                </a:lnTo>
                <a:lnTo>
                  <a:pt x="76708" y="311023"/>
                </a:lnTo>
                <a:lnTo>
                  <a:pt x="1151686" y="502983"/>
                </a:lnTo>
                <a:lnTo>
                  <a:pt x="456565" y="835406"/>
                </a:lnTo>
                <a:lnTo>
                  <a:pt x="460629" y="844042"/>
                </a:lnTo>
                <a:lnTo>
                  <a:pt x="1167790" y="505853"/>
                </a:lnTo>
                <a:lnTo>
                  <a:pt x="2135365" y="678624"/>
                </a:lnTo>
                <a:lnTo>
                  <a:pt x="2131110" y="702589"/>
                </a:lnTo>
                <a:lnTo>
                  <a:pt x="0" y="1368577"/>
                </a:lnTo>
                <a:lnTo>
                  <a:pt x="2794" y="1377670"/>
                </a:lnTo>
                <a:lnTo>
                  <a:pt x="2368499" y="638403"/>
                </a:lnTo>
                <a:lnTo>
                  <a:pt x="2378443" y="670179"/>
                </a:lnTo>
                <a:lnTo>
                  <a:pt x="2424887" y="625475"/>
                </a:lnTo>
                <a:lnTo>
                  <a:pt x="2439797" y="6111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7696200" cy="3420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644900" y="5551119"/>
            <a:ext cx="1763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Closed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curretage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3124200"/>
            <a:ext cx="5486400" cy="23924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533273"/>
            <a:ext cx="5294249" cy="2313051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644900" y="5855919"/>
            <a:ext cx="1611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Open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curretage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33273"/>
            <a:ext cx="2113026" cy="32465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6600" y="2971800"/>
            <a:ext cx="5092700" cy="15413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76600" y="4648263"/>
            <a:ext cx="5051425" cy="156362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8992" y="496646"/>
            <a:ext cx="54457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00"/>
              <a:t>Ošetření</a:t>
            </a:r>
            <a:r>
              <a:rPr dirty="0" sz="4000" spc="-150"/>
              <a:t> </a:t>
            </a:r>
            <a:r>
              <a:rPr dirty="0" sz="4000" spc="-210"/>
              <a:t>kostních</a:t>
            </a:r>
            <a:r>
              <a:rPr dirty="0" sz="4000" spc="-145"/>
              <a:t> </a:t>
            </a:r>
            <a:r>
              <a:rPr dirty="0" sz="4000" spc="-65"/>
              <a:t>chobotů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2743200"/>
            <a:ext cx="3810000" cy="1244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2819400"/>
            <a:ext cx="4267200" cy="1244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0800" y="4495863"/>
            <a:ext cx="4887976" cy="1573149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1371600"/>
            <a:ext cx="5253101" cy="15953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3962336"/>
            <a:ext cx="5357749" cy="16780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9466" rIns="0" bIns="0" rtlCol="0" vert="horz">
            <a:spAutoFit/>
          </a:bodyPr>
          <a:lstStyle/>
          <a:p>
            <a:pPr marL="2493645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Frenulectomy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087" y="814818"/>
            <a:ext cx="5228027" cy="5674881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914400"/>
            <a:ext cx="5253101" cy="1595374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219200" y="3124200"/>
            <a:ext cx="7374255" cy="3502025"/>
            <a:chOff x="1219200" y="3124200"/>
            <a:chExt cx="7374255" cy="35020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0" y="3124200"/>
              <a:ext cx="5199126" cy="19240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0200" y="3743325"/>
              <a:ext cx="4453001" cy="2882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5940" y="6426809"/>
            <a:ext cx="15570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888888"/>
                </a:solidFill>
                <a:latin typeface="Arial"/>
                <a:cs typeface="Arial"/>
                <a:hlinkClick r:id="rId2"/>
              </a:rPr>
              <a:t>lroubalikova@gmail.com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601662" y="395287"/>
            <a:ext cx="8228330" cy="5972175"/>
            <a:chOff x="601662" y="395287"/>
            <a:chExt cx="8228330" cy="59721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187" y="404875"/>
              <a:ext cx="5687949" cy="379247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06425" y="400050"/>
              <a:ext cx="5697855" cy="3802379"/>
            </a:xfrm>
            <a:custGeom>
              <a:avLst/>
              <a:gdLst/>
              <a:ahLst/>
              <a:cxnLst/>
              <a:rect l="l" t="t" r="r" b="b"/>
              <a:pathLst>
                <a:path w="5697855" h="3802379">
                  <a:moveTo>
                    <a:pt x="0" y="3801999"/>
                  </a:moveTo>
                  <a:lnTo>
                    <a:pt x="5697474" y="3801999"/>
                  </a:lnTo>
                  <a:lnTo>
                    <a:pt x="5697474" y="0"/>
                  </a:lnTo>
                  <a:lnTo>
                    <a:pt x="0" y="0"/>
                  </a:lnTo>
                  <a:lnTo>
                    <a:pt x="0" y="38019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2275" y="1268475"/>
              <a:ext cx="6337300" cy="422592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687449" y="1263650"/>
              <a:ext cx="6346825" cy="4235450"/>
            </a:xfrm>
            <a:custGeom>
              <a:avLst/>
              <a:gdLst/>
              <a:ahLst/>
              <a:cxnLst/>
              <a:rect l="l" t="t" r="r" b="b"/>
              <a:pathLst>
                <a:path w="6346825" h="4235450">
                  <a:moveTo>
                    <a:pt x="0" y="4235450"/>
                  </a:moveTo>
                  <a:lnTo>
                    <a:pt x="6346825" y="4235450"/>
                  </a:lnTo>
                  <a:lnTo>
                    <a:pt x="6346825" y="0"/>
                  </a:lnTo>
                  <a:lnTo>
                    <a:pt x="0" y="0"/>
                  </a:lnTo>
                  <a:lnTo>
                    <a:pt x="0" y="42354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8601" y="1989137"/>
              <a:ext cx="6551549" cy="436880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263775" y="1984375"/>
              <a:ext cx="6561455" cy="4378325"/>
            </a:xfrm>
            <a:custGeom>
              <a:avLst/>
              <a:gdLst/>
              <a:ahLst/>
              <a:cxnLst/>
              <a:rect l="l" t="t" r="r" b="b"/>
              <a:pathLst>
                <a:path w="6561455" h="4378325">
                  <a:moveTo>
                    <a:pt x="0" y="4378325"/>
                  </a:moveTo>
                  <a:lnTo>
                    <a:pt x="6561074" y="4378325"/>
                  </a:lnTo>
                  <a:lnTo>
                    <a:pt x="6561074" y="0"/>
                  </a:lnTo>
                  <a:lnTo>
                    <a:pt x="0" y="0"/>
                  </a:lnTo>
                  <a:lnTo>
                    <a:pt x="0" y="43783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5940" y="6426809"/>
            <a:ext cx="15570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888888"/>
                </a:solidFill>
                <a:latin typeface="Arial"/>
                <a:cs typeface="Arial"/>
                <a:hlinkClick r:id="rId2"/>
              </a:rPr>
              <a:t>lroubalikova@gmail.com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385762" y="250761"/>
            <a:ext cx="8372475" cy="5970905"/>
            <a:chOff x="385762" y="250761"/>
            <a:chExt cx="8372475" cy="59709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287" y="260223"/>
              <a:ext cx="5327650" cy="35513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90525" y="255524"/>
              <a:ext cx="5337175" cy="3561079"/>
            </a:xfrm>
            <a:custGeom>
              <a:avLst/>
              <a:gdLst/>
              <a:ahLst/>
              <a:cxnLst/>
              <a:rect l="l" t="t" r="r" b="b"/>
              <a:pathLst>
                <a:path w="5337175" h="3561079">
                  <a:moveTo>
                    <a:pt x="0" y="3560826"/>
                  </a:moveTo>
                  <a:lnTo>
                    <a:pt x="5337175" y="3560826"/>
                  </a:lnTo>
                  <a:lnTo>
                    <a:pt x="5337175" y="0"/>
                  </a:lnTo>
                  <a:lnTo>
                    <a:pt x="0" y="0"/>
                  </a:lnTo>
                  <a:lnTo>
                    <a:pt x="0" y="356082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8400" y="2852737"/>
              <a:ext cx="5040249" cy="335915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703573" y="2847975"/>
              <a:ext cx="5050155" cy="3368675"/>
            </a:xfrm>
            <a:custGeom>
              <a:avLst/>
              <a:gdLst/>
              <a:ahLst/>
              <a:cxnLst/>
              <a:rect l="l" t="t" r="r" b="b"/>
              <a:pathLst>
                <a:path w="5050155" h="3368675">
                  <a:moveTo>
                    <a:pt x="0" y="3368675"/>
                  </a:moveTo>
                  <a:lnTo>
                    <a:pt x="5049901" y="3368675"/>
                  </a:lnTo>
                  <a:lnTo>
                    <a:pt x="5049901" y="0"/>
                  </a:lnTo>
                  <a:lnTo>
                    <a:pt x="0" y="0"/>
                  </a:lnTo>
                  <a:lnTo>
                    <a:pt x="0" y="3368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5940" y="6426809"/>
            <a:ext cx="15570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888888"/>
                </a:solidFill>
                <a:latin typeface="Arial"/>
                <a:cs typeface="Arial"/>
                <a:hlinkClick r:id="rId2"/>
              </a:rPr>
              <a:t>lroubalikova@gmail.com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458787" y="250761"/>
            <a:ext cx="8369300" cy="6307455"/>
            <a:chOff x="458787" y="250761"/>
            <a:chExt cx="8369300" cy="63074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312" y="260350"/>
              <a:ext cx="5040249" cy="335915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63550" y="255524"/>
              <a:ext cx="5050155" cy="3368675"/>
            </a:xfrm>
            <a:custGeom>
              <a:avLst/>
              <a:gdLst/>
              <a:ahLst/>
              <a:cxnLst/>
              <a:rect l="l" t="t" r="r" b="b"/>
              <a:pathLst>
                <a:path w="5050155" h="3368675">
                  <a:moveTo>
                    <a:pt x="0" y="3368675"/>
                  </a:moveTo>
                  <a:lnTo>
                    <a:pt x="5049774" y="3368675"/>
                  </a:lnTo>
                  <a:lnTo>
                    <a:pt x="5049774" y="0"/>
                  </a:lnTo>
                  <a:lnTo>
                    <a:pt x="0" y="0"/>
                  </a:lnTo>
                  <a:lnTo>
                    <a:pt x="0" y="3368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3276" y="2565336"/>
              <a:ext cx="5975350" cy="398310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838450" y="2560574"/>
              <a:ext cx="5984875" cy="3992879"/>
            </a:xfrm>
            <a:custGeom>
              <a:avLst/>
              <a:gdLst/>
              <a:ahLst/>
              <a:cxnLst/>
              <a:rect l="l" t="t" r="r" b="b"/>
              <a:pathLst>
                <a:path w="5984875" h="3992879">
                  <a:moveTo>
                    <a:pt x="0" y="3992626"/>
                  </a:moveTo>
                  <a:lnTo>
                    <a:pt x="5984875" y="3992626"/>
                  </a:lnTo>
                  <a:lnTo>
                    <a:pt x="5984875" y="0"/>
                  </a:lnTo>
                  <a:lnTo>
                    <a:pt x="0" y="0"/>
                  </a:lnTo>
                  <a:lnTo>
                    <a:pt x="0" y="399262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5940" y="6426809"/>
            <a:ext cx="15570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888888"/>
                </a:solidFill>
                <a:latin typeface="Arial"/>
                <a:cs typeface="Arial"/>
                <a:hlinkClick r:id="rId2"/>
              </a:rPr>
              <a:t>lroubalikova@gmail.com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241300" y="323786"/>
            <a:ext cx="8907780" cy="6139180"/>
            <a:chOff x="241300" y="323786"/>
            <a:chExt cx="8907780" cy="61391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0825" y="333375"/>
              <a:ext cx="5040376" cy="335915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46062" y="328549"/>
              <a:ext cx="5050155" cy="3368675"/>
            </a:xfrm>
            <a:custGeom>
              <a:avLst/>
              <a:gdLst/>
              <a:ahLst/>
              <a:cxnLst/>
              <a:rect l="l" t="t" r="r" b="b"/>
              <a:pathLst>
                <a:path w="5050155" h="3368675">
                  <a:moveTo>
                    <a:pt x="0" y="3368675"/>
                  </a:moveTo>
                  <a:lnTo>
                    <a:pt x="5049901" y="3368675"/>
                  </a:lnTo>
                  <a:lnTo>
                    <a:pt x="5049901" y="0"/>
                  </a:lnTo>
                  <a:lnTo>
                    <a:pt x="0" y="0"/>
                  </a:lnTo>
                  <a:lnTo>
                    <a:pt x="0" y="3368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9975" y="2421000"/>
              <a:ext cx="5256149" cy="350354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335148" y="2416238"/>
              <a:ext cx="5266055" cy="3513454"/>
            </a:xfrm>
            <a:custGeom>
              <a:avLst/>
              <a:gdLst/>
              <a:ahLst/>
              <a:cxnLst/>
              <a:rect l="l" t="t" r="r" b="b"/>
              <a:pathLst>
                <a:path w="5266055" h="3513454">
                  <a:moveTo>
                    <a:pt x="0" y="3513074"/>
                  </a:moveTo>
                  <a:lnTo>
                    <a:pt x="5265801" y="3513074"/>
                  </a:lnTo>
                  <a:lnTo>
                    <a:pt x="5265801" y="0"/>
                  </a:lnTo>
                  <a:lnTo>
                    <a:pt x="0" y="0"/>
                  </a:lnTo>
                  <a:lnTo>
                    <a:pt x="0" y="351307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626" y="3284537"/>
              <a:ext cx="4643374" cy="316865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495800" y="3279775"/>
              <a:ext cx="4648200" cy="3178175"/>
            </a:xfrm>
            <a:custGeom>
              <a:avLst/>
              <a:gdLst/>
              <a:ahLst/>
              <a:cxnLst/>
              <a:rect l="l" t="t" r="r" b="b"/>
              <a:pathLst>
                <a:path w="4648200" h="3178175">
                  <a:moveTo>
                    <a:pt x="4648200" y="0"/>
                  </a:moveTo>
                  <a:lnTo>
                    <a:pt x="0" y="0"/>
                  </a:lnTo>
                  <a:lnTo>
                    <a:pt x="0" y="3178175"/>
                  </a:lnTo>
                  <a:lnTo>
                    <a:pt x="4648200" y="31781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387" y="1363662"/>
            <a:ext cx="8640699" cy="4584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8888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Elite</dc:creator>
  <dc:title>Preklinická parodontologie</dc:title>
  <dcterms:created xsi:type="dcterms:W3CDTF">2024-12-06T08:19:53Z</dcterms:created>
  <dcterms:modified xsi:type="dcterms:W3CDTF">2024-12-06T08:19:53Z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2019-12-02T00:00:00Z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2024-12-06T00:00:00Z</vt:filetime>
  </property>
  <property fmtid="{D5CDD505-2E9C-101B-9397-08002B2CF9AE}" pid="5" name="Producer">
    <vt:lpwstr>Microsoft® PowerPoint® 2010</vt:lpwstr>
  </property>
</Properties>
</file>