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9" r:id="rId4"/>
    <p:sldId id="264" r:id="rId5"/>
    <p:sldId id="286" r:id="rId6"/>
    <p:sldId id="287" r:id="rId7"/>
    <p:sldId id="288" r:id="rId8"/>
    <p:sldId id="257" r:id="rId9"/>
    <p:sldId id="268" r:id="rId10"/>
    <p:sldId id="281" r:id="rId11"/>
    <p:sldId id="266" r:id="rId12"/>
    <p:sldId id="284" r:id="rId13"/>
    <p:sldId id="260" r:id="rId14"/>
    <p:sldId id="282" r:id="rId15"/>
    <p:sldId id="258" r:id="rId16"/>
    <p:sldId id="276" r:id="rId17"/>
    <p:sldId id="283" r:id="rId18"/>
    <p:sldId id="274" r:id="rId19"/>
    <p:sldId id="269" r:id="rId20"/>
    <p:sldId id="277" r:id="rId21"/>
    <p:sldId id="267" r:id="rId22"/>
    <p:sldId id="270" r:id="rId23"/>
    <p:sldId id="272" r:id="rId24"/>
    <p:sldId id="278" r:id="rId25"/>
    <p:sldId id="279" r:id="rId26"/>
    <p:sldId id="271" r:id="rId27"/>
    <p:sldId id="275" r:id="rId28"/>
    <p:sldId id="273" r:id="rId29"/>
    <p:sldId id="262" r:id="rId30"/>
    <p:sldId id="263" r:id="rId31"/>
    <p:sldId id="280" r:id="rId32"/>
    <p:sldId id="285" r:id="rId33"/>
    <p:sldId id="261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60"/>
  </p:normalViewPr>
  <p:slideViewPr>
    <p:cSldViewPr>
      <p:cViewPr varScale="1">
        <p:scale>
          <a:sx n="69" d="100"/>
          <a:sy n="69" d="100"/>
        </p:scale>
        <p:origin x="-81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Kliknutím lze upravit styl.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FAA3617-D5B6-438C-98F6-D969852FFF61}" type="datetimeFigureOut">
              <a:rPr lang="cs-CZ" smtClean="0"/>
              <a:t>2. 3. 2020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49EFD2C-9509-4855-A1AF-C0B9225D81D3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oodpecker.cz/index.php?lng=cs&amp;cont=koncovky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zubní </a:t>
            </a:r>
            <a:r>
              <a:rPr lang="cs-CZ" dirty="0" err="1" smtClean="0"/>
              <a:t>kÁmen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 a možnosti odstranění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Petra </a:t>
            </a:r>
            <a:r>
              <a:rPr lang="cs-CZ" dirty="0" err="1" smtClean="0"/>
              <a:t>Bielczyková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74156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Ruční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dirty="0" err="1"/>
              <a:t>Scalery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       k </a:t>
            </a:r>
            <a:r>
              <a:rPr lang="cs-CZ" dirty="0"/>
              <a:t>odstranění tvrdých povrchů a k hrubé depuraci</a:t>
            </a:r>
          </a:p>
          <a:p>
            <a:r>
              <a:rPr lang="cs-CZ" dirty="0"/>
              <a:t>špičaté, velké – nelze pracovat </a:t>
            </a:r>
            <a:r>
              <a:rPr lang="cs-CZ" dirty="0" err="1"/>
              <a:t>subgingiválně</a:t>
            </a:r>
            <a:r>
              <a:rPr lang="cs-CZ" dirty="0"/>
              <a:t> bez poškození gingivy</a:t>
            </a:r>
          </a:p>
          <a:p>
            <a:r>
              <a:rPr lang="cs-CZ" dirty="0"/>
              <a:t>rovné – celá oblast horní i dolní čelisti</a:t>
            </a:r>
          </a:p>
          <a:p>
            <a:r>
              <a:rPr lang="cs-CZ" dirty="0"/>
              <a:t>zahnuté – odstranění zubního kamene z interdentálních prostorů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Srpek</a:t>
            </a:r>
          </a:p>
          <a:p>
            <a:r>
              <a:rPr lang="cs-CZ" dirty="0"/>
              <a:t>srpek – trojúhelníkovitý průřez, 2 řezací hrany, které se sbíhají do hrotu</a:t>
            </a:r>
          </a:p>
          <a:p>
            <a:pPr marL="0" indent="0">
              <a:buNone/>
            </a:pPr>
            <a:r>
              <a:rPr lang="cs-CZ" dirty="0" err="1"/>
              <a:t>hoe-scaler</a:t>
            </a:r>
            <a:r>
              <a:rPr lang="cs-CZ" dirty="0"/>
              <a:t> (motyčka)</a:t>
            </a:r>
          </a:p>
          <a:p>
            <a:r>
              <a:rPr lang="cs-CZ" dirty="0"/>
              <a:t>- </a:t>
            </a:r>
            <a:r>
              <a:rPr lang="cs-CZ" dirty="0" err="1"/>
              <a:t>motykovitý</a:t>
            </a:r>
            <a:r>
              <a:rPr lang="cs-CZ" dirty="0"/>
              <a:t> nebo hákovitý pracovní konec - odstranění zubního kamene i </a:t>
            </a:r>
            <a:r>
              <a:rPr lang="cs-CZ" dirty="0" err="1"/>
              <a:t>subgingiválně</a:t>
            </a:r>
            <a:r>
              <a:rPr lang="cs-CZ" dirty="0"/>
              <a:t> bez odklopení gingivy - nelze dosáhnout dna gingiválního sulku - ostré hrany – nebezpečí poškrábání povrchu kořene</a:t>
            </a:r>
          </a:p>
        </p:txBody>
      </p:sp>
    </p:spTree>
    <p:extLst>
      <p:ext uri="{BB962C8B-B14F-4D97-AF65-F5344CB8AC3E}">
        <p14:creationId xmlns:p14="http://schemas.microsoft.com/office/powerpoint/2010/main" val="2069424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OZK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Ruční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233" y="2132856"/>
            <a:ext cx="6785053" cy="4337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4275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</a:t>
            </a:r>
            <a:r>
              <a:rPr lang="cs-CZ" dirty="0" err="1" smtClean="0"/>
              <a:t>ozk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Dlátka</a:t>
            </a:r>
          </a:p>
          <a:p>
            <a:r>
              <a:rPr lang="cs-CZ" dirty="0"/>
              <a:t>odstranění interdentálního zubního kamene ve frontálním a přední části laterálního </a:t>
            </a:r>
            <a:r>
              <a:rPr lang="cs-CZ" dirty="0" smtClean="0"/>
              <a:t>úseku.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568" y="3140968"/>
            <a:ext cx="5594784" cy="3573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09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4019"/>
            <a:ext cx="7686427" cy="6651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87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Ruční nástroje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Kyrety</a:t>
            </a:r>
          </a:p>
          <a:p>
            <a:r>
              <a:rPr lang="cs-CZ" dirty="0"/>
              <a:t>- odstranění </a:t>
            </a:r>
            <a:r>
              <a:rPr lang="cs-CZ" dirty="0" err="1"/>
              <a:t>subgingiválních</a:t>
            </a:r>
            <a:r>
              <a:rPr lang="cs-CZ" dirty="0"/>
              <a:t> usazenin, nekrotického a infikovaného cementu kořene, granulační tkáně a epitelu z </a:t>
            </a:r>
            <a:r>
              <a:rPr lang="cs-CZ" dirty="0" err="1" smtClean="0"/>
              <a:t>parodontálních</a:t>
            </a:r>
            <a:r>
              <a:rPr lang="cs-CZ" dirty="0" smtClean="0"/>
              <a:t> kapes </a:t>
            </a:r>
            <a:r>
              <a:rPr lang="cs-CZ" dirty="0"/>
              <a:t>- drobné, zaoblený konec</a:t>
            </a:r>
          </a:p>
        </p:txBody>
      </p:sp>
    </p:spTree>
    <p:extLst>
      <p:ext uri="{BB962C8B-B14F-4D97-AF65-F5344CB8AC3E}">
        <p14:creationId xmlns:p14="http://schemas.microsoft.com/office/powerpoint/2010/main" val="164182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68952" cy="5812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86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kyrety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U</a:t>
            </a:r>
            <a:r>
              <a:rPr lang="cs-CZ" dirty="0" smtClean="0"/>
              <a:t>niverzální </a:t>
            </a:r>
            <a:r>
              <a:rPr lang="cs-CZ" dirty="0"/>
              <a:t>kyrety</a:t>
            </a:r>
          </a:p>
          <a:p>
            <a:endParaRPr lang="cs-CZ" dirty="0"/>
          </a:p>
          <a:p>
            <a:r>
              <a:rPr lang="cs-CZ" dirty="0"/>
              <a:t>možné použít ve všech kvadrantech chrupu na všech zubních ploškách</a:t>
            </a:r>
          </a:p>
          <a:p>
            <a:r>
              <a:rPr lang="cs-CZ" dirty="0"/>
              <a:t>nabroušené na obou stranách lžícovitého pracovního konce</a:t>
            </a:r>
          </a:p>
          <a:p>
            <a:r>
              <a:rPr lang="cs-CZ" dirty="0"/>
              <a:t>úhel mezi dříkem a pracovní hranou = 80°</a:t>
            </a:r>
          </a:p>
          <a:p>
            <a:r>
              <a:rPr lang="cs-CZ" dirty="0"/>
              <a:t>Columbia, Langer…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276225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316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kyrety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speciální </a:t>
            </a:r>
            <a:r>
              <a:rPr lang="cs-CZ" dirty="0" smtClean="0"/>
              <a:t>kyrety </a:t>
            </a:r>
            <a:r>
              <a:rPr lang="cs-CZ" dirty="0" err="1" smtClean="0"/>
              <a:t>Graceyho</a:t>
            </a:r>
            <a:endParaRPr lang="cs-CZ" dirty="0"/>
          </a:p>
          <a:p>
            <a:endParaRPr lang="cs-CZ" dirty="0"/>
          </a:p>
          <a:p>
            <a:r>
              <a:rPr lang="cs-CZ" dirty="0"/>
              <a:t>nabroušeny pouze na jedné straně – nutné zvolit správný nástroj</a:t>
            </a:r>
          </a:p>
          <a:p>
            <a:r>
              <a:rPr lang="cs-CZ" dirty="0"/>
              <a:t>úhel mezi pracovní hranou a povrchem = 80°</a:t>
            </a:r>
          </a:p>
          <a:p>
            <a:r>
              <a:rPr lang="cs-CZ" dirty="0"/>
              <a:t>úhel mezi dříkem a pracovní hranou = 60–70°</a:t>
            </a:r>
          </a:p>
          <a:p>
            <a:r>
              <a:rPr lang="cs-CZ" dirty="0" err="1"/>
              <a:t>Graceyho</a:t>
            </a:r>
            <a:r>
              <a:rPr lang="cs-CZ" dirty="0"/>
              <a:t> kyrety – číselné kódování – volba nástroje určeného přímo pro danou plošku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7061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kyrety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Speciální - </a:t>
            </a:r>
            <a:r>
              <a:rPr lang="cs-CZ" dirty="0" err="1" smtClean="0"/>
              <a:t>Graceyho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87339"/>
            <a:ext cx="7128792" cy="4745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347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OZK</a:t>
            </a:r>
            <a:endParaRPr lang="cs-CZ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6435"/>
            <a:ext cx="7239000" cy="453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1656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/>
              <a:t>Parodontologická sonda</a:t>
            </a:r>
          </a:p>
          <a:p>
            <a:endParaRPr lang="cs-CZ" dirty="0"/>
          </a:p>
          <a:p>
            <a:r>
              <a:rPr lang="cs-CZ" dirty="0" smtClean="0"/>
              <a:t>k </a:t>
            </a:r>
            <a:r>
              <a:rPr lang="cs-CZ" dirty="0"/>
              <a:t>vyšetření hloubky </a:t>
            </a:r>
            <a:r>
              <a:rPr lang="cs-CZ" dirty="0" err="1" smtClean="0"/>
              <a:t>parodontální</a:t>
            </a:r>
            <a:r>
              <a:rPr lang="cs-CZ" dirty="0" smtClean="0"/>
              <a:t> kapsy(u </a:t>
            </a:r>
            <a:r>
              <a:rPr lang="cs-CZ" dirty="0"/>
              <a:t>zdravého parodontu zavádíme sondu do sulku)</a:t>
            </a:r>
          </a:p>
          <a:p>
            <a:r>
              <a:rPr lang="cs-CZ" dirty="0"/>
              <a:t>na 4 místech – </a:t>
            </a:r>
            <a:r>
              <a:rPr lang="cs-CZ" dirty="0" err="1"/>
              <a:t>meziobukálně</a:t>
            </a:r>
            <a:r>
              <a:rPr lang="cs-CZ" dirty="0"/>
              <a:t>, bukálně, </a:t>
            </a:r>
            <a:r>
              <a:rPr lang="cs-CZ" dirty="0" err="1"/>
              <a:t>distobukálně</a:t>
            </a:r>
            <a:r>
              <a:rPr lang="cs-CZ" dirty="0"/>
              <a:t>, orálně</a:t>
            </a:r>
          </a:p>
          <a:p>
            <a:r>
              <a:rPr lang="cs-CZ" dirty="0"/>
              <a:t>první návštěva – ještě </a:t>
            </a:r>
            <a:r>
              <a:rPr lang="cs-CZ" dirty="0" err="1"/>
              <a:t>mezioorálně</a:t>
            </a:r>
            <a:r>
              <a:rPr lang="cs-CZ" dirty="0"/>
              <a:t> a </a:t>
            </a:r>
            <a:r>
              <a:rPr lang="cs-CZ" dirty="0" err="1"/>
              <a:t>distoorálně</a:t>
            </a:r>
            <a:r>
              <a:rPr lang="cs-CZ" dirty="0"/>
              <a:t> = šestibodové měření</a:t>
            </a:r>
          </a:p>
          <a:p>
            <a:r>
              <a:rPr lang="cs-CZ" dirty="0"/>
              <a:t>tlak – 0,25 N (</a:t>
            </a:r>
            <a:r>
              <a:rPr lang="cs-CZ" dirty="0" err="1"/>
              <a:t>gentle</a:t>
            </a:r>
            <a:r>
              <a:rPr lang="cs-CZ" dirty="0"/>
              <a:t> </a:t>
            </a:r>
            <a:r>
              <a:rPr lang="cs-CZ" dirty="0" err="1"/>
              <a:t>probing</a:t>
            </a:r>
            <a:r>
              <a:rPr lang="cs-CZ" dirty="0"/>
              <a:t> – opatrná sondáž)</a:t>
            </a:r>
          </a:p>
          <a:p>
            <a:r>
              <a:rPr lang="cs-CZ" dirty="0"/>
              <a:t>CAVE!!! podpůrný aparát je velmi zranitelný, sonda snadno proniká dnem </a:t>
            </a:r>
            <a:r>
              <a:rPr lang="cs-CZ" dirty="0" smtClean="0"/>
              <a:t>parokapsy</a:t>
            </a:r>
            <a:r>
              <a:rPr lang="cs-CZ" dirty="0" smtClean="0"/>
              <a:t> </a:t>
            </a:r>
            <a:r>
              <a:rPr lang="cs-CZ" dirty="0"/>
              <a:t>dále do tkáně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93169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</a:t>
            </a:r>
            <a:r>
              <a:rPr lang="cs-CZ" dirty="0" err="1" smtClean="0"/>
              <a:t>ozk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Speciální - implantologické</a:t>
            </a:r>
            <a:endParaRPr lang="cs-CZ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4081636" cy="4081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420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Možnosti OZK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Přístrojové</a:t>
            </a:r>
          </a:p>
          <a:p>
            <a:pPr marL="0" indent="0">
              <a:buNone/>
            </a:pPr>
            <a:r>
              <a:rPr lang="cs-CZ" dirty="0" smtClean="0"/>
              <a:t>Pneumatické </a:t>
            </a:r>
            <a:r>
              <a:rPr lang="cs-CZ" dirty="0" err="1" smtClean="0"/>
              <a:t>přístoje</a:t>
            </a:r>
            <a:r>
              <a:rPr lang="cs-CZ" dirty="0" smtClean="0"/>
              <a:t> </a:t>
            </a:r>
            <a:r>
              <a:rPr lang="cs-CZ" dirty="0"/>
              <a:t>– lamelový budič kmitů</a:t>
            </a:r>
          </a:p>
          <a:p>
            <a:pPr marL="0" indent="0">
              <a:buNone/>
            </a:pPr>
            <a:r>
              <a:rPr lang="cs-CZ" dirty="0"/>
              <a:t>                              </a:t>
            </a:r>
            <a:r>
              <a:rPr lang="cs-CZ" dirty="0" smtClean="0"/>
              <a:t>- </a:t>
            </a:r>
            <a:r>
              <a:rPr lang="cs-CZ" dirty="0"/>
              <a:t>elipsovité kmity</a:t>
            </a:r>
          </a:p>
          <a:p>
            <a:pPr marL="0" indent="0">
              <a:buNone/>
            </a:pPr>
            <a:r>
              <a:rPr lang="cs-CZ" dirty="0"/>
              <a:t>                            </a:t>
            </a:r>
            <a:r>
              <a:rPr lang="cs-CZ" dirty="0" smtClean="0"/>
              <a:t>  </a:t>
            </a:r>
            <a:r>
              <a:rPr lang="cs-CZ" dirty="0"/>
              <a:t>- 18 000 – 45 000 kmitů/s</a:t>
            </a:r>
          </a:p>
          <a:p>
            <a:pPr marL="0" indent="0">
              <a:buNone/>
            </a:pPr>
            <a:r>
              <a:rPr lang="cs-CZ" dirty="0"/>
              <a:t>                             </a:t>
            </a:r>
            <a:r>
              <a:rPr lang="cs-CZ" dirty="0" smtClean="0"/>
              <a:t> </a:t>
            </a:r>
            <a:r>
              <a:rPr lang="cs-CZ" dirty="0"/>
              <a:t>- efekt úder </a:t>
            </a:r>
            <a:r>
              <a:rPr lang="cs-CZ" dirty="0" smtClean="0"/>
              <a:t>kladivem</a:t>
            </a:r>
          </a:p>
          <a:p>
            <a:pPr marL="0" indent="0">
              <a:buNone/>
            </a:pPr>
            <a:r>
              <a:rPr lang="cs-CZ" dirty="0" smtClean="0"/>
              <a:t>    </a:t>
            </a:r>
            <a:r>
              <a:rPr lang="cs-CZ" dirty="0" err="1" smtClean="0"/>
              <a:t>SONICflex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77072"/>
            <a:ext cx="4406034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41490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Možnosti </a:t>
            </a:r>
            <a:r>
              <a:rPr lang="cs-CZ" dirty="0" err="1" smtClean="0"/>
              <a:t>ozk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PIEZOELEKTRICKÝ – keramický krystal, který mění    elektrickou energii za lineární, mechanickou.</a:t>
            </a:r>
          </a:p>
          <a:p>
            <a:pPr>
              <a:buFontTx/>
              <a:buChar char="-"/>
            </a:pPr>
            <a:r>
              <a:rPr lang="cs-CZ" dirty="0" smtClean="0"/>
              <a:t>lineární </a:t>
            </a:r>
            <a:r>
              <a:rPr lang="cs-CZ" dirty="0"/>
              <a:t>kmity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25 </a:t>
            </a:r>
            <a:r>
              <a:rPr lang="cs-CZ" dirty="0"/>
              <a:t>000 – 50 000 </a:t>
            </a:r>
            <a:r>
              <a:rPr lang="cs-CZ" dirty="0" smtClean="0"/>
              <a:t>kmitů/s</a:t>
            </a:r>
          </a:p>
          <a:p>
            <a:pPr>
              <a:buFontTx/>
              <a:buChar char="-"/>
            </a:pPr>
            <a:r>
              <a:rPr lang="cs-CZ" dirty="0" smtClean="0"/>
              <a:t>efekt </a:t>
            </a:r>
            <a:r>
              <a:rPr lang="cs-CZ" dirty="0"/>
              <a:t>práce dlátka pod </a:t>
            </a:r>
            <a:r>
              <a:rPr lang="cs-CZ" dirty="0" smtClean="0"/>
              <a:t>úhlem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</a:t>
            </a:r>
            <a:r>
              <a:rPr lang="cs-CZ" dirty="0"/>
              <a:t>0 ke kořenu zubu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63732"/>
            <a:ext cx="2880320" cy="2691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52188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Možnosti </a:t>
            </a:r>
            <a:r>
              <a:rPr lang="cs-CZ" dirty="0" err="1"/>
              <a:t>ozk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Vector</a:t>
            </a:r>
            <a:r>
              <a:rPr lang="cs-CZ" dirty="0" smtClean="0"/>
              <a:t> </a:t>
            </a:r>
            <a:r>
              <a:rPr lang="cs-CZ" dirty="0" err="1" smtClean="0"/>
              <a:t>Paro</a:t>
            </a:r>
            <a:r>
              <a:rPr lang="cs-CZ" dirty="0" smtClean="0"/>
              <a:t> </a:t>
            </a:r>
            <a:r>
              <a:rPr lang="cs-CZ" dirty="0" err="1" smtClean="0"/>
              <a:t>scaler</a:t>
            </a: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132856"/>
            <a:ext cx="5173588" cy="4957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308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905" y="2060848"/>
            <a:ext cx="8314053" cy="431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57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Prozor</a:t>
            </a:r>
            <a:r>
              <a:rPr lang="cs-CZ" dirty="0" smtClean="0"/>
              <a:t>!</a:t>
            </a:r>
            <a:endParaRPr lang="cs-CZ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4876800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13448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7613576" cy="4828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126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7488832" cy="4979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38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30149"/>
            <a:ext cx="8442176" cy="5353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1558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koncovky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89140"/>
            <a:ext cx="8136904" cy="5160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337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Poškození parodontu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27280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457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práce s ultrazvukem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</a:t>
            </a:r>
            <a:r>
              <a:rPr lang="cs-CZ" dirty="0" smtClean="0">
                <a:hlinkClick r:id="rId2"/>
              </a:rPr>
              <a:t>www.woodpecker.cz/index.php?lng=cs&amp;cont=koncovky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https://www.ems-dental.com/cs/guided-biofilm-therapy/gbt-06-piezon</a:t>
            </a:r>
          </a:p>
        </p:txBody>
      </p:sp>
    </p:spTree>
    <p:extLst>
      <p:ext uri="{BB962C8B-B14F-4D97-AF65-F5344CB8AC3E}">
        <p14:creationId xmlns:p14="http://schemas.microsoft.com/office/powerpoint/2010/main" val="28330481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Poškození skloviny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32927"/>
            <a:ext cx="6696744" cy="5309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599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Pracovní technika při práci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s </a:t>
            </a:r>
            <a:r>
              <a:rPr lang="cs-CZ" dirty="0"/>
              <a:t>ručními nástroji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držíme </a:t>
            </a:r>
            <a:r>
              <a:rPr lang="cs-CZ" dirty="0"/>
              <a:t>je jako psací pero, prostředníčkem se opíráme o zubní řadu - vyvinutí dostatečné síly, zabránění sklouznutí nástroje (poranění pacienta nebo </a:t>
            </a:r>
            <a:r>
              <a:rPr lang="cs-CZ" dirty="0" smtClean="0"/>
              <a:t>ošetřujícího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dlátko – jemné nárazy směrem od sebe</a:t>
            </a:r>
          </a:p>
          <a:p>
            <a:r>
              <a:rPr lang="cs-CZ" dirty="0" err="1"/>
              <a:t>scalery</a:t>
            </a:r>
            <a:r>
              <a:rPr lang="cs-CZ" dirty="0"/>
              <a:t> a kyrety – tahem od apexu směrem koronárním</a:t>
            </a:r>
          </a:p>
          <a:p>
            <a:r>
              <a:rPr lang="cs-CZ" dirty="0"/>
              <a:t>po použití nástroje </a:t>
            </a:r>
            <a:r>
              <a:rPr lang="cs-CZ" dirty="0" smtClean="0"/>
              <a:t>brousit!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97244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</a:t>
            </a:r>
            <a:r>
              <a:rPr lang="cs-CZ" smtClean="0"/>
              <a:t>za pozornost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056784" cy="498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735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nemluvíme o hloubce </a:t>
            </a:r>
            <a:r>
              <a:rPr lang="cs-CZ" dirty="0" smtClean="0"/>
              <a:t>parokapsy, </a:t>
            </a:r>
            <a:r>
              <a:rPr lang="cs-CZ" dirty="0"/>
              <a:t>ale o </a:t>
            </a:r>
            <a:r>
              <a:rPr lang="cs-CZ" u="sng" dirty="0"/>
              <a:t>hloubce </a:t>
            </a:r>
            <a:r>
              <a:rPr lang="cs-CZ" u="sng" dirty="0" smtClean="0"/>
              <a:t>sondáže!</a:t>
            </a:r>
            <a:endParaRPr lang="cs-CZ" u="sng" dirty="0"/>
          </a:p>
          <a:p>
            <a:r>
              <a:rPr lang="cs-CZ" dirty="0" smtClean="0"/>
              <a:t>zanícené </a:t>
            </a:r>
            <a:r>
              <a:rPr lang="cs-CZ" dirty="0"/>
              <a:t>tkáně nekladou </a:t>
            </a:r>
            <a:r>
              <a:rPr lang="cs-CZ" dirty="0" smtClean="0"/>
              <a:t>odpor!!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43411"/>
            <a:ext cx="6408711" cy="3497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1630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Zubní plak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Supragingivální</a:t>
            </a:r>
            <a:r>
              <a:rPr lang="cs-CZ" dirty="0" smtClean="0"/>
              <a:t>….</a:t>
            </a:r>
          </a:p>
          <a:p>
            <a:r>
              <a:rPr lang="cs-CZ" dirty="0" smtClean="0"/>
              <a:t>Subgingivální…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08920"/>
            <a:ext cx="7020272" cy="39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954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Detekce plaku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  <p:extLst>
      <p:ext uri="{BB962C8B-B14F-4D97-AF65-F5344CB8AC3E}">
        <p14:creationId xmlns:p14="http://schemas.microsoft.com/office/powerpoint/2010/main" val="1545998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Povrch jazyka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Sledujeme i povrch jazyka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32856"/>
            <a:ext cx="6840760" cy="456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159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Zubní kámen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Supragingivální</a:t>
            </a:r>
            <a:endParaRPr lang="cs-CZ" dirty="0" smtClean="0"/>
          </a:p>
          <a:p>
            <a:r>
              <a:rPr lang="cs-CZ" dirty="0" smtClean="0"/>
              <a:t>Subgingivální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500610"/>
            <a:ext cx="3464421" cy="455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129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na to??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89" y="2132856"/>
            <a:ext cx="7414543" cy="3672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0267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242</TotalTime>
  <Words>470</Words>
  <Application>Microsoft Office PowerPoint</Application>
  <PresentationFormat>Předvádění na obrazovce (4:3)</PresentationFormat>
  <Paragraphs>100</Paragraphs>
  <Slides>33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4" baseType="lpstr">
      <vt:lpstr>Bohatý</vt:lpstr>
      <vt:lpstr>zubní kÁmen  a možnosti odstranění</vt:lpstr>
      <vt:lpstr>Vyšetření</vt:lpstr>
      <vt:lpstr>Poškození parodontu </vt:lpstr>
      <vt:lpstr>Vyšetření</vt:lpstr>
      <vt:lpstr>Zubní plak</vt:lpstr>
      <vt:lpstr>Detekce plaku</vt:lpstr>
      <vt:lpstr>Povrch jazyka</vt:lpstr>
      <vt:lpstr>Zubní kámen</vt:lpstr>
      <vt:lpstr>Jak na to??</vt:lpstr>
      <vt:lpstr>Ruční nástroje</vt:lpstr>
      <vt:lpstr>Možnosti OZK</vt:lpstr>
      <vt:lpstr>Možnosti ozk</vt:lpstr>
      <vt:lpstr>Prezentace aplikace PowerPoint</vt:lpstr>
      <vt:lpstr>Ruční nástroje</vt:lpstr>
      <vt:lpstr>Prezentace aplikace PowerPoint</vt:lpstr>
      <vt:lpstr>kyrety</vt:lpstr>
      <vt:lpstr>kyrety</vt:lpstr>
      <vt:lpstr>kyrety</vt:lpstr>
      <vt:lpstr>Možnosti OZK</vt:lpstr>
      <vt:lpstr>Možnosti ozk</vt:lpstr>
      <vt:lpstr>Možnosti OZK</vt:lpstr>
      <vt:lpstr>Možnosti ozk</vt:lpstr>
      <vt:lpstr>Možnosti ozk</vt:lpstr>
      <vt:lpstr>Koncovky</vt:lpstr>
      <vt:lpstr>koncovky</vt:lpstr>
      <vt:lpstr>koncovky</vt:lpstr>
      <vt:lpstr>KOncovky</vt:lpstr>
      <vt:lpstr>Koncovky</vt:lpstr>
      <vt:lpstr>koncovky</vt:lpstr>
      <vt:lpstr>Video práce s ultrazvukem</vt:lpstr>
      <vt:lpstr>Poškození skloviny</vt:lpstr>
      <vt:lpstr>Pracovní technika při práci  s ručními nástroji</vt:lpstr>
      <vt:lpstr>Děkuji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Odstranění zubního kamene</dc:title>
  <dc:creator>petra.beruska</dc:creator>
  <cp:lastModifiedBy>petra.beruska</cp:lastModifiedBy>
  <cp:revision>14</cp:revision>
  <dcterms:created xsi:type="dcterms:W3CDTF">2020-03-01T18:00:46Z</dcterms:created>
  <dcterms:modified xsi:type="dcterms:W3CDTF">2020-03-02T20:26:06Z</dcterms:modified>
</cp:coreProperties>
</file>