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75" r:id="rId4"/>
    <p:sldId id="260" r:id="rId5"/>
    <p:sldId id="262" r:id="rId6"/>
    <p:sldId id="267" r:id="rId7"/>
    <p:sldId id="263" r:id="rId8"/>
    <p:sldId id="276" r:id="rId9"/>
    <p:sldId id="294" r:id="rId10"/>
    <p:sldId id="295" r:id="rId11"/>
    <p:sldId id="296" r:id="rId12"/>
    <p:sldId id="297" r:id="rId13"/>
    <p:sldId id="265" r:id="rId14"/>
    <p:sldId id="269" r:id="rId15"/>
    <p:sldId id="273" r:id="rId16"/>
    <p:sldId id="274" r:id="rId17"/>
    <p:sldId id="278" r:id="rId18"/>
    <p:sldId id="277" r:id="rId19"/>
    <p:sldId id="279" r:id="rId20"/>
    <p:sldId id="280" r:id="rId21"/>
    <p:sldId id="281" r:id="rId22"/>
    <p:sldId id="282" r:id="rId23"/>
    <p:sldId id="292" r:id="rId24"/>
    <p:sldId id="283" r:id="rId25"/>
    <p:sldId id="284" r:id="rId26"/>
    <p:sldId id="285" r:id="rId27"/>
    <p:sldId id="286" r:id="rId28"/>
    <p:sldId id="293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Martina Kvěchová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otografie" r:id="rId3" imgW="3172268" imgH="3086531" progId="MSPhotoEd.3">
                  <p:embed/>
                </p:oleObj>
              </mc:Choice>
              <mc:Fallback>
                <p:oleObj name="Fotografie" r:id="rId3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 smtClean="0"/>
              <a:t>Cirkadiánní (diurnální)</a:t>
            </a:r>
          </a:p>
          <a:p>
            <a:pPr lvl="1"/>
            <a:r>
              <a:rPr lang="cs-CZ" dirty="0" smtClean="0"/>
              <a:t>24 hodin</a:t>
            </a:r>
          </a:p>
          <a:p>
            <a:r>
              <a:rPr lang="cs-CZ" dirty="0" smtClean="0"/>
              <a:t>Infradiánní</a:t>
            </a:r>
          </a:p>
          <a:p>
            <a:pPr lvl="1"/>
            <a:r>
              <a:rPr lang="cs-CZ" dirty="0" smtClean="0"/>
              <a:t>&gt; 24 hod (fertilní hormony)</a:t>
            </a:r>
          </a:p>
          <a:p>
            <a:r>
              <a:rPr lang="cs-CZ" dirty="0" smtClean="0"/>
              <a:t>Ultradiánní</a:t>
            </a:r>
          </a:p>
          <a:p>
            <a:pPr lvl="1"/>
            <a:r>
              <a:rPr lang="cs-CZ" dirty="0" smtClean="0"/>
              <a:t>&lt; 24 hod inzulin/</a:t>
            </a:r>
            <a:r>
              <a:rPr lang="cs-CZ" dirty="0" err="1" smtClean="0"/>
              <a:t>glukagon</a:t>
            </a:r>
            <a:endParaRPr lang="cs-CZ" dirty="0" smtClean="0"/>
          </a:p>
          <a:p>
            <a:r>
              <a:rPr lang="cs-CZ" dirty="0" err="1" smtClean="0"/>
              <a:t>Cirkanuální</a:t>
            </a:r>
            <a:endParaRPr lang="cs-CZ" dirty="0" smtClean="0"/>
          </a:p>
          <a:p>
            <a:pPr lvl="1"/>
            <a:r>
              <a:rPr lang="cs-CZ" dirty="0" smtClean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Mohou tlumit</a:t>
            </a:r>
          </a:p>
          <a:p>
            <a:endParaRPr lang="cs-CZ" dirty="0"/>
          </a:p>
          <a:p>
            <a:r>
              <a:rPr lang="cs-CZ" dirty="0" err="1" smtClean="0"/>
              <a:t>Asparagináza</a:t>
            </a:r>
            <a:endParaRPr lang="cs-CZ" dirty="0" smtClean="0"/>
          </a:p>
          <a:p>
            <a:pPr lvl="1"/>
            <a:r>
              <a:rPr lang="cs-CZ" dirty="0" smtClean="0"/>
              <a:t>snížení fibrinogenu, faktorů IX, X, XIII</a:t>
            </a:r>
          </a:p>
          <a:p>
            <a:r>
              <a:rPr lang="cs-CZ" dirty="0" err="1" smtClean="0"/>
              <a:t>Valproát</a:t>
            </a:r>
            <a:endParaRPr lang="cs-CZ" dirty="0" smtClean="0"/>
          </a:p>
          <a:p>
            <a:pPr lvl="1"/>
            <a:r>
              <a:rPr lang="cs-CZ" dirty="0" smtClean="0"/>
              <a:t>snížení von </a:t>
            </a:r>
            <a:r>
              <a:rPr lang="cs-CZ" dirty="0" err="1" smtClean="0"/>
              <a:t>Willebrandův</a:t>
            </a:r>
            <a:r>
              <a:rPr lang="cs-CZ" dirty="0" smtClean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Mohou indukovat</a:t>
            </a:r>
          </a:p>
          <a:p>
            <a:endParaRPr lang="cs-CZ" dirty="0"/>
          </a:p>
          <a:p>
            <a:r>
              <a:rPr lang="cs-CZ" dirty="0" smtClean="0"/>
              <a:t>Barbituráty, </a:t>
            </a:r>
            <a:r>
              <a:rPr lang="cs-CZ" dirty="0" err="1" smtClean="0"/>
              <a:t>fenytoin</a:t>
            </a:r>
            <a:endParaRPr lang="cs-CZ" dirty="0" smtClean="0"/>
          </a:p>
          <a:p>
            <a:pPr lvl="1"/>
            <a:r>
              <a:rPr lang="cs-CZ" dirty="0" smtClean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</a:t>
            </a:r>
            <a:r>
              <a:rPr lang="cs-CZ" b="1" dirty="0" smtClean="0"/>
              <a:t>Ca atd.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30 min)</a:t>
            </a: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</a:t>
            </a:r>
            <a:r>
              <a:rPr lang="cs-CZ" dirty="0" smtClean="0"/>
              <a:t>odesláno</a:t>
            </a:r>
          </a:p>
          <a:p>
            <a:pPr lvl="1"/>
            <a:r>
              <a:rPr lang="cs-CZ" dirty="0" smtClean="0"/>
              <a:t>Čas odběru</a:t>
            </a:r>
            <a:endParaRPr lang="cs-CZ" dirty="0"/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</a:t>
            </a:r>
            <a:r>
              <a:rPr lang="cs-CZ" dirty="0" smtClean="0"/>
              <a:t>lékaře</a:t>
            </a:r>
          </a:p>
          <a:p>
            <a:pPr lvl="1"/>
            <a:r>
              <a:rPr lang="cs-CZ" dirty="0" smtClean="0"/>
              <a:t>Podpis + razítko sestry provádějící odběr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 smtClean="0"/>
              <a:t>Externí pracoviště – papírové</a:t>
            </a:r>
          </a:p>
          <a:p>
            <a:r>
              <a:rPr lang="cs-CZ" dirty="0" smtClean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-&gt; usnadnění převzetí v laboratoři, méně chyb „</a:t>
            </a:r>
            <a:r>
              <a:rPr lang="cs-CZ" dirty="0" err="1" smtClean="0"/>
              <a:t>překliknutí</a:t>
            </a:r>
            <a:r>
              <a:rPr lang="cs-CZ" dirty="0" smtClean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</a:t>
            </a:r>
            <a:r>
              <a:rPr lang="cs-CZ" dirty="0" smtClean="0"/>
              <a:t>kontrola </a:t>
            </a:r>
            <a:r>
              <a:rPr lang="cs-CZ" dirty="0"/>
              <a:t>údajů na vzorku a </a:t>
            </a:r>
            <a:r>
              <a:rPr lang="cs-CZ" dirty="0" smtClean="0"/>
              <a:t>žádance</a:t>
            </a:r>
          </a:p>
          <a:p>
            <a:r>
              <a:rPr lang="cs-CZ" dirty="0" smtClean="0"/>
              <a:t>Výdej vytištěných výsledků</a:t>
            </a:r>
          </a:p>
          <a:p>
            <a:r>
              <a:rPr lang="cs-CZ" dirty="0" smtClean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 smtClean="0"/>
              <a:t>Automatická </a:t>
            </a:r>
            <a:r>
              <a:rPr lang="cs-CZ" dirty="0" err="1" smtClean="0"/>
              <a:t>preanalytika</a:t>
            </a:r>
            <a:endParaRPr lang="cs-CZ" dirty="0" smtClean="0"/>
          </a:p>
          <a:p>
            <a:r>
              <a:rPr lang="cs-CZ" dirty="0" smtClean="0"/>
              <a:t>Centrifugace, odvíčkování, </a:t>
            </a:r>
            <a:r>
              <a:rPr lang="cs-CZ" dirty="0" err="1" smtClean="0"/>
              <a:t>alikvotace</a:t>
            </a:r>
            <a:r>
              <a:rPr lang="cs-CZ" dirty="0" smtClean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</a:t>
            </a:r>
            <a:r>
              <a:rPr lang="cs-CZ" dirty="0" smtClean="0"/>
              <a:t>2000 g / 10 min</a:t>
            </a:r>
          </a:p>
          <a:p>
            <a:pPr marL="342900" lvl="1" indent="0">
              <a:buNone/>
            </a:pPr>
            <a:r>
              <a:rPr lang="cs-CZ" dirty="0" smtClean="0"/>
              <a:t>Nastavení teploty</a:t>
            </a:r>
          </a:p>
          <a:p>
            <a:pPr marL="342900" lvl="1" indent="0">
              <a:buNone/>
            </a:pPr>
            <a:r>
              <a:rPr lang="cs-CZ" dirty="0" smtClean="0"/>
              <a:t>r = poloměr centrifugy v cm; n = počet otáček/min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 smtClean="0"/>
              <a:t>Nyní </a:t>
            </a:r>
            <a:r>
              <a:rPr lang="cs-CZ" dirty="0"/>
              <a:t>je možné vyhodnotit </a:t>
            </a:r>
            <a:r>
              <a:rPr lang="cs-CZ" dirty="0" smtClean="0"/>
              <a:t>ikterus / hemolýzu / </a:t>
            </a:r>
            <a:r>
              <a:rPr lang="cs-CZ" dirty="0" err="1" smtClean="0"/>
              <a:t>chylozitu</a:t>
            </a:r>
            <a:r>
              <a:rPr lang="cs-CZ" dirty="0" smtClean="0"/>
              <a:t> </a:t>
            </a:r>
            <a:r>
              <a:rPr lang="cs-CZ" dirty="0"/>
              <a:t>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 smtClean="0"/>
              <a:t>Měřitelné spektrofotometricky</a:t>
            </a:r>
          </a:p>
          <a:p>
            <a:r>
              <a:rPr lang="cs-CZ" dirty="0" smtClean="0"/>
              <a:t>Hemolýza nejčastěji</a:t>
            </a:r>
            <a:r>
              <a:rPr lang="cs-CZ" dirty="0"/>
              <a:t> </a:t>
            </a:r>
            <a:r>
              <a:rPr lang="cs-CZ" dirty="0" smtClean="0"/>
              <a:t>(ovlivňuje &gt;40 analytů)</a:t>
            </a:r>
          </a:p>
          <a:p>
            <a:r>
              <a:rPr lang="cs-CZ" dirty="0" smtClean="0"/>
              <a:t>Ikterus – zvýšené množství bilirubinu – redukční vlastnosti</a:t>
            </a:r>
          </a:p>
          <a:p>
            <a:r>
              <a:rPr lang="cs-CZ" dirty="0" err="1" smtClean="0"/>
              <a:t>Chylosita</a:t>
            </a:r>
            <a:r>
              <a:rPr lang="cs-CZ" dirty="0" smtClean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</a:t>
            </a:r>
            <a:r>
              <a:rPr lang="cs-CZ" dirty="0" smtClean="0"/>
              <a:t>materiálu na jednotlivé úseky</a:t>
            </a:r>
            <a:endParaRPr lang="cs-CZ" dirty="0"/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 smtClean="0"/>
              <a:t>TAT</a:t>
            </a:r>
            <a:r>
              <a:rPr lang="cs-CZ" b="1" u="sng" dirty="0" smtClean="0"/>
              <a:t> </a:t>
            </a:r>
            <a:r>
              <a:rPr lang="cs-CZ" u="sng" dirty="0" smtClean="0"/>
              <a:t>!</a:t>
            </a:r>
            <a:endParaRPr lang="cs-CZ" u="sng" dirty="0"/>
          </a:p>
          <a:p>
            <a:pPr lvl="1"/>
            <a:r>
              <a:rPr lang="cs-CZ" dirty="0" smtClean="0"/>
              <a:t>Součet pipetovaný objem každého vyšetření + mrtvý objem</a:t>
            </a:r>
          </a:p>
          <a:p>
            <a:r>
              <a:rPr lang="cs-CZ" dirty="0" smtClean="0"/>
              <a:t>Zdroj </a:t>
            </a:r>
            <a:r>
              <a:rPr lang="cs-CZ" dirty="0"/>
              <a:t>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3 ml séra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IMUNO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PROT</a:t>
            </a:r>
            <a:endParaRPr lang="cs-CZ" b="1" dirty="0" smtClean="0"/>
          </a:p>
          <a:p>
            <a:pPr algn="ctr"/>
            <a:r>
              <a:rPr lang="cs-CZ" b="1" dirty="0" smtClean="0"/>
              <a:t>(500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SPEC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 RUTI (1900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ARCHIV</a:t>
            </a:r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 smtClean="0"/>
              <a:t>Δ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/>
              <a:t>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</a:t>
            </a:r>
            <a:r>
              <a:rPr lang="cs-CZ" dirty="0" smtClean="0"/>
              <a:t>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</a:t>
            </a:r>
            <a:r>
              <a:rPr lang="cs-CZ" dirty="0" smtClean="0"/>
              <a:t>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Kvechova.martina@fnbrno.cz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 smtClean="0">
                <a:solidFill>
                  <a:schemeClr val="tx1"/>
                </a:solidFill>
              </a:rPr>
              <a:t>preanalytické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chyb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</a:t>
            </a:r>
            <a:r>
              <a:rPr lang="cs-CZ" b="1" dirty="0" smtClean="0">
                <a:solidFill>
                  <a:schemeClr val="tx1"/>
                </a:solidFill>
              </a:rPr>
              <a:t>děti </a:t>
            </a:r>
            <a:r>
              <a:rPr lang="cs-CZ" b="1" dirty="0">
                <a:solidFill>
                  <a:schemeClr val="tx1"/>
                </a:solidFill>
              </a:rPr>
              <a:t>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grafie" r:id="rId3" imgW="4866667" imgH="4382112" progId="MSPhotoEd.3">
                  <p:embed/>
                </p:oleObj>
              </mc:Choice>
              <mc:Fallback>
                <p:oleObj name="Fotografie" r:id="rId3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909</TotalTime>
  <Words>1059</Words>
  <Application>Microsoft Office PowerPoint</Application>
  <PresentationFormat>Předvádění na obrazovce (4:3)</PresentationFormat>
  <Paragraphs>296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Exekutivní</vt:lpstr>
      <vt:lpstr>Fotografie</vt:lpstr>
      <vt:lpstr>Preanalytická a postanalytická fáze laboratorního vyšetření</vt:lpstr>
      <vt:lpstr>Časový sled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Zdroje chyb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Kvěchová Martina</cp:lastModifiedBy>
  <cp:revision>42</cp:revision>
  <dcterms:created xsi:type="dcterms:W3CDTF">2016-08-29T13:46:31Z</dcterms:created>
  <dcterms:modified xsi:type="dcterms:W3CDTF">2023-09-19T10:13:45Z</dcterms:modified>
</cp:coreProperties>
</file>