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1" r:id="rId5"/>
    <p:sldId id="263" r:id="rId6"/>
    <p:sldId id="265" r:id="rId7"/>
    <p:sldId id="264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93" r:id="rId16"/>
    <p:sldId id="294" r:id="rId17"/>
    <p:sldId id="295" r:id="rId18"/>
    <p:sldId id="296" r:id="rId19"/>
    <p:sldId id="297" r:id="rId20"/>
    <p:sldId id="308" r:id="rId21"/>
    <p:sldId id="309" r:id="rId22"/>
    <p:sldId id="310" r:id="rId23"/>
    <p:sldId id="311" r:id="rId24"/>
    <p:sldId id="275" r:id="rId25"/>
    <p:sldId id="276" r:id="rId26"/>
    <p:sldId id="277" r:id="rId27"/>
    <p:sldId id="278" r:id="rId28"/>
    <p:sldId id="27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60" r:id="rId39"/>
    <p:sldId id="292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6"/>
    <p:restoredTop sz="94643"/>
  </p:normalViewPr>
  <p:slideViewPr>
    <p:cSldViewPr snapToGrid="0" snapToObjects="1">
      <p:cViewPr varScale="1">
        <p:scale>
          <a:sx n="198" d="100"/>
          <a:sy n="198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C59FA-49AB-4C3B-98C6-0D18D4AD0EA0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3_3" csCatId="accent3" phldr="1"/>
      <dgm:spPr/>
    </dgm:pt>
    <dgm:pt modelId="{9518D576-F6C9-41CB-BC97-0BE5C689956F}">
      <dgm:prSet phldrT="[Text]"/>
      <dgm:spPr/>
      <dgm:t>
        <a:bodyPr/>
        <a:lstStyle/>
        <a:p>
          <a:r>
            <a:rPr lang="cs-CZ" dirty="0"/>
            <a:t>Referenční populace</a:t>
          </a:r>
        </a:p>
      </dgm:t>
    </dgm:pt>
    <dgm:pt modelId="{22F5C7CB-F867-42EB-AEB9-4D5919DC7039}" type="parTrans" cxnId="{5AF61566-0DDA-463C-93B0-7D178A3E0897}">
      <dgm:prSet/>
      <dgm:spPr/>
      <dgm:t>
        <a:bodyPr/>
        <a:lstStyle/>
        <a:p>
          <a:endParaRPr lang="cs-CZ"/>
        </a:p>
      </dgm:t>
    </dgm:pt>
    <dgm:pt modelId="{B9191993-04C6-42D0-B1F6-11B41BA32C58}" type="sibTrans" cxnId="{5AF61566-0DDA-463C-93B0-7D178A3E089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cs-CZ"/>
        </a:p>
      </dgm:t>
    </dgm:pt>
    <dgm:pt modelId="{2DB3DDB7-8833-4914-B457-95CD177EC855}">
      <dgm:prSet phldrT="[Text]"/>
      <dgm:spPr/>
      <dgm:t>
        <a:bodyPr/>
        <a:lstStyle/>
        <a:p>
          <a:r>
            <a:rPr lang="cs-CZ" dirty="0"/>
            <a:t>Výběr z referenční populace</a:t>
          </a:r>
        </a:p>
      </dgm:t>
    </dgm:pt>
    <dgm:pt modelId="{6216BCDF-E3CC-4F8E-93BA-DA6F9C40D79E}" type="parTrans" cxnId="{5506CEEA-C505-4DB1-8E72-268B335171A4}">
      <dgm:prSet/>
      <dgm:spPr/>
      <dgm:t>
        <a:bodyPr/>
        <a:lstStyle/>
        <a:p>
          <a:endParaRPr lang="cs-CZ"/>
        </a:p>
      </dgm:t>
    </dgm:pt>
    <dgm:pt modelId="{DCC45256-949E-4BCE-92A1-F2E2B36E9EAB}" type="sibTrans" cxnId="{5506CEEA-C505-4DB1-8E72-268B335171A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cs-CZ"/>
        </a:p>
      </dgm:t>
    </dgm:pt>
    <dgm:pt modelId="{152D08D0-A70B-41CE-A4E3-3E34A48EC55D}">
      <dgm:prSet phldrT="[Text]"/>
      <dgm:spPr/>
      <dgm:t>
        <a:bodyPr/>
        <a:lstStyle/>
        <a:p>
          <a:r>
            <a:rPr lang="cs-CZ" dirty="0"/>
            <a:t>Statistické uvažování</a:t>
          </a:r>
        </a:p>
      </dgm:t>
    </dgm:pt>
    <dgm:pt modelId="{31053F69-2214-4AE0-A8F6-CE4CDA2E6CD0}" type="parTrans" cxnId="{BC63E1DD-09EE-442A-BA72-12F093CB4D35}">
      <dgm:prSet/>
      <dgm:spPr/>
      <dgm:t>
        <a:bodyPr/>
        <a:lstStyle/>
        <a:p>
          <a:endParaRPr lang="cs-CZ"/>
        </a:p>
      </dgm:t>
    </dgm:pt>
    <dgm:pt modelId="{D67F2B9A-8B92-4C7F-95A7-50B951B372EB}" type="sibTrans" cxnId="{BC63E1DD-09EE-442A-BA72-12F093CB4D35}">
      <dgm:prSet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607" b="-10607"/>
          </a:stretch>
        </a:blipFill>
      </dgm:spPr>
      <dgm:t>
        <a:bodyPr/>
        <a:lstStyle/>
        <a:p>
          <a:endParaRPr lang="cs-CZ"/>
        </a:p>
      </dgm:t>
    </dgm:pt>
    <dgm:pt modelId="{94095CF7-42C9-4EBB-92C7-CFD21C3F6F1B}" type="pres">
      <dgm:prSet presAssocID="{30BC59FA-49AB-4C3B-98C6-0D18D4AD0EA0}" presName="Name0" presStyleCnt="0">
        <dgm:presLayoutVars>
          <dgm:chMax val="7"/>
          <dgm:chPref val="7"/>
          <dgm:dir/>
        </dgm:presLayoutVars>
      </dgm:prSet>
      <dgm:spPr/>
    </dgm:pt>
    <dgm:pt modelId="{9C37FC47-D705-4592-A9DF-ADE9DF5F394F}" type="pres">
      <dgm:prSet presAssocID="{30BC59FA-49AB-4C3B-98C6-0D18D4AD0EA0}" presName="dot1" presStyleLbl="alignNode1" presStyleIdx="0" presStyleCnt="12"/>
      <dgm:spPr/>
    </dgm:pt>
    <dgm:pt modelId="{9417244F-ADF6-4201-B3B4-4D519B3EE300}" type="pres">
      <dgm:prSet presAssocID="{30BC59FA-49AB-4C3B-98C6-0D18D4AD0EA0}" presName="dot2" presStyleLbl="alignNode1" presStyleIdx="1" presStyleCnt="12"/>
      <dgm:spPr/>
    </dgm:pt>
    <dgm:pt modelId="{1D1D1AD1-15ED-4FE5-80E5-EBA3C909809F}" type="pres">
      <dgm:prSet presAssocID="{30BC59FA-49AB-4C3B-98C6-0D18D4AD0EA0}" presName="dot3" presStyleLbl="alignNode1" presStyleIdx="2" presStyleCnt="12"/>
      <dgm:spPr/>
    </dgm:pt>
    <dgm:pt modelId="{E236818C-5F23-415C-AA0B-785FE499C7F7}" type="pres">
      <dgm:prSet presAssocID="{30BC59FA-49AB-4C3B-98C6-0D18D4AD0EA0}" presName="dot4" presStyleLbl="alignNode1" presStyleIdx="3" presStyleCnt="12"/>
      <dgm:spPr/>
    </dgm:pt>
    <dgm:pt modelId="{ED359A2A-79BA-4442-A42C-F2B45CDF5AB0}" type="pres">
      <dgm:prSet presAssocID="{30BC59FA-49AB-4C3B-98C6-0D18D4AD0EA0}" presName="dot5" presStyleLbl="alignNode1" presStyleIdx="4" presStyleCnt="12"/>
      <dgm:spPr/>
    </dgm:pt>
    <dgm:pt modelId="{61CEC8EA-1F23-4F7B-94AB-C1BC05E32B3B}" type="pres">
      <dgm:prSet presAssocID="{30BC59FA-49AB-4C3B-98C6-0D18D4AD0EA0}" presName="dotArrow1" presStyleLbl="alignNode1" presStyleIdx="5" presStyleCnt="12"/>
      <dgm:spPr/>
    </dgm:pt>
    <dgm:pt modelId="{543430A1-5FCF-45F7-A8C4-F87634AF822F}" type="pres">
      <dgm:prSet presAssocID="{30BC59FA-49AB-4C3B-98C6-0D18D4AD0EA0}" presName="dotArrow2" presStyleLbl="alignNode1" presStyleIdx="6" presStyleCnt="12"/>
      <dgm:spPr/>
    </dgm:pt>
    <dgm:pt modelId="{815CC673-CE9D-4C13-B312-E02E2065840A}" type="pres">
      <dgm:prSet presAssocID="{30BC59FA-49AB-4C3B-98C6-0D18D4AD0EA0}" presName="dotArrow3" presStyleLbl="alignNode1" presStyleIdx="7" presStyleCnt="12"/>
      <dgm:spPr/>
    </dgm:pt>
    <dgm:pt modelId="{12F5B6D1-9781-4696-8595-998F4CB66871}" type="pres">
      <dgm:prSet presAssocID="{30BC59FA-49AB-4C3B-98C6-0D18D4AD0EA0}" presName="dotArrow4" presStyleLbl="alignNode1" presStyleIdx="8" presStyleCnt="12"/>
      <dgm:spPr/>
    </dgm:pt>
    <dgm:pt modelId="{7C76F47C-E642-49B1-84AA-81120E5980BC}" type="pres">
      <dgm:prSet presAssocID="{30BC59FA-49AB-4C3B-98C6-0D18D4AD0EA0}" presName="dotArrow5" presStyleLbl="alignNode1" presStyleIdx="9" presStyleCnt="12"/>
      <dgm:spPr/>
    </dgm:pt>
    <dgm:pt modelId="{51EAF2A7-1B23-40F3-A9EF-B0596934581A}" type="pres">
      <dgm:prSet presAssocID="{30BC59FA-49AB-4C3B-98C6-0D18D4AD0EA0}" presName="dotArrow6" presStyleLbl="alignNode1" presStyleIdx="10" presStyleCnt="12"/>
      <dgm:spPr/>
    </dgm:pt>
    <dgm:pt modelId="{642EF039-AAB5-406A-A216-6FCEE403DF85}" type="pres">
      <dgm:prSet presAssocID="{30BC59FA-49AB-4C3B-98C6-0D18D4AD0EA0}" presName="dotArrow7" presStyleLbl="alignNode1" presStyleIdx="11" presStyleCnt="12"/>
      <dgm:spPr/>
    </dgm:pt>
    <dgm:pt modelId="{C029636C-801A-432E-A444-7552A8CF8A8A}" type="pres">
      <dgm:prSet presAssocID="{9518D576-F6C9-41CB-BC97-0BE5C689956F}" presName="parTx1" presStyleLbl="node1" presStyleIdx="0" presStyleCnt="3"/>
      <dgm:spPr/>
    </dgm:pt>
    <dgm:pt modelId="{05E88080-A4BC-48D3-B9AA-239A45E80B15}" type="pres">
      <dgm:prSet presAssocID="{B9191993-04C6-42D0-B1F6-11B41BA32C58}" presName="picture1" presStyleCnt="0"/>
      <dgm:spPr/>
    </dgm:pt>
    <dgm:pt modelId="{F3F50CFB-CE1C-47BE-86AD-76590EB54475}" type="pres">
      <dgm:prSet presAssocID="{B9191993-04C6-42D0-B1F6-11B41BA32C58}" presName="imageRepeatNode" presStyleLbl="fgImgPlace1" presStyleIdx="0" presStyleCnt="3"/>
      <dgm:spPr/>
    </dgm:pt>
    <dgm:pt modelId="{30A726B9-502F-4E4D-9FAC-4061A175AABD}" type="pres">
      <dgm:prSet presAssocID="{2DB3DDB7-8833-4914-B457-95CD177EC855}" presName="parTx2" presStyleLbl="node1" presStyleIdx="1" presStyleCnt="3"/>
      <dgm:spPr/>
    </dgm:pt>
    <dgm:pt modelId="{86EB22B7-D26A-470D-BE60-4B1C7561B966}" type="pres">
      <dgm:prSet presAssocID="{DCC45256-949E-4BCE-92A1-F2E2B36E9EAB}" presName="picture2" presStyleCnt="0"/>
      <dgm:spPr/>
    </dgm:pt>
    <dgm:pt modelId="{44FA0156-7345-4CFF-8A0F-FD1EEAD0EEBA}" type="pres">
      <dgm:prSet presAssocID="{DCC45256-949E-4BCE-92A1-F2E2B36E9EAB}" presName="imageRepeatNode" presStyleLbl="fgImgPlace1" presStyleIdx="1" presStyleCnt="3"/>
      <dgm:spPr/>
    </dgm:pt>
    <dgm:pt modelId="{30E1341A-AB7F-40E4-9C20-99EFF39468DB}" type="pres">
      <dgm:prSet presAssocID="{152D08D0-A70B-41CE-A4E3-3E34A48EC55D}" presName="parTx3" presStyleLbl="node1" presStyleIdx="2" presStyleCnt="3"/>
      <dgm:spPr/>
    </dgm:pt>
    <dgm:pt modelId="{8B495912-A817-41A4-9BCD-6031554FC666}" type="pres">
      <dgm:prSet presAssocID="{D67F2B9A-8B92-4C7F-95A7-50B951B372EB}" presName="picture3" presStyleCnt="0"/>
      <dgm:spPr/>
    </dgm:pt>
    <dgm:pt modelId="{E91997D0-B539-4FB6-8160-0D0109C11B3B}" type="pres">
      <dgm:prSet presAssocID="{D67F2B9A-8B92-4C7F-95A7-50B951B372EB}" presName="imageRepeatNode" presStyleLbl="fgImgPlace1" presStyleIdx="2" presStyleCnt="3"/>
      <dgm:spPr/>
    </dgm:pt>
  </dgm:ptLst>
  <dgm:cxnLst>
    <dgm:cxn modelId="{D1183A1B-5A71-4B08-B9F7-945011D08FE4}" type="presOf" srcId="{9518D576-F6C9-41CB-BC97-0BE5C689956F}" destId="{C029636C-801A-432E-A444-7552A8CF8A8A}" srcOrd="0" destOrd="0" presId="urn:microsoft.com/office/officeart/2008/layout/AscendingPictureAccentProcess"/>
    <dgm:cxn modelId="{4A30D528-5B1A-4577-B194-98DE5DA9E73B}" type="presOf" srcId="{B9191993-04C6-42D0-B1F6-11B41BA32C58}" destId="{F3F50CFB-CE1C-47BE-86AD-76590EB54475}" srcOrd="0" destOrd="0" presId="urn:microsoft.com/office/officeart/2008/layout/AscendingPictureAccentProcess"/>
    <dgm:cxn modelId="{71C15431-2152-4BAB-8D60-8FB553EF8996}" type="presOf" srcId="{D67F2B9A-8B92-4C7F-95A7-50B951B372EB}" destId="{E91997D0-B539-4FB6-8160-0D0109C11B3B}" srcOrd="0" destOrd="0" presId="urn:microsoft.com/office/officeart/2008/layout/AscendingPictureAccentProcess"/>
    <dgm:cxn modelId="{03A66E33-A993-4805-B10D-306BA4175410}" type="presOf" srcId="{152D08D0-A70B-41CE-A4E3-3E34A48EC55D}" destId="{30E1341A-AB7F-40E4-9C20-99EFF39468DB}" srcOrd="0" destOrd="0" presId="urn:microsoft.com/office/officeart/2008/layout/AscendingPictureAccentProcess"/>
    <dgm:cxn modelId="{37E2F648-7F21-4D9A-BAF0-0870038360EA}" type="presOf" srcId="{2DB3DDB7-8833-4914-B457-95CD177EC855}" destId="{30A726B9-502F-4E4D-9FAC-4061A175AABD}" srcOrd="0" destOrd="0" presId="urn:microsoft.com/office/officeart/2008/layout/AscendingPictureAccentProcess"/>
    <dgm:cxn modelId="{2A30865E-D67E-4716-8EBF-E7B90F630DAE}" type="presOf" srcId="{30BC59FA-49AB-4C3B-98C6-0D18D4AD0EA0}" destId="{94095CF7-42C9-4EBB-92C7-CFD21C3F6F1B}" srcOrd="0" destOrd="0" presId="urn:microsoft.com/office/officeart/2008/layout/AscendingPictureAccentProcess"/>
    <dgm:cxn modelId="{BB574960-F647-41E4-B142-E4AB8233959C}" type="presOf" srcId="{DCC45256-949E-4BCE-92A1-F2E2B36E9EAB}" destId="{44FA0156-7345-4CFF-8A0F-FD1EEAD0EEBA}" srcOrd="0" destOrd="0" presId="urn:microsoft.com/office/officeart/2008/layout/AscendingPictureAccentProcess"/>
    <dgm:cxn modelId="{5AF61566-0DDA-463C-93B0-7D178A3E0897}" srcId="{30BC59FA-49AB-4C3B-98C6-0D18D4AD0EA0}" destId="{9518D576-F6C9-41CB-BC97-0BE5C689956F}" srcOrd="0" destOrd="0" parTransId="{22F5C7CB-F867-42EB-AEB9-4D5919DC7039}" sibTransId="{B9191993-04C6-42D0-B1F6-11B41BA32C58}"/>
    <dgm:cxn modelId="{BC63E1DD-09EE-442A-BA72-12F093CB4D35}" srcId="{30BC59FA-49AB-4C3B-98C6-0D18D4AD0EA0}" destId="{152D08D0-A70B-41CE-A4E3-3E34A48EC55D}" srcOrd="2" destOrd="0" parTransId="{31053F69-2214-4AE0-A8F6-CE4CDA2E6CD0}" sibTransId="{D67F2B9A-8B92-4C7F-95A7-50B951B372EB}"/>
    <dgm:cxn modelId="{5506CEEA-C505-4DB1-8E72-268B335171A4}" srcId="{30BC59FA-49AB-4C3B-98C6-0D18D4AD0EA0}" destId="{2DB3DDB7-8833-4914-B457-95CD177EC855}" srcOrd="1" destOrd="0" parTransId="{6216BCDF-E3CC-4F8E-93BA-DA6F9C40D79E}" sibTransId="{DCC45256-949E-4BCE-92A1-F2E2B36E9EAB}"/>
    <dgm:cxn modelId="{731938F0-5F84-4CE0-A049-0EA777440F9F}" type="presParOf" srcId="{94095CF7-42C9-4EBB-92C7-CFD21C3F6F1B}" destId="{9C37FC47-D705-4592-A9DF-ADE9DF5F394F}" srcOrd="0" destOrd="0" presId="urn:microsoft.com/office/officeart/2008/layout/AscendingPictureAccentProcess"/>
    <dgm:cxn modelId="{26A6417F-C1B6-47C0-9FD4-9FE1D8078703}" type="presParOf" srcId="{94095CF7-42C9-4EBB-92C7-CFD21C3F6F1B}" destId="{9417244F-ADF6-4201-B3B4-4D519B3EE300}" srcOrd="1" destOrd="0" presId="urn:microsoft.com/office/officeart/2008/layout/AscendingPictureAccentProcess"/>
    <dgm:cxn modelId="{2A32C2E6-BAC7-4D57-8EE9-B0EC6EFB40B2}" type="presParOf" srcId="{94095CF7-42C9-4EBB-92C7-CFD21C3F6F1B}" destId="{1D1D1AD1-15ED-4FE5-80E5-EBA3C909809F}" srcOrd="2" destOrd="0" presId="urn:microsoft.com/office/officeart/2008/layout/AscendingPictureAccentProcess"/>
    <dgm:cxn modelId="{E09FDB33-0FE4-4FE0-BF08-26F5078BC391}" type="presParOf" srcId="{94095CF7-42C9-4EBB-92C7-CFD21C3F6F1B}" destId="{E236818C-5F23-415C-AA0B-785FE499C7F7}" srcOrd="3" destOrd="0" presId="urn:microsoft.com/office/officeart/2008/layout/AscendingPictureAccentProcess"/>
    <dgm:cxn modelId="{EB083672-988D-4D6E-BABD-3E9A22FF1A9B}" type="presParOf" srcId="{94095CF7-42C9-4EBB-92C7-CFD21C3F6F1B}" destId="{ED359A2A-79BA-4442-A42C-F2B45CDF5AB0}" srcOrd="4" destOrd="0" presId="urn:microsoft.com/office/officeart/2008/layout/AscendingPictureAccentProcess"/>
    <dgm:cxn modelId="{6A3869D9-435C-40C7-811D-6D41A7A9A18F}" type="presParOf" srcId="{94095CF7-42C9-4EBB-92C7-CFD21C3F6F1B}" destId="{61CEC8EA-1F23-4F7B-94AB-C1BC05E32B3B}" srcOrd="5" destOrd="0" presId="urn:microsoft.com/office/officeart/2008/layout/AscendingPictureAccentProcess"/>
    <dgm:cxn modelId="{B7C76A38-CE3D-438A-A292-12E1DAB1F49C}" type="presParOf" srcId="{94095CF7-42C9-4EBB-92C7-CFD21C3F6F1B}" destId="{543430A1-5FCF-45F7-A8C4-F87634AF822F}" srcOrd="6" destOrd="0" presId="urn:microsoft.com/office/officeart/2008/layout/AscendingPictureAccentProcess"/>
    <dgm:cxn modelId="{605D0023-AE50-42F1-96C1-FCDBB10EA3C5}" type="presParOf" srcId="{94095CF7-42C9-4EBB-92C7-CFD21C3F6F1B}" destId="{815CC673-CE9D-4C13-B312-E02E2065840A}" srcOrd="7" destOrd="0" presId="urn:microsoft.com/office/officeart/2008/layout/AscendingPictureAccentProcess"/>
    <dgm:cxn modelId="{858EEE7E-7724-4171-A2EA-0548906447BA}" type="presParOf" srcId="{94095CF7-42C9-4EBB-92C7-CFD21C3F6F1B}" destId="{12F5B6D1-9781-4696-8595-998F4CB66871}" srcOrd="8" destOrd="0" presId="urn:microsoft.com/office/officeart/2008/layout/AscendingPictureAccentProcess"/>
    <dgm:cxn modelId="{26D9D8ED-0F6F-4DDE-9A4B-C6774C2BC310}" type="presParOf" srcId="{94095CF7-42C9-4EBB-92C7-CFD21C3F6F1B}" destId="{7C76F47C-E642-49B1-84AA-81120E5980BC}" srcOrd="9" destOrd="0" presId="urn:microsoft.com/office/officeart/2008/layout/AscendingPictureAccentProcess"/>
    <dgm:cxn modelId="{FB085D93-0814-4ED3-9FEA-052496D61131}" type="presParOf" srcId="{94095CF7-42C9-4EBB-92C7-CFD21C3F6F1B}" destId="{51EAF2A7-1B23-40F3-A9EF-B0596934581A}" srcOrd="10" destOrd="0" presId="urn:microsoft.com/office/officeart/2008/layout/AscendingPictureAccentProcess"/>
    <dgm:cxn modelId="{86284DF8-CA46-4EDE-BE65-2A4952C89244}" type="presParOf" srcId="{94095CF7-42C9-4EBB-92C7-CFD21C3F6F1B}" destId="{642EF039-AAB5-406A-A216-6FCEE403DF85}" srcOrd="11" destOrd="0" presId="urn:microsoft.com/office/officeart/2008/layout/AscendingPictureAccentProcess"/>
    <dgm:cxn modelId="{1A141AA7-F6B9-4E26-9CFE-3A1307245344}" type="presParOf" srcId="{94095CF7-42C9-4EBB-92C7-CFD21C3F6F1B}" destId="{C029636C-801A-432E-A444-7552A8CF8A8A}" srcOrd="12" destOrd="0" presId="urn:microsoft.com/office/officeart/2008/layout/AscendingPictureAccentProcess"/>
    <dgm:cxn modelId="{C96F2C29-27DA-4F91-9967-70B5EB077E36}" type="presParOf" srcId="{94095CF7-42C9-4EBB-92C7-CFD21C3F6F1B}" destId="{05E88080-A4BC-48D3-B9AA-239A45E80B15}" srcOrd="13" destOrd="0" presId="urn:microsoft.com/office/officeart/2008/layout/AscendingPictureAccentProcess"/>
    <dgm:cxn modelId="{E4C48482-322D-4A93-9143-9F5D8FF9AF69}" type="presParOf" srcId="{05E88080-A4BC-48D3-B9AA-239A45E80B15}" destId="{F3F50CFB-CE1C-47BE-86AD-76590EB54475}" srcOrd="0" destOrd="0" presId="urn:microsoft.com/office/officeart/2008/layout/AscendingPictureAccentProcess"/>
    <dgm:cxn modelId="{9A060EFE-0874-4EDC-9A1E-2BB23DFF0712}" type="presParOf" srcId="{94095CF7-42C9-4EBB-92C7-CFD21C3F6F1B}" destId="{30A726B9-502F-4E4D-9FAC-4061A175AABD}" srcOrd="14" destOrd="0" presId="urn:microsoft.com/office/officeart/2008/layout/AscendingPictureAccentProcess"/>
    <dgm:cxn modelId="{303BADBA-742C-4124-804C-DC7AD79B7835}" type="presParOf" srcId="{94095CF7-42C9-4EBB-92C7-CFD21C3F6F1B}" destId="{86EB22B7-D26A-470D-BE60-4B1C7561B966}" srcOrd="15" destOrd="0" presId="urn:microsoft.com/office/officeart/2008/layout/AscendingPictureAccentProcess"/>
    <dgm:cxn modelId="{D0D5F482-4F72-460D-A47C-49CC3A5CD745}" type="presParOf" srcId="{86EB22B7-D26A-470D-BE60-4B1C7561B966}" destId="{44FA0156-7345-4CFF-8A0F-FD1EEAD0EEBA}" srcOrd="0" destOrd="0" presId="urn:microsoft.com/office/officeart/2008/layout/AscendingPictureAccentProcess"/>
    <dgm:cxn modelId="{6815C8AA-8EBD-4D24-91A4-65B943760388}" type="presParOf" srcId="{94095CF7-42C9-4EBB-92C7-CFD21C3F6F1B}" destId="{30E1341A-AB7F-40E4-9C20-99EFF39468DB}" srcOrd="16" destOrd="0" presId="urn:microsoft.com/office/officeart/2008/layout/AscendingPictureAccentProcess"/>
    <dgm:cxn modelId="{F7AAFE80-FFAB-48AA-A962-2D91755C4CCF}" type="presParOf" srcId="{94095CF7-42C9-4EBB-92C7-CFD21C3F6F1B}" destId="{8B495912-A817-41A4-9BCD-6031554FC666}" srcOrd="17" destOrd="0" presId="urn:microsoft.com/office/officeart/2008/layout/AscendingPictureAccentProcess"/>
    <dgm:cxn modelId="{97C99D82-F8CD-4360-9338-8367E09071AC}" type="presParOf" srcId="{8B495912-A817-41A4-9BCD-6031554FC666}" destId="{E91997D0-B539-4FB6-8160-0D0109C11B3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7FC47-D705-4592-A9DF-ADE9DF5F394F}">
      <dsp:nvSpPr>
        <dsp:cNvPr id="0" name=""/>
        <dsp:cNvSpPr/>
      </dsp:nvSpPr>
      <dsp:spPr>
        <a:xfrm>
          <a:off x="4914416" y="4696515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7244F-ADF6-4201-B3B4-4D519B3EE300}">
      <dsp:nvSpPr>
        <dsp:cNvPr id="0" name=""/>
        <dsp:cNvSpPr/>
      </dsp:nvSpPr>
      <dsp:spPr>
        <a:xfrm>
          <a:off x="4590724" y="4852337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73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D1AD1-15ED-4FE5-80E5-EBA3C909809F}">
      <dsp:nvSpPr>
        <dsp:cNvPr id="0" name=""/>
        <dsp:cNvSpPr/>
      </dsp:nvSpPr>
      <dsp:spPr>
        <a:xfrm>
          <a:off x="4251577" y="4975419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3471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818C-5F23-415C-AA0B-785FE499C7F7}">
      <dsp:nvSpPr>
        <dsp:cNvPr id="0" name=""/>
        <dsp:cNvSpPr/>
      </dsp:nvSpPr>
      <dsp:spPr>
        <a:xfrm>
          <a:off x="6468482" y="2892733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5207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5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59A2A-79BA-4442-A42C-F2B45CDF5AB0}">
      <dsp:nvSpPr>
        <dsp:cNvPr id="0" name=""/>
        <dsp:cNvSpPr/>
      </dsp:nvSpPr>
      <dsp:spPr>
        <a:xfrm>
          <a:off x="6337974" y="3209835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694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9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EC8EA-1F23-4F7B-94AB-C1BC05E32B3B}">
      <dsp:nvSpPr>
        <dsp:cNvPr id="0" name=""/>
        <dsp:cNvSpPr/>
      </dsp:nvSpPr>
      <dsp:spPr>
        <a:xfrm>
          <a:off x="6245246" y="505679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867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86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30A1-5FCF-45F7-A8C4-F87634AF822F}">
      <dsp:nvSpPr>
        <dsp:cNvPr id="0" name=""/>
        <dsp:cNvSpPr/>
      </dsp:nvSpPr>
      <dsp:spPr>
        <a:xfrm>
          <a:off x="6483936" y="354101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041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0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CC673-CE9D-4C13-B312-E02E2065840A}">
      <dsp:nvSpPr>
        <dsp:cNvPr id="0" name=""/>
        <dsp:cNvSpPr/>
      </dsp:nvSpPr>
      <dsp:spPr>
        <a:xfrm>
          <a:off x="6722627" y="202522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214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5B6D1-9781-4696-8595-998F4CB66871}">
      <dsp:nvSpPr>
        <dsp:cNvPr id="0" name=""/>
        <dsp:cNvSpPr/>
      </dsp:nvSpPr>
      <dsp:spPr>
        <a:xfrm>
          <a:off x="6961318" y="354101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3885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3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6F47C-E642-49B1-84AA-81120E5980BC}">
      <dsp:nvSpPr>
        <dsp:cNvPr id="0" name=""/>
        <dsp:cNvSpPr/>
      </dsp:nvSpPr>
      <dsp:spPr>
        <a:xfrm>
          <a:off x="7200009" y="505679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5621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6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AF2A7-1B23-40F3-A9EF-B0596934581A}">
      <dsp:nvSpPr>
        <dsp:cNvPr id="0" name=""/>
        <dsp:cNvSpPr/>
      </dsp:nvSpPr>
      <dsp:spPr>
        <a:xfrm>
          <a:off x="6722627" y="522049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735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F039-AAB5-406A-A216-6FCEE403DF85}">
      <dsp:nvSpPr>
        <dsp:cNvPr id="0" name=""/>
        <dsp:cNvSpPr/>
      </dsp:nvSpPr>
      <dsp:spPr>
        <a:xfrm>
          <a:off x="6722627" y="842183"/>
          <a:ext cx="171719" cy="17171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636C-801A-432E-A444-7552A8CF8A8A}">
      <dsp:nvSpPr>
        <dsp:cNvPr id="0" name=""/>
        <dsp:cNvSpPr/>
      </dsp:nvSpPr>
      <dsp:spPr>
        <a:xfrm>
          <a:off x="3414442" y="5340789"/>
          <a:ext cx="3704000" cy="9931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013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Referenční populace</a:t>
          </a:r>
        </a:p>
      </dsp:txBody>
      <dsp:txXfrm>
        <a:off x="3462923" y="5389270"/>
        <a:ext cx="3607038" cy="896178"/>
      </dsp:txXfrm>
    </dsp:sp>
    <dsp:sp modelId="{F3F50CFB-CE1C-47BE-86AD-76590EB54475}">
      <dsp:nvSpPr>
        <dsp:cNvPr id="0" name=""/>
        <dsp:cNvSpPr/>
      </dsp:nvSpPr>
      <dsp:spPr>
        <a:xfrm>
          <a:off x="2387556" y="4367050"/>
          <a:ext cx="1717199" cy="1717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726B9-502F-4E4D-9FAC-4061A175AABD}">
      <dsp:nvSpPr>
        <dsp:cNvPr id="0" name=""/>
        <dsp:cNvSpPr/>
      </dsp:nvSpPr>
      <dsp:spPr>
        <a:xfrm>
          <a:off x="5797056" y="4051161"/>
          <a:ext cx="3704000" cy="9931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013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Výběr z referenční populace</a:t>
          </a:r>
        </a:p>
      </dsp:txBody>
      <dsp:txXfrm>
        <a:off x="5845537" y="4099642"/>
        <a:ext cx="3607038" cy="896178"/>
      </dsp:txXfrm>
    </dsp:sp>
    <dsp:sp modelId="{44FA0156-7345-4CFF-8A0F-FD1EEAD0EEBA}">
      <dsp:nvSpPr>
        <dsp:cNvPr id="0" name=""/>
        <dsp:cNvSpPr/>
      </dsp:nvSpPr>
      <dsp:spPr>
        <a:xfrm>
          <a:off x="4770171" y="3077422"/>
          <a:ext cx="1717199" cy="17170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1341A-AB7F-40E4-9C20-99EFF39468DB}">
      <dsp:nvSpPr>
        <dsp:cNvPr id="0" name=""/>
        <dsp:cNvSpPr/>
      </dsp:nvSpPr>
      <dsp:spPr>
        <a:xfrm>
          <a:off x="6890913" y="2095195"/>
          <a:ext cx="3704000" cy="9931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4013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Statistické uvažování</a:t>
          </a:r>
        </a:p>
      </dsp:txBody>
      <dsp:txXfrm>
        <a:off x="6939394" y="2143676"/>
        <a:ext cx="3607038" cy="896178"/>
      </dsp:txXfrm>
    </dsp:sp>
    <dsp:sp modelId="{E91997D0-B539-4FB6-8160-0D0109C11B3B}">
      <dsp:nvSpPr>
        <dsp:cNvPr id="0" name=""/>
        <dsp:cNvSpPr/>
      </dsp:nvSpPr>
      <dsp:spPr>
        <a:xfrm>
          <a:off x="5864027" y="1121456"/>
          <a:ext cx="1717199" cy="1717078"/>
        </a:xfrm>
        <a:prstGeom prst="ellipse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607" b="-1060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112B-C403-534C-9596-4F1C549E689A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37698-8A19-A340-998E-EF4AD96F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1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hyba_m%C4%9B%C5%99en%C3%A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Norm%C3%A1ln%C3%AD_rozd%C4%9Blen%C3%AD#cite_note-PPP_176-1" TargetMode="External"/><Relationship Id="rId5" Type="http://schemas.openxmlformats.org/officeDocument/2006/relationships/hyperlink" Target="https://cs.wikipedia.org/wiki/Technika" TargetMode="External"/><Relationship Id="rId4" Type="http://schemas.openxmlformats.org/officeDocument/2006/relationships/hyperlink" Target="https://cs.wikipedia.org/wiki/Fyzika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hyba_m%C4%9B%C5%99en%C3%AD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Norm%C3%A1ln%C3%AD_rozd%C4%9Blen%C3%AD#cite_note-PPP_176-1" TargetMode="External"/><Relationship Id="rId5" Type="http://schemas.openxmlformats.org/officeDocument/2006/relationships/hyperlink" Target="https://cs.wikipedia.org/wiki/Technika" TargetMode="External"/><Relationship Id="rId4" Type="http://schemas.openxmlformats.org/officeDocument/2006/relationships/hyperlink" Target="https://cs.wikipedia.org/wiki/Fyzik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37698-8A19-A340-998E-EF4AD96F3A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Musíme pečlivě (citlivě)</a:t>
            </a:r>
            <a:r>
              <a:rPr lang="cs-CZ" baseline="0" dirty="0"/>
              <a:t> zacházet s hodnotami ležícími v blízkosti referenčních mezích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29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Existuje více námitek proti</a:t>
            </a:r>
            <a:r>
              <a:rPr lang="cs-CZ" baseline="0" dirty="0"/>
              <a:t> než pro. Často jsou však jediným vodítkem, jak interpretovat výsledek.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93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Vysoké hodnoty jsou patologické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11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81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9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373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958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těchto charakteristik můžeme mezi sebou porovnávat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účinnost biochemických metod z hlediska schopnosti metody rozlišit zdravé a nemocné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0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37698-8A19-A340-998E-EF4AD96F3AA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6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37698-8A19-A340-998E-EF4AD96F3AA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4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Zlatý řez</a:t>
            </a:r>
          </a:p>
          <a:p>
            <a:endParaRPr lang="cs-CZ" dirty="0"/>
          </a:p>
          <a:p>
            <a:r>
              <a:rPr lang="cs-CZ" dirty="0"/>
              <a:t>Možnost úmyslně klamat lidi, tím že si někdo vybere charakteristiku, která nejlépe poslouží jeho zájmům.</a:t>
            </a:r>
          </a:p>
          <a:p>
            <a:r>
              <a:rPr lang="cs-CZ" dirty="0"/>
              <a:t>Medián není ovlivněn extrémními hodnotami.</a:t>
            </a:r>
          </a:p>
          <a:p>
            <a:r>
              <a:rPr lang="cs-CZ" dirty="0"/>
              <a:t>Jediný způsob jak pracovat s průměrnou hodnotou je uvažovat variabilitu kolem průměru-dobereme se reálnějším výsledkům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89DC-4708-49AB-927D-188F520138F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13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souvislosti s normálním rozdělením jsou často zmiňovány náhodné chyby, např. </a:t>
            </a:r>
            <a:r>
              <a:rPr lang="cs-CZ" dirty="0">
                <a:hlinkClick r:id="rId3" tooltip="Chyba měření"/>
              </a:rPr>
              <a:t>chyby měření</a:t>
            </a:r>
            <a:r>
              <a:rPr lang="cs-CZ" dirty="0"/>
              <a:t>, způsobené velkým počtem neznámých a vzájemně nezávislých příčin. Proto bývá normální rozdělení také označováno jako </a:t>
            </a:r>
            <a:r>
              <a:rPr lang="cs-CZ" i="1" dirty="0"/>
              <a:t>zákon chyb</a:t>
            </a:r>
            <a:r>
              <a:rPr lang="cs-CZ" dirty="0"/>
              <a:t>. Podle tohoto zákona se také řídí rozdělení některých </a:t>
            </a:r>
            <a:r>
              <a:rPr lang="cs-CZ" dirty="0">
                <a:hlinkClick r:id="rId4" tooltip="Fyzika"/>
              </a:rPr>
              <a:t>fyzikálních</a:t>
            </a:r>
            <a:r>
              <a:rPr lang="cs-CZ" dirty="0"/>
              <a:t> a </a:t>
            </a:r>
            <a:r>
              <a:rPr lang="cs-CZ" dirty="0">
                <a:hlinkClick r:id="rId5" tooltip="Technika"/>
              </a:rPr>
              <a:t>technických</a:t>
            </a:r>
            <a:r>
              <a:rPr lang="cs-CZ" dirty="0"/>
              <a:t> veličin.</a:t>
            </a:r>
            <a:r>
              <a:rPr lang="cs-CZ" baseline="30000" dirty="0">
                <a:hlinkClick r:id="rId6"/>
              </a:rPr>
              <a:t>[1]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89DC-4708-49AB-927D-188F520138F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04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souvislosti s normálním rozdělením jsou často zmiňovány náhodné chyby, např. </a:t>
            </a:r>
            <a:r>
              <a:rPr lang="cs-CZ" dirty="0">
                <a:hlinkClick r:id="rId3" tooltip="Chyba měření"/>
              </a:rPr>
              <a:t>chyby měření</a:t>
            </a:r>
            <a:r>
              <a:rPr lang="cs-CZ" dirty="0"/>
              <a:t>, způsobené velkým počtem neznámých a vzájemně nezávislých příčin. Proto bývá normální rozdělení také označováno jako </a:t>
            </a:r>
            <a:r>
              <a:rPr lang="cs-CZ" i="1" dirty="0"/>
              <a:t>zákon chyb</a:t>
            </a:r>
            <a:r>
              <a:rPr lang="cs-CZ" dirty="0"/>
              <a:t>. Podle tohoto zákona se také řídí rozdělení některých </a:t>
            </a:r>
            <a:r>
              <a:rPr lang="cs-CZ" dirty="0">
                <a:hlinkClick r:id="rId4" tooltip="Fyzika"/>
              </a:rPr>
              <a:t>fyzikálních</a:t>
            </a:r>
            <a:r>
              <a:rPr lang="cs-CZ" dirty="0"/>
              <a:t> a </a:t>
            </a:r>
            <a:r>
              <a:rPr lang="cs-CZ" dirty="0">
                <a:hlinkClick r:id="rId5" tooltip="Technika"/>
              </a:rPr>
              <a:t>technických</a:t>
            </a:r>
            <a:r>
              <a:rPr lang="cs-CZ" dirty="0"/>
              <a:t> veličin.</a:t>
            </a:r>
            <a:r>
              <a:rPr lang="cs-CZ" baseline="30000" dirty="0">
                <a:hlinkClick r:id="rId6"/>
              </a:rPr>
              <a:t>[1]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89DC-4708-49AB-927D-188F520138F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492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5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že hodnota vyšla mimo referenční rozmezí</a:t>
            </a:r>
            <a:r>
              <a:rPr lang="cs-CZ" baseline="0" dirty="0"/>
              <a:t> ještě nemusí znamenat onemocnění jedince, ale pouze že tento výsledek je u referenční populace méně pravděpodobný, což je také jeden z argumentů pro používání RR. Než se ale shrnu výhody a nevýhody použití RR, řekněme si ještě  něco k biologické variabilitě.</a:t>
            </a:r>
          </a:p>
          <a:p>
            <a:endParaRPr lang="cs-CZ" baseline="0" dirty="0"/>
          </a:p>
          <a:p>
            <a:r>
              <a:rPr lang="cs-CZ" baseline="0" dirty="0"/>
              <a:t>Nepřímá metoda – na základě dat z rutinního provozu laboratoře.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9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II je zjednodušeně</a:t>
            </a:r>
            <a:r>
              <a:rPr lang="cs-CZ" baseline="0" dirty="0"/>
              <a:t> při zanedbatelné analytické variabilitě daný podílem… obezřetní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03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Musíme pečlivě (citlivě)</a:t>
            </a:r>
            <a:r>
              <a:rPr lang="cs-CZ" baseline="0" dirty="0"/>
              <a:t> zacházet s hodnotami ležícími v blízkosti referenčních mezích bez ohledu na to, zda uvnitř nebo vně. může existovat nenulová pravděpodobnost, že výsledek měření může být reálně na opačné straně skutečné referenční meze.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6CF0-C512-42F6-9FD0-2840AD80994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1AA0-0003-CB4E-A623-5E1FDCA1B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7F90A-237B-9C45-921B-DBF09CC84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5485-C477-5F4D-A895-681440A2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1307B-94C6-024B-822C-FDD9FBC9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A20C4-3A9B-A742-9C9E-F5D896CA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14D5-7758-2B4A-A620-B3574FF0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46EBA-DCC9-EB40-8F92-4B2FAE696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F550-036B-7349-A803-797D2459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5138-3F2C-DE46-8C84-CD8DCF82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61190-72F1-DF4F-8207-89C81B45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1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11349-F9E2-9743-A735-FA0FA483F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4B9B5-4AAD-0B4A-B6E2-8DD2B31E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006F0-D7AA-CB4D-8FCB-959BC756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69898-C4EE-9F41-AD76-4AE82FF5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9BD4F-D59C-FB4D-ADA0-B1A73D42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5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4721-F81D-F944-9142-A7516CBB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C6BF-E811-2742-B6D9-65FF9FFD4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5BB2-7864-7D4A-B137-41669C8E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4CB4B-F013-AD4D-B326-CCC4B82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8E70-39A0-9747-A752-00FBE867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39A3-084B-F340-A73B-E33A3CAE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A195E-A9D7-2D4F-ADEC-0105AC75D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9BBD-6610-5B40-8616-9DB463A1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9F278-8C46-D74C-BE7D-8964BB7D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4CB4-7641-DE4A-A16D-45F8152B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0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CF85-6774-584A-A12E-5794C90A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6187-66BA-5F41-A2EA-E5D8E5495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5E372-6BB6-6248-A739-A5CC4B09E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0D0B3-592F-1D4B-9C03-4B00EFF2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B8265-F72B-B24B-B2DA-4EB5281C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739CF-2669-1B4D-A665-F83492C9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F201-8CD5-A14A-A933-A4E0D2B7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25AB7-5BE9-234F-829A-3A5E764CB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13A39-C52A-2A48-8E76-5484AA672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9DB3-C34B-9E42-AA0B-0346E775A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827E4-5699-9248-AB0E-57B491F80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64216-5AAC-844D-94A2-BD7F4F51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D8492-B81B-0E4C-B57C-4A47F62E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5ADA3-BAC3-794D-96C0-6090FA30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0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B7ED-73D3-6142-871B-D218FDF0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C1F48-0170-AB4D-8237-226C3A79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7926F-CD0E-AC43-90D0-784B81AE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61D11-1B30-5C49-9424-D7D957D5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5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3BD7E-6192-4248-ABFA-1BE8AD7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A9663-DE36-2A4A-AD90-67F2C906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A2209-E744-FD4D-B2F3-8CEB01E9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6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BF2D-E52D-934B-8BA4-1DB91B07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73C5-CD1A-3046-BD9E-2379961E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39E7-D2B4-EF4B-99ED-9C95CB44B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A652D-D065-064E-A6E5-8364E46C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0C3AC-3B77-A048-B7C9-EE148D1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C3FCA-0758-1747-9DB5-AA5D72C0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5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C60E-FBED-754F-A578-58A48AAC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D9DC8-B802-FC4C-AEB1-5AEC430C7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143D-4EC3-0B4D-9112-D608BCF9B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FDD0D-04B4-4643-9AAD-A97597A5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9EF34-6021-F84C-B43C-3443663D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1CD50-793C-BB40-A8DF-823B4636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2272F-53B7-3641-8E4A-64439169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1A68-A8CA-2C45-86D0-EABCF35F0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3DBB-7882-5D47-84CD-3A5236C76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28C5-B580-C344-A87E-40F650C035A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1E3A1-3DFD-0C4C-8FC4-B803A887B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8BE4-F792-8141-BC27-687DD26EA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2DE3-7012-3141-9ADA-D4B5F7D63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4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dmp.lf1.cuni.cz/file/6111/metabolicka-prirucka-2020.pdf" TargetMode="External"/><Relationship Id="rId2" Type="http://schemas.openxmlformats.org/officeDocument/2006/relationships/hyperlink" Target="https://www.ncbi.nlm.nih.gov/pmc/articles/PMC268644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google.com/search?source=univ&amp;tbm=isch&amp;q=chronobiologi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7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7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7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BDCD-3E2E-4443-BE13-86938AC78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135" y="467513"/>
            <a:ext cx="11378436" cy="377122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Základy</a:t>
            </a:r>
            <a:r>
              <a:rPr lang="en-GB" dirty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laboratorních</a:t>
            </a:r>
            <a:r>
              <a:rPr lang="en-GB" dirty="0"/>
              <a:t> </a:t>
            </a:r>
            <a:r>
              <a:rPr lang="en-GB" dirty="0" err="1"/>
              <a:t>oborů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se </a:t>
            </a:r>
            <a:r>
              <a:rPr lang="en-GB" dirty="0" err="1"/>
              <a:t>uplatňují</a:t>
            </a:r>
            <a:r>
              <a:rPr lang="en-GB" dirty="0"/>
              <a:t> v </a:t>
            </a:r>
            <a:r>
              <a:rPr lang="en-GB" dirty="0" err="1"/>
              <a:t>diagnostice</a:t>
            </a:r>
            <a:r>
              <a:rPr lang="en-GB" dirty="0"/>
              <a:t> </a:t>
            </a:r>
            <a:r>
              <a:rPr lang="en-GB" dirty="0" err="1"/>
              <a:t>humánních</a:t>
            </a:r>
            <a:r>
              <a:rPr lang="en-GB" dirty="0"/>
              <a:t> </a:t>
            </a:r>
            <a:r>
              <a:rPr lang="en-GB" dirty="0" err="1"/>
              <a:t>chorob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společná</a:t>
            </a:r>
            <a:r>
              <a:rPr lang="en-GB" dirty="0"/>
              <a:t> </a:t>
            </a:r>
            <a:r>
              <a:rPr lang="en-GB" dirty="0" err="1"/>
              <a:t>báze</a:t>
            </a:r>
            <a:r>
              <a:rPr lang="en-GB" dirty="0"/>
              <a:t>: ISO15189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E78B9-BCC4-3447-8CBF-AB63636A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8103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prof. </a:t>
            </a:r>
            <a:r>
              <a:rPr lang="en-GB" dirty="0" err="1"/>
              <a:t>MUDr</a:t>
            </a:r>
            <a:r>
              <a:rPr lang="en-GB" dirty="0"/>
              <a:t>. Dalibor Valík, Ph.D., </a:t>
            </a:r>
          </a:p>
          <a:p>
            <a:r>
              <a:rPr lang="en-GB" dirty="0" err="1"/>
              <a:t>Katedra</a:t>
            </a:r>
            <a:r>
              <a:rPr lang="en-GB" dirty="0"/>
              <a:t> </a:t>
            </a:r>
            <a:r>
              <a:rPr lang="en-GB" dirty="0" err="1"/>
              <a:t>laboratorních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en-GB" dirty="0"/>
              <a:t> LF MU </a:t>
            </a:r>
          </a:p>
          <a:p>
            <a:r>
              <a:rPr lang="en-GB" dirty="0" err="1"/>
              <a:t>Farmakologický</a:t>
            </a:r>
            <a:r>
              <a:rPr lang="en-GB" dirty="0"/>
              <a:t> </a:t>
            </a:r>
            <a:r>
              <a:rPr lang="en-GB" dirty="0" err="1"/>
              <a:t>ústav</a:t>
            </a:r>
            <a:r>
              <a:rPr lang="en-GB" dirty="0"/>
              <a:t> LF MU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1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D715-13AA-9347-92A8-02E41044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pohlaví</a:t>
            </a:r>
            <a:r>
              <a:rPr lang="en-GB" dirty="0"/>
              <a:t> </a:t>
            </a:r>
            <a:r>
              <a:rPr lang="en-GB" dirty="0" err="1"/>
              <a:t>jedince</a:t>
            </a:r>
            <a:r>
              <a:rPr lang="en-GB" dirty="0"/>
              <a:t>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63A9-79F6-2E41-9F0F-75F8BE387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en-GB" dirty="0" err="1"/>
              <a:t>pracujeme</a:t>
            </a:r>
            <a:r>
              <a:rPr lang="en-GB" dirty="0"/>
              <a:t> s </a:t>
            </a:r>
            <a:r>
              <a:rPr lang="en-GB" dirty="0" err="1"/>
              <a:t>binárním</a:t>
            </a:r>
            <a:r>
              <a:rPr lang="en-GB" dirty="0"/>
              <a:t> </a:t>
            </a:r>
            <a:r>
              <a:rPr lang="en-GB" dirty="0" err="1"/>
              <a:t>pohlavím</a:t>
            </a:r>
            <a:r>
              <a:rPr lang="en-GB" dirty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skutečnost</a:t>
            </a:r>
            <a:r>
              <a:rPr lang="en-GB" dirty="0"/>
              <a:t> </a:t>
            </a:r>
            <a:r>
              <a:rPr lang="en-GB" dirty="0" err="1"/>
              <a:t>diagnostikovaných</a:t>
            </a:r>
            <a:r>
              <a:rPr lang="en-GB" dirty="0"/>
              <a:t> </a:t>
            </a:r>
            <a:r>
              <a:rPr lang="en-GB" dirty="0" err="1"/>
              <a:t>chromozomálních</a:t>
            </a:r>
            <a:r>
              <a:rPr lang="en-GB" dirty="0"/>
              <a:t> </a:t>
            </a:r>
            <a:r>
              <a:rPr lang="en-GB" dirty="0" err="1"/>
              <a:t>odchylek</a:t>
            </a:r>
            <a:r>
              <a:rPr lang="en-GB" dirty="0"/>
              <a:t> (XX, XY, </a:t>
            </a:r>
            <a:r>
              <a:rPr lang="en-GB" dirty="0" err="1"/>
              <a:t>varianty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diverzifikace</a:t>
            </a:r>
            <a:r>
              <a:rPr lang="en-GB" dirty="0"/>
              <a:t> a </a:t>
            </a:r>
            <a:r>
              <a:rPr lang="en-GB" dirty="0" err="1"/>
              <a:t>diference</a:t>
            </a:r>
            <a:r>
              <a:rPr lang="en-GB" dirty="0"/>
              <a:t> </a:t>
            </a:r>
            <a:r>
              <a:rPr lang="en-GB" dirty="0" err="1"/>
              <a:t>začínají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patrny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 puberty</a:t>
            </a:r>
          </a:p>
          <a:p>
            <a:endParaRPr lang="en-GB" dirty="0"/>
          </a:p>
          <a:p>
            <a:r>
              <a:rPr lang="en-GB" dirty="0" err="1"/>
              <a:t>kromě</a:t>
            </a:r>
            <a:r>
              <a:rPr lang="en-GB" dirty="0"/>
              <a:t> </a:t>
            </a:r>
            <a:r>
              <a:rPr lang="en-GB" dirty="0" err="1"/>
              <a:t>zjevných</a:t>
            </a:r>
            <a:r>
              <a:rPr lang="en-GB" dirty="0"/>
              <a:t> </a:t>
            </a:r>
            <a:r>
              <a:rPr lang="en-GB" dirty="0" err="1"/>
              <a:t>změn</a:t>
            </a:r>
            <a:r>
              <a:rPr lang="en-GB" dirty="0"/>
              <a:t> </a:t>
            </a:r>
            <a:r>
              <a:rPr lang="en-GB" dirty="0" err="1"/>
              <a:t>většinou</a:t>
            </a:r>
            <a:r>
              <a:rPr lang="en-GB" dirty="0"/>
              <a:t> </a:t>
            </a:r>
            <a:r>
              <a:rPr lang="en-GB" dirty="0" err="1"/>
              <a:t>endokrinologických</a:t>
            </a:r>
            <a:r>
              <a:rPr lang="en-GB" dirty="0"/>
              <a:t> se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promítnou</a:t>
            </a:r>
            <a:r>
              <a:rPr lang="en-GB" dirty="0"/>
              <a:t> do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laboratorních</a:t>
            </a:r>
            <a:r>
              <a:rPr lang="en-GB" dirty="0"/>
              <a:t> </a:t>
            </a:r>
            <a:r>
              <a:rPr lang="en-GB" dirty="0" err="1"/>
              <a:t>vyšetření</a:t>
            </a:r>
            <a:r>
              <a:rPr lang="en-GB" dirty="0"/>
              <a:t> (</a:t>
            </a:r>
            <a:r>
              <a:rPr lang="en-GB" dirty="0" err="1"/>
              <a:t>svalová</a:t>
            </a:r>
            <a:r>
              <a:rPr lang="en-GB" dirty="0"/>
              <a:t> </a:t>
            </a:r>
            <a:r>
              <a:rPr lang="en-GB" dirty="0" err="1"/>
              <a:t>hmota</a:t>
            </a:r>
            <a:r>
              <a:rPr lang="en-GB" dirty="0"/>
              <a:t> - </a:t>
            </a:r>
            <a:r>
              <a:rPr lang="en-GB" dirty="0" err="1"/>
              <a:t>kreatinin</a:t>
            </a:r>
            <a:r>
              <a:rPr lang="en-GB" dirty="0"/>
              <a:t>, </a:t>
            </a:r>
            <a:r>
              <a:rPr lang="en-GB" dirty="0" err="1"/>
              <a:t>menstruační</a:t>
            </a:r>
            <a:r>
              <a:rPr lang="en-GB" dirty="0"/>
              <a:t> </a:t>
            </a:r>
            <a:r>
              <a:rPr lang="en-GB" dirty="0" err="1"/>
              <a:t>cyklus</a:t>
            </a:r>
            <a:r>
              <a:rPr lang="en-GB" dirty="0"/>
              <a:t> – </a:t>
            </a:r>
            <a:r>
              <a:rPr lang="en-GB" dirty="0" err="1"/>
              <a:t>RBC,železo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8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7888-98BE-F541-891B-9468CAFD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genetický</a:t>
            </a:r>
            <a:r>
              <a:rPr lang="en-GB" dirty="0"/>
              <a:t> </a:t>
            </a:r>
            <a:r>
              <a:rPr lang="en-GB" dirty="0" err="1"/>
              <a:t>základ</a:t>
            </a:r>
            <a:r>
              <a:rPr lang="en-GB" dirty="0"/>
              <a:t> </a:t>
            </a:r>
            <a:r>
              <a:rPr lang="en-GB" dirty="0" err="1"/>
              <a:t>jedince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1596-9374-3444-ACDC-B5DEE182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37536" cy="4952247"/>
          </a:xfrm>
        </p:spPr>
        <p:txBody>
          <a:bodyPr>
            <a:normAutofit/>
          </a:bodyPr>
          <a:lstStyle/>
          <a:p>
            <a:r>
              <a:rPr lang="en-GB" dirty="0" err="1"/>
              <a:t>studiem</a:t>
            </a:r>
            <a:r>
              <a:rPr lang="en-GB" dirty="0"/>
              <a:t> se </a:t>
            </a:r>
            <a:r>
              <a:rPr lang="en-GB" dirty="0" err="1"/>
              <a:t>zabývá</a:t>
            </a:r>
            <a:r>
              <a:rPr lang="en-GB" dirty="0"/>
              <a:t> </a:t>
            </a: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genetika</a:t>
            </a:r>
            <a:r>
              <a:rPr lang="en-GB" dirty="0"/>
              <a:t> s </a:t>
            </a:r>
            <a:r>
              <a:rPr lang="en-GB" dirty="0" err="1"/>
              <a:t>řadou</a:t>
            </a:r>
            <a:r>
              <a:rPr lang="en-GB" dirty="0"/>
              <a:t> </a:t>
            </a:r>
            <a:r>
              <a:rPr lang="en-GB" dirty="0" err="1"/>
              <a:t>subspecializací</a:t>
            </a:r>
            <a:endParaRPr lang="en-GB" dirty="0"/>
          </a:p>
          <a:p>
            <a:pPr lvl="1"/>
            <a:r>
              <a:rPr lang="en-GB" dirty="0"/>
              <a:t>je </a:t>
            </a:r>
            <a:r>
              <a:rPr lang="en-GB" dirty="0" err="1"/>
              <a:t>popsána</a:t>
            </a:r>
            <a:r>
              <a:rPr lang="en-GB" dirty="0"/>
              <a:t> </a:t>
            </a:r>
            <a:r>
              <a:rPr lang="en-GB" dirty="0" err="1"/>
              <a:t>celá</a:t>
            </a:r>
            <a:r>
              <a:rPr lang="en-GB" dirty="0"/>
              <a:t> </a:t>
            </a:r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genetických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a </a:t>
            </a:r>
            <a:r>
              <a:rPr lang="en-GB" dirty="0" err="1"/>
              <a:t>abnormalit</a:t>
            </a:r>
            <a:r>
              <a:rPr lang="en-GB" dirty="0"/>
              <a:t> (</a:t>
            </a:r>
            <a:r>
              <a:rPr lang="en-GB" dirty="0" err="1"/>
              <a:t>McKusick</a:t>
            </a:r>
            <a:r>
              <a:rPr lang="en-GB" dirty="0"/>
              <a:t> catalogue: </a:t>
            </a:r>
            <a:r>
              <a:rPr lang="en-GB" dirty="0">
                <a:hlinkClick r:id="rId2"/>
              </a:rPr>
              <a:t>https://www.ncbi.nlm.nih.gov/pmc/articles/PMC2686440/</a:t>
            </a:r>
            <a:r>
              <a:rPr lang="en-GB" dirty="0"/>
              <a:t>) </a:t>
            </a:r>
          </a:p>
          <a:p>
            <a:endParaRPr lang="en-GB" dirty="0"/>
          </a:p>
          <a:p>
            <a:r>
              <a:rPr lang="en-GB" dirty="0"/>
              <a:t>u </a:t>
            </a:r>
            <a:r>
              <a:rPr lang="en-GB" dirty="0" err="1"/>
              <a:t>některých</a:t>
            </a:r>
            <a:r>
              <a:rPr lang="en-GB" dirty="0"/>
              <a:t> je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screeningu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procesu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vzorek</a:t>
            </a:r>
            <a:r>
              <a:rPr lang="en-GB" dirty="0"/>
              <a:t> </a:t>
            </a:r>
            <a:r>
              <a:rPr lang="en-GB" dirty="0" err="1"/>
              <a:t>pacienta</a:t>
            </a:r>
            <a:r>
              <a:rPr lang="en-GB" dirty="0"/>
              <a:t>/</a:t>
            </a:r>
            <a:r>
              <a:rPr lang="en-GB" dirty="0" err="1"/>
              <a:t>novorozence</a:t>
            </a:r>
            <a:r>
              <a:rPr lang="en-GB" dirty="0"/>
              <a:t> je </a:t>
            </a:r>
            <a:r>
              <a:rPr lang="en-GB" dirty="0" err="1"/>
              <a:t>předmětem</a:t>
            </a:r>
            <a:r>
              <a:rPr lang="en-GB" dirty="0"/>
              <a:t> </a:t>
            </a:r>
            <a:r>
              <a:rPr lang="en-GB" dirty="0" err="1"/>
              <a:t>laboratorního</a:t>
            </a:r>
            <a:r>
              <a:rPr lang="en-GB" dirty="0"/>
              <a:t> </a:t>
            </a:r>
            <a:r>
              <a:rPr lang="en-GB" dirty="0" err="1"/>
              <a:t>vyšetření</a:t>
            </a:r>
            <a:r>
              <a:rPr lang="en-GB" dirty="0"/>
              <a:t> za </a:t>
            </a:r>
            <a:r>
              <a:rPr lang="en-GB" dirty="0" err="1"/>
              <a:t>účelem</a:t>
            </a:r>
            <a:r>
              <a:rPr lang="en-GB" dirty="0"/>
              <a:t> </a:t>
            </a:r>
            <a:r>
              <a:rPr lang="en-GB" dirty="0" err="1"/>
              <a:t>zjištění</a:t>
            </a:r>
            <a:r>
              <a:rPr lang="en-GB" dirty="0"/>
              <a:t> </a:t>
            </a:r>
            <a:r>
              <a:rPr lang="en-GB" dirty="0" err="1"/>
              <a:t>přítomnosti</a:t>
            </a:r>
            <a:r>
              <a:rPr lang="en-GB" dirty="0"/>
              <a:t> </a:t>
            </a:r>
            <a:r>
              <a:rPr lang="en-GB" dirty="0" err="1"/>
              <a:t>jedné</a:t>
            </a:r>
            <a:r>
              <a:rPr lang="en-GB" dirty="0"/>
              <a:t> ze </a:t>
            </a:r>
            <a:r>
              <a:rPr lang="en-GB" dirty="0" err="1"/>
              <a:t>screenovaných</a:t>
            </a:r>
            <a:r>
              <a:rPr lang="en-GB" dirty="0"/>
              <a:t> </a:t>
            </a:r>
            <a:r>
              <a:rPr lang="en-GB" dirty="0" err="1"/>
              <a:t>chorob</a:t>
            </a:r>
            <a:r>
              <a:rPr lang="en-GB" dirty="0"/>
              <a:t> </a:t>
            </a:r>
          </a:p>
          <a:p>
            <a:endParaRPr lang="en-GB" dirty="0"/>
          </a:p>
          <a:p>
            <a:pPr lvl="1"/>
            <a:r>
              <a:rPr lang="en-GB" dirty="0"/>
              <a:t>u </a:t>
            </a:r>
            <a:r>
              <a:rPr lang="en-GB" dirty="0" err="1"/>
              <a:t>nás</a:t>
            </a:r>
            <a:r>
              <a:rPr lang="en-GB" dirty="0"/>
              <a:t> v ČR </a:t>
            </a:r>
            <a:r>
              <a:rPr lang="en-GB" dirty="0" err="1"/>
              <a:t>zejména</a:t>
            </a:r>
            <a:r>
              <a:rPr lang="en-GB" dirty="0"/>
              <a:t> ÚDMP VFN Praha (</a:t>
            </a:r>
            <a:r>
              <a:rPr lang="en-GB" dirty="0">
                <a:hlinkClick r:id="rId3"/>
              </a:rPr>
              <a:t>https://udmp.lf1.cuni.cz/file/6111/metabolicka-prirucka-2020.pdf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FN Brno – screening CF a </a:t>
            </a:r>
            <a:r>
              <a:rPr lang="en-GB" dirty="0" err="1"/>
              <a:t>endokrinopatie</a:t>
            </a:r>
            <a:r>
              <a:rPr lang="en-GB" dirty="0"/>
              <a:t>, </a:t>
            </a:r>
            <a:r>
              <a:rPr lang="en-GB" dirty="0" err="1"/>
              <a:t>dnes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pilotní</a:t>
            </a:r>
            <a:r>
              <a:rPr lang="en-GB" dirty="0"/>
              <a:t> program pro SMA,SCID a CF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23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4544-388A-154B-9385-D2DE2DB6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5" y="365125"/>
            <a:ext cx="11708091" cy="1325563"/>
          </a:xfrm>
        </p:spPr>
        <p:txBody>
          <a:bodyPr>
            <a:normAutofit/>
          </a:bodyPr>
          <a:lstStyle/>
          <a:p>
            <a:r>
              <a:rPr lang="en-GB" dirty="0" err="1"/>
              <a:t>interakce</a:t>
            </a:r>
            <a:r>
              <a:rPr lang="en-GB" dirty="0"/>
              <a:t> </a:t>
            </a:r>
            <a:r>
              <a:rPr lang="en-GB" dirty="0" err="1"/>
              <a:t>genetika</a:t>
            </a:r>
            <a:r>
              <a:rPr lang="en-GB" dirty="0"/>
              <a:t>&lt;&gt;</a:t>
            </a:r>
            <a:r>
              <a:rPr lang="en-GB" dirty="0" err="1"/>
              <a:t>vývoj</a:t>
            </a:r>
            <a:r>
              <a:rPr lang="en-GB" dirty="0"/>
              <a:t>&lt;&gt;</a:t>
            </a:r>
            <a:r>
              <a:rPr lang="en-GB" dirty="0" err="1"/>
              <a:t>prostředí</a:t>
            </a:r>
            <a:r>
              <a:rPr lang="en-GB" dirty="0"/>
              <a:t>/environment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FCB9-95C8-9F49-81C2-AB259A8B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stavů</a:t>
            </a:r>
            <a:r>
              <a:rPr lang="en-GB" dirty="0"/>
              <a:t> </a:t>
            </a:r>
            <a:r>
              <a:rPr lang="en-GB" dirty="0" err="1"/>
              <a:t>spojených</a:t>
            </a:r>
            <a:r>
              <a:rPr lang="en-GB" dirty="0"/>
              <a:t> s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náchylností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/k </a:t>
            </a:r>
            <a:r>
              <a:rPr lang="en-GB" dirty="0" err="1"/>
              <a:t>nějakému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….</a:t>
            </a:r>
            <a:r>
              <a:rPr lang="en-GB" dirty="0" err="1"/>
              <a:t>snížené</a:t>
            </a:r>
            <a:r>
              <a:rPr lang="en-GB" dirty="0"/>
              <a:t> tolerance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potravin</a:t>
            </a:r>
            <a:r>
              <a:rPr lang="en-GB" dirty="0"/>
              <a:t>, </a:t>
            </a:r>
            <a:r>
              <a:rPr lang="en-GB" dirty="0" err="1"/>
              <a:t>léčiv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vědním</a:t>
            </a:r>
            <a:r>
              <a:rPr lang="en-GB" dirty="0"/>
              <a:t> </a:t>
            </a:r>
            <a:r>
              <a:rPr lang="en-GB" dirty="0" err="1"/>
              <a:t>obory</a:t>
            </a:r>
            <a:r>
              <a:rPr lang="en-GB" dirty="0"/>
              <a:t> </a:t>
            </a:r>
            <a:r>
              <a:rPr lang="en-GB" dirty="0" err="1"/>
              <a:t>jsou</a:t>
            </a:r>
            <a:endParaRPr lang="en-GB" dirty="0"/>
          </a:p>
          <a:p>
            <a:pPr lvl="1"/>
            <a:r>
              <a:rPr lang="en-GB" dirty="0" err="1"/>
              <a:t>farmako</a:t>
            </a:r>
            <a:r>
              <a:rPr lang="en-GB" dirty="0"/>
              <a:t>/</a:t>
            </a:r>
            <a:r>
              <a:rPr lang="en-GB" dirty="0" err="1"/>
              <a:t>genetika</a:t>
            </a:r>
            <a:r>
              <a:rPr lang="en-GB" dirty="0"/>
              <a:t>/</a:t>
            </a:r>
            <a:r>
              <a:rPr lang="en-GB" dirty="0" err="1"/>
              <a:t>genomika</a:t>
            </a:r>
            <a:endParaRPr lang="en-GB" dirty="0"/>
          </a:p>
          <a:p>
            <a:pPr lvl="1"/>
            <a:r>
              <a:rPr lang="en-GB" dirty="0" err="1"/>
              <a:t>ekotoxikologie</a:t>
            </a:r>
            <a:r>
              <a:rPr lang="en-GB" dirty="0"/>
              <a:t>, </a:t>
            </a:r>
            <a:r>
              <a:rPr lang="en-GB" dirty="0" err="1"/>
              <a:t>ekogenetika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4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6210-727A-7644-B05F-D9A0065D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365125"/>
            <a:ext cx="11708091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chronobiologie</a:t>
            </a:r>
            <a:r>
              <a:rPr lang="en-GB" dirty="0"/>
              <a:t> (</a:t>
            </a:r>
            <a:r>
              <a:rPr lang="en-GB" dirty="0" err="1"/>
              <a:t>biologické</a:t>
            </a:r>
            <a:r>
              <a:rPr lang="en-GB" dirty="0"/>
              <a:t> </a:t>
            </a:r>
            <a:r>
              <a:rPr lang="en-GB" dirty="0" err="1"/>
              <a:t>rytmy</a:t>
            </a:r>
            <a:r>
              <a:rPr lang="en-GB" dirty="0"/>
              <a:t>: </a:t>
            </a:r>
            <a:br>
              <a:rPr lang="en-GB" dirty="0"/>
            </a:br>
            <a:r>
              <a:rPr lang="en-GB" sz="3100" dirty="0" err="1"/>
              <a:t>i</a:t>
            </a:r>
            <a:r>
              <a:rPr lang="en-GB" sz="3100" dirty="0"/>
              <a:t>) </a:t>
            </a:r>
            <a:r>
              <a:rPr lang="en-GB" sz="3100" dirty="0" err="1"/>
              <a:t>časové</a:t>
            </a:r>
            <a:r>
              <a:rPr lang="en-GB" sz="3100" dirty="0"/>
              <a:t>, ii </a:t>
            </a:r>
            <a:r>
              <a:rPr lang="en-GB" sz="3100" dirty="0" err="1"/>
              <a:t>kontextuální</a:t>
            </a:r>
            <a:r>
              <a:rPr lang="en-GB" sz="3100" dirty="0"/>
              <a:t>, </a:t>
            </a:r>
            <a:r>
              <a:rPr lang="en-GB" sz="3100" dirty="0" err="1"/>
              <a:t>např</a:t>
            </a:r>
            <a:r>
              <a:rPr lang="en-GB" sz="3100" dirty="0"/>
              <a:t>. </a:t>
            </a:r>
            <a:r>
              <a:rPr lang="en-GB" sz="3100" dirty="0" err="1"/>
              <a:t>fysiologický</a:t>
            </a:r>
            <a:r>
              <a:rPr lang="en-GB" sz="3100" dirty="0"/>
              <a:t> </a:t>
            </a:r>
            <a:r>
              <a:rPr lang="en-GB" sz="3100" dirty="0" err="1"/>
              <a:t>mestruační</a:t>
            </a:r>
            <a:r>
              <a:rPr lang="en-GB" sz="3100" dirty="0"/>
              <a:t> </a:t>
            </a:r>
            <a:r>
              <a:rPr lang="en-GB" sz="3100" dirty="0" err="1"/>
              <a:t>cyklus</a:t>
            </a:r>
            <a:r>
              <a:rPr lang="en-GB" sz="3100" dirty="0"/>
              <a:t>)</a:t>
            </a:r>
            <a:br>
              <a:rPr lang="en-GB" sz="3100" dirty="0"/>
            </a:b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AA9D-0B6B-0C4F-AB1C-36F06A2B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7536" cy="4942820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dělení</a:t>
            </a:r>
            <a:r>
              <a:rPr lang="en-GB" dirty="0"/>
              <a:t> je: </a:t>
            </a:r>
            <a:r>
              <a:rPr lang="en-GB" dirty="0" err="1"/>
              <a:t>cirkadiánní</a:t>
            </a:r>
            <a:r>
              <a:rPr lang="en-GB" dirty="0"/>
              <a:t>, </a:t>
            </a:r>
            <a:r>
              <a:rPr lang="en-GB" dirty="0" err="1"/>
              <a:t>infradiánní</a:t>
            </a:r>
            <a:r>
              <a:rPr lang="en-GB" dirty="0"/>
              <a:t>, </a:t>
            </a:r>
            <a:r>
              <a:rPr lang="en-GB" dirty="0" err="1"/>
              <a:t>ultradiánní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dni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existují</a:t>
            </a:r>
            <a:r>
              <a:rPr lang="en-GB" dirty="0"/>
              <a:t> </a:t>
            </a:r>
            <a:r>
              <a:rPr lang="en-GB" dirty="0" err="1"/>
              <a:t>delší</a:t>
            </a:r>
            <a:r>
              <a:rPr lang="en-GB" dirty="0"/>
              <a:t> </a:t>
            </a:r>
            <a:r>
              <a:rPr lang="en-GB" dirty="0" err="1"/>
              <a:t>cykly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k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měsíce</a:t>
            </a:r>
            <a:r>
              <a:rPr lang="en-GB" dirty="0"/>
              <a:t>, </a:t>
            </a:r>
            <a:r>
              <a:rPr lang="en-GB" dirty="0" err="1"/>
              <a:t>roku</a:t>
            </a:r>
            <a:r>
              <a:rPr lang="en-GB" dirty="0"/>
              <a:t>, resp. </a:t>
            </a:r>
            <a:r>
              <a:rPr lang="en-GB" dirty="0" err="1"/>
              <a:t>ročnímu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rytmus</a:t>
            </a:r>
            <a:r>
              <a:rPr lang="en-GB" dirty="0"/>
              <a:t> </a:t>
            </a:r>
            <a:r>
              <a:rPr lang="en-GB" dirty="0" err="1"/>
              <a:t>cirkannuální</a:t>
            </a:r>
            <a:r>
              <a:rPr lang="en-GB" dirty="0"/>
              <a:t>(</a:t>
            </a:r>
            <a:r>
              <a:rPr lang="en-GB" dirty="0">
                <a:hlinkClick r:id="rId2"/>
              </a:rPr>
              <a:t>https://www.google.com/search?source=univ&amp;tbm=isch&amp;q=chronobiologie</a:t>
            </a:r>
            <a:r>
              <a:rPr lang="en-GB" dirty="0"/>
              <a:t>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5AA1-EDD8-6E45-8CEE-EB533D9EB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15" y="2191792"/>
            <a:ext cx="3629320" cy="29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15B1-8BFD-904A-8F85-F4E6B510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7" y="365125"/>
            <a:ext cx="11690431" cy="1325563"/>
          </a:xfrm>
        </p:spPr>
        <p:txBody>
          <a:bodyPr/>
          <a:lstStyle/>
          <a:p>
            <a:r>
              <a:rPr lang="en-GB" dirty="0"/>
              <a:t>…a </a:t>
            </a:r>
            <a:r>
              <a:rPr lang="en-GB" dirty="0" err="1"/>
              <a:t>zpět</a:t>
            </a:r>
            <a:r>
              <a:rPr lang="en-GB" dirty="0"/>
              <a:t> k </a:t>
            </a:r>
            <a:r>
              <a:rPr lang="en-GB" dirty="0" err="1"/>
              <a:t>jednotkám</a:t>
            </a:r>
            <a:r>
              <a:rPr lang="en-GB" dirty="0"/>
              <a:t> a </a:t>
            </a:r>
            <a:r>
              <a:rPr lang="en-GB" dirty="0" err="1"/>
              <a:t>referenčním</a:t>
            </a:r>
            <a:r>
              <a:rPr lang="en-GB" dirty="0"/>
              <a:t> </a:t>
            </a:r>
            <a:r>
              <a:rPr lang="en-GB" dirty="0" err="1"/>
              <a:t>intervalům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FB4D-C1B6-3F43-BAA7-5F9247F1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5298" cy="4876117"/>
          </a:xfrm>
        </p:spPr>
        <p:txBody>
          <a:bodyPr/>
          <a:lstStyle/>
          <a:p>
            <a:r>
              <a:rPr lang="en-GB" dirty="0" err="1"/>
              <a:t>pojem</a:t>
            </a:r>
            <a:r>
              <a:rPr lang="en-GB" dirty="0"/>
              <a:t> “</a:t>
            </a:r>
            <a:r>
              <a:rPr lang="en-GB" dirty="0" err="1"/>
              <a:t>normalita</a:t>
            </a:r>
            <a:r>
              <a:rPr lang="en-GB" dirty="0"/>
              <a:t>” je </a:t>
            </a:r>
            <a:r>
              <a:rPr lang="en-GB" dirty="0" err="1"/>
              <a:t>vztažen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statistické</a:t>
            </a:r>
            <a:r>
              <a:rPr lang="en-GB" dirty="0"/>
              <a:t> </a:t>
            </a:r>
            <a:r>
              <a:rPr lang="en-GB" dirty="0" err="1"/>
              <a:t>distribuci</a:t>
            </a:r>
            <a:r>
              <a:rPr lang="en-GB" dirty="0"/>
              <a:t> (</a:t>
            </a:r>
            <a:r>
              <a:rPr lang="en-GB" dirty="0" err="1"/>
              <a:t>Gaussovo</a:t>
            </a:r>
            <a:r>
              <a:rPr lang="en-GB" dirty="0"/>
              <a:t> </a:t>
            </a:r>
            <a:r>
              <a:rPr lang="en-GB" dirty="0" err="1"/>
              <a:t>normální</a:t>
            </a:r>
            <a:r>
              <a:rPr lang="en-GB" dirty="0"/>
              <a:t> </a:t>
            </a:r>
            <a:r>
              <a:rPr lang="en-GB" dirty="0" err="1"/>
              <a:t>rozložení</a:t>
            </a:r>
            <a:r>
              <a:rPr lang="en-GB" dirty="0"/>
              <a:t>)</a:t>
            </a:r>
          </a:p>
          <a:p>
            <a:r>
              <a:rPr lang="en-GB" dirty="0"/>
              <a:t>od </a:t>
            </a:r>
            <a:r>
              <a:rPr lang="en-GB" dirty="0" err="1"/>
              <a:t>něj</a:t>
            </a:r>
            <a:r>
              <a:rPr lang="en-GB" dirty="0"/>
              <a:t> je </a:t>
            </a:r>
            <a:r>
              <a:rPr lang="en-GB" dirty="0" err="1"/>
              <a:t>odvozen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“</a:t>
            </a:r>
            <a:r>
              <a:rPr lang="en-GB" dirty="0" err="1"/>
              <a:t>normálních</a:t>
            </a:r>
            <a:r>
              <a:rPr lang="en-GB" dirty="0"/>
              <a:t>” </a:t>
            </a:r>
            <a:r>
              <a:rPr lang="en-GB" dirty="0" err="1"/>
              <a:t>hodnot</a:t>
            </a:r>
            <a:r>
              <a:rPr lang="en-GB" dirty="0"/>
              <a:t> (+- 1,96 SD,)</a:t>
            </a:r>
          </a:p>
          <a:p>
            <a:endParaRPr lang="en-GB" dirty="0"/>
          </a:p>
          <a:p>
            <a:r>
              <a:rPr lang="en-GB" dirty="0"/>
              <a:t>v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neparametrická</a:t>
            </a:r>
            <a:r>
              <a:rPr lang="en-GB" dirty="0"/>
              <a:t> </a:t>
            </a:r>
            <a:r>
              <a:rPr lang="en-GB" dirty="0" err="1"/>
              <a:t>rozložení</a:t>
            </a:r>
            <a:r>
              <a:rPr lang="en-GB" dirty="0"/>
              <a:t>, </a:t>
            </a:r>
            <a:r>
              <a:rPr lang="en-GB" dirty="0" err="1"/>
              <a:t>vyjadřuje</a:t>
            </a:r>
            <a:r>
              <a:rPr lang="en-GB" dirty="0"/>
              <a:t> se </a:t>
            </a:r>
            <a:r>
              <a:rPr lang="en-GB" dirty="0" err="1"/>
              <a:t>percentily</a:t>
            </a:r>
            <a:r>
              <a:rPr lang="en-GB" dirty="0"/>
              <a:t> (</a:t>
            </a:r>
            <a:r>
              <a:rPr lang="en-GB" dirty="0" err="1"/>
              <a:t>centil</a:t>
            </a:r>
            <a:r>
              <a:rPr lang="en-GB" dirty="0"/>
              <a:t>, </a:t>
            </a:r>
            <a:r>
              <a:rPr lang="en-GB" dirty="0" err="1"/>
              <a:t>decil</a:t>
            </a:r>
            <a:r>
              <a:rPr lang="en-GB" dirty="0"/>
              <a:t>, </a:t>
            </a:r>
            <a:r>
              <a:rPr lang="en-GB" dirty="0" err="1"/>
              <a:t>kvartil</a:t>
            </a:r>
            <a:r>
              <a:rPr lang="en-GB" dirty="0"/>
              <a:t>, </a:t>
            </a:r>
            <a:r>
              <a:rPr lang="en-GB" dirty="0" err="1"/>
              <a:t>medián</a:t>
            </a:r>
            <a:r>
              <a:rPr lang="en-GB" dirty="0"/>
              <a:t> je </a:t>
            </a:r>
            <a:r>
              <a:rPr lang="en-GB" dirty="0" err="1"/>
              <a:t>střední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50. </a:t>
            </a:r>
            <a:r>
              <a:rPr lang="en-GB" dirty="0" err="1"/>
              <a:t>percentilu</a:t>
            </a:r>
            <a:r>
              <a:rPr lang="en-GB" dirty="0"/>
              <a:t>, modus je </a:t>
            </a:r>
            <a:r>
              <a:rPr lang="en-GB" dirty="0" err="1"/>
              <a:t>hodnotou</a:t>
            </a:r>
            <a:r>
              <a:rPr lang="en-GB" dirty="0"/>
              <a:t> </a:t>
            </a:r>
            <a:r>
              <a:rPr lang="en-GB"/>
              <a:t>nejčetnější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10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15302"/>
            <a:ext cx="4400550" cy="3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450" y="3815351"/>
            <a:ext cx="4620986" cy="272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53" y="3729745"/>
            <a:ext cx="1454429" cy="85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1" y="3738710"/>
            <a:ext cx="4400549" cy="3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108" y="188234"/>
            <a:ext cx="4400549" cy="300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8952" y="226343"/>
            <a:ext cx="1454429" cy="9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531" y="226342"/>
            <a:ext cx="1454429" cy="9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37" y="3661516"/>
            <a:ext cx="1454429" cy="9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04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variability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254" y="2049236"/>
            <a:ext cx="7485827" cy="3706377"/>
          </a:xfrm>
        </p:spPr>
        <p:txBody>
          <a:bodyPr>
            <a:normAutofit/>
          </a:bodyPr>
          <a:lstStyle/>
          <a:p>
            <a:r>
              <a:rPr lang="cs-CZ" sz="2000" dirty="0"/>
              <a:t>Směrodatná odchylka (popř. rozptyl)</a:t>
            </a:r>
          </a:p>
          <a:p>
            <a:pPr lvl="2"/>
            <a:r>
              <a:rPr lang="cs-CZ" sz="1600" dirty="0"/>
              <a:t>Ukazuje jak se každá jednotlivá hodnota liší od průměru</a:t>
            </a:r>
          </a:p>
          <a:p>
            <a:r>
              <a:rPr lang="cs-CZ" sz="2000" dirty="0"/>
              <a:t>Variační koeficient</a:t>
            </a:r>
          </a:p>
          <a:p>
            <a:pPr lvl="2"/>
            <a:r>
              <a:rPr lang="cs-CZ" sz="1600" dirty="0"/>
              <a:t>Relativní míra variability vztažená k průměru</a:t>
            </a:r>
          </a:p>
          <a:p>
            <a:r>
              <a:rPr lang="cs-CZ" sz="2000" dirty="0"/>
              <a:t>Rozpětí</a:t>
            </a:r>
          </a:p>
          <a:p>
            <a:pPr lvl="2"/>
            <a:r>
              <a:rPr lang="cs-CZ" sz="1600" dirty="0"/>
              <a:t>Vzdálenost mezi největší a nejmenší hodnotou</a:t>
            </a:r>
          </a:p>
          <a:p>
            <a:r>
              <a:rPr lang="cs-CZ" sz="2000" dirty="0" err="1"/>
              <a:t>Mezikvartilové</a:t>
            </a:r>
            <a:r>
              <a:rPr lang="cs-CZ" sz="2000" dirty="0"/>
              <a:t> rozpětí</a:t>
            </a:r>
          </a:p>
          <a:p>
            <a:pPr lvl="2"/>
            <a:r>
              <a:rPr lang="cs-CZ" sz="1600" dirty="0"/>
              <a:t>Rozpětí 50 % prostředních hodnot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65" y="3046632"/>
            <a:ext cx="2394859" cy="1347108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ový popisek 4"/>
          <p:cNvSpPr/>
          <p:nvPr/>
        </p:nvSpPr>
        <p:spPr>
          <a:xfrm>
            <a:off x="6789963" y="1175657"/>
            <a:ext cx="2988130" cy="1330779"/>
          </a:xfrm>
          <a:prstGeom prst="wedgeRoundRectCallout">
            <a:avLst>
              <a:gd name="adj1" fmla="val 32518"/>
              <a:gd name="adj2" fmla="val 95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10000"/>
          </a:bodyPr>
          <a:lstStyle/>
          <a:p>
            <a:pPr algn="ctr"/>
            <a:r>
              <a:rPr lang="cs-CZ" dirty="0"/>
              <a:t>Když  jsem v roce 1859 prohlásil, že evoluce postupuje nahromaděním nepatrných rozdílů mezi jedinci, uvedl jsem do biologického myšlení představu nepřetržité variability.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165772" y="3167743"/>
            <a:ext cx="99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Darwin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496" y="5310384"/>
            <a:ext cx="1684727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862" y="5310384"/>
            <a:ext cx="1684727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073" y="5310384"/>
            <a:ext cx="294537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815" y="138250"/>
            <a:ext cx="10850251" cy="1320800"/>
          </a:xfrm>
        </p:spPr>
        <p:txBody>
          <a:bodyPr/>
          <a:lstStyle/>
          <a:p>
            <a:r>
              <a:rPr lang="cs-CZ" dirty="0"/>
              <a:t>Přesnost, preciznost, pravdivost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22" y="4330059"/>
            <a:ext cx="5135336" cy="24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133599" y="1417641"/>
            <a:ext cx="45466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Pravdivost = Těsnost shody mezi průměrem opakovaných naměřených hodnot a referenční hodnotou</a:t>
            </a:r>
          </a:p>
          <a:p>
            <a:r>
              <a:rPr lang="cs-CZ" sz="2000" dirty="0"/>
              <a:t>Preciznost = Těsnost shody mezi opakovanými naměřenými hodnotami  na stejném objektu</a:t>
            </a:r>
          </a:p>
          <a:p>
            <a:r>
              <a:rPr lang="cs-CZ" sz="2000" dirty="0"/>
              <a:t>Přesnost = pravdivost + preciznost</a:t>
            </a:r>
          </a:p>
        </p:txBody>
      </p:sp>
      <p:pic>
        <p:nvPicPr>
          <p:cNvPr id="1026" name="Picture 2" descr="https://lh4.googleusercontent.com/rdEUScDE0xnHHSgQcTYV9Xx_t3joQmwwIL7SCb1wFpSOE7vLiWW76snXCQnI_l2FtacSakfpW60bRqi3t8IJFayEqYFeoQ2z5hMQES-fU9c70W5HQ1atwQe_O79q8p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1504388"/>
            <a:ext cx="4007756" cy="30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323" y="4131131"/>
            <a:ext cx="106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619E48"/>
                </a:solidFill>
              </a:rPr>
              <a:t>Referenční hodnota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10678" y="4131130"/>
            <a:ext cx="106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619E48"/>
                </a:solidFill>
              </a:rPr>
              <a:t>Referenční hodnota</a:t>
            </a:r>
          </a:p>
        </p:txBody>
      </p:sp>
    </p:spTree>
    <p:extLst>
      <p:ext uri="{BB962C8B-B14F-4D97-AF65-F5344CB8AC3E}">
        <p14:creationId xmlns:p14="http://schemas.microsoft.com/office/powerpoint/2010/main" val="53457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907" y="4605664"/>
            <a:ext cx="3037115" cy="2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9006" y="1918608"/>
            <a:ext cx="9456403" cy="4106636"/>
          </a:xfrm>
        </p:spPr>
        <p:txBody>
          <a:bodyPr>
            <a:noAutofit/>
          </a:bodyPr>
          <a:lstStyle/>
          <a:p>
            <a:r>
              <a:rPr lang="cs-CZ" sz="2200" dirty="0"/>
              <a:t>Modeluje náhodné děje vyskytující se v přírodě či společnosti</a:t>
            </a:r>
          </a:p>
          <a:p>
            <a:r>
              <a:rPr lang="cs-CZ" sz="2200" dirty="0"/>
              <a:t>Přesně řídí jen málo veličin, ale jeho význam spočívá v tom, že za určitých podmínek dobře aproximuje řadu jiných pravděpodobnostních rozdělení </a:t>
            </a:r>
          </a:p>
          <a:p>
            <a:r>
              <a:rPr lang="cs-CZ" sz="2200" dirty="0"/>
              <a:t>Symetrické rozdělení, které je charakterizováno </a:t>
            </a:r>
            <a:r>
              <a:rPr lang="cs-CZ" sz="2200" dirty="0">
                <a:solidFill>
                  <a:srgbClr val="FF0000"/>
                </a:solidFill>
              </a:rPr>
              <a:t>střední hodnotou (průměrem)</a:t>
            </a:r>
            <a:r>
              <a:rPr lang="cs-CZ" sz="2200" dirty="0"/>
              <a:t> a </a:t>
            </a:r>
            <a:r>
              <a:rPr lang="cs-CZ" sz="2200" dirty="0">
                <a:solidFill>
                  <a:srgbClr val="FF0000"/>
                </a:solidFill>
              </a:rPr>
              <a:t>směrodatnou odchylkou</a:t>
            </a:r>
          </a:p>
        </p:txBody>
      </p:sp>
      <p:sp>
        <p:nvSpPr>
          <p:cNvPr id="10" name="Oválný popisek 9"/>
          <p:cNvSpPr/>
          <p:nvPr/>
        </p:nvSpPr>
        <p:spPr>
          <a:xfrm>
            <a:off x="6283780" y="114301"/>
            <a:ext cx="3184071" cy="1804307"/>
          </a:xfrm>
          <a:prstGeom prst="wedgeEllipseCallout">
            <a:avLst>
              <a:gd name="adj1" fmla="val 55711"/>
              <a:gd name="adj2" fmla="val 68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cs-CZ" sz="1600" dirty="0"/>
              <a:t>Norma může označovat něco obvyklého nebo typického, avšak normou označujeme i velmi mocná etická omezení.</a:t>
            </a:r>
          </a:p>
        </p:txBody>
      </p:sp>
    </p:spTree>
    <p:extLst>
      <p:ext uri="{BB962C8B-B14F-4D97-AF65-F5344CB8AC3E}">
        <p14:creationId xmlns:p14="http://schemas.microsoft.com/office/powerpoint/2010/main" val="418015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3747" y="1967593"/>
            <a:ext cx="6566808" cy="2081893"/>
          </a:xfrm>
        </p:spPr>
        <p:txBody>
          <a:bodyPr>
            <a:noAutofit/>
          </a:bodyPr>
          <a:lstStyle/>
          <a:p>
            <a:r>
              <a:rPr lang="cs-CZ" sz="2200" dirty="0"/>
              <a:t>Je základem velkého množství statistických testů</a:t>
            </a:r>
          </a:p>
          <a:p>
            <a:r>
              <a:rPr lang="cs-CZ" sz="2200" dirty="0"/>
              <a:t>Referenční rozmezí</a:t>
            </a:r>
          </a:p>
          <a:p>
            <a:r>
              <a:rPr lang="cs-CZ" sz="2200" dirty="0"/>
              <a:t>„Zákon chyb“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274" y="4568595"/>
            <a:ext cx="348771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408476"/>
            <a:ext cx="4759779" cy="30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690" y="2408595"/>
            <a:ext cx="348771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ný popisek 8"/>
          <p:cNvSpPr/>
          <p:nvPr/>
        </p:nvSpPr>
        <p:spPr>
          <a:xfrm>
            <a:off x="6283780" y="114301"/>
            <a:ext cx="3184071" cy="1804307"/>
          </a:xfrm>
          <a:prstGeom prst="wedgeEllipseCallout">
            <a:avLst>
              <a:gd name="adj1" fmla="val 55711"/>
              <a:gd name="adj2" fmla="val 68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cs-CZ" sz="1600" dirty="0"/>
              <a:t>Norma může označovat něco obvyklého nebo typického, avšak normou označujeme i velmi mocná etická omezení.</a:t>
            </a:r>
          </a:p>
        </p:txBody>
      </p:sp>
    </p:spTree>
    <p:extLst>
      <p:ext uri="{BB962C8B-B14F-4D97-AF65-F5344CB8AC3E}">
        <p14:creationId xmlns:p14="http://schemas.microsoft.com/office/powerpoint/2010/main" val="312481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05C1-8EA1-1846-B69D-2CDA108E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…o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obory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6EC8-712B-2147-87A0-53D3A6E6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1046" cy="4933990"/>
          </a:xfrm>
        </p:spPr>
        <p:txBody>
          <a:bodyPr/>
          <a:lstStyle/>
          <a:p>
            <a:r>
              <a:rPr lang="en-GB" dirty="0" err="1"/>
              <a:t>klinická</a:t>
            </a:r>
            <a:r>
              <a:rPr lang="en-GB" dirty="0"/>
              <a:t> </a:t>
            </a:r>
            <a:r>
              <a:rPr lang="en-GB" dirty="0" err="1"/>
              <a:t>chemie</a:t>
            </a:r>
            <a:r>
              <a:rPr lang="en-GB" dirty="0"/>
              <a:t>/</a:t>
            </a:r>
            <a:r>
              <a:rPr lang="en-GB" dirty="0" err="1"/>
              <a:t>biochemie</a:t>
            </a:r>
            <a:r>
              <a:rPr lang="en-GB" dirty="0"/>
              <a:t>/</a:t>
            </a:r>
            <a:r>
              <a:rPr lang="en-GB" dirty="0" err="1"/>
              <a:t>toxikologie</a:t>
            </a:r>
            <a:endParaRPr lang="en-GB" dirty="0"/>
          </a:p>
          <a:p>
            <a:r>
              <a:rPr lang="en-GB" dirty="0" err="1"/>
              <a:t>hematologie</a:t>
            </a:r>
            <a:r>
              <a:rPr lang="en-GB" dirty="0"/>
              <a:t>, </a:t>
            </a:r>
            <a:r>
              <a:rPr lang="en-GB" dirty="0" err="1"/>
              <a:t>hemostáza</a:t>
            </a:r>
            <a:r>
              <a:rPr lang="en-GB" dirty="0"/>
              <a:t>/</a:t>
            </a:r>
            <a:r>
              <a:rPr lang="en-GB" dirty="0" err="1"/>
              <a:t>hemokoagulační</a:t>
            </a:r>
            <a:r>
              <a:rPr lang="en-GB" dirty="0"/>
              <a:t> </a:t>
            </a:r>
            <a:r>
              <a:rPr lang="en-GB" dirty="0" err="1"/>
              <a:t>poruchy</a:t>
            </a:r>
            <a:r>
              <a:rPr lang="en-GB" dirty="0"/>
              <a:t> a </a:t>
            </a:r>
            <a:r>
              <a:rPr lang="en-GB" dirty="0" err="1"/>
              <a:t>transfusní</a:t>
            </a:r>
            <a:r>
              <a:rPr lang="en-GB" dirty="0"/>
              <a:t> </a:t>
            </a:r>
            <a:r>
              <a:rPr lang="en-GB" dirty="0" err="1"/>
              <a:t>medicína</a:t>
            </a:r>
            <a:endParaRPr lang="en-GB" dirty="0"/>
          </a:p>
          <a:p>
            <a:r>
              <a:rPr lang="en-GB" dirty="0" err="1"/>
              <a:t>imunologie</a:t>
            </a:r>
            <a:r>
              <a:rPr lang="en-GB" dirty="0"/>
              <a:t> a </a:t>
            </a:r>
            <a:r>
              <a:rPr lang="en-GB" dirty="0" err="1"/>
              <a:t>imunopatologie</a:t>
            </a:r>
            <a:endParaRPr lang="en-GB" dirty="0"/>
          </a:p>
          <a:p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/>
              <a:t>mikrobiologie</a:t>
            </a:r>
            <a:endParaRPr lang="en-GB" dirty="0"/>
          </a:p>
          <a:p>
            <a:r>
              <a:rPr lang="en-GB" dirty="0" err="1"/>
              <a:t>patologie</a:t>
            </a:r>
            <a:r>
              <a:rPr lang="en-GB" dirty="0"/>
              <a:t>, </a:t>
            </a:r>
            <a:r>
              <a:rPr lang="en-GB" dirty="0" err="1"/>
              <a:t>molekulární</a:t>
            </a:r>
            <a:r>
              <a:rPr lang="en-GB" dirty="0"/>
              <a:t> </a:t>
            </a:r>
            <a:r>
              <a:rPr lang="en-GB" dirty="0" err="1"/>
              <a:t>patologie</a:t>
            </a:r>
            <a:r>
              <a:rPr lang="en-GB" dirty="0"/>
              <a:t> a </a:t>
            </a:r>
            <a:r>
              <a:rPr lang="en-GB" dirty="0" err="1"/>
              <a:t>molekulární</a:t>
            </a:r>
            <a:r>
              <a:rPr lang="en-GB" dirty="0"/>
              <a:t> </a:t>
            </a:r>
            <a:r>
              <a:rPr lang="en-GB" dirty="0" err="1"/>
              <a:t>diagnostika</a:t>
            </a:r>
            <a:endParaRPr lang="en-GB" dirty="0"/>
          </a:p>
          <a:p>
            <a:endParaRPr lang="en-GB" dirty="0"/>
          </a:p>
          <a:p>
            <a:r>
              <a:rPr lang="en-GB" dirty="0"/>
              <a:t>…</a:t>
            </a:r>
            <a:r>
              <a:rPr lang="en-GB" i="1" dirty="0" err="1"/>
              <a:t>tradičně</a:t>
            </a:r>
            <a:r>
              <a:rPr lang="en-GB" i="1" dirty="0"/>
              <a:t> se </a:t>
            </a:r>
            <a:r>
              <a:rPr lang="en-GB" i="1" dirty="0" err="1"/>
              <a:t>uvádí</a:t>
            </a:r>
            <a:r>
              <a:rPr lang="en-GB" i="1" dirty="0"/>
              <a:t>, </a:t>
            </a:r>
            <a:r>
              <a:rPr lang="en-GB" i="1" dirty="0" err="1"/>
              <a:t>že</a:t>
            </a:r>
            <a:r>
              <a:rPr lang="en-GB" i="1" dirty="0"/>
              <a:t> </a:t>
            </a:r>
            <a:r>
              <a:rPr lang="en-GB" i="1" dirty="0" err="1"/>
              <a:t>cca</a:t>
            </a:r>
            <a:r>
              <a:rPr lang="en-GB" i="1" dirty="0"/>
              <a:t> 60-70% </a:t>
            </a:r>
            <a:r>
              <a:rPr lang="en-GB" i="1" dirty="0" err="1"/>
              <a:t>diagnostických</a:t>
            </a:r>
            <a:r>
              <a:rPr lang="en-GB" i="1" dirty="0"/>
              <a:t> </a:t>
            </a:r>
            <a:r>
              <a:rPr lang="en-GB" i="1" dirty="0" err="1"/>
              <a:t>rozhodnutí</a:t>
            </a:r>
            <a:r>
              <a:rPr lang="en-GB" i="1" dirty="0"/>
              <a:t> se </a:t>
            </a:r>
            <a:r>
              <a:rPr lang="en-GB" i="1" dirty="0" err="1"/>
              <a:t>odvíjí</a:t>
            </a:r>
            <a:r>
              <a:rPr lang="en-GB" i="1" dirty="0"/>
              <a:t> od </a:t>
            </a:r>
            <a:r>
              <a:rPr lang="en-GB" i="1" dirty="0" err="1"/>
              <a:t>laboratorních</a:t>
            </a:r>
            <a:r>
              <a:rPr lang="en-GB" i="1" dirty="0"/>
              <a:t> </a:t>
            </a:r>
            <a:r>
              <a:rPr lang="en-GB" i="1" dirty="0" err="1"/>
              <a:t>výsledků</a:t>
            </a:r>
            <a:r>
              <a:rPr lang="en-GB" i="1" dirty="0"/>
              <a:t> </a:t>
            </a:r>
            <a:r>
              <a:rPr lang="en-GB" i="1" dirty="0" err="1"/>
              <a:t>při</a:t>
            </a:r>
            <a:r>
              <a:rPr lang="en-GB" i="1" dirty="0"/>
              <a:t> </a:t>
            </a:r>
            <a:r>
              <a:rPr lang="en-GB" i="1" dirty="0" err="1"/>
              <a:t>cca</a:t>
            </a:r>
            <a:r>
              <a:rPr lang="en-GB" i="1" dirty="0"/>
              <a:t> 5% </a:t>
            </a:r>
            <a:r>
              <a:rPr lang="en-GB" i="1" dirty="0" err="1"/>
              <a:t>nákladem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laboratoře</a:t>
            </a:r>
            <a:r>
              <a:rPr lang="en-GB" i="1" dirty="0"/>
              <a:t> (Forsman, </a:t>
            </a:r>
            <a:r>
              <a:rPr lang="en-GB" i="1" dirty="0" err="1"/>
              <a:t>Clin.Chem</a:t>
            </a:r>
            <a:r>
              <a:rPr lang="en-GB" i="1" dirty="0"/>
              <a:t>. 1996)</a:t>
            </a:r>
          </a:p>
        </p:txBody>
      </p:sp>
    </p:spTree>
    <p:extLst>
      <p:ext uri="{BB962C8B-B14F-4D97-AF65-F5344CB8AC3E}">
        <p14:creationId xmlns:p14="http://schemas.microsoft.com/office/powerpoint/2010/main" val="426103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– odhad skutečné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3597" y="2160591"/>
            <a:ext cx="7260774" cy="3880773"/>
          </a:xfrm>
        </p:spPr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romanUcPeriod" startAt="2"/>
            </a:pPr>
            <a:r>
              <a:rPr lang="cs-CZ" sz="2400" dirty="0"/>
              <a:t>Měření provedeme pouze jednou</a:t>
            </a:r>
          </a:p>
          <a:p>
            <a:pPr marL="1200150" lvl="2" indent="-400050">
              <a:buSzPct val="100000"/>
            </a:pPr>
            <a:r>
              <a:rPr lang="cs-CZ" sz="1800" dirty="0"/>
              <a:t>Odhady</a:t>
            </a:r>
          </a:p>
          <a:p>
            <a:pPr marL="1657350" lvl="3" indent="-400050">
              <a:buSzPct val="100000"/>
              <a:buFont typeface="+mj-lt"/>
              <a:buAutoNum type="arabicPeriod"/>
            </a:pPr>
            <a:r>
              <a:rPr lang="cs-CZ" sz="1600" dirty="0"/>
              <a:t>Bodový odhad</a:t>
            </a:r>
          </a:p>
          <a:p>
            <a:pPr marL="2171700" lvl="5" indent="0">
              <a:buSzPct val="100000"/>
              <a:buNone/>
            </a:pPr>
            <a:r>
              <a:rPr lang="cs-CZ" sz="1600" dirty="0"/>
              <a:t>Výsledek uvedeme jako: </a:t>
            </a:r>
            <a:r>
              <a:rPr lang="cs-CZ" sz="1600" dirty="0">
                <a:solidFill>
                  <a:srgbClr val="FF0000"/>
                </a:solidFill>
              </a:rPr>
              <a:t>měření</a:t>
            </a:r>
          </a:p>
          <a:p>
            <a:pPr marL="1657350" lvl="3" indent="-400050">
              <a:buSzPct val="100000"/>
              <a:buFont typeface="+mj-lt"/>
              <a:buAutoNum type="arabicPeriod"/>
            </a:pPr>
            <a:r>
              <a:rPr lang="cs-CZ" sz="1600" dirty="0"/>
              <a:t>Intervalový odhad</a:t>
            </a:r>
          </a:p>
          <a:p>
            <a:pPr marL="2171700" lvl="5" indent="0">
              <a:buSzPct val="100000"/>
              <a:buNone/>
            </a:pPr>
            <a:r>
              <a:rPr lang="cs-CZ" sz="1600" dirty="0"/>
              <a:t>Výsledek uvedeme jako: </a:t>
            </a:r>
          </a:p>
          <a:p>
            <a:pPr marL="2171700" lvl="5" indent="0">
              <a:buSzPct val="100000"/>
              <a:buNone/>
            </a:pPr>
            <a:r>
              <a:rPr lang="cs-CZ" sz="1600" dirty="0">
                <a:solidFill>
                  <a:srgbClr val="FF0000"/>
                </a:solidFill>
              </a:rPr>
              <a:t>			měření ± číslo (rozšířená nejistota)</a:t>
            </a:r>
          </a:p>
          <a:p>
            <a:pPr marL="0" lvl="5" indent="0">
              <a:buSzPct val="100000"/>
              <a:buNone/>
            </a:pPr>
            <a:r>
              <a:rPr lang="cs-CZ" sz="2400" dirty="0">
                <a:solidFill>
                  <a:srgbClr val="FF0000"/>
                </a:solidFill>
              </a:rPr>
              <a:t>Nejistota</a:t>
            </a:r>
            <a:r>
              <a:rPr lang="cs-CZ" sz="2400" dirty="0"/>
              <a:t> = parametr přidružený k výsledku měření, který charakterizuje míru rozptýlení hodnot, které by mohly být důvodně přiřazeny výsledku</a:t>
            </a:r>
          </a:p>
          <a:p>
            <a:pPr marL="2171700" lvl="5" indent="0">
              <a:buSzPct val="100000"/>
              <a:buNone/>
            </a:pP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5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Vychýlení měření</a:t>
            </a:r>
          </a:p>
        </p:txBody>
      </p:sp>
      <p:pic>
        <p:nvPicPr>
          <p:cNvPr id="2050" name="Picture 2" descr="C:\Users\xselinge\OneDrive pro firmy\upravovano\Laboratorní diagnostika v onkologii 2016\obr\bia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93" y="1447906"/>
            <a:ext cx="7062107" cy="50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2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uvádět výsledek měření včetně nejistoty?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5311061" y="2767694"/>
            <a:ext cx="17497" cy="34616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988446" y="2084647"/>
            <a:ext cx="264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Referenční hodnota</a:t>
            </a:r>
          </a:p>
          <a:p>
            <a:pPr algn="ctr"/>
            <a:r>
              <a:rPr lang="cs-CZ" dirty="0" err="1"/>
              <a:t>Cut-off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254829" y="6229350"/>
            <a:ext cx="4482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34344" y="2730977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Oblast negativity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09608" y="2767693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Oblast pozitivity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3639911" y="3388179"/>
            <a:ext cx="143691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887687" y="4136572"/>
            <a:ext cx="356507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483429" y="4593772"/>
            <a:ext cx="188594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636077" y="5078186"/>
            <a:ext cx="237036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757057" y="5418365"/>
            <a:ext cx="63953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396593" y="3752850"/>
            <a:ext cx="94161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4293052" y="3322865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5000625" y="4071258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4332512" y="4528458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5001985" y="5353050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5791973" y="3687535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6755946" y="5012872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4293051" y="5987143"/>
            <a:ext cx="21213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5362574" y="5921829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5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uvádět výsledek měření včetně nejistoty?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5311061" y="2767694"/>
            <a:ext cx="17497" cy="34616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988446" y="2084647"/>
            <a:ext cx="264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Referenční hodnota</a:t>
            </a:r>
          </a:p>
          <a:p>
            <a:pPr algn="ctr"/>
            <a:r>
              <a:rPr lang="cs-CZ" dirty="0" err="1"/>
              <a:t>Cut-off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254829" y="6229350"/>
            <a:ext cx="4482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34344" y="2730977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Oblast negativity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09608" y="2767693"/>
            <a:ext cx="204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Oblast pozitivity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3639911" y="3388179"/>
            <a:ext cx="143691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887687" y="4136572"/>
            <a:ext cx="356507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483429" y="4593772"/>
            <a:ext cx="188594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5636077" y="5078186"/>
            <a:ext cx="237036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4757057" y="5418365"/>
            <a:ext cx="63953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396593" y="3752850"/>
            <a:ext cx="941614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/>
          <p:cNvSpPr/>
          <p:nvPr/>
        </p:nvSpPr>
        <p:spPr>
          <a:xfrm>
            <a:off x="5596618" y="4850556"/>
            <a:ext cx="2613933" cy="455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546021" y="3160549"/>
            <a:ext cx="1624693" cy="45526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4757057" y="4002057"/>
            <a:ext cx="536120" cy="26903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5319809" y="3525220"/>
            <a:ext cx="1224643" cy="455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4293052" y="3322865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5000625" y="4071258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4332512" y="4528458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5001985" y="5353050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5791973" y="3687535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6755946" y="5012872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4293051" y="5987143"/>
            <a:ext cx="212135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5362574" y="5921829"/>
            <a:ext cx="130629" cy="1306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85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Referenční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/>
                </a:solidFill>
              </a:rPr>
              <a:t>=hodnoty laboratorního testu, které ohraničují většinu hodnot referenční populace</a:t>
            </a:r>
          </a:p>
          <a:p>
            <a:r>
              <a:rPr lang="cs-CZ" sz="2800" dirty="0"/>
              <a:t>Co je většina? </a:t>
            </a:r>
            <a:r>
              <a:rPr lang="cs-CZ" sz="2800" b="1" dirty="0"/>
              <a:t>95 % </a:t>
            </a:r>
            <a:r>
              <a:rPr lang="cs-CZ" sz="2800" dirty="0"/>
              <a:t>(99 %)</a:t>
            </a:r>
          </a:p>
          <a:p>
            <a:r>
              <a:rPr lang="cs-CZ" sz="2800" dirty="0"/>
              <a:t>Hranice (Meze)</a:t>
            </a:r>
          </a:p>
          <a:p>
            <a:pPr lvl="1"/>
            <a:r>
              <a:rPr lang="cs-CZ" sz="2600" dirty="0"/>
              <a:t>Oboustranné	</a:t>
            </a:r>
            <a:r>
              <a:rPr lang="cs-CZ" sz="2600" b="1" dirty="0"/>
              <a:t>DRM-HRM</a:t>
            </a:r>
          </a:p>
          <a:p>
            <a:pPr lvl="1"/>
            <a:r>
              <a:rPr lang="cs-CZ" sz="2600" dirty="0"/>
              <a:t>Jednostranné	</a:t>
            </a:r>
            <a:r>
              <a:rPr lang="cs-CZ" sz="2600" b="1" dirty="0"/>
              <a:t>pod HRM</a:t>
            </a:r>
          </a:p>
          <a:p>
            <a:pPr marL="3657509" lvl="8" indent="0">
              <a:buNone/>
            </a:pPr>
            <a:r>
              <a:rPr lang="cs-CZ" sz="2600" b="1" dirty="0"/>
              <a:t>nad DRM</a:t>
            </a:r>
          </a:p>
          <a:p>
            <a:r>
              <a:rPr lang="cs-CZ" sz="2800" dirty="0"/>
              <a:t>Co je referenční populace?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799159"/>
            <a:ext cx="3753239" cy="28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Referenční populace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/>
                </a:solidFill>
              </a:rPr>
              <a:t>=množina všech jedinců splňujících určité předpoklady, týkající se jejich zdravotního stavu, případně další definované požadavky (věk, pohlaví, rasa)</a:t>
            </a:r>
          </a:p>
          <a:p>
            <a:r>
              <a:rPr lang="cs-CZ" sz="2800" dirty="0"/>
              <a:t>Zdraví jedinci či jedinci, kteří nemají chorobu ovlivňující příslušný laboratorní ukazatel</a:t>
            </a:r>
          </a:p>
          <a:p>
            <a:r>
              <a:rPr lang="cs-CZ" sz="2800" dirty="0"/>
              <a:t>Volba požadavků na referenční jedince, je poměrně problematická záležitost a může zásadně ovlivnit výsledné hodnoty referenčních mezí a jejich interpretaci</a:t>
            </a:r>
          </a:p>
          <a:p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Jedinci s chorobou nejsou uvažování!</a:t>
            </a:r>
          </a:p>
        </p:txBody>
      </p:sp>
    </p:spTree>
    <p:extLst>
      <p:ext uri="{BB962C8B-B14F-4D97-AF65-F5344CB8AC3E}">
        <p14:creationId xmlns:p14="http://schemas.microsoft.com/office/powerpoint/2010/main" val="310152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96192" y="47774"/>
          <a:ext cx="12982470" cy="653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13" y="47774"/>
            <a:ext cx="3124046" cy="24971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76" y="1082563"/>
            <a:ext cx="1917282" cy="2556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801" y="1575893"/>
            <a:ext cx="4318298" cy="34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4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2" y="2642716"/>
            <a:ext cx="3557747" cy="28437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Metody určení referenčního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Přímý × nepřímý způsob</a:t>
            </a:r>
          </a:p>
          <a:p>
            <a:r>
              <a:rPr lang="cs-CZ" sz="2800" dirty="0"/>
              <a:t>Parametrický přístup	 ×	</a:t>
            </a:r>
            <a:r>
              <a:rPr lang="cs-CZ" sz="2800" dirty="0" err="1"/>
              <a:t>neparametrický</a:t>
            </a:r>
            <a:r>
              <a:rPr lang="cs-CZ" sz="2800" dirty="0"/>
              <a:t> přístup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72863" y="3305907"/>
            <a:ext cx="157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Průměr</a:t>
            </a:r>
          </a:p>
          <a:p>
            <a:r>
              <a:rPr lang="cs-CZ" dirty="0"/>
              <a:t>Směrodatná odchylka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4059534" y="3326004"/>
            <a:ext cx="311499" cy="9244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373658" y="3465062"/>
            <a:ext cx="151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Výběrové populace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4627" y="5304679"/>
            <a:ext cx="279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Normální rozdělení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10" y="3764340"/>
            <a:ext cx="221338" cy="5727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39" y="3763780"/>
            <a:ext cx="221338" cy="57275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68" y="3763780"/>
            <a:ext cx="221338" cy="572758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6495610" y="4708886"/>
            <a:ext cx="4255251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417275" y="4292210"/>
            <a:ext cx="53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3"/>
                </a:solidFill>
              </a:rPr>
              <a:t>1.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749512" y="4291316"/>
            <a:ext cx="53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>
                <a:solidFill>
                  <a:schemeClr val="accent3"/>
                </a:solidFill>
              </a:rPr>
              <a:t>2.</a:t>
            </a:r>
            <a:endParaRPr lang="cs-CZ" sz="2400" b="1" dirty="0">
              <a:solidFill>
                <a:schemeClr val="accent3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125894" y="4291316"/>
            <a:ext cx="53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3"/>
                </a:solidFill>
              </a:rPr>
              <a:t>3.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392396" y="4687670"/>
            <a:ext cx="116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nejmenší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7462192" y="4336538"/>
            <a:ext cx="1921502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8" y="3764340"/>
            <a:ext cx="221338" cy="572758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37" y="3763780"/>
            <a:ext cx="221338" cy="572758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66" y="3763780"/>
            <a:ext cx="221338" cy="572758"/>
          </a:xfrm>
          <a:prstGeom prst="rect">
            <a:avLst/>
          </a:prstGeom>
        </p:spPr>
      </p:pic>
      <p:sp>
        <p:nvSpPr>
          <p:cNvPr id="34" name="TextovéPole 33"/>
          <p:cNvSpPr txBox="1"/>
          <p:nvPr/>
        </p:nvSpPr>
        <p:spPr>
          <a:xfrm>
            <a:off x="9055529" y="4292210"/>
            <a:ext cx="891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3"/>
                </a:solidFill>
              </a:rPr>
              <a:t>118.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9569480" y="4250563"/>
            <a:ext cx="70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3"/>
                </a:solidFill>
              </a:rPr>
              <a:t>119</a:t>
            </a:r>
            <a:r>
              <a:rPr lang="cs-CZ" sz="2400" b="1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0117191" y="4291316"/>
            <a:ext cx="88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3"/>
                </a:solidFill>
              </a:rPr>
              <a:t>120.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9383694" y="4687670"/>
            <a:ext cx="116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největší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2691345" y="4677391"/>
            <a:ext cx="204255" cy="1506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675086" y="4336538"/>
            <a:ext cx="96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2,5 %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18118" y="4336538"/>
            <a:ext cx="96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2,5 %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898696" y="4677390"/>
            <a:ext cx="204255" cy="1506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641061" y="3391433"/>
            <a:ext cx="96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2,5 %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9636910" y="3391433"/>
            <a:ext cx="96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2,5 %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72815" y="5627236"/>
            <a:ext cx="548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5 % zdravých jedinců bude mít hodnotu parametru mimo referenční rozmezí</a:t>
            </a:r>
          </a:p>
        </p:txBody>
      </p:sp>
    </p:spTree>
    <p:extLst>
      <p:ext uri="{BB962C8B-B14F-4D97-AF65-F5344CB8AC3E}">
        <p14:creationId xmlns:p14="http://schemas.microsoft.com/office/powerpoint/2010/main" val="171065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16" y="2856253"/>
            <a:ext cx="5076278" cy="40575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Biologická variabilita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Intraindividuální</a:t>
            </a:r>
            <a:r>
              <a:rPr lang="cs-CZ" dirty="0">
                <a:solidFill>
                  <a:schemeClr val="accent1"/>
                </a:solidFill>
              </a:rPr>
              <a:t> variabilita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914410" y="3007713"/>
            <a:ext cx="5311775" cy="449567"/>
          </a:xfrm>
        </p:spPr>
        <p:txBody>
          <a:bodyPr>
            <a:normAutofit/>
          </a:bodyPr>
          <a:lstStyle/>
          <a:p>
            <a:r>
              <a:rPr lang="cs-CZ" sz="2400" dirty="0"/>
              <a:t>Rozptyl hodnot jednoho jedince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Interindividuální</a:t>
            </a:r>
            <a:r>
              <a:rPr lang="cs-CZ" dirty="0">
                <a:solidFill>
                  <a:schemeClr val="accent1"/>
                </a:solidFill>
              </a:rPr>
              <a:t> variabilita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400800" y="3007714"/>
            <a:ext cx="5334000" cy="449567"/>
          </a:xfrm>
        </p:spPr>
        <p:txBody>
          <a:bodyPr>
            <a:normAutofit/>
          </a:bodyPr>
          <a:lstStyle/>
          <a:p>
            <a:r>
              <a:rPr lang="cs-CZ" sz="2400" dirty="0"/>
              <a:t>Rozptyl hodnot mezi jedinci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text 5"/>
              <p:cNvSpPr txBox="1">
                <a:spLocks/>
              </p:cNvSpPr>
              <p:nvPr/>
            </p:nvSpPr>
            <p:spPr>
              <a:xfrm>
                <a:off x="686221" y="3582235"/>
                <a:ext cx="5105400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>
                    <a:solidFill>
                      <a:schemeClr val="accent1"/>
                    </a:solidFill>
                  </a:rPr>
                  <a:t>Index individuality: II=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𝐶𝑉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𝑖𝑛𝑡𝑟𝑎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𝐶𝑉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  <m:r>
                              <a:rPr lang="cs-CZ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b>
                        </m:sSub>
                      </m:den>
                    </m:f>
                  </m:oMath>
                </a14:m>
                <a:endParaRPr lang="cs-CZ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Zástupný symbol pro tex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21" y="3582235"/>
                <a:ext cx="5105400" cy="823912"/>
              </a:xfrm>
              <a:prstGeom prst="rect">
                <a:avLst/>
              </a:prstGeom>
              <a:blipFill>
                <a:blip r:embed="rId4"/>
                <a:stretch>
                  <a:fillRect l="-2509" b="-37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716565" y="4531102"/>
            <a:ext cx="527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Čím nižší je II, tím méně vhodné je použití referenčního rozmezí a lepší je sledovat hodnotu v čase.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928149" y="3894233"/>
            <a:ext cx="94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II=0,6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114448" y="3886802"/>
            <a:ext cx="94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II=1,4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058993" y="4406147"/>
            <a:ext cx="1868400" cy="120032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Rozložení II u 92 běžných laboratorních parametrů</a:t>
            </a:r>
          </a:p>
        </p:txBody>
      </p:sp>
    </p:spTree>
    <p:extLst>
      <p:ext uri="{BB962C8B-B14F-4D97-AF65-F5344CB8AC3E}">
        <p14:creationId xmlns:p14="http://schemas.microsoft.com/office/powerpoint/2010/main" val="351748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třeba uvážit při použití Referenčního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3"/>
            <a:ext cx="10820400" cy="1379062"/>
          </a:xfrm>
        </p:spPr>
        <p:txBody>
          <a:bodyPr>
            <a:normAutofit/>
          </a:bodyPr>
          <a:lstStyle/>
          <a:p>
            <a:r>
              <a:rPr lang="cs-CZ" sz="2800" dirty="0"/>
              <a:t>Odhad referenčních mezí je konstruován bodově, ale pro každou mez je možné konstruovat interval spolehlivosti</a:t>
            </a:r>
          </a:p>
          <a:p>
            <a:r>
              <a:rPr lang="cs-CZ" sz="2800" dirty="0"/>
              <a:t>Každé měření má svou nejistotu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7392952" y="3573625"/>
            <a:ext cx="24882" cy="24567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7879131" y="3573625"/>
            <a:ext cx="17674" cy="245674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939850" y="3573625"/>
            <a:ext cx="17674" cy="24567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8363336" y="3948166"/>
            <a:ext cx="9206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8696127" y="3826868"/>
            <a:ext cx="242596" cy="2425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7302757" y="4585758"/>
            <a:ext cx="9206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7635548" y="4464460"/>
            <a:ext cx="242596" cy="2425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6279500" y="5742754"/>
            <a:ext cx="9206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12291" y="5621456"/>
            <a:ext cx="242596" cy="2425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>
            <a:off x="5358880" y="5055399"/>
            <a:ext cx="9206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5691671" y="4934101"/>
            <a:ext cx="242596" cy="2425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/>
          <p:cNvCxnSpPr/>
          <p:nvPr/>
        </p:nvCxnSpPr>
        <p:spPr>
          <a:xfrm>
            <a:off x="4052594" y="3573625"/>
            <a:ext cx="24882" cy="24567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538773" y="3573625"/>
            <a:ext cx="17674" cy="245674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3599492" y="3573625"/>
            <a:ext cx="17674" cy="24567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599492" y="6030374"/>
            <a:ext cx="153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DRM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942957" y="6030374"/>
            <a:ext cx="153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HRM</a:t>
            </a:r>
          </a:p>
        </p:txBody>
      </p:sp>
    </p:spTree>
    <p:extLst>
      <p:ext uri="{BB962C8B-B14F-4D97-AF65-F5344CB8AC3E}">
        <p14:creationId xmlns:p14="http://schemas.microsoft.com/office/powerpoint/2010/main" val="68936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B1B3-85AD-1041-8C15-92136A1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EC2D-091F-2B49-A393-B1E0FCF5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87896" cy="4945565"/>
          </a:xfrm>
        </p:spPr>
        <p:txBody>
          <a:bodyPr/>
          <a:lstStyle/>
          <a:p>
            <a:r>
              <a:rPr lang="en-GB" dirty="0" err="1"/>
              <a:t>molekulární</a:t>
            </a:r>
            <a:r>
              <a:rPr lang="en-GB" dirty="0"/>
              <a:t> </a:t>
            </a:r>
            <a:r>
              <a:rPr lang="en-GB" dirty="0" err="1"/>
              <a:t>diagnostika</a:t>
            </a:r>
            <a:r>
              <a:rPr lang="en-GB" dirty="0"/>
              <a:t>, 1986, 1987</a:t>
            </a:r>
          </a:p>
          <a:p>
            <a:pPr lvl="1"/>
            <a:r>
              <a:rPr lang="en-GB" dirty="0"/>
              <a:t>…</a:t>
            </a:r>
            <a:r>
              <a:rPr lang="en-GB" dirty="0" err="1"/>
              <a:t>zásadní</a:t>
            </a:r>
            <a:r>
              <a:rPr lang="en-GB" dirty="0"/>
              <a:t>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objev</a:t>
            </a:r>
            <a:r>
              <a:rPr lang="en-GB" dirty="0"/>
              <a:t> PCR, </a:t>
            </a:r>
            <a:r>
              <a:rPr lang="en-GB" dirty="0" err="1"/>
              <a:t>popsán</a:t>
            </a:r>
            <a:r>
              <a:rPr lang="en-GB" dirty="0"/>
              <a:t> v r. 1971, ale </a:t>
            </a:r>
            <a:r>
              <a:rPr lang="en-GB" dirty="0" err="1"/>
              <a:t>realizoval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Kary Mullis 1983 (</a:t>
            </a:r>
            <a:r>
              <a:rPr lang="en-GB" dirty="0" err="1"/>
              <a:t>dostal</a:t>
            </a:r>
            <a:r>
              <a:rPr lang="en-GB" dirty="0"/>
              <a:t> </a:t>
            </a:r>
            <a:r>
              <a:rPr lang="en-GB" dirty="0" err="1"/>
              <a:t>Nobelovu</a:t>
            </a:r>
            <a:r>
              <a:rPr lang="en-GB" dirty="0"/>
              <a:t> </a:t>
            </a:r>
            <a:r>
              <a:rPr lang="en-GB" dirty="0" err="1"/>
              <a:t>cenu</a:t>
            </a:r>
            <a:r>
              <a:rPr lang="en-GB" dirty="0"/>
              <a:t>)</a:t>
            </a:r>
          </a:p>
          <a:p>
            <a:endParaRPr lang="en-GB" dirty="0"/>
          </a:p>
          <a:p>
            <a:pPr lvl="1"/>
            <a:r>
              <a:rPr lang="en-GB" dirty="0"/>
              <a:t>v </a:t>
            </a:r>
            <a:r>
              <a:rPr lang="en-GB" dirty="0" err="1"/>
              <a:t>současnosti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patrné</a:t>
            </a:r>
            <a:r>
              <a:rPr lang="en-GB" dirty="0"/>
              <a:t> </a:t>
            </a:r>
            <a:r>
              <a:rPr lang="en-GB" dirty="0" err="1"/>
              <a:t>tendence</a:t>
            </a:r>
            <a:r>
              <a:rPr lang="en-GB" dirty="0"/>
              <a:t> k </a:t>
            </a:r>
            <a:r>
              <a:rPr lang="en-GB" dirty="0" err="1"/>
              <a:t>agregaci</a:t>
            </a:r>
            <a:r>
              <a:rPr lang="en-GB" dirty="0"/>
              <a:t> </a:t>
            </a:r>
            <a:r>
              <a:rPr lang="en-GB" dirty="0" err="1"/>
              <a:t>laboratoří</a:t>
            </a:r>
            <a:r>
              <a:rPr lang="en-GB" dirty="0"/>
              <a:t>, </a:t>
            </a:r>
            <a:r>
              <a:rPr lang="en-GB" dirty="0" err="1"/>
              <a:t>automatizaci</a:t>
            </a:r>
            <a:r>
              <a:rPr lang="en-GB" dirty="0"/>
              <a:t>, </a:t>
            </a:r>
            <a:r>
              <a:rPr lang="en-GB" dirty="0" err="1"/>
              <a:t>vč</a:t>
            </a:r>
            <a:r>
              <a:rPr lang="en-GB" dirty="0"/>
              <a:t> </a:t>
            </a:r>
            <a:r>
              <a:rPr lang="en-GB" dirty="0" err="1"/>
              <a:t>preanalytických</a:t>
            </a:r>
            <a:r>
              <a:rPr lang="en-GB" dirty="0"/>
              <a:t> </a:t>
            </a:r>
            <a:r>
              <a:rPr lang="en-GB" dirty="0" err="1"/>
              <a:t>procesů</a:t>
            </a:r>
            <a:r>
              <a:rPr lang="en-GB" dirty="0"/>
              <a:t>, </a:t>
            </a:r>
            <a:r>
              <a:rPr lang="en-GB" dirty="0" err="1"/>
              <a:t>postanalytické</a:t>
            </a:r>
            <a:r>
              <a:rPr lang="en-GB" dirty="0"/>
              <a:t> </a:t>
            </a:r>
            <a:r>
              <a:rPr lang="en-GB" dirty="0" err="1"/>
              <a:t>fáze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co </a:t>
            </a:r>
            <a:r>
              <a:rPr lang="en-GB" dirty="0" err="1">
                <a:solidFill>
                  <a:srgbClr val="FF0000"/>
                </a:solidFill>
              </a:rPr>
              <a:t>mají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laboratoře</a:t>
            </a:r>
            <a:r>
              <a:rPr lang="en-GB" dirty="0">
                <a:solidFill>
                  <a:srgbClr val="FF0000"/>
                </a:solidFill>
              </a:rPr>
              <a:t> ale </a:t>
            </a:r>
            <a:r>
              <a:rPr lang="en-GB" dirty="0" err="1">
                <a:solidFill>
                  <a:srgbClr val="FF0000"/>
                </a:solidFill>
              </a:rPr>
              <a:t>společné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err="1">
                <a:solidFill>
                  <a:srgbClr val="FF0000"/>
                </a:solidFill>
              </a:rPr>
              <a:t>požadavky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obecnou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bezpečnost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kvalitu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řídí</a:t>
            </a:r>
            <a:r>
              <a:rPr lang="en-GB" dirty="0">
                <a:solidFill>
                  <a:srgbClr val="FF0000"/>
                </a:solidFill>
              </a:rPr>
              <a:t> se </a:t>
            </a:r>
            <a:r>
              <a:rPr lang="en-GB" dirty="0" err="1">
                <a:solidFill>
                  <a:srgbClr val="FF0000"/>
                </a:solidFill>
              </a:rPr>
              <a:t>normou</a:t>
            </a:r>
            <a:r>
              <a:rPr lang="en-GB" dirty="0">
                <a:solidFill>
                  <a:srgbClr val="FF0000"/>
                </a:solidFill>
              </a:rPr>
              <a:t> ISO15189</a:t>
            </a:r>
          </a:p>
        </p:txBody>
      </p:sp>
    </p:spTree>
    <p:extLst>
      <p:ext uri="{BB962C8B-B14F-4D97-AF65-F5344CB8AC3E}">
        <p14:creationId xmlns:p14="http://schemas.microsoft.com/office/powerpoint/2010/main" val="50984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třeba uvážit při použití Referenčního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2"/>
            <a:ext cx="10820400" cy="1929569"/>
          </a:xfrm>
        </p:spPr>
        <p:txBody>
          <a:bodyPr>
            <a:normAutofit/>
          </a:bodyPr>
          <a:lstStyle/>
          <a:p>
            <a:r>
              <a:rPr lang="cs-CZ" sz="2800" dirty="0"/>
              <a:t>5 % zdravých jedinců má hodnoty mimo referenční meze</a:t>
            </a:r>
          </a:p>
          <a:p>
            <a:r>
              <a:rPr lang="cs-CZ" sz="2800" dirty="0"/>
              <a:t>Nerespektují individualitu</a:t>
            </a:r>
          </a:p>
          <a:p>
            <a:r>
              <a:rPr lang="cs-CZ" sz="2800" dirty="0"/>
              <a:t>S rostoucím počtem testů stoupá pravděpodobnost patologického nálezu</a:t>
            </a:r>
          </a:p>
          <a:p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05633" y="4030825"/>
          <a:ext cx="6794759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0157">
                  <a:extLst>
                    <a:ext uri="{9D8B030D-6E8A-4147-A177-3AD203B41FA5}">
                      <a16:colId xmlns:a16="http://schemas.microsoft.com/office/drawing/2014/main" val="1946368007"/>
                    </a:ext>
                  </a:extLst>
                </a:gridCol>
                <a:gridCol w="5014602">
                  <a:extLst>
                    <a:ext uri="{9D8B030D-6E8A-4147-A177-3AD203B41FA5}">
                      <a16:colId xmlns:a16="http://schemas.microsoft.com/office/drawing/2014/main" val="415252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Počet</a:t>
                      </a:r>
                      <a:r>
                        <a:rPr lang="cs-CZ" sz="2400" baseline="0" dirty="0"/>
                        <a:t> testů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Pravděpodobnost výsledku mimo RR</a:t>
                      </a:r>
                      <a:r>
                        <a:rPr lang="cs-CZ" sz="2400" baseline="0" dirty="0"/>
                        <a:t> pro zdravou populaci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4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                           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2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(1-0,95</a:t>
                      </a:r>
                      <a:r>
                        <a:rPr lang="cs-CZ" sz="2000" baseline="30000" dirty="0"/>
                        <a:t>2</a:t>
                      </a:r>
                      <a:r>
                        <a:rPr lang="cs-CZ" sz="2000" baseline="0" dirty="0"/>
                        <a:t>)×100= </a:t>
                      </a:r>
                      <a:r>
                        <a:rPr lang="cs-CZ" sz="2000" b="1" baseline="0" dirty="0"/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8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(1-0,95</a:t>
                      </a:r>
                      <a:r>
                        <a:rPr lang="cs-CZ" sz="2000" baseline="30000" dirty="0"/>
                        <a:t>5</a:t>
                      </a:r>
                      <a:r>
                        <a:rPr lang="cs-CZ" sz="2000" baseline="0" dirty="0"/>
                        <a:t>)×100= </a:t>
                      </a:r>
                      <a:r>
                        <a:rPr lang="cs-CZ" sz="2000" b="1" baseline="0" dirty="0"/>
                        <a:t>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33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(1-0,95</a:t>
                      </a:r>
                      <a:r>
                        <a:rPr lang="cs-CZ" sz="2000" baseline="30000" dirty="0"/>
                        <a:t>10</a:t>
                      </a:r>
                      <a:r>
                        <a:rPr lang="cs-CZ" sz="2000" baseline="0" dirty="0"/>
                        <a:t>)×100=</a:t>
                      </a:r>
                      <a:r>
                        <a:rPr lang="cs-CZ" sz="2000" b="1" baseline="0" dirty="0"/>
                        <a:t>40 %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3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(1-0,95</a:t>
                      </a:r>
                      <a:r>
                        <a:rPr lang="cs-CZ" sz="2000" baseline="30000" dirty="0"/>
                        <a:t>20</a:t>
                      </a:r>
                      <a:r>
                        <a:rPr lang="cs-CZ" sz="2000" baseline="0" dirty="0"/>
                        <a:t>)×100=</a:t>
                      </a:r>
                      <a:r>
                        <a:rPr lang="cs-CZ" sz="2000" b="1" baseline="0" dirty="0"/>
                        <a:t>64 %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43276"/>
                  </a:ext>
                </a:extLst>
              </a:tr>
            </a:tbl>
          </a:graphicData>
        </a:graphic>
      </p:graphicFrame>
      <p:sp>
        <p:nvSpPr>
          <p:cNvPr id="8" name="Řečová bublina: obdélníkový bublinový popisek se zakulacenými rohy 7"/>
          <p:cNvSpPr/>
          <p:nvPr/>
        </p:nvSpPr>
        <p:spPr>
          <a:xfrm>
            <a:off x="8344160" y="4833258"/>
            <a:ext cx="3580363" cy="1586204"/>
          </a:xfrm>
          <a:prstGeom prst="wedgeRoundRectCallout">
            <a:avLst>
              <a:gd name="adj1" fmla="val -116530"/>
              <a:gd name="adj2" fmla="val 1544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Platí pro nezávislé testy, pro korelované je tato pravděpodobnost nižší</a:t>
            </a:r>
          </a:p>
        </p:txBody>
      </p:sp>
    </p:spTree>
    <p:extLst>
      <p:ext uri="{BB962C8B-B14F-4D97-AF65-F5344CB8AC3E}">
        <p14:creationId xmlns:p14="http://schemas.microsoft.com/office/powerpoint/2010/main" val="192859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třeba uvážit při použití Referenčního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2"/>
            <a:ext cx="10820400" cy="1985551"/>
          </a:xfrm>
        </p:spPr>
        <p:txBody>
          <a:bodyPr>
            <a:normAutofit/>
          </a:bodyPr>
          <a:lstStyle/>
          <a:p>
            <a:r>
              <a:rPr lang="cs-CZ" sz="2800" dirty="0"/>
              <a:t>Požadavky na referenční populaci (rasa, pohlaví,…)</a:t>
            </a:r>
          </a:p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Výsledek mimo referenční meze(abnormalita) může upozornit na patologický stav</a:t>
            </a:r>
          </a:p>
          <a:p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je třeba kombinace s jinými statistickými nástroji</a:t>
            </a:r>
          </a:p>
        </p:txBody>
      </p:sp>
    </p:spTree>
    <p:extLst>
      <p:ext uri="{BB962C8B-B14F-4D97-AF65-F5344CB8AC3E}">
        <p14:creationId xmlns:p14="http://schemas.microsoft.com/office/powerpoint/2010/main" val="317938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Rozhodovací mez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3"/>
            <a:ext cx="10820400" cy="111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/>
                </a:solidFill>
              </a:rPr>
              <a:t>=Hodnota výsledku laboratorního testu, podle které se rozliší jedinci s přítomností choroby od jedinců bez její přítomnosti</a:t>
            </a:r>
          </a:p>
          <a:p>
            <a:endParaRPr lang="cs-CZ" sz="2800" dirty="0"/>
          </a:p>
        </p:txBody>
      </p:sp>
      <p:sp>
        <p:nvSpPr>
          <p:cNvPr id="5" name="Volný tvar 3"/>
          <p:cNvSpPr/>
          <p:nvPr>
            <p:custDataLst>
              <p:tags r:id="rId1"/>
            </p:custDataLst>
          </p:nvPr>
        </p:nvSpPr>
        <p:spPr>
          <a:xfrm>
            <a:off x="4043671" y="4050433"/>
            <a:ext cx="3283297" cy="185905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>
            <p:custDataLst>
              <p:tags r:id="rId2"/>
            </p:custDataLst>
          </p:nvPr>
        </p:nvSpPr>
        <p:spPr>
          <a:xfrm>
            <a:off x="5043399" y="4235838"/>
            <a:ext cx="4399181" cy="165731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>
            <p:custDataLst>
              <p:tags r:id="rId3"/>
            </p:custDataLst>
          </p:nvPr>
        </p:nvCxnSpPr>
        <p:spPr>
          <a:xfrm>
            <a:off x="3891271" y="5925820"/>
            <a:ext cx="4104456" cy="327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4751652" y="5790085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6602224" y="5773750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394386" y="602786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DRM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78023" y="604521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HRM</a:t>
            </a:r>
          </a:p>
        </p:txBody>
      </p:sp>
      <p:sp>
        <p:nvSpPr>
          <p:cNvPr id="30" name="Řečová bublina: oválný bublinový popisek 29"/>
          <p:cNvSpPr/>
          <p:nvPr/>
        </p:nvSpPr>
        <p:spPr>
          <a:xfrm>
            <a:off x="2724539" y="4050433"/>
            <a:ext cx="1828800" cy="1006759"/>
          </a:xfrm>
          <a:prstGeom prst="wedgeEllipseCallout">
            <a:avLst>
              <a:gd name="adj1" fmla="val 89206"/>
              <a:gd name="adj2" fmla="val 31176"/>
            </a:avLst>
          </a:prstGeom>
          <a:solidFill>
            <a:srgbClr val="00B050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Zdraví</a:t>
            </a:r>
            <a:endParaRPr lang="cs-CZ" dirty="0"/>
          </a:p>
        </p:txBody>
      </p:sp>
      <p:sp>
        <p:nvSpPr>
          <p:cNvPr id="31" name="Řečová bublina: oválný bublinový popisek 30"/>
          <p:cNvSpPr/>
          <p:nvPr/>
        </p:nvSpPr>
        <p:spPr>
          <a:xfrm>
            <a:off x="8658807" y="3918857"/>
            <a:ext cx="2537927" cy="951723"/>
          </a:xfrm>
          <a:prstGeom prst="wedgeEllipseCallout">
            <a:avLst>
              <a:gd name="adj1" fmla="val -77866"/>
              <a:gd name="adj2" fmla="val 5585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Nemocní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575249" y="3308577"/>
            <a:ext cx="3415004" cy="324151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991504" y="3308577"/>
            <a:ext cx="5373182" cy="324151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5990253" y="3116424"/>
            <a:ext cx="0" cy="374157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9727430" y="3308577"/>
            <a:ext cx="17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Pozitivní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605538" y="3273188"/>
            <a:ext cx="19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Negativní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943499" y="3382911"/>
            <a:ext cx="202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3">
                    <a:lumMod val="75000"/>
                  </a:schemeClr>
                </a:solidFill>
              </a:rPr>
              <a:t>Cut-off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5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Rozhodovací mez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3"/>
            <a:ext cx="10820400" cy="111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/>
                </a:solidFill>
              </a:rPr>
              <a:t>=Hodnota výsledku laboratorního testu, podle které se rozliší jedinci s přítomností choroby od jedinců bez její přítomnosti</a:t>
            </a:r>
          </a:p>
          <a:p>
            <a:endParaRPr lang="cs-CZ" sz="2800" dirty="0"/>
          </a:p>
        </p:txBody>
      </p:sp>
      <p:sp>
        <p:nvSpPr>
          <p:cNvPr id="5" name="Volný tvar 3"/>
          <p:cNvSpPr/>
          <p:nvPr>
            <p:custDataLst>
              <p:tags r:id="rId1"/>
            </p:custDataLst>
          </p:nvPr>
        </p:nvSpPr>
        <p:spPr>
          <a:xfrm>
            <a:off x="4043671" y="4050433"/>
            <a:ext cx="3283297" cy="185905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>
            <p:custDataLst>
              <p:tags r:id="rId2"/>
            </p:custDataLst>
          </p:nvPr>
        </p:nvSpPr>
        <p:spPr>
          <a:xfrm>
            <a:off x="5043399" y="4235838"/>
            <a:ext cx="4399181" cy="165731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>
            <p:custDataLst>
              <p:tags r:id="rId3"/>
            </p:custDataLst>
          </p:nvPr>
        </p:nvCxnSpPr>
        <p:spPr>
          <a:xfrm>
            <a:off x="3891271" y="5925820"/>
            <a:ext cx="4104456" cy="327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4751652" y="5790085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6602224" y="5773750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394386" y="602786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DRM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78023" y="604521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HRM</a:t>
            </a:r>
          </a:p>
        </p:txBody>
      </p:sp>
      <p:sp>
        <p:nvSpPr>
          <p:cNvPr id="30" name="Řečová bublina: oválný bublinový popisek 29"/>
          <p:cNvSpPr/>
          <p:nvPr/>
        </p:nvSpPr>
        <p:spPr>
          <a:xfrm>
            <a:off x="2724539" y="4050433"/>
            <a:ext cx="1828800" cy="1006759"/>
          </a:xfrm>
          <a:prstGeom prst="wedgeEllipseCallout">
            <a:avLst>
              <a:gd name="adj1" fmla="val 89206"/>
              <a:gd name="adj2" fmla="val 31176"/>
            </a:avLst>
          </a:prstGeom>
          <a:solidFill>
            <a:srgbClr val="00B050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Zdraví</a:t>
            </a:r>
            <a:endParaRPr lang="cs-CZ" dirty="0"/>
          </a:p>
        </p:txBody>
      </p:sp>
      <p:sp>
        <p:nvSpPr>
          <p:cNvPr id="31" name="Řečová bublina: oválný bublinový popisek 30"/>
          <p:cNvSpPr/>
          <p:nvPr/>
        </p:nvSpPr>
        <p:spPr>
          <a:xfrm>
            <a:off x="8658807" y="3918857"/>
            <a:ext cx="2537927" cy="951723"/>
          </a:xfrm>
          <a:prstGeom prst="wedgeEllipseCallout">
            <a:avLst>
              <a:gd name="adj1" fmla="val -77866"/>
              <a:gd name="adj2" fmla="val 5585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Nemocní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575249" y="3308577"/>
            <a:ext cx="3415004" cy="324151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991504" y="3308577"/>
            <a:ext cx="5373182" cy="324151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5990253" y="3097763"/>
            <a:ext cx="0" cy="376023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9727430" y="3308577"/>
            <a:ext cx="17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Pozitivní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605538" y="3273188"/>
            <a:ext cx="19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Negativní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943499" y="3382911"/>
            <a:ext cx="202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3">
                    <a:lumMod val="75000"/>
                  </a:schemeClr>
                </a:solidFill>
              </a:rPr>
              <a:t>Cut-off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74201" y="4942637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168680" y="4942637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SP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962029" y="5142692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FP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498980" y="5894835"/>
            <a:ext cx="60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FN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-54034" y="3247554"/>
                <a:ext cx="2568046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Specificita=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𝑺𝑵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𝒁𝒅𝒓𝒂𝒗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34" y="3247554"/>
                <a:ext cx="2568046" cy="995144"/>
              </a:xfrm>
              <a:prstGeom prst="rect">
                <a:avLst/>
              </a:prstGeom>
              <a:blipFill>
                <a:blip r:embed="rId6"/>
                <a:stretch>
                  <a:fillRect t="-49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1620" y="4778606"/>
                <a:ext cx="2378620" cy="101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Senzitivita=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𝑺𝑷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𝑵𝒆𝒎𝒐𝒄𝒏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" y="4778606"/>
                <a:ext cx="2378620" cy="1018420"/>
              </a:xfrm>
              <a:prstGeom prst="rect">
                <a:avLst/>
              </a:prstGeom>
              <a:blipFill>
                <a:blip r:embed="rId7"/>
                <a:stretch>
                  <a:fillRect t="-47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43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Rozhodovací mez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3"/>
            <a:ext cx="10820400" cy="111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/>
                </a:solidFill>
              </a:rPr>
              <a:t>=Hodnota výsledku laboratorního testu, podle které se rozliší jedinci s přítomností choroby od jedinců bez její přítomnosti</a:t>
            </a:r>
          </a:p>
          <a:p>
            <a:endParaRPr lang="cs-CZ" sz="2800" dirty="0"/>
          </a:p>
        </p:txBody>
      </p:sp>
      <p:sp>
        <p:nvSpPr>
          <p:cNvPr id="5" name="Volný tvar 3"/>
          <p:cNvSpPr/>
          <p:nvPr>
            <p:custDataLst>
              <p:tags r:id="rId1"/>
            </p:custDataLst>
          </p:nvPr>
        </p:nvSpPr>
        <p:spPr>
          <a:xfrm>
            <a:off x="4043671" y="4050433"/>
            <a:ext cx="3283297" cy="185905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>
            <p:custDataLst>
              <p:tags r:id="rId2"/>
            </p:custDataLst>
          </p:nvPr>
        </p:nvSpPr>
        <p:spPr>
          <a:xfrm>
            <a:off x="5043399" y="4235838"/>
            <a:ext cx="4399181" cy="165731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>
            <p:custDataLst>
              <p:tags r:id="rId3"/>
            </p:custDataLst>
          </p:nvPr>
        </p:nvCxnSpPr>
        <p:spPr>
          <a:xfrm>
            <a:off x="3891271" y="5925820"/>
            <a:ext cx="4104456" cy="327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4751652" y="5790085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6602224" y="5773750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394386" y="602786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DRM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78023" y="604521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HRM</a:t>
            </a:r>
          </a:p>
        </p:txBody>
      </p:sp>
      <p:sp>
        <p:nvSpPr>
          <p:cNvPr id="30" name="Řečová bublina: oválný bublinový popisek 29"/>
          <p:cNvSpPr/>
          <p:nvPr/>
        </p:nvSpPr>
        <p:spPr>
          <a:xfrm>
            <a:off x="2724539" y="4050433"/>
            <a:ext cx="1828800" cy="1006759"/>
          </a:xfrm>
          <a:prstGeom prst="wedgeEllipseCallout">
            <a:avLst>
              <a:gd name="adj1" fmla="val 89206"/>
              <a:gd name="adj2" fmla="val 31176"/>
            </a:avLst>
          </a:prstGeom>
          <a:solidFill>
            <a:srgbClr val="00B050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Zdraví</a:t>
            </a:r>
            <a:endParaRPr lang="cs-CZ" dirty="0"/>
          </a:p>
        </p:txBody>
      </p:sp>
      <p:sp>
        <p:nvSpPr>
          <p:cNvPr id="31" name="Řečová bublina: oválný bublinový popisek 30"/>
          <p:cNvSpPr/>
          <p:nvPr/>
        </p:nvSpPr>
        <p:spPr>
          <a:xfrm>
            <a:off x="8658807" y="3918857"/>
            <a:ext cx="2537927" cy="951723"/>
          </a:xfrm>
          <a:prstGeom prst="wedgeEllipseCallout">
            <a:avLst>
              <a:gd name="adj1" fmla="val -77866"/>
              <a:gd name="adj2" fmla="val 5585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Nemocní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575249" y="3308577"/>
            <a:ext cx="4704835" cy="324151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7270752" y="3308577"/>
            <a:ext cx="4093933" cy="324151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7270753" y="3062518"/>
            <a:ext cx="0" cy="376023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9727430" y="3308577"/>
            <a:ext cx="17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Pozitivní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605538" y="3273188"/>
            <a:ext cx="19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Negativní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26968" y="3272608"/>
            <a:ext cx="202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3">
                    <a:lumMod val="75000"/>
                  </a:schemeClr>
                </a:solidFill>
              </a:rPr>
              <a:t>Cut-off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87763" y="4624796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36298" y="4664384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SP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230246" y="5932449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FP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564161" y="5111726"/>
            <a:ext cx="60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FN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-54034" y="3247554"/>
                <a:ext cx="2568046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Specificita=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𝑺𝑵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𝒁𝒅𝒓𝒂𝒗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34" y="3247554"/>
                <a:ext cx="2568046" cy="995144"/>
              </a:xfrm>
              <a:prstGeom prst="rect">
                <a:avLst/>
              </a:prstGeom>
              <a:blipFill>
                <a:blip r:embed="rId6"/>
                <a:stretch>
                  <a:fillRect t="-49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1620" y="4778606"/>
                <a:ext cx="2378620" cy="101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Senzitivita=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𝑺𝑷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𝑵𝒆𝒎𝒐𝒄𝒏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" y="4778606"/>
                <a:ext cx="2378620" cy="1018420"/>
              </a:xfrm>
              <a:prstGeom prst="rect">
                <a:avLst/>
              </a:prstGeom>
              <a:blipFill>
                <a:blip r:embed="rId7"/>
                <a:stretch>
                  <a:fillRect t="-47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019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Rozhodovací mez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3"/>
            <a:ext cx="10820400" cy="111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/>
                </a:solidFill>
              </a:rPr>
              <a:t>=Hodnota výsledku laboratorního testu, podle které se rozliší jedinci s přítomností choroby od jedinců bez její přítomnosti</a:t>
            </a:r>
          </a:p>
          <a:p>
            <a:endParaRPr lang="cs-CZ" sz="2800" dirty="0"/>
          </a:p>
        </p:txBody>
      </p:sp>
      <p:sp>
        <p:nvSpPr>
          <p:cNvPr id="5" name="Volný tvar 3"/>
          <p:cNvSpPr/>
          <p:nvPr>
            <p:custDataLst>
              <p:tags r:id="rId1"/>
            </p:custDataLst>
          </p:nvPr>
        </p:nvSpPr>
        <p:spPr>
          <a:xfrm>
            <a:off x="4043671" y="4050433"/>
            <a:ext cx="3283297" cy="185905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>
            <p:custDataLst>
              <p:tags r:id="rId2"/>
            </p:custDataLst>
          </p:nvPr>
        </p:nvSpPr>
        <p:spPr>
          <a:xfrm>
            <a:off x="5043399" y="4235838"/>
            <a:ext cx="4399181" cy="1657312"/>
          </a:xfrm>
          <a:custGeom>
            <a:avLst/>
            <a:gdLst>
              <a:gd name="connsiteX0" fmla="*/ 0 w 2466474"/>
              <a:gd name="connsiteY0" fmla="*/ 1432457 h 1742000"/>
              <a:gd name="connsiteX1" fmla="*/ 649706 w 2466474"/>
              <a:gd name="connsiteY1" fmla="*/ 1288078 h 1742000"/>
              <a:gd name="connsiteX2" fmla="*/ 1299411 w 2466474"/>
              <a:gd name="connsiteY2" fmla="*/ 699 h 1742000"/>
              <a:gd name="connsiteX3" fmla="*/ 2021306 w 2466474"/>
              <a:gd name="connsiteY3" fmla="*/ 1480583 h 1742000"/>
              <a:gd name="connsiteX4" fmla="*/ 2466474 w 2466474"/>
              <a:gd name="connsiteY4" fmla="*/ 1733246 h 1742000"/>
              <a:gd name="connsiteX0" fmla="*/ 0 w 2466474"/>
              <a:gd name="connsiteY0" fmla="*/ 1432554 h 1742097"/>
              <a:gd name="connsiteX1" fmla="*/ 637674 w 2466474"/>
              <a:gd name="connsiteY1" fmla="*/ 1276144 h 1742097"/>
              <a:gd name="connsiteX2" fmla="*/ 1299411 w 2466474"/>
              <a:gd name="connsiteY2" fmla="*/ 796 h 1742097"/>
              <a:gd name="connsiteX3" fmla="*/ 2021306 w 2466474"/>
              <a:gd name="connsiteY3" fmla="*/ 1480680 h 1742097"/>
              <a:gd name="connsiteX4" fmla="*/ 2466474 w 2466474"/>
              <a:gd name="connsiteY4" fmla="*/ 1733343 h 1742097"/>
              <a:gd name="connsiteX0" fmla="*/ 0 w 2466474"/>
              <a:gd name="connsiteY0" fmla="*/ 1432487 h 1742030"/>
              <a:gd name="connsiteX1" fmla="*/ 637674 w 2466474"/>
              <a:gd name="connsiteY1" fmla="*/ 1276077 h 1742030"/>
              <a:gd name="connsiteX2" fmla="*/ 1299411 w 2466474"/>
              <a:gd name="connsiteY2" fmla="*/ 729 h 1742030"/>
              <a:gd name="connsiteX3" fmla="*/ 2021306 w 2466474"/>
              <a:gd name="connsiteY3" fmla="*/ 1480613 h 1742030"/>
              <a:gd name="connsiteX4" fmla="*/ 2466474 w 2466474"/>
              <a:gd name="connsiteY4" fmla="*/ 1733276 h 1742030"/>
              <a:gd name="connsiteX0" fmla="*/ 0 w 2466474"/>
              <a:gd name="connsiteY0" fmla="*/ 1432567 h 1742110"/>
              <a:gd name="connsiteX1" fmla="*/ 637674 w 2466474"/>
              <a:gd name="connsiteY1" fmla="*/ 1276157 h 1742110"/>
              <a:gd name="connsiteX2" fmla="*/ 1299411 w 2466474"/>
              <a:gd name="connsiteY2" fmla="*/ 809 h 1742110"/>
              <a:gd name="connsiteX3" fmla="*/ 2021306 w 2466474"/>
              <a:gd name="connsiteY3" fmla="*/ 1480693 h 1742110"/>
              <a:gd name="connsiteX4" fmla="*/ 2466474 w 2466474"/>
              <a:gd name="connsiteY4" fmla="*/ 1733356 h 1742110"/>
              <a:gd name="connsiteX0" fmla="*/ 0 w 2346158"/>
              <a:gd name="connsiteY0" fmla="*/ 1432567 h 1669088"/>
              <a:gd name="connsiteX1" fmla="*/ 637674 w 2346158"/>
              <a:gd name="connsiteY1" fmla="*/ 1276157 h 1669088"/>
              <a:gd name="connsiteX2" fmla="*/ 1299411 w 2346158"/>
              <a:gd name="connsiteY2" fmla="*/ 809 h 1669088"/>
              <a:gd name="connsiteX3" fmla="*/ 2021306 w 2346158"/>
              <a:gd name="connsiteY3" fmla="*/ 1480693 h 1669088"/>
              <a:gd name="connsiteX4" fmla="*/ 2346158 w 2346158"/>
              <a:gd name="connsiteY4" fmla="*/ 1637103 h 1669088"/>
              <a:gd name="connsiteX0" fmla="*/ 0 w 2346158"/>
              <a:gd name="connsiteY0" fmla="*/ 1432567 h 1637103"/>
              <a:gd name="connsiteX1" fmla="*/ 637674 w 2346158"/>
              <a:gd name="connsiteY1" fmla="*/ 1276157 h 1637103"/>
              <a:gd name="connsiteX2" fmla="*/ 1299411 w 2346158"/>
              <a:gd name="connsiteY2" fmla="*/ 809 h 1637103"/>
              <a:gd name="connsiteX3" fmla="*/ 2021306 w 2346158"/>
              <a:gd name="connsiteY3" fmla="*/ 1480693 h 1637103"/>
              <a:gd name="connsiteX4" fmla="*/ 2346158 w 2346158"/>
              <a:gd name="connsiteY4" fmla="*/ 1637103 h 1637103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6367"/>
              <a:gd name="connsiteX1" fmla="*/ 637674 w 2346158"/>
              <a:gd name="connsiteY1" fmla="*/ 1275421 h 1636367"/>
              <a:gd name="connsiteX2" fmla="*/ 1299411 w 2346158"/>
              <a:gd name="connsiteY2" fmla="*/ 73 h 1636367"/>
              <a:gd name="connsiteX3" fmla="*/ 1876927 w 2346158"/>
              <a:gd name="connsiteY3" fmla="*/ 1335578 h 1636367"/>
              <a:gd name="connsiteX4" fmla="*/ 2346158 w 2346158"/>
              <a:gd name="connsiteY4" fmla="*/ 1636367 h 1636367"/>
              <a:gd name="connsiteX0" fmla="*/ 0 w 2346158"/>
              <a:gd name="connsiteY0" fmla="*/ 1431831 h 1638338"/>
              <a:gd name="connsiteX1" fmla="*/ 637674 w 2346158"/>
              <a:gd name="connsiteY1" fmla="*/ 1275421 h 1638338"/>
              <a:gd name="connsiteX2" fmla="*/ 1299411 w 2346158"/>
              <a:gd name="connsiteY2" fmla="*/ 73 h 1638338"/>
              <a:gd name="connsiteX3" fmla="*/ 1876927 w 2346158"/>
              <a:gd name="connsiteY3" fmla="*/ 1335578 h 1638338"/>
              <a:gd name="connsiteX4" fmla="*/ 2346158 w 2346158"/>
              <a:gd name="connsiteY4" fmla="*/ 1636367 h 1638338"/>
              <a:gd name="connsiteX0" fmla="*/ 0 w 2598822"/>
              <a:gd name="connsiteY0" fmla="*/ 1431831 h 1794041"/>
              <a:gd name="connsiteX1" fmla="*/ 637674 w 2598822"/>
              <a:gd name="connsiteY1" fmla="*/ 1275421 h 1794041"/>
              <a:gd name="connsiteX2" fmla="*/ 1299411 w 2598822"/>
              <a:gd name="connsiteY2" fmla="*/ 73 h 1794041"/>
              <a:gd name="connsiteX3" fmla="*/ 1876927 w 2598822"/>
              <a:gd name="connsiteY3" fmla="*/ 1335578 h 1794041"/>
              <a:gd name="connsiteX4" fmla="*/ 2598822 w 2598822"/>
              <a:gd name="connsiteY4" fmla="*/ 1792778 h 1794041"/>
              <a:gd name="connsiteX0" fmla="*/ 0 w 2394285"/>
              <a:gd name="connsiteY0" fmla="*/ 1431831 h 1663192"/>
              <a:gd name="connsiteX1" fmla="*/ 637674 w 2394285"/>
              <a:gd name="connsiteY1" fmla="*/ 1275421 h 1663192"/>
              <a:gd name="connsiteX2" fmla="*/ 1299411 w 2394285"/>
              <a:gd name="connsiteY2" fmla="*/ 73 h 1663192"/>
              <a:gd name="connsiteX3" fmla="*/ 1876927 w 2394285"/>
              <a:gd name="connsiteY3" fmla="*/ 1335578 h 1663192"/>
              <a:gd name="connsiteX4" fmla="*/ 2394285 w 2394285"/>
              <a:gd name="connsiteY4" fmla="*/ 1660431 h 1663192"/>
              <a:gd name="connsiteX0" fmla="*/ 0 w 2394285"/>
              <a:gd name="connsiteY0" fmla="*/ 1431758 h 1662048"/>
              <a:gd name="connsiteX1" fmla="*/ 637674 w 2394285"/>
              <a:gd name="connsiteY1" fmla="*/ 1275348 h 1662048"/>
              <a:gd name="connsiteX2" fmla="*/ 1299411 w 2394285"/>
              <a:gd name="connsiteY2" fmla="*/ 0 h 1662048"/>
              <a:gd name="connsiteX3" fmla="*/ 1816769 w 2394285"/>
              <a:gd name="connsiteY3" fmla="*/ 1275347 h 1662048"/>
              <a:gd name="connsiteX4" fmla="*/ 2394285 w 2394285"/>
              <a:gd name="connsiteY4" fmla="*/ 1660358 h 1662048"/>
              <a:gd name="connsiteX0" fmla="*/ 0 w 2442411"/>
              <a:gd name="connsiteY0" fmla="*/ 1431758 h 1461888"/>
              <a:gd name="connsiteX1" fmla="*/ 637674 w 2442411"/>
              <a:gd name="connsiteY1" fmla="*/ 1275348 h 1461888"/>
              <a:gd name="connsiteX2" fmla="*/ 1299411 w 2442411"/>
              <a:gd name="connsiteY2" fmla="*/ 0 h 1461888"/>
              <a:gd name="connsiteX3" fmla="*/ 1816769 w 2442411"/>
              <a:gd name="connsiteY3" fmla="*/ 1275347 h 1461888"/>
              <a:gd name="connsiteX4" fmla="*/ 2442411 w 2442411"/>
              <a:gd name="connsiteY4" fmla="*/ 1443789 h 1461888"/>
              <a:gd name="connsiteX0" fmla="*/ 0 w 2442411"/>
              <a:gd name="connsiteY0" fmla="*/ 1431758 h 1451299"/>
              <a:gd name="connsiteX1" fmla="*/ 637674 w 2442411"/>
              <a:gd name="connsiteY1" fmla="*/ 1275348 h 1451299"/>
              <a:gd name="connsiteX2" fmla="*/ 1299411 w 2442411"/>
              <a:gd name="connsiteY2" fmla="*/ 0 h 1451299"/>
              <a:gd name="connsiteX3" fmla="*/ 1816769 w 2442411"/>
              <a:gd name="connsiteY3" fmla="*/ 1275347 h 1451299"/>
              <a:gd name="connsiteX4" fmla="*/ 2442411 w 2442411"/>
              <a:gd name="connsiteY4" fmla="*/ 1443789 h 14512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868 h 1443899"/>
              <a:gd name="connsiteX1" fmla="*/ 637674 w 2442411"/>
              <a:gd name="connsiteY1" fmla="*/ 1275458 h 1443899"/>
              <a:gd name="connsiteX2" fmla="*/ 1299411 w 2442411"/>
              <a:gd name="connsiteY2" fmla="*/ 110 h 1443899"/>
              <a:gd name="connsiteX3" fmla="*/ 1780675 w 2442411"/>
              <a:gd name="connsiteY3" fmla="*/ 1203268 h 1443899"/>
              <a:gd name="connsiteX4" fmla="*/ 2442411 w 2442411"/>
              <a:gd name="connsiteY4" fmla="*/ 1443899 h 1443899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442411"/>
              <a:gd name="connsiteY0" fmla="*/ 1431771 h 1443802"/>
              <a:gd name="connsiteX1" fmla="*/ 733926 w 2442411"/>
              <a:gd name="connsiteY1" fmla="*/ 1179108 h 1443802"/>
              <a:gd name="connsiteX2" fmla="*/ 1299411 w 2442411"/>
              <a:gd name="connsiteY2" fmla="*/ 13 h 1443802"/>
              <a:gd name="connsiteX3" fmla="*/ 1780675 w 2442411"/>
              <a:gd name="connsiteY3" fmla="*/ 1203171 h 1443802"/>
              <a:gd name="connsiteX4" fmla="*/ 2442411 w 2442411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249906"/>
              <a:gd name="connsiteY0" fmla="*/ 1407707 h 1443802"/>
              <a:gd name="connsiteX1" fmla="*/ 541421 w 2249906"/>
              <a:gd name="connsiteY1" fmla="*/ 1179108 h 1443802"/>
              <a:gd name="connsiteX2" fmla="*/ 1106906 w 2249906"/>
              <a:gd name="connsiteY2" fmla="*/ 13 h 1443802"/>
              <a:gd name="connsiteX3" fmla="*/ 1588170 w 2249906"/>
              <a:gd name="connsiteY3" fmla="*/ 1203171 h 1443802"/>
              <a:gd name="connsiteX4" fmla="*/ 2249906 w 2249906"/>
              <a:gd name="connsiteY4" fmla="*/ 1443802 h 1443802"/>
              <a:gd name="connsiteX0" fmla="*/ 0 w 2069433"/>
              <a:gd name="connsiteY0" fmla="*/ 1407707 h 1443802"/>
              <a:gd name="connsiteX1" fmla="*/ 541421 w 2069433"/>
              <a:gd name="connsiteY1" fmla="*/ 1179108 h 1443802"/>
              <a:gd name="connsiteX2" fmla="*/ 1106906 w 2069433"/>
              <a:gd name="connsiteY2" fmla="*/ 13 h 1443802"/>
              <a:gd name="connsiteX3" fmla="*/ 1588170 w 2069433"/>
              <a:gd name="connsiteY3" fmla="*/ 1203171 h 1443802"/>
              <a:gd name="connsiteX4" fmla="*/ 2069433 w 2069433"/>
              <a:gd name="connsiteY4" fmla="*/ 1443802 h 14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33" h="1443802">
                <a:moveTo>
                  <a:pt x="0" y="1407707"/>
                </a:moveTo>
                <a:cubicBezTo>
                  <a:pt x="332874" y="1379634"/>
                  <a:pt x="356937" y="1413724"/>
                  <a:pt x="541421" y="1179108"/>
                </a:cubicBezTo>
                <a:cubicBezTo>
                  <a:pt x="725905" y="944492"/>
                  <a:pt x="932448" y="-3997"/>
                  <a:pt x="1106906" y="13"/>
                </a:cubicBezTo>
                <a:cubicBezTo>
                  <a:pt x="1281364" y="4023"/>
                  <a:pt x="1427749" y="962539"/>
                  <a:pt x="1588170" y="1203171"/>
                </a:cubicBezTo>
                <a:cubicBezTo>
                  <a:pt x="1748591" y="1443803"/>
                  <a:pt x="1823787" y="1437786"/>
                  <a:pt x="2069433" y="144380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>
            <p:custDataLst>
              <p:tags r:id="rId3"/>
            </p:custDataLst>
          </p:nvPr>
        </p:nvCxnSpPr>
        <p:spPr>
          <a:xfrm>
            <a:off x="3891271" y="5925820"/>
            <a:ext cx="4104456" cy="327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4751652" y="5790085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6602224" y="5773750"/>
            <a:ext cx="0" cy="2714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394386" y="602786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DRM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78023" y="604521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HRM</a:t>
            </a:r>
          </a:p>
        </p:txBody>
      </p:sp>
      <p:sp>
        <p:nvSpPr>
          <p:cNvPr id="30" name="Řečová bublina: oválný bublinový popisek 29"/>
          <p:cNvSpPr/>
          <p:nvPr/>
        </p:nvSpPr>
        <p:spPr>
          <a:xfrm>
            <a:off x="2724539" y="4050433"/>
            <a:ext cx="1828800" cy="1006759"/>
          </a:xfrm>
          <a:prstGeom prst="wedgeEllipseCallout">
            <a:avLst>
              <a:gd name="adj1" fmla="val 89206"/>
              <a:gd name="adj2" fmla="val 31176"/>
            </a:avLst>
          </a:prstGeom>
          <a:solidFill>
            <a:srgbClr val="00B050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Zdraví</a:t>
            </a:r>
            <a:endParaRPr lang="cs-CZ" dirty="0"/>
          </a:p>
        </p:txBody>
      </p:sp>
      <p:sp>
        <p:nvSpPr>
          <p:cNvPr id="31" name="Řečová bublina: oválný bublinový popisek 30"/>
          <p:cNvSpPr/>
          <p:nvPr/>
        </p:nvSpPr>
        <p:spPr>
          <a:xfrm>
            <a:off x="8658807" y="3918857"/>
            <a:ext cx="2537927" cy="951723"/>
          </a:xfrm>
          <a:prstGeom prst="wedgeEllipseCallout">
            <a:avLst>
              <a:gd name="adj1" fmla="val -77866"/>
              <a:gd name="adj2" fmla="val 5585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Nemocní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575249" y="3308577"/>
            <a:ext cx="2631000" cy="3241513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187820" y="3308577"/>
            <a:ext cx="6176866" cy="324151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/>
          <p:cNvCxnSpPr/>
          <p:nvPr/>
        </p:nvCxnSpPr>
        <p:spPr>
          <a:xfrm>
            <a:off x="5187820" y="3062518"/>
            <a:ext cx="0" cy="3760237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9727430" y="3308577"/>
            <a:ext cx="177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Pozitivní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605538" y="3273188"/>
            <a:ext cx="19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Negativní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943499" y="3382911"/>
            <a:ext cx="202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3">
                    <a:lumMod val="75000"/>
                  </a:schemeClr>
                </a:solidFill>
              </a:rPr>
              <a:t>Cut-off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01321" y="5426935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168680" y="4942637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SP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608966" y="4785614"/>
            <a:ext cx="57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FP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792041" y="5874980"/>
            <a:ext cx="60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FN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-54034" y="3247554"/>
                <a:ext cx="2568046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Specificita=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𝑺𝑵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𝒁𝒅𝒓𝒂𝒗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34" y="3247554"/>
                <a:ext cx="2568046" cy="995144"/>
              </a:xfrm>
              <a:prstGeom prst="rect">
                <a:avLst/>
              </a:prstGeom>
              <a:blipFill>
                <a:blip r:embed="rId6"/>
                <a:stretch>
                  <a:fillRect t="-49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1620" y="4778606"/>
                <a:ext cx="2378620" cy="101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dirty="0"/>
                  <a:t>Senzitivita=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𝑺𝑷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𝑵𝒆𝒎𝒐𝒄𝒏</m:t>
                        </m:r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</m:oMath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" y="4778606"/>
                <a:ext cx="2378620" cy="1018420"/>
              </a:xfrm>
              <a:prstGeom prst="rect">
                <a:avLst/>
              </a:prstGeom>
              <a:blipFill>
                <a:blip r:embed="rId7"/>
                <a:stretch>
                  <a:fillRect t="-47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98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ROC křivka</a:t>
            </a:r>
          </a:p>
        </p:txBody>
      </p:sp>
      <p:pic>
        <p:nvPicPr>
          <p:cNvPr id="32" name="Picture 2" descr="http://www.medcalc.org/manual/_help/images/roc_intro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5015" r="2392" b="8833"/>
          <a:stretch/>
        </p:blipFill>
        <p:spPr bwMode="auto">
          <a:xfrm>
            <a:off x="4105469" y="2057401"/>
            <a:ext cx="4516017" cy="43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460033" y="6371516"/>
            <a:ext cx="511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Podíl falešně pozitivních (100-specificita)</a:t>
            </a:r>
          </a:p>
        </p:txBody>
      </p:sp>
      <p:sp>
        <p:nvSpPr>
          <p:cNvPr id="33" name="TextovéPole 32"/>
          <p:cNvSpPr txBox="1"/>
          <p:nvPr/>
        </p:nvSpPr>
        <p:spPr>
          <a:xfrm rot="16200000">
            <a:off x="1364216" y="3397258"/>
            <a:ext cx="511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Podíl správně pozitivních(senzitivita)</a:t>
            </a:r>
          </a:p>
        </p:txBody>
      </p:sp>
      <p:sp>
        <p:nvSpPr>
          <p:cNvPr id="11" name="Ovál 10"/>
          <p:cNvSpPr/>
          <p:nvPr/>
        </p:nvSpPr>
        <p:spPr>
          <a:xfrm>
            <a:off x="5079577" y="2778947"/>
            <a:ext cx="220211" cy="220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917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Shrnutí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Referenční rozmezí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Pouze zdravá populace</a:t>
            </a:r>
          </a:p>
          <a:p>
            <a:r>
              <a:rPr lang="cs-CZ" dirty="0"/>
              <a:t>Překročení signalizuje abnormalitu</a:t>
            </a:r>
          </a:p>
          <a:p>
            <a:r>
              <a:rPr lang="cs-CZ" dirty="0"/>
              <a:t>Mají svou nejistotu</a:t>
            </a:r>
          </a:p>
          <a:p>
            <a:r>
              <a:rPr lang="cs-CZ" dirty="0"/>
              <a:t>Zdravý jedinec bude mít výsledek mimo referenční meze s pravděpodobností 5 %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Cut-off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Populace s chorobou i bez</a:t>
            </a:r>
          </a:p>
          <a:p>
            <a:r>
              <a:rPr lang="cs-CZ" dirty="0"/>
              <a:t>Překročení je spojeno s lékařskou akcí</a:t>
            </a:r>
          </a:p>
          <a:p>
            <a:r>
              <a:rPr lang="cs-CZ" dirty="0"/>
              <a:t>Bodový pojem</a:t>
            </a:r>
          </a:p>
          <a:p>
            <a:r>
              <a:rPr lang="cs-CZ" dirty="0"/>
              <a:t>Zdravý jedinec přesáhne </a:t>
            </a:r>
            <a:r>
              <a:rPr lang="cs-CZ" dirty="0" err="1"/>
              <a:t>cut-off</a:t>
            </a:r>
            <a:r>
              <a:rPr lang="cs-CZ" dirty="0"/>
              <a:t> s pravděpodobností (100-specificita) %</a:t>
            </a:r>
          </a:p>
        </p:txBody>
      </p:sp>
    </p:spTree>
    <p:extLst>
      <p:ext uri="{BB962C8B-B14F-4D97-AF65-F5344CB8AC3E}">
        <p14:creationId xmlns:p14="http://schemas.microsoft.com/office/powerpoint/2010/main" val="2999873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1F73-E581-7C4C-B887-0749E1C1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65125"/>
            <a:ext cx="11829326" cy="1325563"/>
          </a:xfrm>
        </p:spPr>
        <p:txBody>
          <a:bodyPr/>
          <a:lstStyle/>
          <a:p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absolventa</a:t>
            </a:r>
            <a:r>
              <a:rPr lang="en-GB" dirty="0"/>
              <a:t>, alias - </a:t>
            </a:r>
            <a:r>
              <a:rPr lang="en-GB" sz="3600" dirty="0"/>
              <a:t>co </a:t>
            </a:r>
            <a:r>
              <a:rPr lang="en-GB" sz="3600" dirty="0" err="1"/>
              <a:t>bychom</a:t>
            </a:r>
            <a:r>
              <a:rPr lang="en-GB" sz="3600" dirty="0"/>
              <a:t> </a:t>
            </a:r>
            <a:r>
              <a:rPr lang="en-GB" sz="3600" dirty="0" err="1"/>
              <a:t>rádi</a:t>
            </a:r>
            <a:r>
              <a:rPr lang="en-GB" sz="3600" dirty="0"/>
              <a:t>, aby z </a:t>
            </a:r>
            <a:r>
              <a:rPr lang="en-GB" sz="3600" dirty="0" err="1"/>
              <a:t>vás</a:t>
            </a:r>
            <a:r>
              <a:rPr lang="en-GB" sz="3600" dirty="0"/>
              <a:t> </a:t>
            </a:r>
            <a:r>
              <a:rPr lang="en-GB" sz="3600" dirty="0" err="1"/>
              <a:t>bylo</a:t>
            </a:r>
            <a:r>
              <a:rPr lang="en-GB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46FC-621D-2641-9D8D-DF517687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34195" cy="4899266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stručný</a:t>
            </a:r>
            <a:r>
              <a:rPr lang="en-GB" dirty="0"/>
              <a:t>, </a:t>
            </a:r>
            <a:r>
              <a:rPr lang="en-GB" dirty="0" err="1"/>
              <a:t>indikativní</a:t>
            </a:r>
            <a:r>
              <a:rPr lang="en-GB" dirty="0"/>
              <a:t> </a:t>
            </a:r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absolventa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i="1" dirty="0" err="1"/>
              <a:t>vzdělaný</a:t>
            </a:r>
            <a:r>
              <a:rPr lang="en-GB" i="1" dirty="0"/>
              <a:t>, </a:t>
            </a:r>
            <a:r>
              <a:rPr lang="en-GB" i="1" dirty="0" err="1"/>
              <a:t>komunikativní</a:t>
            </a:r>
            <a:r>
              <a:rPr lang="en-GB" i="1" dirty="0"/>
              <a:t>, </a:t>
            </a:r>
            <a:r>
              <a:rPr lang="en-GB" i="1" dirty="0" err="1"/>
              <a:t>zvídavý</a:t>
            </a:r>
            <a:r>
              <a:rPr lang="en-GB" i="1" dirty="0"/>
              <a:t> se </a:t>
            </a:r>
            <a:r>
              <a:rPr lang="en-GB" i="1" dirty="0" err="1"/>
              <a:t>zájmem</a:t>
            </a:r>
            <a:r>
              <a:rPr lang="en-GB" i="1" dirty="0"/>
              <a:t> o </a:t>
            </a:r>
            <a:r>
              <a:rPr lang="en-GB" i="1" dirty="0" err="1"/>
              <a:t>práci</a:t>
            </a:r>
            <a:r>
              <a:rPr lang="en-GB" i="1" dirty="0"/>
              <a:t> v </a:t>
            </a:r>
            <a:r>
              <a:rPr lang="en-GB" i="1" dirty="0" err="1"/>
              <a:t>klinické</a:t>
            </a:r>
            <a:r>
              <a:rPr lang="en-GB" i="1" dirty="0"/>
              <a:t> </a:t>
            </a:r>
            <a:r>
              <a:rPr lang="en-GB" i="1" dirty="0" err="1"/>
              <a:t>laboratoři</a:t>
            </a:r>
            <a:r>
              <a:rPr lang="en-GB" i="1" dirty="0"/>
              <a:t> v </a:t>
            </a:r>
            <a:r>
              <a:rPr lang="en-GB" i="1" dirty="0" err="1"/>
              <a:t>relevantních</a:t>
            </a:r>
            <a:r>
              <a:rPr lang="en-GB" i="1" dirty="0"/>
              <a:t> </a:t>
            </a:r>
            <a:r>
              <a:rPr lang="en-GB" i="1" dirty="0" err="1"/>
              <a:t>odbornostech</a:t>
            </a:r>
            <a:r>
              <a:rPr lang="en-GB" i="1" dirty="0"/>
              <a:t> s </a:t>
            </a:r>
            <a:r>
              <a:rPr lang="en-GB" i="1" dirty="0" err="1"/>
              <a:t>vědomím</a:t>
            </a:r>
            <a:r>
              <a:rPr lang="en-GB" i="1" dirty="0"/>
              <a:t> </a:t>
            </a:r>
            <a:r>
              <a:rPr lang="en-GB" i="1" dirty="0" err="1"/>
              <a:t>zásadní</a:t>
            </a:r>
            <a:r>
              <a:rPr lang="en-GB" i="1" dirty="0"/>
              <a:t> </a:t>
            </a:r>
            <a:r>
              <a:rPr lang="en-GB" i="1" dirty="0" err="1"/>
              <a:t>důležitosti</a:t>
            </a:r>
            <a:r>
              <a:rPr lang="en-GB" i="1" dirty="0"/>
              <a:t> </a:t>
            </a:r>
            <a:r>
              <a:rPr lang="en-GB" i="1" dirty="0" err="1"/>
              <a:t>laboratoře</a:t>
            </a:r>
            <a:r>
              <a:rPr lang="en-GB" i="1" dirty="0"/>
              <a:t> v </a:t>
            </a:r>
            <a:r>
              <a:rPr lang="en-GB" i="1" dirty="0" err="1"/>
              <a:t>diagnostickém</a:t>
            </a:r>
            <a:r>
              <a:rPr lang="en-GB" i="1" dirty="0"/>
              <a:t> </a:t>
            </a:r>
            <a:r>
              <a:rPr lang="en-GB" i="1" dirty="0" err="1"/>
              <a:t>procesu</a:t>
            </a:r>
            <a:endParaRPr lang="en-GB" i="1" dirty="0"/>
          </a:p>
          <a:p>
            <a:endParaRPr lang="en-GB" i="1" dirty="0"/>
          </a:p>
          <a:p>
            <a:r>
              <a:rPr lang="en-GB" i="1" dirty="0" err="1"/>
              <a:t>kompatibilní</a:t>
            </a:r>
            <a:r>
              <a:rPr lang="en-GB" i="1" dirty="0"/>
              <a:t> se </a:t>
            </a:r>
            <a:r>
              <a:rPr lang="en-GB" i="1" dirty="0" err="1"/>
              <a:t>způsobem</a:t>
            </a:r>
            <a:r>
              <a:rPr lang="en-GB" i="1" dirty="0"/>
              <a:t> </a:t>
            </a:r>
            <a:r>
              <a:rPr lang="en-GB" i="1" dirty="0" err="1"/>
              <a:t>práce</a:t>
            </a:r>
            <a:r>
              <a:rPr lang="en-GB" i="1" dirty="0"/>
              <a:t> v </a:t>
            </a:r>
            <a:r>
              <a:rPr lang="en-GB" i="1" dirty="0" err="1"/>
              <a:t>klinické</a:t>
            </a:r>
            <a:r>
              <a:rPr lang="en-GB" i="1" dirty="0"/>
              <a:t> </a:t>
            </a:r>
            <a:r>
              <a:rPr lang="en-GB" i="1" dirty="0" err="1"/>
              <a:t>laboratoři</a:t>
            </a:r>
            <a:r>
              <a:rPr lang="en-GB" i="1" dirty="0"/>
              <a:t> (</a:t>
            </a:r>
            <a:r>
              <a:rPr lang="en-GB" i="1" dirty="0" err="1"/>
              <a:t>bezpečnostní</a:t>
            </a:r>
            <a:r>
              <a:rPr lang="en-GB" i="1" dirty="0"/>
              <a:t> </a:t>
            </a:r>
            <a:r>
              <a:rPr lang="en-GB" i="1" dirty="0" err="1"/>
              <a:t>standardy</a:t>
            </a:r>
            <a:r>
              <a:rPr lang="en-GB" i="1" dirty="0"/>
              <a:t> </a:t>
            </a:r>
            <a:r>
              <a:rPr lang="en-GB" i="1" dirty="0" err="1"/>
              <a:t>apod</a:t>
            </a:r>
            <a:r>
              <a:rPr lang="en-GB" i="1" dirty="0"/>
              <a:t>., </a:t>
            </a:r>
            <a:r>
              <a:rPr lang="en-GB" i="1" dirty="0" err="1"/>
              <a:t>normy</a:t>
            </a:r>
            <a:r>
              <a:rPr lang="en-GB" i="1" dirty="0"/>
              <a:t> </a:t>
            </a:r>
            <a:r>
              <a:rPr lang="en-GB" i="1" dirty="0" err="1"/>
              <a:t>jako</a:t>
            </a:r>
            <a:r>
              <a:rPr lang="en-GB" i="1" dirty="0"/>
              <a:t> ISO15089) adherence </a:t>
            </a:r>
            <a:r>
              <a:rPr lang="en-GB" i="1" dirty="0" err="1"/>
              <a:t>ke</a:t>
            </a:r>
            <a:r>
              <a:rPr lang="en-GB" i="1" dirty="0"/>
              <a:t> </a:t>
            </a:r>
            <a:r>
              <a:rPr lang="en-GB" i="1" dirty="0" err="1"/>
              <a:t>správné</a:t>
            </a:r>
            <a:r>
              <a:rPr lang="en-GB" i="1" dirty="0"/>
              <a:t> </a:t>
            </a:r>
            <a:r>
              <a:rPr lang="en-GB" i="1" dirty="0" err="1"/>
              <a:t>laboratorní</a:t>
            </a:r>
            <a:r>
              <a:rPr lang="en-GB" i="1" dirty="0"/>
              <a:t> </a:t>
            </a:r>
            <a:r>
              <a:rPr lang="en-GB" i="1" dirty="0" err="1"/>
              <a:t>praxi</a:t>
            </a:r>
            <a:r>
              <a:rPr lang="en-GB" i="1" dirty="0"/>
              <a:t>, s </a:t>
            </a:r>
            <a:r>
              <a:rPr lang="en-GB" i="1" dirty="0" err="1"/>
              <a:t>profesionálním</a:t>
            </a:r>
            <a:r>
              <a:rPr lang="en-GB" i="1" dirty="0"/>
              <a:t> </a:t>
            </a:r>
            <a:r>
              <a:rPr lang="en-GB" i="1" dirty="0" err="1"/>
              <a:t>respektem</a:t>
            </a:r>
            <a:r>
              <a:rPr lang="en-GB" i="1" dirty="0"/>
              <a:t> </a:t>
            </a:r>
            <a:r>
              <a:rPr lang="en-GB" i="1" dirty="0" err="1"/>
              <a:t>ke</a:t>
            </a:r>
            <a:r>
              <a:rPr lang="en-GB" i="1" dirty="0"/>
              <a:t> </a:t>
            </a:r>
            <a:r>
              <a:rPr lang="en-GB" i="1" dirty="0" err="1"/>
              <a:t>zkušenějším</a:t>
            </a:r>
            <a:r>
              <a:rPr lang="en-GB" i="1" dirty="0"/>
              <a:t> </a:t>
            </a:r>
            <a:r>
              <a:rPr lang="en-GB" i="1" dirty="0" err="1"/>
              <a:t>kolegům</a:t>
            </a:r>
            <a:r>
              <a:rPr lang="en-GB" i="1" dirty="0"/>
              <a:t>, </a:t>
            </a:r>
            <a:r>
              <a:rPr lang="en-GB" i="1" dirty="0" err="1"/>
              <a:t>respektování</a:t>
            </a:r>
            <a:r>
              <a:rPr lang="en-GB" i="1" dirty="0"/>
              <a:t> </a:t>
            </a:r>
            <a:r>
              <a:rPr lang="en-GB" i="1" dirty="0" err="1"/>
              <a:t>etických</a:t>
            </a:r>
            <a:r>
              <a:rPr lang="en-GB" i="1" dirty="0"/>
              <a:t> </a:t>
            </a:r>
            <a:r>
              <a:rPr lang="en-GB" i="1" dirty="0" err="1"/>
              <a:t>aspektů</a:t>
            </a:r>
            <a:r>
              <a:rPr lang="en-GB" i="1" dirty="0"/>
              <a:t> </a:t>
            </a:r>
            <a:r>
              <a:rPr lang="en-GB" i="1" dirty="0" err="1"/>
              <a:t>chování</a:t>
            </a:r>
            <a:endParaRPr lang="en-GB" i="1" dirty="0"/>
          </a:p>
          <a:p>
            <a:endParaRPr lang="en-GB" i="1" dirty="0"/>
          </a:p>
          <a:p>
            <a:r>
              <a:rPr lang="en-GB" i="1" dirty="0" err="1"/>
              <a:t>součástí</a:t>
            </a:r>
            <a:r>
              <a:rPr lang="en-GB" i="1" dirty="0"/>
              <a:t> je </a:t>
            </a:r>
            <a:r>
              <a:rPr lang="en-GB" i="1" dirty="0" err="1"/>
              <a:t>ochota</a:t>
            </a:r>
            <a:r>
              <a:rPr lang="en-GB" i="1" dirty="0"/>
              <a:t> se </a:t>
            </a:r>
            <a:r>
              <a:rPr lang="en-GB" i="1" dirty="0" err="1"/>
              <a:t>vzdělávat</a:t>
            </a:r>
            <a:r>
              <a:rPr lang="en-GB" i="1" dirty="0"/>
              <a:t> v </a:t>
            </a:r>
            <a:r>
              <a:rPr lang="en-GB" i="1" dirty="0" err="1"/>
              <a:t>průběhu</a:t>
            </a:r>
            <a:r>
              <a:rPr lang="en-GB" i="1" dirty="0"/>
              <a:t> </a:t>
            </a:r>
            <a:r>
              <a:rPr lang="en-GB" i="1" dirty="0" err="1"/>
              <a:t>své</a:t>
            </a:r>
            <a:r>
              <a:rPr lang="en-GB" i="1" dirty="0"/>
              <a:t> </a:t>
            </a:r>
            <a:r>
              <a:rPr lang="en-GB" i="1" dirty="0" err="1"/>
              <a:t>profesionální</a:t>
            </a:r>
            <a:r>
              <a:rPr lang="en-GB" i="1" dirty="0"/>
              <a:t> </a:t>
            </a:r>
            <a:r>
              <a:rPr lang="en-GB" i="1" dirty="0" err="1"/>
              <a:t>kariéry</a:t>
            </a:r>
            <a:r>
              <a:rPr lang="en-GB" i="1" dirty="0"/>
              <a:t> (</a:t>
            </a:r>
            <a:r>
              <a:rPr lang="en-GB" i="1" dirty="0" err="1"/>
              <a:t>semináře</a:t>
            </a:r>
            <a:r>
              <a:rPr lang="en-GB" i="1" dirty="0"/>
              <a:t>, </a:t>
            </a:r>
            <a:r>
              <a:rPr lang="en-GB" i="1" dirty="0" err="1"/>
              <a:t>seznamování</a:t>
            </a:r>
            <a:r>
              <a:rPr lang="en-GB" i="1" dirty="0"/>
              <a:t> se s </a:t>
            </a:r>
            <a:r>
              <a:rPr lang="en-GB" i="1" dirty="0" err="1"/>
              <a:t>novinkami</a:t>
            </a:r>
            <a:r>
              <a:rPr lang="en-GB" i="1" dirty="0"/>
              <a:t>, </a:t>
            </a:r>
            <a:r>
              <a:rPr lang="en-GB" i="1" dirty="0" err="1"/>
              <a:t>kvalifikační</a:t>
            </a:r>
            <a:r>
              <a:rPr lang="en-GB" i="1" dirty="0"/>
              <a:t> </a:t>
            </a:r>
            <a:r>
              <a:rPr lang="en-GB" i="1" dirty="0" err="1"/>
              <a:t>rozvoj</a:t>
            </a:r>
            <a:r>
              <a:rPr lang="en-GB" i="1" dirty="0"/>
              <a:t> </a:t>
            </a:r>
            <a:r>
              <a:rPr lang="en-GB" i="1" dirty="0" err="1"/>
              <a:t>dle</a:t>
            </a:r>
            <a:r>
              <a:rPr lang="en-GB" i="1" dirty="0"/>
              <a:t> </a:t>
            </a:r>
            <a:r>
              <a:rPr lang="en-GB" i="1" dirty="0" err="1"/>
              <a:t>možností</a:t>
            </a:r>
            <a:r>
              <a:rPr lang="en-GB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2778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9117-93CF-5648-A39F-4FB18319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,…</a:t>
            </a:r>
            <a:r>
              <a:rPr lang="en-GB" dirty="0" err="1"/>
              <a:t>děkuji</a:t>
            </a:r>
            <a:r>
              <a:rPr lang="en-GB" dirty="0"/>
              <a:t> za </a:t>
            </a:r>
            <a:r>
              <a:rPr lang="en-GB" dirty="0" err="1"/>
              <a:t>pozornost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7C419-64CC-F24F-9E20-A7737ECD3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A4196-F38D-7A46-B321-97D74CACB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244" y="2505075"/>
            <a:ext cx="6163984" cy="3684588"/>
          </a:xfrm>
        </p:spPr>
        <p:txBody>
          <a:bodyPr/>
          <a:lstStyle/>
          <a:p>
            <a:r>
              <a:rPr lang="en-GB" dirty="0" err="1"/>
              <a:t>statistická</a:t>
            </a:r>
            <a:r>
              <a:rPr lang="en-GB" dirty="0"/>
              <a:t> </a:t>
            </a:r>
            <a:r>
              <a:rPr lang="en-GB" dirty="0" err="1"/>
              <a:t>část</a:t>
            </a:r>
            <a:r>
              <a:rPr lang="en-GB" dirty="0"/>
              <a:t>: </a:t>
            </a:r>
          </a:p>
          <a:p>
            <a:endParaRPr lang="en-GB" dirty="0"/>
          </a:p>
          <a:p>
            <a:pPr lvl="2"/>
            <a:r>
              <a:rPr lang="en-GB" dirty="0" err="1"/>
              <a:t>RNDr</a:t>
            </a:r>
            <a:r>
              <a:rPr lang="en-GB" dirty="0"/>
              <a:t>. </a:t>
            </a:r>
            <a:r>
              <a:rPr lang="en-GB" dirty="0" err="1"/>
              <a:t>Bc</a:t>
            </a:r>
            <a:r>
              <a:rPr lang="en-GB" dirty="0"/>
              <a:t>. Iveta </a:t>
            </a:r>
            <a:r>
              <a:rPr lang="en-GB" dirty="0" err="1"/>
              <a:t>Selingerová</a:t>
            </a:r>
            <a:r>
              <a:rPr lang="en-GB" dirty="0"/>
              <a:t>, Ph.D., MOÚ, FÚ LF MU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D720E-7731-3E4E-8E8D-D0832E198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F2884-1436-0648-9CD3-E76D4CBD3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6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8566-7FB4-E140-8FB7-E0B69A45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pojmy</a:t>
            </a:r>
            <a:r>
              <a:rPr lang="en-GB" dirty="0"/>
              <a:t> pro </a:t>
            </a:r>
            <a:r>
              <a:rPr lang="en-GB" dirty="0" err="1"/>
              <a:t>metriku</a:t>
            </a:r>
            <a:r>
              <a:rPr lang="en-GB" dirty="0"/>
              <a:t>/</a:t>
            </a:r>
            <a:r>
              <a:rPr lang="en-GB" dirty="0" err="1"/>
              <a:t>metrologii</a:t>
            </a:r>
            <a:r>
              <a:rPr lang="en-GB" dirty="0"/>
              <a:t> </a:t>
            </a:r>
            <a:r>
              <a:rPr lang="en-GB" dirty="0" err="1"/>
              <a:t>laboratorních</a:t>
            </a:r>
            <a:r>
              <a:rPr lang="en-GB" dirty="0"/>
              <a:t> </a:t>
            </a:r>
            <a:r>
              <a:rPr lang="en-GB" dirty="0" err="1"/>
              <a:t>vyšetření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553E-BEB7-EC46-9692-5FFB097C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1046" cy="4899266"/>
          </a:xfrm>
        </p:spPr>
        <p:txBody>
          <a:bodyPr/>
          <a:lstStyle/>
          <a:p>
            <a:endParaRPr lang="en-GB" dirty="0"/>
          </a:p>
          <a:p>
            <a:r>
              <a:rPr lang="en-GB" dirty="0" err="1"/>
              <a:t>jednotky</a:t>
            </a:r>
            <a:r>
              <a:rPr lang="en-GB" dirty="0"/>
              <a:t>, resp. </a:t>
            </a:r>
            <a:r>
              <a:rPr lang="en-GB" dirty="0" err="1"/>
              <a:t>rozměr</a:t>
            </a:r>
            <a:r>
              <a:rPr lang="en-GB" dirty="0"/>
              <a:t> </a:t>
            </a:r>
            <a:r>
              <a:rPr lang="en-GB" dirty="0" err="1"/>
              <a:t>veličiny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je </a:t>
            </a:r>
            <a:r>
              <a:rPr lang="en-GB" dirty="0" err="1"/>
              <a:t>výsledkem</a:t>
            </a:r>
            <a:r>
              <a:rPr lang="en-GB" dirty="0"/>
              <a:t> </a:t>
            </a:r>
            <a:r>
              <a:rPr lang="en-GB" dirty="0" err="1"/>
              <a:t>laboratorního</a:t>
            </a:r>
            <a:r>
              <a:rPr lang="en-GB" dirty="0"/>
              <a:t> </a:t>
            </a:r>
            <a:r>
              <a:rPr lang="en-GB" dirty="0" err="1"/>
              <a:t>testu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referenční</a:t>
            </a:r>
            <a:r>
              <a:rPr lang="en-GB" dirty="0"/>
              <a:t> meze, </a:t>
            </a:r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normální</a:t>
            </a:r>
            <a:r>
              <a:rPr lang="en-GB" dirty="0"/>
              <a:t> </a:t>
            </a:r>
            <a:r>
              <a:rPr lang="en-GB" dirty="0" err="1"/>
              <a:t>Gaussovy</a:t>
            </a:r>
            <a:r>
              <a:rPr lang="en-GB" dirty="0"/>
              <a:t> </a:t>
            </a:r>
            <a:r>
              <a:rPr lang="en-GB" dirty="0" err="1"/>
              <a:t>distribuce</a:t>
            </a:r>
            <a:r>
              <a:rPr lang="en-GB" dirty="0"/>
              <a:t>, </a:t>
            </a:r>
            <a:r>
              <a:rPr lang="en-GB" dirty="0" err="1"/>
              <a:t>parametrické</a:t>
            </a:r>
            <a:r>
              <a:rPr lang="en-GB" dirty="0"/>
              <a:t> a </a:t>
            </a:r>
            <a:r>
              <a:rPr lang="en-GB" dirty="0" err="1"/>
              <a:t>neparametrické</a:t>
            </a:r>
            <a:r>
              <a:rPr lang="en-GB" dirty="0"/>
              <a:t> </a:t>
            </a:r>
            <a:r>
              <a:rPr lang="en-GB" dirty="0" err="1"/>
              <a:t>rozložení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965ACF-8D8D-1944-85BA-F17755F2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907" y="4605664"/>
            <a:ext cx="3037115" cy="2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4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F5F3-0EEF-F146-B80B-D109AB72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jednotky</a:t>
            </a:r>
            <a:r>
              <a:rPr lang="en-GB" dirty="0"/>
              <a:t> a </a:t>
            </a:r>
            <a:r>
              <a:rPr lang="en-GB" dirty="0" err="1"/>
              <a:t>veličiny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1291-BBD1-5742-9B3B-BA7F20DE5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22620" cy="4910841"/>
          </a:xfrm>
        </p:spPr>
        <p:txBody>
          <a:bodyPr/>
          <a:lstStyle/>
          <a:p>
            <a:r>
              <a:rPr lang="en-GB" sz="3600" b="1" dirty="0" err="1"/>
              <a:t>rozlišujme</a:t>
            </a:r>
            <a:r>
              <a:rPr lang="en-GB" sz="3600" b="1" dirty="0"/>
              <a:t>:</a:t>
            </a:r>
            <a:r>
              <a:rPr lang="en-GB" dirty="0"/>
              <a:t> </a:t>
            </a:r>
            <a:r>
              <a:rPr lang="en-GB" dirty="0" err="1"/>
              <a:t>kvalitativní</a:t>
            </a:r>
            <a:r>
              <a:rPr lang="en-GB" dirty="0"/>
              <a:t>, </a:t>
            </a:r>
            <a:r>
              <a:rPr lang="en-GB" dirty="0" err="1"/>
              <a:t>semikvantitativní</a:t>
            </a:r>
            <a:r>
              <a:rPr lang="en-GB" dirty="0"/>
              <a:t> a </a:t>
            </a:r>
            <a:r>
              <a:rPr lang="en-GB" dirty="0" err="1"/>
              <a:t>kvantitativní</a:t>
            </a:r>
            <a:r>
              <a:rPr lang="en-GB" dirty="0"/>
              <a:t> </a:t>
            </a:r>
            <a:r>
              <a:rPr lang="en-GB" dirty="0" err="1"/>
              <a:t>vyšetření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kvalitativní</a:t>
            </a:r>
            <a:r>
              <a:rPr lang="en-GB" dirty="0"/>
              <a:t> = </a:t>
            </a:r>
            <a:r>
              <a:rPr lang="en-GB" dirty="0" err="1"/>
              <a:t>binární</a:t>
            </a:r>
            <a:r>
              <a:rPr lang="en-GB" dirty="0"/>
              <a:t> </a:t>
            </a:r>
            <a:r>
              <a:rPr lang="en-GB" dirty="0" err="1"/>
              <a:t>výsledek</a:t>
            </a:r>
            <a:r>
              <a:rPr lang="en-GB" dirty="0"/>
              <a:t>: </a:t>
            </a:r>
            <a:r>
              <a:rPr lang="en-GB" dirty="0" err="1"/>
              <a:t>pozitivní</a:t>
            </a:r>
            <a:r>
              <a:rPr lang="en-GB" dirty="0"/>
              <a:t>, </a:t>
            </a:r>
            <a:r>
              <a:rPr lang="en-GB" dirty="0" err="1"/>
              <a:t>negativní</a:t>
            </a:r>
            <a:r>
              <a:rPr lang="en-GB" dirty="0"/>
              <a:t>, </a:t>
            </a:r>
            <a:r>
              <a:rPr lang="en-GB" dirty="0" err="1"/>
              <a:t>teplo</a:t>
            </a:r>
            <a:r>
              <a:rPr lang="en-GB" dirty="0"/>
              <a:t>/</a:t>
            </a:r>
            <a:r>
              <a:rPr lang="en-GB" dirty="0" err="1"/>
              <a:t>zima</a:t>
            </a:r>
            <a:r>
              <a:rPr lang="en-GB" dirty="0"/>
              <a:t>, v </a:t>
            </a:r>
            <a:r>
              <a:rPr lang="en-GB" dirty="0" err="1"/>
              <a:t>medicíně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ale…</a:t>
            </a:r>
            <a:r>
              <a:rPr lang="en-GB" dirty="0" err="1"/>
              <a:t>bolí</a:t>
            </a:r>
            <a:r>
              <a:rPr lang="en-GB" dirty="0"/>
              <a:t>/</a:t>
            </a:r>
            <a:r>
              <a:rPr lang="en-GB" dirty="0" err="1"/>
              <a:t>nebolí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semikvantitativní</a:t>
            </a:r>
            <a:r>
              <a:rPr lang="en-GB" dirty="0"/>
              <a:t> = </a:t>
            </a:r>
            <a:r>
              <a:rPr lang="en-GB" dirty="0" err="1"/>
              <a:t>výsledek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hrubé</a:t>
            </a:r>
            <a:r>
              <a:rPr lang="en-GB" dirty="0"/>
              <a:t> </a:t>
            </a:r>
            <a:r>
              <a:rPr lang="en-GB" dirty="0" err="1"/>
              <a:t>škále</a:t>
            </a:r>
            <a:r>
              <a:rPr lang="en-GB" dirty="0"/>
              <a:t>, </a:t>
            </a:r>
            <a:r>
              <a:rPr lang="en-GB" dirty="0" err="1"/>
              <a:t>kupř</a:t>
            </a:r>
            <a:r>
              <a:rPr lang="en-GB" dirty="0"/>
              <a:t>. </a:t>
            </a:r>
            <a:r>
              <a:rPr lang="en-GB" dirty="0" err="1"/>
              <a:t>čtyřelementové</a:t>
            </a:r>
            <a:r>
              <a:rPr lang="en-GB" dirty="0"/>
              <a:t>: 0_+_++_+++, </a:t>
            </a:r>
            <a:r>
              <a:rPr lang="en-GB" dirty="0" err="1"/>
              <a:t>apod</a:t>
            </a:r>
            <a:r>
              <a:rPr lang="en-GB" dirty="0"/>
              <a:t>., </a:t>
            </a:r>
          </a:p>
          <a:p>
            <a:endParaRPr lang="en-GB" dirty="0"/>
          </a:p>
          <a:p>
            <a:r>
              <a:rPr lang="en-GB" dirty="0" err="1"/>
              <a:t>kvantitativní</a:t>
            </a:r>
            <a:r>
              <a:rPr lang="en-GB" dirty="0"/>
              <a:t> </a:t>
            </a:r>
            <a:r>
              <a:rPr lang="en-GB" dirty="0" err="1"/>
              <a:t>výsledek</a:t>
            </a:r>
            <a:r>
              <a:rPr lang="en-GB" dirty="0"/>
              <a:t>: </a:t>
            </a:r>
            <a:r>
              <a:rPr lang="en-GB" dirty="0" err="1"/>
              <a:t>vždy</a:t>
            </a:r>
            <a:r>
              <a:rPr lang="en-GB" dirty="0"/>
              <a:t> </a:t>
            </a:r>
            <a:r>
              <a:rPr lang="en-GB" dirty="0" err="1"/>
              <a:t>vztažen</a:t>
            </a:r>
            <a:r>
              <a:rPr lang="en-GB" dirty="0"/>
              <a:t> k </a:t>
            </a:r>
            <a:r>
              <a:rPr lang="en-GB" dirty="0" err="1"/>
              <a:t>veličině</a:t>
            </a:r>
            <a:r>
              <a:rPr lang="en-GB" dirty="0"/>
              <a:t>, resp. </a:t>
            </a:r>
            <a:r>
              <a:rPr lang="en-GB" dirty="0" err="1"/>
              <a:t>kvantitě</a:t>
            </a:r>
            <a:r>
              <a:rPr lang="en-GB" dirty="0"/>
              <a:t> </a:t>
            </a:r>
            <a:r>
              <a:rPr lang="en-GB" dirty="0" err="1"/>
              <a:t>kalibrantu</a:t>
            </a:r>
            <a:r>
              <a:rPr lang="en-GB" dirty="0"/>
              <a:t> </a:t>
            </a:r>
            <a:r>
              <a:rPr lang="en-GB" dirty="0" err="1"/>
              <a:t>užitého</a:t>
            </a:r>
            <a:r>
              <a:rPr lang="en-GB" dirty="0"/>
              <a:t> k </a:t>
            </a:r>
            <a:r>
              <a:rPr lang="en-GB" dirty="0" err="1"/>
              <a:t>ustanovení</a:t>
            </a:r>
            <a:r>
              <a:rPr lang="en-GB" dirty="0"/>
              <a:t> </a:t>
            </a:r>
            <a:r>
              <a:rPr lang="en-GB" dirty="0" err="1"/>
              <a:t>vztahu</a:t>
            </a:r>
            <a:r>
              <a:rPr lang="en-GB" dirty="0"/>
              <a:t> </a:t>
            </a:r>
            <a:r>
              <a:rPr lang="en-GB" dirty="0" err="1"/>
              <a:t>signál</a:t>
            </a:r>
            <a:r>
              <a:rPr lang="en-GB" dirty="0"/>
              <a:t>/</a:t>
            </a:r>
            <a:r>
              <a:rPr lang="en-GB" dirty="0" err="1"/>
              <a:t>koncentrace</a:t>
            </a:r>
            <a:r>
              <a:rPr lang="en-GB" dirty="0"/>
              <a:t> (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kalibraci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22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CE11-569C-FD45-8557-7C340CA7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…</a:t>
            </a:r>
            <a:r>
              <a:rPr lang="en-GB" dirty="0" err="1"/>
              <a:t>malý</a:t>
            </a:r>
            <a:r>
              <a:rPr lang="en-GB" dirty="0"/>
              <a:t> </a:t>
            </a:r>
            <a:r>
              <a:rPr lang="en-GB" dirty="0" err="1"/>
              <a:t>historický</a:t>
            </a:r>
            <a:r>
              <a:rPr lang="en-GB" dirty="0"/>
              <a:t> </a:t>
            </a:r>
            <a:r>
              <a:rPr lang="en-GB" dirty="0" err="1"/>
              <a:t>exkurs</a:t>
            </a:r>
            <a:r>
              <a:rPr lang="en-GB" dirty="0"/>
              <a:t>: </a:t>
            </a:r>
            <a:r>
              <a:rPr lang="en-GB" sz="1800" i="1" dirty="0" err="1"/>
              <a:t>výborně</a:t>
            </a:r>
            <a:r>
              <a:rPr lang="en-GB" sz="1800" i="1" dirty="0"/>
              <a:t> </a:t>
            </a:r>
            <a:r>
              <a:rPr lang="en-GB" sz="1800" i="1" dirty="0" err="1"/>
              <a:t>zpracováno</a:t>
            </a:r>
            <a:r>
              <a:rPr lang="en-GB" sz="1800" i="1" dirty="0"/>
              <a:t> v: </a:t>
            </a:r>
            <a:r>
              <a:rPr lang="cs-CZ" sz="1800" i="1" dirty="0"/>
              <a:t>BLAHOVÁ, Kristýna. Vývoj měr a vah v českých zemích: bakalářská práce. Brno: Masarykova univerzita, Fakulta pedagogická, Katedra fyziky, chemie a odborného vzdělávání, 2020. Vedoucí bakalářské práce: Mgr. Lukáš </a:t>
            </a:r>
            <a:r>
              <a:rPr lang="cs-CZ" sz="1800" i="1" dirty="0" err="1"/>
              <a:t>Pawera</a:t>
            </a:r>
            <a:r>
              <a:rPr lang="cs-CZ" sz="1800" i="1" dirty="0"/>
              <a:t>. </a:t>
            </a:r>
            <a:endParaRPr lang="en-GB" sz="1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3E71-D4E2-5D47-B90C-9FB296156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68919" cy="4933990"/>
          </a:xfrm>
        </p:spPr>
        <p:txBody>
          <a:bodyPr>
            <a:normAutofit/>
          </a:bodyPr>
          <a:lstStyle/>
          <a:p>
            <a:pPr lvl="3"/>
            <a:r>
              <a:rPr lang="en-GB" dirty="0" err="1"/>
              <a:t>Blahová</a:t>
            </a:r>
            <a:r>
              <a:rPr lang="en-GB" dirty="0"/>
              <a:t> K: </a:t>
            </a:r>
            <a:r>
              <a:rPr lang="en-GB" i="1" dirty="0"/>
              <a:t>“…</a:t>
            </a:r>
            <a:r>
              <a:rPr lang="en-GB" i="1" dirty="0" err="1"/>
              <a:t>císař</a:t>
            </a:r>
            <a:r>
              <a:rPr lang="en-GB" i="1" dirty="0"/>
              <a:t> Ferdinand III. </a:t>
            </a:r>
            <a:r>
              <a:rPr lang="en-GB" i="1" dirty="0" err="1"/>
              <a:t>vydal</a:t>
            </a:r>
            <a:r>
              <a:rPr lang="en-GB" i="1" dirty="0"/>
              <a:t> </a:t>
            </a:r>
            <a:r>
              <a:rPr lang="en-GB" i="1" dirty="0" err="1"/>
              <a:t>reskript</a:t>
            </a:r>
            <a:r>
              <a:rPr lang="en-GB" i="1" dirty="0"/>
              <a:t> </a:t>
            </a:r>
            <a:r>
              <a:rPr lang="en-GB" i="1" dirty="0" err="1"/>
              <a:t>ke</a:t>
            </a:r>
            <a:r>
              <a:rPr lang="en-GB" i="1" dirty="0"/>
              <a:t> </a:t>
            </a:r>
            <a:r>
              <a:rPr lang="en-GB" i="1" dirty="0" err="1"/>
              <a:t>sjednocení</a:t>
            </a:r>
            <a:r>
              <a:rPr lang="en-GB" i="1" dirty="0"/>
              <a:t> </a:t>
            </a:r>
            <a:r>
              <a:rPr lang="en-GB" i="1" dirty="0" err="1"/>
              <a:t>jednotek</a:t>
            </a:r>
            <a:r>
              <a:rPr lang="en-GB" i="1" dirty="0"/>
              <a:t> v </a:t>
            </a:r>
            <a:r>
              <a:rPr lang="en-GB" i="1" dirty="0" err="1"/>
              <a:t>Brně</a:t>
            </a:r>
            <a:r>
              <a:rPr lang="en-GB" i="1" dirty="0"/>
              <a:t> a </a:t>
            </a:r>
            <a:r>
              <a:rPr lang="en-GB" i="1" dirty="0" err="1"/>
              <a:t>Olomouci</a:t>
            </a:r>
            <a:r>
              <a:rPr lang="en-GB" i="1" dirty="0"/>
              <a:t>, </a:t>
            </a:r>
            <a:r>
              <a:rPr lang="en-GB" i="1" dirty="0" err="1"/>
              <a:t>zavedl</a:t>
            </a:r>
            <a:r>
              <a:rPr lang="en-GB" i="1" dirty="0"/>
              <a:t> </a:t>
            </a:r>
            <a:r>
              <a:rPr lang="en-GB" i="1" dirty="0" err="1"/>
              <a:t>předchůdce</a:t>
            </a:r>
            <a:r>
              <a:rPr lang="en-GB" i="1" dirty="0"/>
              <a:t> </a:t>
            </a:r>
            <a:r>
              <a:rPr lang="en-GB" i="1" dirty="0" err="1"/>
              <a:t>katastru</a:t>
            </a:r>
            <a:r>
              <a:rPr lang="en-GB" i="1" dirty="0"/>
              <a:t>”</a:t>
            </a:r>
          </a:p>
          <a:p>
            <a:endParaRPr lang="en-GB" dirty="0"/>
          </a:p>
          <a:p>
            <a:r>
              <a:rPr lang="en-GB" dirty="0"/>
              <a:t>…..</a:t>
            </a:r>
            <a:r>
              <a:rPr lang="en-GB" dirty="0" err="1"/>
              <a:t>metrické</a:t>
            </a:r>
            <a:r>
              <a:rPr lang="en-GB" dirty="0"/>
              <a:t> </a:t>
            </a:r>
            <a:r>
              <a:rPr lang="en-GB" dirty="0" err="1"/>
              <a:t>jednotky</a:t>
            </a:r>
            <a:r>
              <a:rPr lang="en-GB" dirty="0"/>
              <a:t>: Francie v </a:t>
            </a:r>
            <a:r>
              <a:rPr lang="en-GB" dirty="0" err="1"/>
              <a:t>období</a:t>
            </a:r>
            <a:r>
              <a:rPr lang="en-GB" dirty="0"/>
              <a:t> po </a:t>
            </a:r>
            <a:r>
              <a:rPr lang="en-GB" dirty="0" err="1"/>
              <a:t>Velké</a:t>
            </a:r>
            <a:r>
              <a:rPr lang="en-GB" dirty="0"/>
              <a:t> </a:t>
            </a:r>
            <a:r>
              <a:rPr lang="en-GB" dirty="0" err="1"/>
              <a:t>francouzské</a:t>
            </a:r>
            <a:r>
              <a:rPr lang="en-GB" dirty="0"/>
              <a:t> </a:t>
            </a:r>
            <a:r>
              <a:rPr lang="en-GB" dirty="0" err="1"/>
              <a:t>revoluci</a:t>
            </a:r>
            <a:endParaRPr lang="en-GB" dirty="0"/>
          </a:p>
          <a:p>
            <a:r>
              <a:rPr lang="en-GB" dirty="0"/>
              <a:t>…..</a:t>
            </a:r>
            <a:r>
              <a:rPr lang="en-GB" dirty="0" err="1"/>
              <a:t>imperiální</a:t>
            </a:r>
            <a:r>
              <a:rPr lang="en-GB" dirty="0"/>
              <a:t> </a:t>
            </a:r>
            <a:r>
              <a:rPr lang="en-GB" dirty="0" err="1"/>
              <a:t>jednotky</a:t>
            </a:r>
            <a:r>
              <a:rPr lang="en-GB" dirty="0"/>
              <a:t> </a:t>
            </a:r>
            <a:r>
              <a:rPr lang="en-GB" dirty="0" err="1"/>
              <a:t>Britského</a:t>
            </a:r>
            <a:r>
              <a:rPr lang="en-GB" dirty="0"/>
              <a:t> </a:t>
            </a:r>
            <a:r>
              <a:rPr lang="en-GB" dirty="0" err="1"/>
              <a:t>impéria</a:t>
            </a:r>
            <a:r>
              <a:rPr lang="en-GB" dirty="0"/>
              <a:t> a USA</a:t>
            </a:r>
          </a:p>
          <a:p>
            <a:endParaRPr lang="en-GB" dirty="0"/>
          </a:p>
          <a:p>
            <a:r>
              <a:rPr lang="en-GB" dirty="0"/>
              <a:t>,…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dnes</a:t>
            </a:r>
            <a:r>
              <a:rPr lang="en-GB" dirty="0"/>
              <a:t> </a:t>
            </a:r>
            <a:r>
              <a:rPr lang="en-GB" dirty="0" err="1"/>
              <a:t>kombinace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krevní</a:t>
            </a:r>
            <a:r>
              <a:rPr lang="en-GB" dirty="0"/>
              <a:t> </a:t>
            </a:r>
            <a:r>
              <a:rPr lang="en-GB" dirty="0" err="1"/>
              <a:t>tlak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se kPa </a:t>
            </a:r>
            <a:r>
              <a:rPr lang="en-GB" dirty="0" err="1"/>
              <a:t>neujaly</a:t>
            </a:r>
            <a:r>
              <a:rPr lang="en-GB" dirty="0"/>
              <a:t> ani v </a:t>
            </a:r>
            <a:r>
              <a:rPr lang="en-GB" dirty="0" err="1"/>
              <a:t>Evropě</a:t>
            </a:r>
            <a:r>
              <a:rPr lang="en-GB" dirty="0"/>
              <a:t>), </a:t>
            </a:r>
            <a:r>
              <a:rPr lang="en-GB" dirty="0" err="1"/>
              <a:t>britská</a:t>
            </a:r>
            <a:r>
              <a:rPr lang="en-GB" dirty="0"/>
              <a:t>/</a:t>
            </a:r>
            <a:r>
              <a:rPr lang="en-GB" dirty="0" err="1"/>
              <a:t>standardní</a:t>
            </a:r>
            <a:r>
              <a:rPr lang="en-GB" dirty="0"/>
              <a:t> </a:t>
            </a:r>
            <a:r>
              <a:rPr lang="en-GB" dirty="0" err="1"/>
              <a:t>míle</a:t>
            </a:r>
            <a:r>
              <a:rPr lang="en-GB" dirty="0"/>
              <a:t>, </a:t>
            </a:r>
            <a:r>
              <a:rPr lang="en-GB" dirty="0" err="1"/>
              <a:t>námořní</a:t>
            </a:r>
            <a:r>
              <a:rPr lang="en-GB" dirty="0"/>
              <a:t> </a:t>
            </a:r>
            <a:r>
              <a:rPr lang="en-GB" dirty="0" err="1"/>
              <a:t>míle</a:t>
            </a:r>
            <a:r>
              <a:rPr lang="en-GB" dirty="0"/>
              <a:t>, “</a:t>
            </a:r>
            <a:r>
              <a:rPr lang="en-GB" dirty="0" err="1"/>
              <a:t>uzly</a:t>
            </a:r>
            <a:r>
              <a:rPr lang="en-GB" dirty="0"/>
              <a:t>” pro </a:t>
            </a:r>
            <a:r>
              <a:rPr lang="en-GB" dirty="0" err="1"/>
              <a:t>vyjádření</a:t>
            </a:r>
            <a:r>
              <a:rPr lang="en-GB" dirty="0"/>
              <a:t> </a:t>
            </a:r>
            <a:r>
              <a:rPr lang="en-GB" dirty="0" err="1"/>
              <a:t>rychlosti</a:t>
            </a:r>
            <a:r>
              <a:rPr lang="en-GB" dirty="0"/>
              <a:t> v </a:t>
            </a:r>
            <a:r>
              <a:rPr lang="en-GB" dirty="0" err="1"/>
              <a:t>námořnictví</a:t>
            </a:r>
            <a:r>
              <a:rPr lang="en-GB" dirty="0"/>
              <a:t>, v lab. </a:t>
            </a:r>
            <a:r>
              <a:rPr lang="en-GB" dirty="0" err="1"/>
              <a:t>kupř</a:t>
            </a:r>
            <a:r>
              <a:rPr lang="en-GB" dirty="0"/>
              <a:t>: “psi”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jednotka</a:t>
            </a:r>
            <a:r>
              <a:rPr lang="en-GB" dirty="0"/>
              <a:t> </a:t>
            </a:r>
            <a:r>
              <a:rPr lang="en-GB" dirty="0" err="1"/>
              <a:t>tlaku</a:t>
            </a:r>
            <a:r>
              <a:rPr lang="en-GB" dirty="0"/>
              <a:t> - HPLC</a:t>
            </a:r>
          </a:p>
        </p:txBody>
      </p:sp>
    </p:spTree>
    <p:extLst>
      <p:ext uri="{BB962C8B-B14F-4D97-AF65-F5344CB8AC3E}">
        <p14:creationId xmlns:p14="http://schemas.microsoft.com/office/powerpoint/2010/main" val="205383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AE48-E0F9-4145-BD83-427C4891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jaké</a:t>
            </a:r>
            <a:r>
              <a:rPr lang="en-GB" dirty="0"/>
              <a:t> </a:t>
            </a:r>
            <a:r>
              <a:rPr lang="en-GB" dirty="0" err="1"/>
              <a:t>jednotky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– SI , a ty </a:t>
            </a:r>
            <a:r>
              <a:rPr lang="en-GB" dirty="0" err="1"/>
              <a:t>ostatní</a:t>
            </a:r>
            <a:r>
              <a:rPr lang="en-GB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693D2-2B3B-2049-8D3C-EDB1C966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4747" cy="4795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 </a:t>
            </a:r>
            <a:r>
              <a:rPr lang="en-GB" dirty="0" err="1"/>
              <a:t>nás</a:t>
            </a:r>
            <a:r>
              <a:rPr lang="en-GB" dirty="0"/>
              <a:t> v ČR: </a:t>
            </a:r>
            <a:r>
              <a:rPr lang="en-GB" dirty="0" err="1"/>
              <a:t>vyhláška</a:t>
            </a:r>
            <a:r>
              <a:rPr lang="en-GB" dirty="0"/>
              <a:t> 264/2000 o </a:t>
            </a:r>
            <a:r>
              <a:rPr lang="en-GB" dirty="0" err="1"/>
              <a:t>základních</a:t>
            </a:r>
            <a:r>
              <a:rPr lang="en-GB" dirty="0"/>
              <a:t> </a:t>
            </a:r>
            <a:r>
              <a:rPr lang="en-GB" dirty="0" err="1"/>
              <a:t>měřicích</a:t>
            </a:r>
            <a:r>
              <a:rPr lang="en-GB" dirty="0"/>
              <a:t> </a:t>
            </a:r>
            <a:r>
              <a:rPr lang="en-GB" dirty="0" err="1"/>
              <a:t>jednotkách</a:t>
            </a:r>
            <a:r>
              <a:rPr lang="en-GB" dirty="0"/>
              <a:t>, </a:t>
            </a:r>
            <a:r>
              <a:rPr lang="en-GB" dirty="0" err="1"/>
              <a:t>atd</a:t>
            </a:r>
            <a:r>
              <a:rPr lang="en-GB" dirty="0"/>
              <a:t>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…snaha u SI </a:t>
            </a:r>
            <a:r>
              <a:rPr lang="en-GB" dirty="0" err="1"/>
              <a:t>jednotek</a:t>
            </a:r>
            <a:r>
              <a:rPr lang="en-GB" dirty="0"/>
              <a:t> versus </a:t>
            </a:r>
            <a:r>
              <a:rPr lang="en-GB" dirty="0" err="1"/>
              <a:t>jednotky</a:t>
            </a:r>
            <a:r>
              <a:rPr lang="en-GB" dirty="0"/>
              <a:t> “</a:t>
            </a:r>
            <a:r>
              <a:rPr lang="en-GB" dirty="0" err="1"/>
              <a:t>ostatní</a:t>
            </a:r>
            <a:r>
              <a:rPr lang="en-GB" dirty="0"/>
              <a:t>”, </a:t>
            </a:r>
            <a:r>
              <a:rPr lang="en-GB" dirty="0" err="1"/>
              <a:t>angloamerické</a:t>
            </a:r>
            <a:r>
              <a:rPr lang="en-GB" dirty="0"/>
              <a:t>,…</a:t>
            </a:r>
          </a:p>
          <a:p>
            <a:r>
              <a:rPr lang="en-GB" dirty="0"/>
              <a:t>…</a:t>
            </a:r>
            <a:r>
              <a:rPr lang="en-GB" dirty="0" err="1"/>
              <a:t>jednotky</a:t>
            </a:r>
            <a:r>
              <a:rPr lang="en-GB" dirty="0"/>
              <a:t> </a:t>
            </a:r>
            <a:r>
              <a:rPr lang="en-GB" dirty="0" err="1"/>
              <a:t>odvozené</a:t>
            </a:r>
            <a:r>
              <a:rPr lang="en-GB" dirty="0"/>
              <a:t> od “</a:t>
            </a:r>
            <a:r>
              <a:rPr lang="en-GB" dirty="0" err="1"/>
              <a:t>definitivní</a:t>
            </a:r>
            <a:r>
              <a:rPr lang="en-GB" dirty="0"/>
              <a:t>” </a:t>
            </a:r>
            <a:r>
              <a:rPr lang="en-GB" dirty="0" err="1"/>
              <a:t>metody</a:t>
            </a:r>
            <a:r>
              <a:rPr lang="en-GB" dirty="0"/>
              <a:t>, </a:t>
            </a:r>
            <a:r>
              <a:rPr lang="en-GB" dirty="0" err="1"/>
              <a:t>třeba</a:t>
            </a:r>
            <a:r>
              <a:rPr lang="en-GB" dirty="0"/>
              <a:t> </a:t>
            </a:r>
            <a:r>
              <a:rPr lang="en-GB" dirty="0" err="1"/>
              <a:t>gravimetrie</a:t>
            </a:r>
            <a:r>
              <a:rPr lang="en-GB" dirty="0"/>
              <a:t> (kg), </a:t>
            </a:r>
            <a:r>
              <a:rPr lang="en-GB" dirty="0" err="1"/>
              <a:t>jednotky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, </a:t>
            </a:r>
          </a:p>
          <a:p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: </a:t>
            </a:r>
            <a:r>
              <a:rPr lang="en-GB" dirty="0" err="1"/>
              <a:t>definitivní</a:t>
            </a:r>
            <a:r>
              <a:rPr lang="en-GB" dirty="0"/>
              <a:t>, </a:t>
            </a:r>
            <a:r>
              <a:rPr lang="en-GB" dirty="0" err="1"/>
              <a:t>referenční</a:t>
            </a:r>
            <a:r>
              <a:rPr lang="en-GB" dirty="0"/>
              <a:t>, </a:t>
            </a:r>
            <a:r>
              <a:rPr lang="en-GB" dirty="0" err="1"/>
              <a:t>terénní</a:t>
            </a:r>
            <a:r>
              <a:rPr lang="en-GB" dirty="0"/>
              <a:t> (field)</a:t>
            </a:r>
          </a:p>
          <a:p>
            <a:endParaRPr lang="en-GB" dirty="0"/>
          </a:p>
          <a:p>
            <a:r>
              <a:rPr lang="en-GB" dirty="0" err="1"/>
              <a:t>jednotky</a:t>
            </a:r>
            <a:r>
              <a:rPr lang="en-GB" dirty="0"/>
              <a:t> “</a:t>
            </a:r>
            <a:r>
              <a:rPr lang="en-GB" dirty="0" err="1"/>
              <a:t>relativní</a:t>
            </a:r>
            <a:r>
              <a:rPr lang="en-GB" dirty="0"/>
              <a:t>”, </a:t>
            </a:r>
            <a:r>
              <a:rPr lang="en-GB" dirty="0" err="1"/>
              <a:t>konvenční</a:t>
            </a:r>
            <a:r>
              <a:rPr lang="en-GB" dirty="0"/>
              <a:t>, </a:t>
            </a:r>
            <a:r>
              <a:rPr lang="en-GB" dirty="0" err="1"/>
              <a:t>konsensuální</a:t>
            </a:r>
            <a:r>
              <a:rPr lang="en-GB" dirty="0"/>
              <a:t> (</a:t>
            </a:r>
            <a:r>
              <a:rPr lang="en-GB" dirty="0" err="1"/>
              <a:t>kupř</a:t>
            </a:r>
            <a:r>
              <a:rPr lang="en-GB" dirty="0"/>
              <a:t>. </a:t>
            </a:r>
            <a:r>
              <a:rPr lang="en-GB" dirty="0" err="1"/>
              <a:t>proteinové</a:t>
            </a:r>
            <a:r>
              <a:rPr lang="en-GB" dirty="0"/>
              <a:t> </a:t>
            </a:r>
            <a:r>
              <a:rPr lang="en-GB" dirty="0" err="1"/>
              <a:t>standardy</a:t>
            </a:r>
            <a:r>
              <a:rPr lang="en-GB" dirty="0"/>
              <a:t> WHO)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4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73C7-5DF5-CA4E-8C8C-24326177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biologická</a:t>
            </a:r>
            <a:r>
              <a:rPr lang="en-GB" dirty="0"/>
              <a:t> </a:t>
            </a:r>
            <a:r>
              <a:rPr lang="en-GB" dirty="0" err="1"/>
              <a:t>variabilita</a:t>
            </a:r>
            <a:r>
              <a:rPr lang="en-GB" dirty="0"/>
              <a:t> - </a:t>
            </a:r>
            <a:r>
              <a:rPr lang="en-GB" dirty="0" err="1"/>
              <a:t>zdroje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9DD2-19C0-C14A-94CD-BFFD7583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68919" cy="503237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věková</a:t>
            </a:r>
            <a:r>
              <a:rPr lang="en-GB" dirty="0"/>
              <a:t> </a:t>
            </a:r>
            <a:r>
              <a:rPr lang="en-GB" dirty="0" err="1"/>
              <a:t>škála</a:t>
            </a:r>
            <a:r>
              <a:rPr lang="en-GB" dirty="0"/>
              <a:t>, </a:t>
            </a:r>
          </a:p>
          <a:p>
            <a:endParaRPr lang="en-GB" dirty="0"/>
          </a:p>
          <a:p>
            <a:r>
              <a:rPr lang="en-GB" dirty="0" err="1"/>
              <a:t>pohlaví</a:t>
            </a:r>
            <a:r>
              <a:rPr lang="en-GB" dirty="0"/>
              <a:t> </a:t>
            </a:r>
            <a:r>
              <a:rPr lang="en-GB" dirty="0" err="1"/>
              <a:t>jedince</a:t>
            </a:r>
            <a:r>
              <a:rPr lang="en-GB" dirty="0"/>
              <a:t>, </a:t>
            </a:r>
          </a:p>
          <a:p>
            <a:pPr lvl="2"/>
            <a:r>
              <a:rPr lang="en-GB" dirty="0" err="1"/>
              <a:t>pracujeme</a:t>
            </a:r>
            <a:r>
              <a:rPr lang="en-GB" dirty="0"/>
              <a:t> s </a:t>
            </a:r>
            <a:r>
              <a:rPr lang="en-GB" dirty="0" err="1"/>
              <a:t>binárním</a:t>
            </a:r>
            <a:r>
              <a:rPr lang="en-GB" dirty="0"/>
              <a:t> </a:t>
            </a:r>
            <a:r>
              <a:rPr lang="en-GB" dirty="0" err="1"/>
              <a:t>pohlavím</a:t>
            </a:r>
            <a:r>
              <a:rPr lang="en-GB" dirty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skutečnost</a:t>
            </a:r>
            <a:r>
              <a:rPr lang="en-GB" dirty="0"/>
              <a:t> </a:t>
            </a:r>
            <a:r>
              <a:rPr lang="en-GB" dirty="0" err="1"/>
              <a:t>diagnostikovaných</a:t>
            </a:r>
            <a:r>
              <a:rPr lang="en-GB" dirty="0"/>
              <a:t> </a:t>
            </a:r>
            <a:r>
              <a:rPr lang="en-GB" dirty="0" err="1"/>
              <a:t>chromozomálních</a:t>
            </a:r>
            <a:r>
              <a:rPr lang="en-GB" dirty="0"/>
              <a:t> </a:t>
            </a:r>
            <a:r>
              <a:rPr lang="en-GB" dirty="0" err="1"/>
              <a:t>odchylek</a:t>
            </a:r>
            <a:r>
              <a:rPr lang="en-GB" dirty="0"/>
              <a:t> (XX, XY, </a:t>
            </a:r>
            <a:r>
              <a:rPr lang="en-GB" dirty="0" err="1"/>
              <a:t>varianty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genetický</a:t>
            </a:r>
            <a:r>
              <a:rPr lang="en-GB" dirty="0"/>
              <a:t> fundament </a:t>
            </a:r>
            <a:r>
              <a:rPr lang="en-GB" dirty="0" err="1"/>
              <a:t>jedince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interakce</a:t>
            </a:r>
            <a:r>
              <a:rPr lang="en-GB" dirty="0"/>
              <a:t> </a:t>
            </a:r>
            <a:r>
              <a:rPr lang="en-GB" dirty="0" err="1"/>
              <a:t>genetika</a:t>
            </a:r>
            <a:r>
              <a:rPr lang="en-GB" dirty="0"/>
              <a:t>&lt;&gt;</a:t>
            </a:r>
            <a:r>
              <a:rPr lang="en-GB" dirty="0" err="1"/>
              <a:t>vývoj</a:t>
            </a:r>
            <a:r>
              <a:rPr lang="en-GB" dirty="0"/>
              <a:t>&lt;&gt;</a:t>
            </a:r>
            <a:r>
              <a:rPr lang="en-GB" dirty="0" err="1"/>
              <a:t>prostředí</a:t>
            </a:r>
            <a:r>
              <a:rPr lang="en-GB" dirty="0"/>
              <a:t>/environment</a:t>
            </a:r>
          </a:p>
          <a:p>
            <a:endParaRPr lang="en-GB" dirty="0"/>
          </a:p>
          <a:p>
            <a:r>
              <a:rPr lang="en-GB" dirty="0" err="1"/>
              <a:t>chronobiologie</a:t>
            </a:r>
            <a:r>
              <a:rPr lang="en-GB" dirty="0"/>
              <a:t> (</a:t>
            </a:r>
            <a:r>
              <a:rPr lang="en-GB" dirty="0" err="1"/>
              <a:t>biologické</a:t>
            </a:r>
            <a:r>
              <a:rPr lang="en-GB" dirty="0"/>
              <a:t> </a:t>
            </a:r>
            <a:r>
              <a:rPr lang="en-GB" dirty="0" err="1"/>
              <a:t>rytmy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dirty="0" err="1"/>
              <a:t>časové</a:t>
            </a:r>
            <a:r>
              <a:rPr lang="en-GB" dirty="0"/>
              <a:t>, ii </a:t>
            </a:r>
            <a:r>
              <a:rPr lang="en-GB" dirty="0" err="1"/>
              <a:t>kontextuální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fysiologický</a:t>
            </a:r>
            <a:r>
              <a:rPr lang="en-GB" dirty="0"/>
              <a:t> </a:t>
            </a:r>
            <a:r>
              <a:rPr lang="en-GB" dirty="0" err="1"/>
              <a:t>mestruační</a:t>
            </a:r>
            <a:r>
              <a:rPr lang="en-GB" dirty="0"/>
              <a:t> </a:t>
            </a:r>
            <a:r>
              <a:rPr lang="en-GB" dirty="0" err="1"/>
              <a:t>cyklus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8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0382-083A-EC45-A941-DF010951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zvláštnosti</a:t>
            </a:r>
            <a:r>
              <a:rPr lang="en-GB" dirty="0"/>
              <a:t> a </a:t>
            </a:r>
            <a:r>
              <a:rPr lang="en-GB" dirty="0" err="1"/>
              <a:t>specifika</a:t>
            </a:r>
            <a:r>
              <a:rPr lang="en-GB" dirty="0"/>
              <a:t> </a:t>
            </a:r>
            <a:r>
              <a:rPr lang="en-GB" dirty="0" err="1"/>
              <a:t>věkových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0859-D79A-654F-8B33-98B9F02C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5770" cy="4933990"/>
          </a:xfrm>
        </p:spPr>
        <p:txBody>
          <a:bodyPr/>
          <a:lstStyle/>
          <a:p>
            <a:endParaRPr lang="en-GB" dirty="0"/>
          </a:p>
          <a:p>
            <a:r>
              <a:rPr lang="en-GB" dirty="0" err="1"/>
              <a:t>škála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člověka</a:t>
            </a:r>
            <a:r>
              <a:rPr lang="en-GB" dirty="0"/>
              <a:t> je </a:t>
            </a:r>
            <a:r>
              <a:rPr lang="en-GB" dirty="0" err="1"/>
              <a:t>cca</a:t>
            </a:r>
            <a:r>
              <a:rPr lang="en-GB" dirty="0"/>
              <a:t> 1- 100 let</a:t>
            </a:r>
          </a:p>
          <a:p>
            <a:endParaRPr lang="en-GB" dirty="0"/>
          </a:p>
          <a:p>
            <a:r>
              <a:rPr lang="en-GB" dirty="0" err="1"/>
              <a:t>růstovým</a:t>
            </a:r>
            <a:r>
              <a:rPr lang="en-GB" dirty="0"/>
              <a:t> a </a:t>
            </a:r>
            <a:r>
              <a:rPr lang="en-GB" dirty="0" err="1"/>
              <a:t>vývojovým</a:t>
            </a:r>
            <a:r>
              <a:rPr lang="en-GB" dirty="0"/>
              <a:t> </a:t>
            </a:r>
            <a:r>
              <a:rPr lang="en-GB" dirty="0" err="1"/>
              <a:t>obdobím</a:t>
            </a:r>
            <a:r>
              <a:rPr lang="en-GB" dirty="0"/>
              <a:t> je </a:t>
            </a:r>
            <a:r>
              <a:rPr lang="en-GB" dirty="0" err="1"/>
              <a:t>zejména</a:t>
            </a:r>
            <a:r>
              <a:rPr lang="en-GB" dirty="0"/>
              <a:t> </a:t>
            </a:r>
            <a:r>
              <a:rPr lang="en-GB" dirty="0" err="1"/>
              <a:t>dětský</a:t>
            </a:r>
            <a:r>
              <a:rPr lang="en-GB" dirty="0"/>
              <a:t> </a:t>
            </a:r>
            <a:r>
              <a:rPr lang="en-GB" dirty="0" err="1"/>
              <a:t>věk</a:t>
            </a:r>
            <a:r>
              <a:rPr lang="en-GB" dirty="0"/>
              <a:t> (</a:t>
            </a:r>
            <a:r>
              <a:rPr lang="en-GB" dirty="0" err="1"/>
              <a:t>pediatrická</a:t>
            </a:r>
            <a:r>
              <a:rPr lang="en-GB" dirty="0"/>
              <a:t> </a:t>
            </a:r>
            <a:r>
              <a:rPr lang="en-GB" dirty="0" err="1"/>
              <a:t>medicína</a:t>
            </a:r>
            <a:r>
              <a:rPr lang="en-GB" dirty="0"/>
              <a:t>), </a:t>
            </a:r>
            <a:r>
              <a:rPr lang="en-GB" dirty="0" err="1"/>
              <a:t>dospělý</a:t>
            </a:r>
            <a:r>
              <a:rPr lang="en-GB" dirty="0"/>
              <a:t> </a:t>
            </a:r>
            <a:r>
              <a:rPr lang="en-GB" dirty="0" err="1"/>
              <a:t>věk</a:t>
            </a:r>
            <a:r>
              <a:rPr lang="en-GB" dirty="0"/>
              <a:t>, </a:t>
            </a:r>
            <a:r>
              <a:rPr lang="en-GB" dirty="0" err="1"/>
              <a:t>následné</a:t>
            </a:r>
            <a:r>
              <a:rPr lang="en-GB" dirty="0"/>
              <a:t> </a:t>
            </a:r>
            <a:r>
              <a:rPr lang="en-GB" dirty="0" err="1"/>
              <a:t>presenium</a:t>
            </a:r>
            <a:r>
              <a:rPr lang="en-GB" dirty="0"/>
              <a:t>/</a:t>
            </a:r>
            <a:r>
              <a:rPr lang="en-GB" dirty="0" err="1"/>
              <a:t>senium</a:t>
            </a:r>
            <a:r>
              <a:rPr lang="en-GB" dirty="0"/>
              <a:t>, </a:t>
            </a:r>
            <a:r>
              <a:rPr lang="en-GB" dirty="0" err="1"/>
              <a:t>tj</a:t>
            </a:r>
            <a:r>
              <a:rPr lang="en-GB" dirty="0"/>
              <a:t> </a:t>
            </a:r>
            <a:r>
              <a:rPr lang="en-GB" dirty="0" err="1"/>
              <a:t>stáří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příklady</a:t>
            </a:r>
            <a:r>
              <a:rPr lang="en-GB" dirty="0"/>
              <a:t>: bilirubin </a:t>
            </a:r>
            <a:r>
              <a:rPr lang="en-GB" dirty="0" err="1"/>
              <a:t>neonatální</a:t>
            </a:r>
            <a:r>
              <a:rPr lang="en-GB" dirty="0"/>
              <a:t>  vs </a:t>
            </a:r>
            <a:r>
              <a:rPr lang="en-GB" dirty="0" err="1"/>
              <a:t>dospělý</a:t>
            </a:r>
            <a:r>
              <a:rPr lang="en-GB" dirty="0"/>
              <a:t>, </a:t>
            </a:r>
            <a:r>
              <a:rPr lang="en-GB" dirty="0" err="1"/>
              <a:t>naproti</a:t>
            </a:r>
            <a:r>
              <a:rPr lang="en-GB" dirty="0"/>
              <a:t> </a:t>
            </a:r>
            <a:r>
              <a:rPr lang="en-GB" dirty="0" err="1"/>
              <a:t>tomu</a:t>
            </a:r>
            <a:r>
              <a:rPr lang="en-GB" dirty="0"/>
              <a:t> </a:t>
            </a:r>
            <a:r>
              <a:rPr lang="en-GB" dirty="0" err="1"/>
              <a:t>monoklonální</a:t>
            </a:r>
            <a:r>
              <a:rPr lang="en-GB" dirty="0"/>
              <a:t> </a:t>
            </a:r>
            <a:r>
              <a:rPr lang="en-GB" dirty="0" err="1"/>
              <a:t>gamapatie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902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914244-DFAD-4C8E-9190-43EC6296F68D}&quot;/&gt;&lt;isInvalidForFieldText val=&quot;0&quot;/&gt;&lt;Image&gt;&lt;filename val=&quot;C:\Users\rajdl\AppData\Local\Temp\PR\data\asimages\{0B914244-DFAD-4C8E-9190-43EC6296F68D}_4.png&quot;/&gt;&lt;left val=&quot;217&quot;/&gt;&lt;top val=&quot;309&quot;/&gt;&lt;width val=&quot;202&quot;/&gt;&lt;height val=&quot;12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914244-DFAD-4C8E-9190-43EC6296F68D}&quot;/&gt;&lt;isInvalidForFieldText val=&quot;0&quot;/&gt;&lt;Image&gt;&lt;filename val=&quot;C:\Users\rajdl\AppData\Local\Temp\PR\data\asimages\{0B914244-DFAD-4C8E-9190-43EC6296F68D}_4.png&quot;/&gt;&lt;left val=&quot;217&quot;/&gt;&lt;top val=&quot;309&quot;/&gt;&lt;width val=&quot;202&quot;/&gt;&lt;height val=&quot;12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8A8176-458A-44F4-9345-CAFA04993C6A}&quot;/&gt;&lt;isInvalidForFieldText val=&quot;0&quot;/&gt;&lt;Image&gt;&lt;filename val=&quot;C:\Users\rajdl\AppData\Local\Temp\PR\data\asimages\{548A8176-458A-44F4-9345-CAFA04993C6A}_4.png&quot;/&gt;&lt;left val=&quot;265&quot;/&gt;&lt;top val=&quot;354&quot;/&gt;&lt;width val=&quot;202&quot;/&gt;&lt;height val=&quot;7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F63419-991D-4C64-896F-7877D19DAE1E}&quot;/&gt;&lt;isInvalidForFieldText val=&quot;0&quot;/&gt;&lt;Image&gt;&lt;filename val=&quot;C:\Users\rajdl\AppData\Local\Temp\PR\data\asimages\{74F63419-991D-4C64-896F-7877D19DAE1E}_4.png&quot;/&gt;&lt;left val=&quot;175&quot;/&gt;&lt;top val=&quot;425&quot;/&gt;&lt;width val=&quot;331&quot;/&gt;&lt;height val=&quot;1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8A8176-458A-44F4-9345-CAFA04993C6A}&quot;/&gt;&lt;isInvalidForFieldText val=&quot;0&quot;/&gt;&lt;Image&gt;&lt;filename val=&quot;C:\Users\rajdl\AppData\Local\Temp\PR\data\asimages\{548A8176-458A-44F4-9345-CAFA04993C6A}_4.png&quot;/&gt;&lt;left val=&quot;265&quot;/&gt;&lt;top val=&quot;354&quot;/&gt;&lt;width val=&quot;202&quot;/&gt;&lt;height val=&quot;7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F63419-991D-4C64-896F-7877D19DAE1E}&quot;/&gt;&lt;isInvalidForFieldText val=&quot;0&quot;/&gt;&lt;Image&gt;&lt;filename val=&quot;C:\Users\rajdl\AppData\Local\Temp\PR\data\asimages\{74F63419-991D-4C64-896F-7877D19DAE1E}_4.png&quot;/&gt;&lt;left val=&quot;175&quot;/&gt;&lt;top val=&quot;425&quot;/&gt;&lt;width val=&quot;331&quot;/&gt;&lt;height val=&quot;1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914244-DFAD-4C8E-9190-43EC6296F68D}&quot;/&gt;&lt;isInvalidForFieldText val=&quot;0&quot;/&gt;&lt;Image&gt;&lt;filename val=&quot;C:\Users\rajdl\AppData\Local\Temp\PR\data\asimages\{0B914244-DFAD-4C8E-9190-43EC6296F68D}_4.png&quot;/&gt;&lt;left val=&quot;217&quot;/&gt;&lt;top val=&quot;309&quot;/&gt;&lt;width val=&quot;202&quot;/&gt;&lt;height val=&quot;12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8A8176-458A-44F4-9345-CAFA04993C6A}&quot;/&gt;&lt;isInvalidForFieldText val=&quot;0&quot;/&gt;&lt;Image&gt;&lt;filename val=&quot;C:\Users\rajdl\AppData\Local\Temp\PR\data\asimages\{548A8176-458A-44F4-9345-CAFA04993C6A}_4.png&quot;/&gt;&lt;left val=&quot;265&quot;/&gt;&lt;top val=&quot;354&quot;/&gt;&lt;width val=&quot;202&quot;/&gt;&lt;height val=&quot;7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F63419-991D-4C64-896F-7877D19DAE1E}&quot;/&gt;&lt;isInvalidForFieldText val=&quot;0&quot;/&gt;&lt;Image&gt;&lt;filename val=&quot;C:\Users\rajdl\AppData\Local\Temp\PR\data\asimages\{74F63419-991D-4C64-896F-7877D19DAE1E}_4.png&quot;/&gt;&lt;left val=&quot;175&quot;/&gt;&lt;top val=&quot;425&quot;/&gt;&lt;width val=&quot;331&quot;/&gt;&lt;height val=&quot;1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914244-DFAD-4C8E-9190-43EC6296F68D}&quot;/&gt;&lt;isInvalidForFieldText val=&quot;0&quot;/&gt;&lt;Image&gt;&lt;filename val=&quot;C:\Users\rajdl\AppData\Local\Temp\PR\data\asimages\{0B914244-DFAD-4C8E-9190-43EC6296F68D}_4.png&quot;/&gt;&lt;left val=&quot;217&quot;/&gt;&lt;top val=&quot;309&quot;/&gt;&lt;width val=&quot;202&quot;/&gt;&lt;height val=&quot;12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8A8176-458A-44F4-9345-CAFA04993C6A}&quot;/&gt;&lt;isInvalidForFieldText val=&quot;0&quot;/&gt;&lt;Image&gt;&lt;filename val=&quot;C:\Users\rajdl\AppData\Local\Temp\PR\data\asimages\{548A8176-458A-44F4-9345-CAFA04993C6A}_4.png&quot;/&gt;&lt;left val=&quot;265&quot;/&gt;&lt;top val=&quot;354&quot;/&gt;&lt;width val=&quot;202&quot;/&gt;&lt;height val=&quot;7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F63419-991D-4C64-896F-7877D19DAE1E}&quot;/&gt;&lt;isInvalidForFieldText val=&quot;0&quot;/&gt;&lt;Image&gt;&lt;filename val=&quot;C:\Users\rajdl\AppData\Local\Temp\PR\data\asimages\{74F63419-991D-4C64-896F-7877D19DAE1E}_4.png&quot;/&gt;&lt;left val=&quot;175&quot;/&gt;&lt;top val=&quot;425&quot;/&gt;&lt;width val=&quot;331&quot;/&gt;&lt;height val=&quot;1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2250</Words>
  <Application>Microsoft Macintosh PowerPoint</Application>
  <PresentationFormat>Widescreen</PresentationFormat>
  <Paragraphs>342</Paragraphs>
  <Slides>39</Slides>
  <Notes>19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 3</vt:lpstr>
      <vt:lpstr>Office Theme</vt:lpstr>
      <vt:lpstr>Základy klinických laboratorních oborů, které se uplatňují v diagnostice humánních chorob  - jejich společná báze: ISO15189</vt:lpstr>
      <vt:lpstr>…o které obory jde?</vt:lpstr>
      <vt:lpstr>PowerPoint Presentation</vt:lpstr>
      <vt:lpstr>základní pojmy pro metriku/metrologii laboratorních vyšetření</vt:lpstr>
      <vt:lpstr>jednotky a veličiny</vt:lpstr>
      <vt:lpstr>…malý historický exkurs: výborně zpracováno v: BLAHOVÁ, Kristýna. Vývoj měr a vah v českých zemích: bakalářská práce. Brno: Masarykova univerzita, Fakulta pedagogická, Katedra fyziky, chemie a odborného vzdělávání, 2020. Vedoucí bakalářské práce: Mgr. Lukáš Pawera. </vt:lpstr>
      <vt:lpstr>o jaké jednotky jde – SI , a ty ostatní…</vt:lpstr>
      <vt:lpstr>biologická variabilita - zdroje</vt:lpstr>
      <vt:lpstr>zvláštnosti a specifika věkových období člověka  </vt:lpstr>
      <vt:lpstr>pohlaví jedince, </vt:lpstr>
      <vt:lpstr>genetický základ jedince</vt:lpstr>
      <vt:lpstr>interakce genetika&lt;&gt;vývoj&lt;&gt;prostředí/environment </vt:lpstr>
      <vt:lpstr> chronobiologie (biologické rytmy:  i) časové, ii kontextuální, např. fysiologický mestruační cyklus) </vt:lpstr>
      <vt:lpstr>…a zpět k jednotkám a referenčním intervalům</vt:lpstr>
      <vt:lpstr>PowerPoint Presentation</vt:lpstr>
      <vt:lpstr>Charakteristiky variability</vt:lpstr>
      <vt:lpstr>Přesnost, preciznost, pravdivost</vt:lpstr>
      <vt:lpstr>Normální rozdělení</vt:lpstr>
      <vt:lpstr>Normální rozdělení</vt:lpstr>
      <vt:lpstr>Měření – odhad skutečné hodnoty</vt:lpstr>
      <vt:lpstr>Vychýlení měření</vt:lpstr>
      <vt:lpstr>Proč uvádět výsledek měření včetně nejistoty?</vt:lpstr>
      <vt:lpstr>Proč uvádět výsledek měření včetně nejistoty?</vt:lpstr>
      <vt:lpstr>Referenční rozmezí</vt:lpstr>
      <vt:lpstr>Referenční populace</vt:lpstr>
      <vt:lpstr>PowerPoint Presentation</vt:lpstr>
      <vt:lpstr>Metody určení referenčního rozmezí</vt:lpstr>
      <vt:lpstr>Biologická variabilita</vt:lpstr>
      <vt:lpstr>Co je třeba uvážit při použití Referenčního rozmezí</vt:lpstr>
      <vt:lpstr>Co je třeba uvážit při použití Referenčního rozmezí</vt:lpstr>
      <vt:lpstr>Co je třeba uvážit při použití Referenčního rozmezí</vt:lpstr>
      <vt:lpstr>Rozhodovací mez</vt:lpstr>
      <vt:lpstr>Rozhodovací mez</vt:lpstr>
      <vt:lpstr>Rozhodovací mez</vt:lpstr>
      <vt:lpstr>Rozhodovací mez</vt:lpstr>
      <vt:lpstr>ROC křivka</vt:lpstr>
      <vt:lpstr>Shrnutí</vt:lpstr>
      <vt:lpstr>profil absolventa, alias - co bychom rádi, aby z vás bylo?</vt:lpstr>
      <vt:lpstr>,…děkuji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klinických laboratorních oborů, které se uplatňují v diagnostice humánních chorob</dc:title>
  <dc:creator>Valík Dalibor</dc:creator>
  <cp:lastModifiedBy>Valík Dalibor</cp:lastModifiedBy>
  <cp:revision>55</cp:revision>
  <dcterms:created xsi:type="dcterms:W3CDTF">2022-09-09T07:37:33Z</dcterms:created>
  <dcterms:modified xsi:type="dcterms:W3CDTF">2024-10-02T05:39:32Z</dcterms:modified>
</cp:coreProperties>
</file>