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4" r:id="rId5"/>
    <p:sldId id="263" r:id="rId6"/>
    <p:sldId id="284" r:id="rId7"/>
    <p:sldId id="287" r:id="rId8"/>
    <p:sldId id="286" r:id="rId9"/>
    <p:sldId id="259" r:id="rId10"/>
    <p:sldId id="265" r:id="rId11"/>
    <p:sldId id="260" r:id="rId12"/>
    <p:sldId id="268" r:id="rId13"/>
    <p:sldId id="269" r:id="rId14"/>
    <p:sldId id="272" r:id="rId15"/>
    <p:sldId id="267" r:id="rId16"/>
    <p:sldId id="271" r:id="rId17"/>
    <p:sldId id="270" r:id="rId18"/>
    <p:sldId id="282" r:id="rId19"/>
    <p:sldId id="262" r:id="rId20"/>
    <p:sldId id="273" r:id="rId21"/>
    <p:sldId id="275" r:id="rId22"/>
    <p:sldId id="276" r:id="rId23"/>
    <p:sldId id="280" r:id="rId24"/>
    <p:sldId id="281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8" y="9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DFC52-BEF2-4761-B4D2-4CFF91B2E769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5D477-5571-4DA6-82D8-03933AAE05C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ED050A-DBAD-43BA-B593-3A92A45DBA74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3"/>
            <a:ext cx="5028986" cy="4114361"/>
          </a:xfrm>
          <a:noFill/>
          <a:ln/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D5A7D-072C-431F-8B23-CE3C051EF47C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3"/>
            <a:ext cx="5028986" cy="411436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0878F3-C3E8-475C-9EFD-CCBE2B1DF7ED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3"/>
            <a:ext cx="5028986" cy="411436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57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64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65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70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96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16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9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63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15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31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54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DA3A3-F87D-486C-B974-891C4227C8C7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71844-B5D6-4679-A82E-1F67B6F659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72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Word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udnilekarstvi.cz/wp-content/uploads/2014/10/Seznam-laborato&#345;&#237;-kvalifikovan&#253;ch-pro-vy&#353;et&#345;ov&#225;n&#237;-specifikovan&#253;ch-n&#225;vykov&#253;ch-l&#225;tek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80920" cy="1470025"/>
          </a:xfrm>
        </p:spPr>
        <p:txBody>
          <a:bodyPr>
            <a:noAutofit/>
          </a:bodyPr>
          <a:lstStyle/>
          <a:p>
            <a:r>
              <a:rPr lang="cs-CZ" sz="5400" b="1" dirty="0">
                <a:latin typeface="Century Gothic" panose="020B0502020202020204" pitchFamily="34" charset="0"/>
              </a:rPr>
              <a:t>Laboratorní diagnostika návykových látek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671055" y="616530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orbel" panose="020B0503020204020204" pitchFamily="34" charset="0"/>
              </a:rPr>
              <a:t>Mgr. Jana Tomanová</a:t>
            </a:r>
            <a:endParaRPr lang="cs-CZ" sz="2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5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03129"/>
            <a:ext cx="84969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Kinetická interakce mikročástic v roztoku - </a:t>
            </a:r>
            <a:r>
              <a:rPr lang="cs-CZ" sz="2400" b="1" i="1" dirty="0">
                <a:latin typeface="Corbel" panose="020B0503020204020204" pitchFamily="34" charset="0"/>
              </a:rPr>
              <a:t>KIMS</a:t>
            </a:r>
            <a:r>
              <a:rPr lang="cs-CZ" sz="2400" b="1" dirty="0">
                <a:latin typeface="Corbel" panose="020B0503020204020204" pitchFamily="34" charset="0"/>
              </a:rPr>
              <a:t> </a:t>
            </a:r>
            <a:endParaRPr lang="cs-CZ" i="1" dirty="0">
              <a:latin typeface="Corbel" panose="020B0503020204020204" pitchFamily="34" charset="0"/>
            </a:endParaRP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orbel" panose="020B0503020204020204" pitchFamily="34" charset="0"/>
              </a:rPr>
              <a:t>protilátka proti příslušnému analytu v moči je kovalentně vázána na mikročástice a derivát analytu je připojen k makromolekule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orbel" panose="020B0503020204020204" pitchFamily="34" charset="0"/>
              </a:rPr>
              <a:t>kinetická interakce mikročástic v roztoku je vyvolána vazbou konjugátu analytu na protilátku na mikročástici a je měřena jako změna průchodu světla. 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orbel" panose="020B0503020204020204" pitchFamily="34" charset="0"/>
              </a:rPr>
              <a:t>mezi konjugátem a nekonjugovaným analytem ve vzorku probíhá kompetitivní reakce o vazebná místa protilátky proti analytu navázané na mikročástice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orbel" panose="020B0503020204020204" pitchFamily="34" charset="0"/>
              </a:rPr>
              <a:t>přítomnost analytu ve vzorku úměrně snižuje nárůst absorbance vůči koncentraci drogy ve vzorku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1695450" y="4067175"/>
            <a:ext cx="5753100" cy="2790825"/>
            <a:chOff x="928688" y="4067175"/>
            <a:chExt cx="5753100" cy="279082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2213" y="4067175"/>
              <a:ext cx="4219575" cy="279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88" y="4067175"/>
              <a:ext cx="1533525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88" y="5000624"/>
              <a:ext cx="1533525" cy="1545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981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235052" y="114299"/>
            <a:ext cx="8685204" cy="6840000"/>
            <a:chOff x="0" y="114299"/>
            <a:chExt cx="8685204" cy="6777752"/>
          </a:xfrm>
        </p:grpSpPr>
        <p:graphicFrame>
          <p:nvGraphicFramePr>
            <p:cNvPr id="3" name="Objek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3194801"/>
                </p:ext>
              </p:extLst>
            </p:nvPr>
          </p:nvGraphicFramePr>
          <p:xfrm>
            <a:off x="9422" y="114299"/>
            <a:ext cx="4647630" cy="649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5" name="Dokument" r:id="rId3" imgW="5988734" imgH="8317220" progId="Word.Document.12">
                    <p:embed/>
                  </p:oleObj>
                </mc:Choice>
                <mc:Fallback>
                  <p:oleObj name="Dokument" r:id="rId3" imgW="5988734" imgH="8317220" progId="Word.Document.12">
                    <p:embed/>
                    <p:pic>
                      <p:nvPicPr>
                        <p:cNvPr id="0" name="Picture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22" y="114299"/>
                          <a:ext cx="4647630" cy="64980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ovéPole 4"/>
            <p:cNvSpPr txBox="1"/>
            <p:nvPr/>
          </p:nvSpPr>
          <p:spPr>
            <a:xfrm>
              <a:off x="0" y="6645830"/>
              <a:ext cx="24482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i="1" dirty="0"/>
                <a:t>www.drugdetection.net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341" y="2348880"/>
              <a:ext cx="3887863" cy="1834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556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064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Plynová chromatografie s hmotnostní detekcí (GC-MS)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980728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velká specifita hmotnostních spekter - </a:t>
            </a:r>
            <a:r>
              <a:rPr lang="cs-CZ" b="1" dirty="0"/>
              <a:t>jsou standardem pro identifikaci neznámých látek v toxikologii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reprodukovatelné retenční parametry, mezilaboratorní přenos retenčních dat, databáze retenčních indexů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velká separační účinnost GC kapilár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použití:</a:t>
            </a:r>
          </a:p>
          <a:p>
            <a:r>
              <a:rPr lang="cs-CZ" dirty="0"/>
              <a:t>	chemická identifikace širokého spektra neznámých látek</a:t>
            </a:r>
          </a:p>
          <a:p>
            <a:r>
              <a:rPr lang="cs-CZ" dirty="0"/>
              <a:t>	potvrzovací analýzy užší skupiny látek</a:t>
            </a:r>
          </a:p>
          <a:p>
            <a:r>
              <a:rPr lang="cs-CZ" dirty="0"/>
              <a:t>	kvantifikace – stanovení známé látky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73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26064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GC-MS: potvrzení přítomnosti heroinu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711820" y="836712"/>
            <a:ext cx="7720360" cy="5502805"/>
            <a:chOff x="711820" y="836712"/>
            <a:chExt cx="7720360" cy="550280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820" y="836712"/>
              <a:ext cx="7720360" cy="549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711820" y="6093296"/>
              <a:ext cx="19879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Corbel" panose="020B0503020204020204" pitchFamily="34" charset="0"/>
                </a:rPr>
                <a:t>http://soudni.lf1.cuni.cz/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44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67544" y="26064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GC-MS: intoxikace kokainem a extází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181534" y="836712"/>
            <a:ext cx="8850462" cy="5574813"/>
            <a:chOff x="181534" y="836712"/>
            <a:chExt cx="8850462" cy="557481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534" y="836712"/>
              <a:ext cx="8850462" cy="5544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467544" y="6165304"/>
              <a:ext cx="27363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Corbel" panose="020B0503020204020204" pitchFamily="34" charset="0"/>
                </a:rPr>
                <a:t>http://soudni.lf1.cuni.cz/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264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3422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Corbel" panose="020B0503020204020204" pitchFamily="34" charset="0"/>
              </a:rPr>
              <a:t>Tenkovrstevná</a:t>
            </a:r>
            <a:r>
              <a:rPr lang="cs-CZ" sz="2400" b="1" dirty="0">
                <a:latin typeface="Corbel" panose="020B0503020204020204" pitchFamily="34" charset="0"/>
              </a:rPr>
              <a:t> chromatografie (TLC)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692696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využívá princip dělení směsi látek mezi stacionární a mobilní fázi - využívá adsorpční a rozdělovací chromatografii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využívá princip extrakčního chování nox – dělení na látky bazické, kyselé a neutrální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denzitometrická kvantifikace (UV, VIS)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jednoduché a rychlé provedení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při dobré volbě extrakce a detekčních činidel poskytuje velmi dobré kvalitativní rozlišení neznámé látky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6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3422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Corbel" panose="020B0503020204020204" pitchFamily="34" charset="0"/>
              </a:rPr>
              <a:t>Tenkovrstevná</a:t>
            </a:r>
            <a:r>
              <a:rPr lang="cs-CZ" sz="2400" b="1" dirty="0">
                <a:latin typeface="Corbel" panose="020B0503020204020204" pitchFamily="34" charset="0"/>
              </a:rPr>
              <a:t> chromatografie (TLC)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692696"/>
            <a:ext cx="8208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způsob provedení:</a:t>
            </a:r>
          </a:p>
          <a:p>
            <a:r>
              <a:rPr lang="cs-CZ" dirty="0">
                <a:latin typeface="Corbel" panose="020B0503020204020204" pitchFamily="34" charset="0"/>
              </a:rPr>
              <a:t>	</a:t>
            </a:r>
          </a:p>
          <a:p>
            <a:r>
              <a:rPr lang="cs-CZ" dirty="0">
                <a:latin typeface="Corbel" panose="020B0503020204020204" pitchFamily="34" charset="0"/>
              </a:rPr>
              <a:t>	</a:t>
            </a:r>
            <a:r>
              <a:rPr lang="cs-CZ" i="1" dirty="0">
                <a:latin typeface="Corbel" panose="020B0503020204020204" pitchFamily="34" charset="0"/>
              </a:rPr>
              <a:t>Stacionární fáze </a:t>
            </a:r>
            <a:r>
              <a:rPr lang="cs-CZ" dirty="0">
                <a:latin typeface="Corbel" panose="020B0503020204020204" pitchFamily="34" charset="0"/>
              </a:rPr>
              <a:t>– silikagel (kyselina křemičitá), oxid hlinitý, komerční 	přípravky: </a:t>
            </a:r>
            <a:r>
              <a:rPr lang="cs-CZ" dirty="0" err="1">
                <a:latin typeface="Corbel" panose="020B0503020204020204" pitchFamily="34" charset="0"/>
              </a:rPr>
              <a:t>silufol</a:t>
            </a:r>
            <a:r>
              <a:rPr lang="cs-CZ" dirty="0">
                <a:latin typeface="Corbel" panose="020B0503020204020204" pitchFamily="34" charset="0"/>
              </a:rPr>
              <a:t>, </a:t>
            </a:r>
            <a:r>
              <a:rPr lang="cs-CZ" dirty="0" err="1">
                <a:latin typeface="Corbel" panose="020B0503020204020204" pitchFamily="34" charset="0"/>
              </a:rPr>
              <a:t>kieselgel</a:t>
            </a:r>
            <a:r>
              <a:rPr lang="cs-CZ" dirty="0">
                <a:latin typeface="Corbel" panose="020B0503020204020204" pitchFamily="34" charset="0"/>
              </a:rPr>
              <a:t> G</a:t>
            </a:r>
          </a:p>
          <a:p>
            <a:r>
              <a:rPr lang="cs-CZ" dirty="0">
                <a:latin typeface="Corbel" panose="020B0503020204020204" pitchFamily="34" charset="0"/>
              </a:rPr>
              <a:t>	</a:t>
            </a:r>
          </a:p>
          <a:p>
            <a:r>
              <a:rPr lang="cs-CZ" dirty="0">
                <a:latin typeface="Corbel" panose="020B0503020204020204" pitchFamily="34" charset="0"/>
              </a:rPr>
              <a:t>	</a:t>
            </a:r>
            <a:r>
              <a:rPr lang="cs-CZ" i="1" dirty="0">
                <a:latin typeface="Corbel" panose="020B0503020204020204" pitchFamily="34" charset="0"/>
              </a:rPr>
              <a:t>Mobilní fáze </a:t>
            </a:r>
            <a:r>
              <a:rPr lang="cs-CZ" dirty="0">
                <a:latin typeface="Corbel" panose="020B0503020204020204" pitchFamily="34" charset="0"/>
              </a:rPr>
              <a:t>– směs organických rozpouštědel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R</a:t>
            </a:r>
            <a:r>
              <a:rPr lang="cs-CZ" baseline="-25000" dirty="0">
                <a:latin typeface="Corbel" panose="020B0503020204020204" pitchFamily="34" charset="0"/>
              </a:rPr>
              <a:t>F</a:t>
            </a:r>
            <a:r>
              <a:rPr lang="cs-CZ" dirty="0">
                <a:latin typeface="Corbel" panose="020B0503020204020204" pitchFamily="34" charset="0"/>
              </a:rPr>
              <a:t> faktor – podíl </a:t>
            </a:r>
            <a:r>
              <a:rPr lang="cs-CZ" dirty="0" smtClean="0">
                <a:latin typeface="Corbel" panose="020B0503020204020204" pitchFamily="34" charset="0"/>
              </a:rPr>
              <a:t>vzdálenosti středu </a:t>
            </a:r>
            <a:r>
              <a:rPr lang="cs-CZ" dirty="0">
                <a:latin typeface="Corbel" panose="020B0503020204020204" pitchFamily="34" charset="0"/>
              </a:rPr>
              <a:t>skvrny látky od </a:t>
            </a:r>
            <a:r>
              <a:rPr lang="cs-CZ" dirty="0" smtClean="0">
                <a:latin typeface="Corbel" panose="020B0503020204020204" pitchFamily="34" charset="0"/>
              </a:rPr>
              <a:t>startu </a:t>
            </a:r>
            <a:r>
              <a:rPr lang="cs-CZ" dirty="0">
                <a:latin typeface="Corbel" panose="020B0503020204020204" pitchFamily="34" charset="0"/>
              </a:rPr>
              <a:t>a vzdálenosti čela rozpouštědla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R</a:t>
            </a:r>
            <a:r>
              <a:rPr lang="cs-CZ" baseline="-25000" dirty="0">
                <a:latin typeface="Corbel" panose="020B0503020204020204" pitchFamily="34" charset="0"/>
              </a:rPr>
              <a:t>F</a:t>
            </a:r>
            <a:r>
              <a:rPr lang="cs-CZ" dirty="0">
                <a:latin typeface="Corbel" panose="020B0503020204020204" pitchFamily="34" charset="0"/>
              </a:rPr>
              <a:t> faktor ovlivňuje:</a:t>
            </a:r>
          </a:p>
          <a:p>
            <a:r>
              <a:rPr lang="cs-CZ" dirty="0">
                <a:latin typeface="Corbel" panose="020B0503020204020204" pitchFamily="34" charset="0"/>
              </a:rPr>
              <a:t>	chemická struktura látky</a:t>
            </a:r>
          </a:p>
          <a:p>
            <a:r>
              <a:rPr lang="cs-CZ" dirty="0">
                <a:latin typeface="Corbel" panose="020B0503020204020204" pitchFamily="34" charset="0"/>
              </a:rPr>
              <a:t>	složení mobilní fáze</a:t>
            </a:r>
          </a:p>
          <a:p>
            <a:r>
              <a:rPr lang="cs-CZ" dirty="0">
                <a:latin typeface="Corbel" panose="020B0503020204020204" pitchFamily="34" charset="0"/>
              </a:rPr>
              <a:t>	pH</a:t>
            </a:r>
          </a:p>
          <a:p>
            <a:r>
              <a:rPr lang="cs-CZ" dirty="0">
                <a:latin typeface="Corbel" panose="020B0503020204020204" pitchFamily="34" charset="0"/>
              </a:rPr>
              <a:t>	teplota, vlhkost</a:t>
            </a:r>
          </a:p>
          <a:p>
            <a:r>
              <a:rPr lang="cs-CZ" dirty="0">
                <a:latin typeface="Corbel" panose="020B0503020204020204" pitchFamily="34" charset="0"/>
              </a:rPr>
              <a:t>	materiál nosiče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</p:txBody>
      </p:sp>
      <p:pic>
        <p:nvPicPr>
          <p:cNvPr id="31746" name="Picture 2" descr="Repetitorium chemie IX (2016) (teorie a praxe chromatografie) - PDF Stažení  zdarma"/>
          <p:cNvPicPr>
            <a:picLocks noChangeAspect="1" noChangeArrowheads="1"/>
          </p:cNvPicPr>
          <p:nvPr/>
        </p:nvPicPr>
        <p:blipFill>
          <a:blip r:embed="rId2" cstate="print"/>
          <a:srcRect l="10443" t="24003" r="8998" b="13990"/>
          <a:stretch>
            <a:fillRect/>
          </a:stretch>
        </p:blipFill>
        <p:spPr bwMode="auto">
          <a:xfrm>
            <a:off x="3923928" y="3789040"/>
            <a:ext cx="4891898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05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3422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Corbel" panose="020B0503020204020204" pitchFamily="34" charset="0"/>
              </a:rPr>
              <a:t>Tenkovrstevná</a:t>
            </a:r>
            <a:r>
              <a:rPr lang="cs-CZ" sz="2400" b="1" dirty="0">
                <a:latin typeface="Corbel" panose="020B0503020204020204" pitchFamily="34" charset="0"/>
              </a:rPr>
              <a:t> chromatografie (TLC)</a:t>
            </a:r>
          </a:p>
        </p:txBody>
      </p:sp>
      <p:sp>
        <p:nvSpPr>
          <p:cNvPr id="3" name="AutoShape 2" descr="Chromatografie Petr Breinek Chromatografie-I ppt stáhnou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356992"/>
            <a:ext cx="3024336" cy="305880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00"/>
          <a:stretch/>
        </p:blipFill>
        <p:spPr>
          <a:xfrm>
            <a:off x="323528" y="836712"/>
            <a:ext cx="816982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3422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EMIT </a:t>
            </a:r>
            <a:r>
              <a:rPr lang="cs-CZ" sz="2400" b="1" dirty="0" smtClean="0">
                <a:latin typeface="Corbel" panose="020B0503020204020204" pitchFamily="34" charset="0"/>
              </a:rPr>
              <a:t>(Enzyme-</a:t>
            </a:r>
            <a:r>
              <a:rPr lang="cs-CZ" sz="2400" b="1" dirty="0" err="1" smtClean="0">
                <a:latin typeface="Corbel" panose="020B0503020204020204" pitchFamily="34" charset="0"/>
              </a:rPr>
              <a:t>multiplied</a:t>
            </a:r>
            <a:r>
              <a:rPr lang="cs-CZ" sz="2400" b="1" dirty="0" smtClean="0">
                <a:latin typeface="Corbel" panose="020B0503020204020204" pitchFamily="34" charset="0"/>
              </a:rPr>
              <a:t> </a:t>
            </a:r>
            <a:r>
              <a:rPr lang="cs-CZ" sz="2400" b="1" dirty="0" err="1">
                <a:latin typeface="Corbel" panose="020B0503020204020204" pitchFamily="34" charset="0"/>
              </a:rPr>
              <a:t>immunoassay</a:t>
            </a:r>
            <a:r>
              <a:rPr lang="cs-CZ" sz="2400" b="1" dirty="0">
                <a:latin typeface="Corbel" panose="020B0503020204020204" pitchFamily="34" charset="0"/>
              </a:rPr>
              <a:t> </a:t>
            </a:r>
            <a:r>
              <a:rPr lang="cs-CZ" sz="2400" b="1" dirty="0" err="1" smtClean="0">
                <a:latin typeface="Corbel" panose="020B0503020204020204" pitchFamily="34" charset="0"/>
              </a:rPr>
              <a:t>technique</a:t>
            </a:r>
            <a:r>
              <a:rPr lang="cs-CZ" sz="2400" b="1" dirty="0" smtClean="0">
                <a:latin typeface="Corbel" panose="020B0503020204020204" pitchFamily="34" charset="0"/>
              </a:rPr>
              <a:t>)</a:t>
            </a:r>
            <a:endParaRPr lang="cs-CZ" sz="2400" b="1" dirty="0">
              <a:latin typeface="Corbel" panose="020B0503020204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692696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>
                <a:latin typeface="Corbel" panose="020B0503020204020204" pitchFamily="34" charset="0"/>
              </a:rPr>
              <a:t>Homogenní kompetitivní </a:t>
            </a:r>
            <a:r>
              <a:rPr lang="cs-CZ" dirty="0" err="1" smtClean="0">
                <a:latin typeface="Corbel" panose="020B0503020204020204" pitchFamily="34" charset="0"/>
              </a:rPr>
              <a:t>imunoanalýza</a:t>
            </a:r>
            <a:endParaRPr lang="cs-CZ" dirty="0" smtClean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 smtClean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 err="1">
                <a:latin typeface="Corbel" panose="020B0503020204020204" pitchFamily="34" charset="0"/>
              </a:rPr>
              <a:t>kompetice</a:t>
            </a:r>
            <a:r>
              <a:rPr lang="cs-CZ" dirty="0">
                <a:latin typeface="Corbel" panose="020B0503020204020204" pitchFamily="34" charset="0"/>
              </a:rPr>
              <a:t> mezi látkou ve vzorku a látkou značenou enzymem o vazebná místa na protilátce. </a:t>
            </a:r>
            <a:endParaRPr lang="cs-CZ" dirty="0" smtClean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Enzym = glukoso-6-fosfát dehydrogenáza (G6PDH)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aktivní enzym mění NAD na NADH → změna </a:t>
            </a:r>
            <a:r>
              <a:rPr lang="cs-CZ" dirty="0" smtClean="0">
                <a:latin typeface="Corbel" panose="020B0503020204020204" pitchFamily="34" charset="0"/>
              </a:rPr>
              <a:t>absorbance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aktivita enzymu klesá při vazbě </a:t>
            </a:r>
            <a:r>
              <a:rPr lang="cs-CZ" dirty="0" smtClean="0">
                <a:latin typeface="Corbel" panose="020B0503020204020204" pitchFamily="34" charset="0"/>
              </a:rPr>
              <a:t>protilátky, </a:t>
            </a:r>
            <a:r>
              <a:rPr lang="cs-CZ" dirty="0">
                <a:latin typeface="Corbel" panose="020B0503020204020204" pitchFamily="34" charset="0"/>
              </a:rPr>
              <a:t>proto lze koncentraci látky ve vzorku měřit podle změny aktivity enzymu.</a:t>
            </a:r>
          </a:p>
          <a:p>
            <a:pPr marL="285750" indent="-285750">
              <a:buFontTx/>
              <a:buChar char="-"/>
            </a:pPr>
            <a:endParaRPr lang="cs-CZ" dirty="0" smtClean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4109016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Corbel" panose="020B0503020204020204" pitchFamily="34" charset="0"/>
              </a:rPr>
              <a:t>Př. </a:t>
            </a:r>
            <a:r>
              <a:rPr lang="cs-CZ" sz="1600" b="1" dirty="0" err="1" smtClean="0">
                <a:latin typeface="Corbel" panose="020B0503020204020204" pitchFamily="34" charset="0"/>
              </a:rPr>
              <a:t>Kotinin</a:t>
            </a:r>
            <a:r>
              <a:rPr lang="cs-CZ" sz="1600" b="1" dirty="0" smtClean="0">
                <a:latin typeface="Corbel" panose="020B0503020204020204" pitchFamily="34" charset="0"/>
              </a:rPr>
              <a:t> v moči </a:t>
            </a:r>
            <a:r>
              <a:rPr lang="cs-CZ" sz="1600" dirty="0" smtClean="0">
                <a:latin typeface="Corbel" panose="020B0503020204020204" pitchFamily="34" charset="0"/>
              </a:rPr>
              <a:t>(DRI </a:t>
            </a:r>
            <a:r>
              <a:rPr lang="cs-CZ" sz="1600" dirty="0" err="1" smtClean="0">
                <a:latin typeface="Corbel" panose="020B0503020204020204" pitchFamily="34" charset="0"/>
              </a:rPr>
              <a:t>Cotinine</a:t>
            </a:r>
            <a:r>
              <a:rPr lang="cs-CZ" sz="1600" dirty="0" smtClean="0">
                <a:latin typeface="Corbel" panose="020B0503020204020204" pitchFamily="34" charset="0"/>
              </a:rPr>
              <a:t> </a:t>
            </a:r>
            <a:r>
              <a:rPr lang="cs-CZ" sz="1600" dirty="0" err="1" smtClean="0">
                <a:latin typeface="Corbel" panose="020B0503020204020204" pitchFamily="34" charset="0"/>
              </a:rPr>
              <a:t>Assay</a:t>
            </a:r>
            <a:r>
              <a:rPr lang="cs-CZ" sz="1600" dirty="0" smtClean="0">
                <a:latin typeface="Corbel" panose="020B0503020204020204" pitchFamily="34" charset="0"/>
              </a:rPr>
              <a:t>, </a:t>
            </a:r>
            <a:r>
              <a:rPr lang="cs-CZ" sz="1600" dirty="0" err="1" smtClean="0">
                <a:latin typeface="Corbel" panose="020B0503020204020204" pitchFamily="34" charset="0"/>
              </a:rPr>
              <a:t>ThermoScientific</a:t>
            </a:r>
            <a:r>
              <a:rPr lang="cs-CZ" sz="1600" dirty="0" smtClean="0">
                <a:latin typeface="Corbel" panose="020B0503020204020204" pitchFamily="34" charset="0"/>
              </a:rPr>
              <a:t>/ </a:t>
            </a:r>
            <a:r>
              <a:rPr lang="cs-CZ" sz="1600" dirty="0" err="1" smtClean="0">
                <a:latin typeface="Corbel" panose="020B0503020204020204" pitchFamily="34" charset="0"/>
              </a:rPr>
              <a:t>cobas</a:t>
            </a:r>
            <a:r>
              <a:rPr lang="cs-CZ" sz="1600" dirty="0" smtClean="0">
                <a:latin typeface="Corbel" panose="020B0503020204020204" pitchFamily="34" charset="0"/>
              </a:rPr>
              <a:t> c8000, </a:t>
            </a:r>
            <a:r>
              <a:rPr lang="cs-CZ" sz="1600" dirty="0" err="1" smtClean="0">
                <a:latin typeface="Corbel" panose="020B0503020204020204" pitchFamily="34" charset="0"/>
              </a:rPr>
              <a:t>Roche</a:t>
            </a:r>
            <a:r>
              <a:rPr lang="cs-CZ" sz="1600" dirty="0" smtClean="0">
                <a:latin typeface="Corbel" panose="020B0503020204020204" pitchFamily="34" charset="0"/>
              </a:rPr>
              <a:t>)</a:t>
            </a:r>
          </a:p>
          <a:p>
            <a:r>
              <a:rPr lang="cs-CZ" sz="1600" b="1" dirty="0">
                <a:latin typeface="Corbel" panose="020B0503020204020204" pitchFamily="34" charset="0"/>
              </a:rPr>
              <a:t> - Referenční meze </a:t>
            </a:r>
            <a:r>
              <a:rPr lang="cs-CZ" sz="1600" b="1" dirty="0" err="1">
                <a:latin typeface="Corbel" panose="020B0503020204020204" pitchFamily="34" charset="0"/>
              </a:rPr>
              <a:t>kotininu</a:t>
            </a:r>
            <a:r>
              <a:rPr lang="cs-CZ" sz="1600" b="1" dirty="0">
                <a:latin typeface="Corbel" panose="020B0503020204020204" pitchFamily="34" charset="0"/>
              </a:rPr>
              <a:t> v moči           </a:t>
            </a:r>
            <a:endParaRPr lang="cs-CZ" sz="1600" b="1" dirty="0" smtClean="0">
              <a:latin typeface="Corbel" panose="020B0503020204020204" pitchFamily="34" charset="0"/>
            </a:endParaRPr>
          </a:p>
          <a:p>
            <a:r>
              <a:rPr lang="cs-CZ" sz="1600" b="1" dirty="0">
                <a:latin typeface="Corbel" panose="020B0503020204020204" pitchFamily="34" charset="0"/>
              </a:rPr>
              <a:t>	</a:t>
            </a:r>
            <a:r>
              <a:rPr lang="cs-CZ" sz="1600" dirty="0" smtClean="0">
                <a:latin typeface="Corbel" panose="020B0503020204020204" pitchFamily="34" charset="0"/>
              </a:rPr>
              <a:t>&lt;</a:t>
            </a:r>
            <a:r>
              <a:rPr lang="cs-CZ" sz="1600" dirty="0">
                <a:latin typeface="Corbel" panose="020B0503020204020204" pitchFamily="34" charset="0"/>
              </a:rPr>
              <a:t>30 (nekuřáci)</a:t>
            </a:r>
          </a:p>
          <a:p>
            <a:r>
              <a:rPr lang="cs-CZ" sz="1600" dirty="0" smtClean="0">
                <a:latin typeface="Corbel" panose="020B0503020204020204" pitchFamily="34" charset="0"/>
              </a:rPr>
              <a:t>	50-500 </a:t>
            </a:r>
            <a:r>
              <a:rPr lang="cs-CZ" sz="1600" dirty="0">
                <a:latin typeface="Corbel" panose="020B0503020204020204" pitchFamily="34" charset="0"/>
              </a:rPr>
              <a:t>(vystavení nikotinu – lehký/pasivní kuřák)</a:t>
            </a:r>
          </a:p>
          <a:p>
            <a:r>
              <a:rPr lang="cs-CZ" sz="1600" dirty="0" smtClean="0">
                <a:latin typeface="Corbel" panose="020B0503020204020204" pitchFamily="34" charset="0"/>
              </a:rPr>
              <a:t>	&gt;</a:t>
            </a:r>
            <a:r>
              <a:rPr lang="cs-CZ" sz="1600" dirty="0">
                <a:latin typeface="Corbel" panose="020B0503020204020204" pitchFamily="34" charset="0"/>
              </a:rPr>
              <a:t>500 (abúzus tabákových výrobků)</a:t>
            </a:r>
          </a:p>
          <a:p>
            <a:endParaRPr lang="cs-CZ" sz="1600" b="1" dirty="0" smtClean="0">
              <a:latin typeface="Corbel" panose="020B050302020402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44026"/>
              </p:ext>
            </p:extLst>
          </p:nvPr>
        </p:nvGraphicFramePr>
        <p:xfrm>
          <a:off x="6948264" y="2564904"/>
          <a:ext cx="2157275" cy="4217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6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0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Vzorek č.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Udaná expozice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Výsledky [ng/ml]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do 5 cigaret denně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389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10-15 denně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2009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10-15 denně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971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15-20 denně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1304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20-25 denně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1848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25-30 denně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1517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7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15-20 denně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2142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10-15 denně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615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9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10-15 denně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589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10 denně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1746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nekuřák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příležitostně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nekuřák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nekuřák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nekuřák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52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3422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Konfirmační analýza návykových látek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692696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b="1" dirty="0"/>
              <a:t>základní princip toxikologie: potvrzování výsledků navzájem nezávislými metodami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klinický a forenzně toxikologický standard současnosti: metody hmotnostní spektrometrie v tandemu s plynovou nebo kapalinovou chromatografií </a:t>
            </a:r>
            <a:r>
              <a:rPr lang="cs-CZ" b="1" dirty="0"/>
              <a:t>GC-MS, LC-MS </a:t>
            </a:r>
            <a:r>
              <a:rPr lang="cs-CZ" dirty="0"/>
              <a:t>-</a:t>
            </a:r>
            <a:r>
              <a:rPr lang="cs-CZ" b="1" dirty="0"/>
              <a:t> </a:t>
            </a:r>
            <a:r>
              <a:rPr lang="cs-CZ" dirty="0"/>
              <a:t>bezpečná identifikaci neznámé látky a přesné stanovení její koncentrace 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výsledky takového konfirmačního vyšetřování je jako jediné možné použít i pro soudně-lékařské </a:t>
            </a:r>
            <a:r>
              <a:rPr lang="cs-CZ" dirty="0" smtClean="0"/>
              <a:t>účely (tedy pouze laboratoře forenzní toxikologie, soudní toxikologie)</a:t>
            </a:r>
          </a:p>
          <a:p>
            <a:pPr marL="266700" indent="-266700"/>
            <a:r>
              <a:rPr lang="cs-CZ" dirty="0" smtClean="0"/>
              <a:t>    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www.soudnilekarstvi.cz/</a:t>
            </a:r>
            <a:r>
              <a:rPr lang="cs-CZ" dirty="0" err="1" smtClean="0">
                <a:hlinkClick r:id="rId2"/>
              </a:rPr>
              <a:t>wp-content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uploads</a:t>
            </a:r>
            <a:r>
              <a:rPr lang="cs-CZ" dirty="0" smtClean="0">
                <a:hlinkClick r:id="rId2"/>
              </a:rPr>
              <a:t>/2014/10/Seznam-laboratoří-kvalifikovaných-pro-vyšetřování-specifikovaných-návykových-látek.pdf</a:t>
            </a:r>
            <a:endParaRPr lang="cs-CZ" dirty="0" smtClean="0"/>
          </a:p>
          <a:p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materiál: moč, krev, sliny, pot, vlasy, žaludeční obsah, tkáně, podezřelé látky</a:t>
            </a:r>
          </a:p>
        </p:txBody>
      </p:sp>
    </p:spTree>
    <p:extLst>
      <p:ext uri="{BB962C8B-B14F-4D97-AF65-F5344CB8AC3E}">
        <p14:creationId xmlns:p14="http://schemas.microsoft.com/office/powerpoint/2010/main" val="2007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149812"/>
            <a:ext cx="8856984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latin typeface="Corbel" panose="020B0503020204020204" pitchFamily="34" charset="0"/>
              </a:rPr>
              <a:t>Za jakým účelem se stanovují návykové látky? </a:t>
            </a:r>
          </a:p>
          <a:p>
            <a:endParaRPr lang="cs-CZ" dirty="0"/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v rámci policejních kontrol </a:t>
            </a:r>
          </a:p>
          <a:p>
            <a:pPr marL="742950" lvl="1" indent="-285750">
              <a:buFontTx/>
              <a:buChar char="-"/>
            </a:pPr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k odlišení symptomů nebo k ujištění, že pacient není pod jejich vlivem před některými lékařskými zákroky</a:t>
            </a:r>
          </a:p>
          <a:p>
            <a:pPr marL="742950" lvl="1" indent="-285750">
              <a:buFontTx/>
              <a:buChar char="-"/>
            </a:pPr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sledování dodržování léčby </a:t>
            </a:r>
          </a:p>
          <a:p>
            <a:pPr lvl="1"/>
            <a:r>
              <a:rPr lang="cs-CZ" sz="1700" dirty="0">
                <a:latin typeface="Corbel" panose="020B0503020204020204" pitchFamily="34" charset="0"/>
              </a:rPr>
              <a:t> </a:t>
            </a:r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u těhotných žen, které mají v anamnéze dřívější užívání drog (užitečné pro následnou péči o novorozence)</a:t>
            </a:r>
          </a:p>
          <a:p>
            <a:pPr marL="742950" lvl="1" indent="-285750">
              <a:buFontTx/>
              <a:buChar char="-"/>
            </a:pPr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někteří zaměstnavatelé vyžadují drogový </a:t>
            </a:r>
            <a:r>
              <a:rPr lang="cs-CZ" sz="1700" dirty="0" err="1">
                <a:latin typeface="Corbel" panose="020B0503020204020204" pitchFamily="34" charset="0"/>
              </a:rPr>
              <a:t>screening</a:t>
            </a:r>
            <a:r>
              <a:rPr lang="cs-CZ" sz="1700" dirty="0">
                <a:latin typeface="Corbel" panose="020B0503020204020204" pitchFamily="34" charset="0"/>
              </a:rPr>
              <a:t> jako součást vstupních nebo preventivních prohlídek ( zejména u osob, které při výkonu svého povolání mohou ohrozit zdraví a životy ostatních lidí – řidiči MHD, zdravotnický personál apod.)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r>
              <a:rPr lang="cs-CZ" sz="2400" b="1" dirty="0">
                <a:latin typeface="Corbel" panose="020B0503020204020204" pitchFamily="34" charset="0"/>
              </a:rPr>
              <a:t>Stanovení na několika úrovních: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700" b="1" dirty="0">
                <a:latin typeface="Corbel" panose="020B0503020204020204" pitchFamily="34" charset="0"/>
              </a:rPr>
              <a:t>Orientační</a:t>
            </a:r>
            <a:r>
              <a:rPr lang="cs-CZ" sz="1700" dirty="0">
                <a:latin typeface="Corbel" panose="020B0503020204020204" pitchFamily="34" charset="0"/>
              </a:rPr>
              <a:t> (vhodné i pro terénní účely)</a:t>
            </a:r>
          </a:p>
          <a:p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700" b="1" dirty="0" err="1">
                <a:latin typeface="Corbel" panose="020B0503020204020204" pitchFamily="34" charset="0"/>
              </a:rPr>
              <a:t>Semikvantitativní</a:t>
            </a:r>
            <a:r>
              <a:rPr lang="cs-CZ" sz="1700" dirty="0">
                <a:latin typeface="Corbel" panose="020B0503020204020204" pitchFamily="34" charset="0"/>
              </a:rPr>
              <a:t> (drogový </a:t>
            </a:r>
            <a:r>
              <a:rPr lang="cs-CZ" sz="1700" dirty="0" err="1">
                <a:latin typeface="Corbel" panose="020B0503020204020204" pitchFamily="34" charset="0"/>
              </a:rPr>
              <a:t>screening</a:t>
            </a:r>
            <a:r>
              <a:rPr lang="cs-CZ" sz="1700" dirty="0">
                <a:latin typeface="Corbel" panose="020B0503020204020204" pitchFamily="34" charset="0"/>
              </a:rPr>
              <a:t> v klinických laboratořích)</a:t>
            </a:r>
          </a:p>
          <a:p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700" b="1" dirty="0">
                <a:latin typeface="Corbel" panose="020B0503020204020204" pitchFamily="34" charset="0"/>
              </a:rPr>
              <a:t>Konfirmační</a:t>
            </a:r>
            <a:r>
              <a:rPr lang="cs-CZ" sz="1700" dirty="0">
                <a:latin typeface="Corbel" panose="020B0503020204020204" pitchFamily="34" charset="0"/>
              </a:rPr>
              <a:t> (analýza ve specializovaných toxikologických laboratořích)</a:t>
            </a:r>
          </a:p>
        </p:txBody>
      </p:sp>
    </p:spTree>
    <p:extLst>
      <p:ext uri="{BB962C8B-B14F-4D97-AF65-F5344CB8AC3E}">
        <p14:creationId xmlns:p14="http://schemas.microsoft.com/office/powerpoint/2010/main" val="223836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26064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Další toxikologická vyšetření v klinické laboratoři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1560" y="836712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Deriváty </a:t>
            </a:r>
            <a:r>
              <a:rPr lang="cs-CZ" b="1" dirty="0" err="1"/>
              <a:t>Hb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COHb</a:t>
            </a:r>
            <a:r>
              <a:rPr lang="cs-CZ" dirty="0"/>
              <a:t>, </a:t>
            </a:r>
            <a:r>
              <a:rPr lang="cs-CZ" dirty="0" err="1"/>
              <a:t>MetHb</a:t>
            </a:r>
            <a:r>
              <a:rPr lang="cs-CZ" dirty="0"/>
              <a:t>, </a:t>
            </a:r>
            <a:r>
              <a:rPr lang="cs-CZ" dirty="0" err="1"/>
              <a:t>SulfHb</a:t>
            </a:r>
            <a:r>
              <a:rPr lang="cs-CZ" dirty="0"/>
              <a:t>, </a:t>
            </a:r>
            <a:r>
              <a:rPr lang="cs-CZ" dirty="0" err="1"/>
              <a:t>CNHb</a:t>
            </a:r>
            <a:r>
              <a:rPr lang="cs-CZ" dirty="0"/>
              <a:t>) - přímá spektrofotometrie - analyzátory ABR s fotometrickým systémem, paralelní stanovení </a:t>
            </a:r>
            <a:r>
              <a:rPr lang="cs-CZ" dirty="0" err="1"/>
              <a:t>Hb</a:t>
            </a:r>
            <a:r>
              <a:rPr lang="cs-CZ" dirty="0"/>
              <a:t>, </a:t>
            </a:r>
            <a:r>
              <a:rPr lang="cs-CZ" dirty="0" err="1"/>
              <a:t>oxyHb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/>
              <a:t>Ethanol</a:t>
            </a:r>
            <a:r>
              <a:rPr lang="cs-CZ" b="1" dirty="0"/>
              <a:t>, </a:t>
            </a:r>
            <a:r>
              <a:rPr lang="cs-CZ" b="1" dirty="0" err="1"/>
              <a:t>Methanol</a:t>
            </a:r>
            <a:r>
              <a:rPr lang="cs-CZ" b="1" dirty="0"/>
              <a:t>, </a:t>
            </a:r>
            <a:r>
              <a:rPr lang="cs-CZ" b="1" dirty="0" err="1"/>
              <a:t>Ethylenglykol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osmolární</a:t>
            </a:r>
            <a:r>
              <a:rPr lang="cs-CZ" dirty="0"/>
              <a:t> </a:t>
            </a:r>
            <a:r>
              <a:rPr lang="cs-CZ" dirty="0" smtClean="0"/>
              <a:t>okno, </a:t>
            </a:r>
            <a:r>
              <a:rPr lang="cs-CZ" dirty="0" err="1" smtClean="0"/>
              <a:t>ehanol</a:t>
            </a:r>
            <a:r>
              <a:rPr lang="cs-CZ" dirty="0"/>
              <a:t> </a:t>
            </a:r>
            <a:r>
              <a:rPr lang="cs-CZ" dirty="0" smtClean="0"/>
              <a:t>– stanovení </a:t>
            </a:r>
            <a:r>
              <a:rPr lang="cs-CZ" dirty="0" smtClean="0"/>
              <a:t>CDT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TDM</a:t>
            </a:r>
            <a:r>
              <a:rPr lang="cs-CZ" dirty="0"/>
              <a:t> (</a:t>
            </a:r>
            <a:r>
              <a:rPr lang="cs-CZ" dirty="0" err="1"/>
              <a:t>Therapeutic</a:t>
            </a:r>
            <a:r>
              <a:rPr lang="cs-CZ" dirty="0"/>
              <a:t> </a:t>
            </a:r>
            <a:r>
              <a:rPr lang="cs-CZ" dirty="0" err="1"/>
              <a:t>Drug</a:t>
            </a:r>
            <a:r>
              <a:rPr lang="cs-CZ" dirty="0"/>
              <a:t> Monitoring) – </a:t>
            </a:r>
            <a:r>
              <a:rPr lang="cs-CZ" dirty="0" err="1"/>
              <a:t>imunoanalýza</a:t>
            </a:r>
            <a:r>
              <a:rPr lang="cs-CZ" dirty="0"/>
              <a:t>, HPLC, LC-MS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/>
              <a:t>Li</a:t>
            </a:r>
            <a:r>
              <a:rPr lang="cs-CZ" b="1" dirty="0"/>
              <a:t>, </a:t>
            </a:r>
            <a:r>
              <a:rPr lang="cs-CZ" b="1" dirty="0" err="1"/>
              <a:t>Pb</a:t>
            </a:r>
            <a:r>
              <a:rPr lang="cs-CZ" b="1" dirty="0"/>
              <a:t> </a:t>
            </a:r>
            <a:r>
              <a:rPr lang="cs-CZ" dirty="0"/>
              <a:t>- AAS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14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27280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Etanol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akutní: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excitační a narkotický účinek na CNS, metabolická acidóza, hypoglykémie,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hyperurikémie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↑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ALT, ↑ osmolalita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chronický účinek: steatóza až cirhóza jater, ↑GMT, ↑%CDT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&gt; 3‰ 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kóma, křeče, hypotermie (podchlazení), hrozí smrt vyvolána útlumem dechového centra a oběhovým selháním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alkoholika nebo osoby dlouhodobě nadužívající alkohol vzniká jakási "rezistence" ( odolnost) a tyto stavy mohou nastoupit až ve vyšším stupni opilosti 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8107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Otrava alkoholy</a:t>
            </a:r>
          </a:p>
        </p:txBody>
      </p:sp>
    </p:spTree>
    <p:extLst>
      <p:ext uri="{BB962C8B-B14F-4D97-AF65-F5344CB8AC3E}">
        <p14:creationId xmlns:p14="http://schemas.microsoft.com/office/powerpoint/2010/main" val="2677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2728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Metanol</a:t>
            </a:r>
          </a:p>
          <a:p>
            <a:pPr marL="285750" indent="-285750">
              <a:buSzPct val="50000"/>
              <a:buFont typeface="Arial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Nejdříve příznaky podobné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ethanolu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(lehká opilost, horší artikulace) poté 12 – 24 hod. bez příznaků (s kombinaci s alkoholem až 36 hod.) , následuje bolet hlavy, dušnost, bolest břicha , křeče, snížená ostrost vidění, rozvrat met.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procesů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toxické účinky  met. produktů – formaldehydu (na zrakový nerv),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mravenčí (met. acidóza)</a:t>
            </a:r>
          </a:p>
          <a:p>
            <a:pPr marL="285750" indent="-285750">
              <a:buSzPct val="50000"/>
              <a:buFont typeface="Arial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itchFamily="34" charset="0"/>
              <a:buChar char="•"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dávka – 0,1 ml/ kg, smrtelná dávka – 1 ml/kg</a:t>
            </a:r>
          </a:p>
          <a:p>
            <a:pPr marL="285750" indent="-285750">
              <a:buSzPct val="50000"/>
              <a:buFont typeface="Arial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Léčba: podání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antidota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(etanol,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fomepizol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min. tvorbu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produktů (kompetitivní inhibice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alkoholdehydrogenázy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dirty="0">
                <a:latin typeface="Arial"/>
                <a:cs typeface="Arial"/>
              </a:rPr>
              <a:t>; HD – odstraňuje metanol i jeho metabolity, koriguje metalické poruchy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8107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Otrava alkoholy</a:t>
            </a:r>
          </a:p>
        </p:txBody>
      </p:sp>
    </p:spTree>
    <p:extLst>
      <p:ext uri="{BB962C8B-B14F-4D97-AF65-F5344CB8AC3E}">
        <p14:creationId xmlns:p14="http://schemas.microsoft.com/office/powerpoint/2010/main" val="1618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27280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Ethylenglykol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metabolizován v játrech působením alkohol - a        aldehyd-dehydrogenázy na silné kyseliny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glyoxalovou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šťavelovou, oxalovou), 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vzniká těžká metabolická acidóza, která se prudce zhoršuje a ohrožuje život otráveného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oxalová se váže s Ca, depozita krystalů šťavelanu vápenatého vedou k poškození buněk (mozek, ledviny, myokard, plíce), také  výrazné </a:t>
            </a:r>
            <a:r>
              <a:rPr lang="cs-CZ" sz="2000" dirty="0">
                <a:latin typeface="Arial"/>
                <a:cs typeface="Arial"/>
              </a:rPr>
              <a:t>↑↑ osmolality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/>
              <a:cs typeface="Arial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 err="1">
                <a:latin typeface="Arial"/>
                <a:cs typeface="Arial"/>
              </a:rPr>
              <a:t>tox</a:t>
            </a:r>
            <a:r>
              <a:rPr lang="cs-CZ" sz="2000" dirty="0">
                <a:latin typeface="Arial"/>
                <a:cs typeface="Arial"/>
              </a:rPr>
              <a:t>. dávka 200 mg/l, smrtelná dávka: 850- 2000 mg/l (nejednotné údaje)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67544" y="28107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Otrava alkoholy</a:t>
            </a:r>
          </a:p>
        </p:txBody>
      </p:sp>
    </p:spTree>
    <p:extLst>
      <p:ext uri="{BB962C8B-B14F-4D97-AF65-F5344CB8AC3E}">
        <p14:creationId xmlns:p14="http://schemas.microsoft.com/office/powerpoint/2010/main" val="23487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272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Ethylenglykol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Příznaky otravy: opilost bez zápachu alkoholu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Neurologické stádium (30 min. – 12 h. po požití) opilost, euforie, smazaná řeč, ospalost, zvracení. Během 4-12 h. rozvoj met. acidózy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Kardiopulmonální stádium  (12-24 h.) – tachykardie,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hypo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nebo hypertenze,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težká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m. acidóza a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hyperventylací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selháváním orgánů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Renální stádium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(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24 -72 h.) – hematurie, albuminurie, selhání ledvin, ne vždy 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úprave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ledvin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Léčba:  podání etanolu (100x vyšší afinita k ADH)</a:t>
            </a:r>
            <a:r>
              <a:rPr lang="cs-CZ" sz="2000" dirty="0">
                <a:latin typeface="Arial"/>
                <a:cs typeface="Arial"/>
              </a:rPr>
              <a:t>; HD – odstraní ET i metabolity, upraví acidózu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28107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Otrava alkoholy</a:t>
            </a:r>
          </a:p>
        </p:txBody>
      </p:sp>
    </p:spTree>
    <p:extLst>
      <p:ext uri="{BB962C8B-B14F-4D97-AF65-F5344CB8AC3E}">
        <p14:creationId xmlns:p14="http://schemas.microsoft.com/office/powerpoint/2010/main" val="27180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518457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Orientační testy 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patří do kategorie testů POCT (rychlá analýza v terénu, u lůžka apod.)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materiál: sliny, moč, krev, pot, pevné látky (ubrousky na kokain)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možná detekce několika druhů drog v rámci jednoho testu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nižší spolehlivost (95 %), možná falešná pozitivita či falešná negativita (v dané skupině nemusí reagovat všechny strukturní deriváty)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nemohou samy o sobě odlišit nelegální užívané drogy od komponent stejné třídy, které mohou být obsaženy v předepisovaných lécích (FP)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60" y="980728"/>
            <a:ext cx="3996140" cy="245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V případě pozitivního výsledku orientačního testu je třeba zajistit materiál a zaslat ho k vyšetření ve specializované toxikologické laboratoři, která k takové analýze má oprávnění!</a:t>
            </a:r>
          </a:p>
        </p:txBody>
      </p:sp>
    </p:spTree>
    <p:extLst>
      <p:ext uri="{BB962C8B-B14F-4D97-AF65-F5344CB8AC3E}">
        <p14:creationId xmlns:p14="http://schemas.microsoft.com/office/powerpoint/2010/main" val="101964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91588" y="3348348"/>
            <a:ext cx="8918770" cy="2457450"/>
            <a:chOff x="265795" y="3152387"/>
            <a:chExt cx="9240993" cy="2457450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795" y="3152387"/>
              <a:ext cx="4714875" cy="2457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187" y="3152387"/>
              <a:ext cx="4525601" cy="245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Skupina 5"/>
          <p:cNvGrpSpPr/>
          <p:nvPr/>
        </p:nvGrpSpPr>
        <p:grpSpPr>
          <a:xfrm>
            <a:off x="361364" y="23438"/>
            <a:ext cx="8379218" cy="3693319"/>
            <a:chOff x="539553" y="548679"/>
            <a:chExt cx="8379218" cy="3693319"/>
          </a:xfrm>
        </p:grpSpPr>
        <p:sp>
          <p:nvSpPr>
            <p:cNvPr id="2" name="TextovéPole 1"/>
            <p:cNvSpPr txBox="1"/>
            <p:nvPr/>
          </p:nvSpPr>
          <p:spPr>
            <a:xfrm>
              <a:off x="539553" y="548679"/>
              <a:ext cx="8379218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sz="2000" b="1" dirty="0"/>
            </a:p>
            <a:p>
              <a:endParaRPr lang="cs-CZ" dirty="0"/>
            </a:p>
            <a:p>
              <a:r>
                <a:rPr lang="cs-CZ" b="1" dirty="0" err="1">
                  <a:latin typeface="Corbel" panose="020B0503020204020204" pitchFamily="34" charset="0"/>
                </a:rPr>
                <a:t>Imunochromatografická</a:t>
              </a:r>
              <a:r>
                <a:rPr lang="cs-CZ" b="1" dirty="0">
                  <a:latin typeface="Corbel" panose="020B0503020204020204" pitchFamily="34" charset="0"/>
                </a:rPr>
                <a:t> technika podélného toku </a:t>
              </a:r>
              <a:r>
                <a:rPr lang="cs-CZ" dirty="0">
                  <a:latin typeface="Corbel" panose="020B0503020204020204" pitchFamily="34" charset="0"/>
                </a:rPr>
                <a:t>reagencií proužkem porézní membrány (angl. </a:t>
              </a:r>
              <a:r>
                <a:rPr lang="cs-CZ" dirty="0" err="1">
                  <a:latin typeface="Corbel" panose="020B0503020204020204" pitchFamily="34" charset="0"/>
                </a:rPr>
                <a:t>Lateral</a:t>
              </a:r>
              <a:r>
                <a:rPr lang="cs-CZ" dirty="0">
                  <a:latin typeface="Corbel" panose="020B0503020204020204" pitchFamily="34" charset="0"/>
                </a:rPr>
                <a:t> </a:t>
              </a:r>
              <a:r>
                <a:rPr lang="cs-CZ" dirty="0" err="1">
                  <a:latin typeface="Corbel" panose="020B0503020204020204" pitchFamily="34" charset="0"/>
                </a:rPr>
                <a:t>Flow</a:t>
              </a:r>
              <a:r>
                <a:rPr lang="cs-CZ" dirty="0">
                  <a:latin typeface="Corbel" panose="020B0503020204020204" pitchFamily="34" charset="0"/>
                </a:rPr>
                <a:t> </a:t>
              </a:r>
              <a:r>
                <a:rPr lang="cs-CZ" dirty="0" err="1">
                  <a:latin typeface="Corbel" panose="020B0503020204020204" pitchFamily="34" charset="0"/>
                </a:rPr>
                <a:t>Immunoassay</a:t>
              </a:r>
              <a:r>
                <a:rPr lang="cs-CZ" dirty="0">
                  <a:latin typeface="Corbel" panose="020B0503020204020204" pitchFamily="34" charset="0"/>
                </a:rPr>
                <a:t>; zkr. </a:t>
              </a:r>
              <a:r>
                <a:rPr lang="cs-CZ" i="1" dirty="0">
                  <a:latin typeface="Corbel" panose="020B0503020204020204" pitchFamily="34" charset="0"/>
                </a:rPr>
                <a:t>LFIA</a:t>
              </a:r>
              <a:r>
                <a:rPr lang="cs-CZ" dirty="0">
                  <a:latin typeface="Corbel" panose="020B0503020204020204" pitchFamily="34" charset="0"/>
                </a:rPr>
                <a:t>) </a:t>
              </a:r>
            </a:p>
            <a:p>
              <a:endParaRPr lang="cs-CZ" dirty="0">
                <a:latin typeface="Corbel" panose="020B0503020204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orbel" panose="020B0503020204020204" pitchFamily="34" charset="0"/>
                </a:rPr>
                <a:t>Kompetice</a:t>
              </a:r>
              <a:r>
                <a:rPr lang="cs-CZ" dirty="0">
                  <a:latin typeface="Corbel" panose="020B0503020204020204" pitchFamily="34" charset="0"/>
                </a:rPr>
                <a:t> drogy ve vzorku se značeným konjugátem drogy imobilizovaným na membráně o vazbu na specifickou protilátku imobilizovanou v testovací a kontrolní zóně testu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dirty="0">
                <a:latin typeface="Corbel" panose="020B0503020204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b="1" dirty="0">
                  <a:latin typeface="Corbel" panose="020B0503020204020204" pitchFamily="34" charset="0"/>
                </a:rPr>
                <a:t>Nízká koncentrace drogy        vazba značeného konjugátu na specifickou protilátku v testovací zóně        </a:t>
              </a:r>
              <a:r>
                <a:rPr lang="cs-CZ" b="1" i="1" dirty="0">
                  <a:ln>
                    <a:solidFill>
                      <a:schemeClr val="tx1"/>
                    </a:solidFill>
                  </a:ln>
                  <a:solidFill>
                    <a:srgbClr val="CC0066"/>
                  </a:solidFill>
                  <a:latin typeface="Corbel" panose="020B0503020204020204" pitchFamily="34" charset="0"/>
                </a:rPr>
                <a:t>vznik barevné linie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dirty="0"/>
            </a:p>
          </p:txBody>
        </p:sp>
        <p:sp>
          <p:nvSpPr>
            <p:cNvPr id="4" name="Šipka doprava 3"/>
            <p:cNvSpPr/>
            <p:nvPr/>
          </p:nvSpPr>
          <p:spPr>
            <a:xfrm>
              <a:off x="3471748" y="3160368"/>
              <a:ext cx="216024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Šipka doprava 10"/>
            <p:cNvSpPr/>
            <p:nvPr/>
          </p:nvSpPr>
          <p:spPr>
            <a:xfrm>
              <a:off x="3599899" y="3435088"/>
              <a:ext cx="216024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648092" y="11663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Princip stanovení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1588" y="5877272"/>
            <a:ext cx="89187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300" b="1" dirty="0"/>
              <a:t>Schéma uspořádání membrán v LFIA testu </a:t>
            </a:r>
            <a:r>
              <a:rPr lang="cs-CZ" sz="1300" dirty="0"/>
              <a:t>(nárys a půdorys); </a:t>
            </a:r>
            <a:r>
              <a:rPr lang="cs-CZ" sz="1300" i="1" dirty="0"/>
              <a:t>a</a:t>
            </a:r>
            <a:r>
              <a:rPr lang="cs-CZ" sz="1300" dirty="0"/>
              <a:t> – podložka pro vzorek, </a:t>
            </a:r>
            <a:r>
              <a:rPr lang="cs-CZ" sz="1300" i="1" dirty="0"/>
              <a:t>b</a:t>
            </a:r>
            <a:r>
              <a:rPr lang="cs-CZ" sz="1300" dirty="0"/>
              <a:t> – podložka pro konjugát, </a:t>
            </a:r>
            <a:r>
              <a:rPr lang="cs-CZ" sz="1300" i="1" dirty="0"/>
              <a:t>c</a:t>
            </a:r>
            <a:r>
              <a:rPr lang="cs-CZ" sz="1300" dirty="0"/>
              <a:t> – membrána s testovací a kontrolní linkou v detekční zóně, </a:t>
            </a:r>
            <a:r>
              <a:rPr lang="cs-CZ" sz="1300" i="1" dirty="0"/>
              <a:t>d</a:t>
            </a:r>
            <a:r>
              <a:rPr lang="cs-CZ" sz="1300" dirty="0"/>
              <a:t> – absorpční podložka, e – plastová výztuž membrány</a:t>
            </a:r>
          </a:p>
          <a:p>
            <a:pPr algn="just"/>
            <a:r>
              <a:rPr lang="cs-CZ" sz="1300" b="1" dirty="0"/>
              <a:t>Ukázka membránového testu v kazetě</a:t>
            </a:r>
            <a:r>
              <a:rPr lang="cs-CZ" sz="1300" dirty="0"/>
              <a:t>; a – uspořádání membrán v kazetě, b – výsledek testu standardního roztoku bez analytu a s vysokou koncentrací analytu (</a:t>
            </a:r>
            <a:r>
              <a:rPr lang="cs-CZ" sz="1300" i="1" dirty="0"/>
              <a:t>www.chemickelisty.cz</a:t>
            </a:r>
            <a:r>
              <a:rPr lang="cs-CZ" sz="13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604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06" y="1556792"/>
            <a:ext cx="4118484" cy="511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1520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Drogový </a:t>
            </a:r>
            <a:r>
              <a:rPr lang="cs-CZ" sz="2400" b="1" dirty="0" err="1">
                <a:latin typeface="Corbel" panose="020B0503020204020204" pitchFamily="34" charset="0"/>
              </a:rPr>
              <a:t>screening</a:t>
            </a:r>
            <a:r>
              <a:rPr lang="cs-CZ" sz="2400" b="1" dirty="0">
                <a:latin typeface="Corbel" panose="020B0503020204020204" pitchFamily="34" charset="0"/>
              </a:rPr>
              <a:t> pomocí testovacích kazet</a:t>
            </a:r>
            <a:endParaRPr lang="cs-CZ" b="1" dirty="0">
              <a:latin typeface="Corbel" panose="020B0503020204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orbel" panose="020B0503020204020204" pitchFamily="34" charset="0"/>
              </a:rPr>
              <a:t>Metoda LFIA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err="1">
                <a:latin typeface="Corbel" panose="020B0503020204020204" pitchFamily="34" charset="0"/>
              </a:rPr>
              <a:t>Kompetice</a:t>
            </a:r>
            <a:r>
              <a:rPr lang="cs-CZ" dirty="0">
                <a:latin typeface="Corbel" panose="020B0503020204020204" pitchFamily="34" charset="0"/>
              </a:rPr>
              <a:t> drogy ve vzorku se značeným konjugátem drogy imobilizovaným na membráně o vazbu na specifickou protilátku imobilizovanou v testovací a kontrolní zóně testu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8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9E6597-9A58-41A7-AA98-4753FA9CA748}" type="slidenum">
              <a:rPr lang="cs-CZ" altLang="cs-CZ"/>
              <a:pPr/>
              <a:t>6</a:t>
            </a:fld>
            <a:endParaRPr lang="cs-CZ" altLang="cs-CZ"/>
          </a:p>
        </p:txBody>
      </p:sp>
      <p:pic>
        <p:nvPicPr>
          <p:cNvPr id="105475" name="Picture 2" descr="Kazetový 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67" y="1705721"/>
            <a:ext cx="7344866" cy="503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13787" cy="1727200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tx1"/>
                </a:solidFill>
              </a:rPr>
              <a:t>Jiný příklad:</a:t>
            </a:r>
            <a:br>
              <a:rPr lang="cs-CZ" altLang="cs-CZ" smtClean="0">
                <a:solidFill>
                  <a:schemeClr val="tx1"/>
                </a:solidFill>
              </a:rPr>
            </a:br>
            <a:r>
              <a:rPr lang="cs-CZ" altLang="cs-CZ" sz="2800" smtClean="0">
                <a:solidFill>
                  <a:schemeClr val="tx1"/>
                </a:solidFill>
              </a:rPr>
              <a:t>Kazetový test </a:t>
            </a:r>
            <a:r>
              <a:rPr lang="cs-CZ" altLang="cs-CZ" sz="2800" smtClean="0"/>
              <a:t>Syva®RapidTest </a:t>
            </a:r>
            <a:r>
              <a:rPr lang="cs-CZ" altLang="cs-CZ" sz="2400" smtClean="0">
                <a:solidFill>
                  <a:schemeClr val="tx1"/>
                </a:solidFill>
              </a:rPr>
              <a:t>(pozitivní na amfetaminy)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0B652F-1240-4EE3-A816-A28CBD9B494A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3716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tx1"/>
                </a:solidFill>
              </a:rPr>
              <a:t>Metody stanovení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060825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cs-CZ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1. Chromatografické metody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cs-CZ" sz="3600" dirty="0" smtClean="0"/>
              <a:t>		HPLC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cs-CZ" sz="3600" dirty="0" smtClean="0"/>
              <a:t>		</a:t>
            </a:r>
            <a:r>
              <a:rPr lang="cs-CZ" sz="3600" u="sng" dirty="0" smtClean="0"/>
              <a:t>HPLC/MS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cs-CZ" sz="3600" dirty="0" smtClean="0"/>
              <a:t>		</a:t>
            </a:r>
            <a:r>
              <a:rPr lang="cs-CZ" sz="3600" u="sng" dirty="0" smtClean="0"/>
              <a:t>LC/MS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cs-CZ" sz="3600" dirty="0" smtClean="0"/>
              <a:t>		</a:t>
            </a:r>
            <a:r>
              <a:rPr lang="cs-CZ" sz="3600" u="sng" dirty="0" smtClean="0"/>
              <a:t>GC/MS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cs-CZ" sz="3600" dirty="0" smtClean="0"/>
              <a:t>		TLC</a:t>
            </a:r>
            <a:endParaRPr lang="cs-CZ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38A5F0-811A-43F9-88E1-C09A858ACA4B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endParaRPr lang="cs-CZ" b="1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tabLst>
                <a:tab pos="8069263" algn="l"/>
              </a:tabLst>
              <a:defRPr/>
            </a:pPr>
            <a:r>
              <a:rPr lang="cs-CZ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2. Imunoanalytické metody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tabLst>
                <a:tab pos="8069263" algn="l"/>
              </a:tabLst>
              <a:defRPr/>
            </a:pPr>
            <a:r>
              <a:rPr lang="cs-CZ" sz="3600" dirty="0" smtClean="0"/>
              <a:t>	a) fluorescenční </a:t>
            </a:r>
            <a:r>
              <a:rPr lang="cs-CZ" sz="3600" dirty="0" err="1" smtClean="0"/>
              <a:t>imunoanalýza</a:t>
            </a:r>
            <a:endParaRPr lang="cs-CZ" sz="36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tabLst>
                <a:tab pos="8069263" algn="l"/>
              </a:tabLst>
              <a:defRPr/>
            </a:pPr>
            <a:r>
              <a:rPr lang="cs-CZ" sz="3600" dirty="0" smtClean="0"/>
              <a:t>	    (FIA, FPIA, DELFIA)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tabLst>
                <a:tab pos="8069263" algn="l"/>
              </a:tabLst>
              <a:defRPr/>
            </a:pPr>
            <a:r>
              <a:rPr lang="cs-CZ" sz="3600" dirty="0" smtClean="0"/>
              <a:t>	b) enzymová </a:t>
            </a:r>
            <a:r>
              <a:rPr lang="cs-CZ" sz="3600" dirty="0" err="1" smtClean="0"/>
              <a:t>imunoanalýza</a:t>
            </a:r>
            <a:endParaRPr lang="cs-CZ" sz="36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tabLst>
                <a:tab pos="8069263" algn="l"/>
              </a:tabLst>
              <a:defRPr/>
            </a:pPr>
            <a:r>
              <a:rPr lang="cs-CZ" sz="3600" dirty="0" smtClean="0"/>
              <a:t>	    (EMIT, ELISA, MEIA,CEDIA)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tabLst>
                <a:tab pos="8069263" algn="l"/>
              </a:tabLst>
              <a:defRPr/>
            </a:pPr>
            <a:r>
              <a:rPr lang="cs-CZ" sz="3600" dirty="0" smtClean="0"/>
              <a:t>	c) luminiscenční </a:t>
            </a:r>
            <a:r>
              <a:rPr lang="cs-CZ" sz="3600" dirty="0" err="1" smtClean="0"/>
              <a:t>imunoanalýza</a:t>
            </a:r>
            <a:endParaRPr lang="cs-CZ" sz="36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tabLst>
                <a:tab pos="8069263" algn="l"/>
              </a:tabLst>
              <a:defRPr/>
            </a:pPr>
            <a:r>
              <a:rPr lang="cs-CZ" sz="3600" dirty="0" smtClean="0"/>
              <a:t>	    (LIA, ILMA, CMIA, ECLIA,…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tabLst>
                <a:tab pos="8069263" algn="l"/>
              </a:tabLst>
              <a:defRPr/>
            </a:pPr>
            <a:endParaRPr lang="cs-CZ" sz="36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tabLst>
                <a:tab pos="8069263" algn="l"/>
              </a:tabLst>
              <a:defRPr/>
            </a:pPr>
            <a:r>
              <a:rPr lang="cs-CZ" sz="3600" dirty="0" smtClean="0"/>
              <a:t>		</a:t>
            </a:r>
            <a:endParaRPr lang="cs-CZ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06326" y="260648"/>
            <a:ext cx="770485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Drogový </a:t>
            </a:r>
            <a:r>
              <a:rPr lang="cs-CZ" sz="2400" b="1" dirty="0" err="1">
                <a:latin typeface="Corbel" panose="020B0503020204020204" pitchFamily="34" charset="0"/>
              </a:rPr>
              <a:t>screening</a:t>
            </a:r>
            <a:r>
              <a:rPr lang="cs-CZ" sz="2400" b="1" dirty="0">
                <a:latin typeface="Corbel" panose="020B0503020204020204" pitchFamily="34" charset="0"/>
              </a:rPr>
              <a:t> v klinické laboratoři</a:t>
            </a:r>
            <a:endParaRPr lang="cs-CZ" dirty="0">
              <a:latin typeface="Corbel" panose="020B0503020204020204" pitchFamily="34" charset="0"/>
            </a:endParaRPr>
          </a:p>
          <a:p>
            <a:endParaRPr lang="cs-CZ" dirty="0">
              <a:latin typeface="Corbel" panose="020B0503020204020204" pitchFamily="34" charset="0"/>
            </a:endParaRPr>
          </a:p>
          <a:p>
            <a:r>
              <a:rPr lang="cs-CZ" b="1" u="sng" dirty="0">
                <a:latin typeface="Corbel" panose="020B0503020204020204" pitchFamily="34" charset="0"/>
              </a:rPr>
              <a:t>Imunochemická vyšetření</a:t>
            </a:r>
          </a:p>
          <a:p>
            <a:endParaRPr lang="cs-CZ" b="1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b="1" dirty="0" err="1">
                <a:latin typeface="Corbel" panose="020B0503020204020204" pitchFamily="34" charset="0"/>
              </a:rPr>
              <a:t>semikvantitativní</a:t>
            </a:r>
            <a:r>
              <a:rPr lang="cs-CZ" b="1" dirty="0">
                <a:latin typeface="Corbel" panose="020B0503020204020204" pitchFamily="34" charset="0"/>
              </a:rPr>
              <a:t> stanovení </a:t>
            </a:r>
            <a:r>
              <a:rPr lang="cs-CZ" dirty="0">
                <a:latin typeface="Corbel" panose="020B0503020204020204" pitchFamily="34" charset="0"/>
              </a:rPr>
              <a:t>(výsledek je pouze orientační, vyžaduje potvrzení a upřesnění více specifickou nezávislou metodou)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screeningové metody mohou sloužit pro zaměření na další analytické postupy – vstupní náhled na soubor látek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uvážení možností imunochemických metod a správná interpretace výsledků slouží k rychlému řešení akutních intoxikací 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materiál: jednorázová  </a:t>
            </a:r>
            <a:r>
              <a:rPr lang="cs-CZ" dirty="0" smtClean="0">
                <a:latin typeface="Corbel" panose="020B0503020204020204" pitchFamily="34" charset="0"/>
              </a:rPr>
              <a:t>moč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r>
              <a:rPr lang="cs-CZ" dirty="0">
                <a:latin typeface="Corbel" panose="020B0503020204020204" pitchFamily="34" charset="0"/>
              </a:rPr>
              <a:t>	nevyžadují izolaci a </a:t>
            </a:r>
            <a:r>
              <a:rPr lang="cs-CZ" dirty="0" err="1">
                <a:latin typeface="Corbel" panose="020B0503020204020204" pitchFamily="34" charset="0"/>
              </a:rPr>
              <a:t>zakoncentrování</a:t>
            </a:r>
            <a:r>
              <a:rPr lang="cs-CZ" dirty="0">
                <a:latin typeface="Corbel" panose="020B0503020204020204" pitchFamily="34" charset="0"/>
              </a:rPr>
              <a:t> analytu</a:t>
            </a:r>
          </a:p>
          <a:p>
            <a:r>
              <a:rPr lang="cs-CZ" dirty="0">
                <a:latin typeface="Corbel" panose="020B0503020204020204" pitchFamily="34" charset="0"/>
              </a:rPr>
              <a:t>	vysoká citlivost</a:t>
            </a:r>
          </a:p>
          <a:p>
            <a:r>
              <a:rPr lang="cs-CZ" dirty="0">
                <a:latin typeface="Corbel" panose="020B0503020204020204" pitchFamily="34" charset="0"/>
              </a:rPr>
              <a:t>	vysoká rychlost</a:t>
            </a:r>
          </a:p>
          <a:p>
            <a:r>
              <a:rPr lang="cs-CZ" dirty="0">
                <a:latin typeface="Corbel" panose="020B0503020204020204" pitchFamily="34" charset="0"/>
              </a:rPr>
              <a:t>	jednoduchost, nenáročnost na kvalifikaci</a:t>
            </a:r>
          </a:p>
          <a:p>
            <a:r>
              <a:rPr lang="cs-CZ" dirty="0">
                <a:latin typeface="Corbel" panose="020B0503020204020204" pitchFamily="34" charset="0"/>
              </a:rPr>
              <a:t>	vhodné pro automatizaci</a:t>
            </a:r>
          </a:p>
          <a:p>
            <a:r>
              <a:rPr lang="cs-CZ" dirty="0">
                <a:latin typeface="Corbel" panose="020B0503020204020204" pitchFamily="34" charset="0"/>
              </a:rPr>
              <a:t>	vhodné pro sériová vyšetření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endParaRPr lang="cs-CZ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89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</TotalTime>
  <Words>1586</Words>
  <Application>Microsoft Office PowerPoint</Application>
  <PresentationFormat>Předvádění na obrazovce (4:3)</PresentationFormat>
  <Paragraphs>261</Paragraphs>
  <Slides>24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Corbel</vt:lpstr>
      <vt:lpstr>Times New Roman</vt:lpstr>
      <vt:lpstr>Motiv systému Office</vt:lpstr>
      <vt:lpstr>Dokument</vt:lpstr>
      <vt:lpstr>Laboratorní diagnostika návykových látek</vt:lpstr>
      <vt:lpstr>Prezentace aplikace PowerPoint</vt:lpstr>
      <vt:lpstr>Prezentace aplikace PowerPoint</vt:lpstr>
      <vt:lpstr>Prezentace aplikace PowerPoint</vt:lpstr>
      <vt:lpstr>Prezentace aplikace PowerPoint</vt:lpstr>
      <vt:lpstr>Jiný příklad: Kazetový test Syva®RapidTest (pozitivní na amfetaminy)</vt:lpstr>
      <vt:lpstr>Metody stanovení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FN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Pleskova Veronika</dc:creator>
  <cp:lastModifiedBy>Tomanová Jana</cp:lastModifiedBy>
  <cp:revision>87</cp:revision>
  <dcterms:created xsi:type="dcterms:W3CDTF">2016-02-29T16:22:19Z</dcterms:created>
  <dcterms:modified xsi:type="dcterms:W3CDTF">2024-10-08T11:06:56Z</dcterms:modified>
</cp:coreProperties>
</file>