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58" r:id="rId5"/>
    <p:sldId id="259" r:id="rId6"/>
    <p:sldId id="260" r:id="rId7"/>
    <p:sldId id="267" r:id="rId8"/>
    <p:sldId id="262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72"/>
    <p:restoredTop sz="94697"/>
  </p:normalViewPr>
  <p:slideViewPr>
    <p:cSldViewPr snapToGrid="0" snapToObjects="1">
      <p:cViewPr varScale="1">
        <p:scale>
          <a:sx n="142" d="100"/>
          <a:sy n="142" d="100"/>
        </p:scale>
        <p:origin x="1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64009-ACE8-AD48-8CC6-834A420A0934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A5FD3-F267-3141-93A7-E4198392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87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A5FD3-F267-3141-93A7-E41983926CA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744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A5FD3-F267-3141-93A7-E41983926CA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13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A5FD3-F267-3141-93A7-E41983926CA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717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A5FD3-F267-3141-93A7-E41983926CA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393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A5FD3-F267-3141-93A7-E41983926CA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1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DC12D-3CDF-1845-BC6D-47FCA40A1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A6D7A4-A519-314C-BC72-87E684291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A338-86E1-8E43-AE55-E258561C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3DE8F-7EE3-9F49-A47D-82082D664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C185-F1F2-A44E-B319-6F74214A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0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DE0C5-6B9E-A14E-9DFD-61208BFAD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E46B77-6DB3-A649-ADA8-3B4CF3918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6E88B-70CB-B740-AF0C-816F36F68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860A3-C315-8846-9F13-270FA4C40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36575-5E40-EE43-8F07-5240E50AF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20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4121A-E4B5-FE46-97F0-30B16FCEE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23A5D-20D9-4440-A2CE-CFB241226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AC452-D09C-0D48-B992-65EA9FD10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35A43-CF8D-E74E-AA56-97814E4F6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80510-BB13-8C41-83CF-415827FCA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87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F6B7-2BAF-1A46-9806-7278F6D6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A238E-4F9D-294F-A9AC-4D8BB1E21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3A800-FEA0-8A4F-967F-5EF5FCD8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3E3F0-219E-4145-A287-B0883483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562E5-0CC8-404A-B01D-781E8C8B0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95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A8-5694-4043-A103-F7981072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926D2-8296-4447-8ECF-F51943F1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64B29-29FB-6440-9BAB-D18FEFE90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CD636-DC7A-5B42-AF12-C7152FAA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88064-F0EE-334C-BA3E-6D9E1B65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31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67FF-0AEB-5C47-9CFB-847E4EB7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4ADF0-8063-F543-B860-3CCEFFA90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894071-FB27-0143-86AE-507DF88F2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1D172-4DA1-F34D-AA9D-EF71B059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F8B00-8BA3-CC45-8B32-713AFE090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3EB13-6071-094D-AC43-479244B13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4A7E5-F726-9243-AAB8-4116DD0EF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2E496-687D-E746-B177-3CE503AA8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54CF2-46C9-7447-B629-252EE7F5D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F4B01C-F506-A349-8BD2-B9D2682F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F2C954-A260-E14B-8A13-F2B50B49D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4D7C43-6E47-F748-A964-034775A6A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DE8903-24CE-4549-B6F8-4F3A29D4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4C7337-4A62-B64D-AE4B-57419186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34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285A-14DB-1949-B5CE-E7550FDB2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F27262-BD56-5242-9B82-9ACAC96DD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547A7-0942-8C48-BDF6-E00B0E6AA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94CE00-5D85-2A48-8693-F1BEE58F2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58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DD4A0-AD1A-D64D-A005-B6477ECF6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A750D4-65A7-4E4E-9DFB-1171568B5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C9C8A-D154-BF42-9126-F8FD7ECC4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71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67706-16F0-F546-8ADC-D7ED44CFA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0CF9-21DB-BE47-9E91-8730A7216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A35F3-5D82-9943-BFD2-AB33000A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DEBF5-5E8E-3644-B512-20077121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AF19E-54EF-DA40-BE09-FD625A5CB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5B9AB-887D-8342-9075-9358B6F18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70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EBCF-F164-EB4E-AF5E-64D8B55F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38885-44F4-2B4D-AA6A-A6C4C8895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71000-0340-4742-96A6-2C5AB74BC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D2281-C921-5E4F-931E-E19D4AA3D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80317-53FD-1140-BBC8-FE8201620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30CE8-3E81-4440-B87A-D295D546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4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B48EE2-A3C9-414D-94CF-2E86A717A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E2C72-16A7-7441-9EAD-A536DD6F3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8A5A6-1C6C-7C43-AA9C-0B04D13FE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B67-0B1C-E041-B845-5B73714E8EFF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50200-BC77-8A46-83BA-0540FF1EA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40D56-6C8D-B244-810C-EA6220325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F407B-8C52-F046-B644-9BC940A1D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49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0io0p55msk" TargetMode="External"/><Relationship Id="rId2" Type="http://schemas.openxmlformats.org/officeDocument/2006/relationships/hyperlink" Target="https://www.youtube.com/watch?v=vuLrmgmJ54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vn6fg9id3Q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0C42-E69F-FC4A-BF18-67F59892A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351" y="1122363"/>
            <a:ext cx="11837773" cy="2387600"/>
          </a:xfrm>
        </p:spPr>
        <p:txBody>
          <a:bodyPr/>
          <a:lstStyle/>
          <a:p>
            <a:r>
              <a:rPr lang="en-GB" dirty="0"/>
              <a:t> </a:t>
            </a:r>
            <a:r>
              <a:rPr lang="en-GB" dirty="0" err="1"/>
              <a:t>základy</a:t>
            </a:r>
            <a:r>
              <a:rPr lang="en-GB" dirty="0"/>
              <a:t> </a:t>
            </a:r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spektrometrie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C8E831-75D7-A14D-B4A3-346E9FEB9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7076"/>
            <a:ext cx="9144000" cy="1655762"/>
          </a:xfrm>
        </p:spPr>
        <p:txBody>
          <a:bodyPr/>
          <a:lstStyle/>
          <a:p>
            <a:r>
              <a:rPr lang="en-GB" dirty="0"/>
              <a:t>prof. </a:t>
            </a:r>
            <a:r>
              <a:rPr lang="en-GB" dirty="0" err="1"/>
              <a:t>MUDr</a:t>
            </a:r>
            <a:r>
              <a:rPr lang="en-GB" dirty="0"/>
              <a:t>. Dalibor Valík, Ph.D., DABCC</a:t>
            </a:r>
          </a:p>
        </p:txBody>
      </p:sp>
    </p:spTree>
    <p:extLst>
      <p:ext uri="{BB962C8B-B14F-4D97-AF65-F5344CB8AC3E}">
        <p14:creationId xmlns:p14="http://schemas.microsoft.com/office/powerpoint/2010/main" val="3037561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A4427-E968-5846-9A4F-0999C5C95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dnešní</a:t>
            </a:r>
            <a:r>
              <a:rPr lang="en-GB" dirty="0"/>
              <a:t> </a:t>
            </a:r>
            <a:r>
              <a:rPr lang="en-GB" dirty="0" err="1"/>
              <a:t>využití</a:t>
            </a:r>
            <a:r>
              <a:rPr lang="en-GB" dirty="0"/>
              <a:t> </a:t>
            </a:r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spektrometrie</a:t>
            </a:r>
            <a:r>
              <a:rPr lang="en-GB" dirty="0"/>
              <a:t> v </a:t>
            </a:r>
            <a:r>
              <a:rPr lang="en-GB" dirty="0" err="1"/>
              <a:t>klinické</a:t>
            </a:r>
            <a:r>
              <a:rPr lang="en-GB" dirty="0"/>
              <a:t> </a:t>
            </a:r>
            <a:r>
              <a:rPr lang="en-GB" dirty="0" err="1"/>
              <a:t>laboratoři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B5329-2A80-E54A-BB48-8477B6962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zásadní</a:t>
            </a:r>
            <a:r>
              <a:rPr lang="en-GB" dirty="0"/>
              <a:t> </a:t>
            </a:r>
            <a:r>
              <a:rPr lang="en-GB" dirty="0" err="1"/>
              <a:t>technika</a:t>
            </a:r>
            <a:r>
              <a:rPr lang="en-GB" dirty="0"/>
              <a:t> pro </a:t>
            </a:r>
            <a:r>
              <a:rPr lang="en-GB" dirty="0" err="1"/>
              <a:t>analýzu</a:t>
            </a:r>
            <a:r>
              <a:rPr lang="en-GB" dirty="0"/>
              <a:t> </a:t>
            </a:r>
            <a:r>
              <a:rPr lang="en-GB" dirty="0" err="1"/>
              <a:t>nízkomolekulárních</a:t>
            </a:r>
            <a:r>
              <a:rPr lang="en-GB" dirty="0"/>
              <a:t> </a:t>
            </a:r>
            <a:r>
              <a:rPr lang="en-GB" dirty="0" err="1"/>
              <a:t>látek</a:t>
            </a:r>
            <a:r>
              <a:rPr lang="en-GB" dirty="0"/>
              <a:t>, </a:t>
            </a:r>
            <a:r>
              <a:rPr lang="en-GB" dirty="0" err="1"/>
              <a:t>léčiv</a:t>
            </a:r>
            <a:r>
              <a:rPr lang="en-GB" dirty="0"/>
              <a:t> a </a:t>
            </a:r>
            <a:r>
              <a:rPr lang="en-GB" dirty="0" err="1"/>
              <a:t>metabolitů</a:t>
            </a:r>
            <a:r>
              <a:rPr lang="en-GB" dirty="0"/>
              <a:t> </a:t>
            </a:r>
            <a:r>
              <a:rPr lang="en-GB" dirty="0" err="1"/>
              <a:t>léčiv</a:t>
            </a:r>
            <a:r>
              <a:rPr lang="en-GB" dirty="0"/>
              <a:t>, </a:t>
            </a:r>
            <a:r>
              <a:rPr lang="en-GB" dirty="0" err="1"/>
              <a:t>steroidních</a:t>
            </a:r>
            <a:r>
              <a:rPr lang="en-GB" dirty="0"/>
              <a:t> </a:t>
            </a:r>
            <a:r>
              <a:rPr lang="en-GB" dirty="0" err="1"/>
              <a:t>hormonů</a:t>
            </a:r>
            <a:r>
              <a:rPr lang="en-GB" dirty="0"/>
              <a:t> a </a:t>
            </a:r>
            <a:r>
              <a:rPr lang="en-GB" dirty="0" err="1"/>
              <a:t>mnoha</a:t>
            </a:r>
            <a:r>
              <a:rPr lang="en-GB" dirty="0"/>
              <a:t> </a:t>
            </a:r>
            <a:r>
              <a:rPr lang="en-GB" dirty="0" err="1"/>
              <a:t>dalších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zásadní</a:t>
            </a:r>
            <a:r>
              <a:rPr lang="en-GB" dirty="0"/>
              <a:t> </a:t>
            </a:r>
            <a:r>
              <a:rPr lang="en-GB" dirty="0" err="1"/>
              <a:t>aplikace</a:t>
            </a:r>
            <a:r>
              <a:rPr lang="en-GB" dirty="0"/>
              <a:t> MALDI TOF v </a:t>
            </a:r>
            <a:r>
              <a:rPr lang="en-GB" dirty="0" err="1"/>
              <a:t>mikrobiologii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typizacích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rozvíjí</a:t>
            </a:r>
            <a:r>
              <a:rPr lang="en-GB" dirty="0"/>
              <a:t> se </a:t>
            </a:r>
            <a:r>
              <a:rPr lang="en-GB" dirty="0" err="1"/>
              <a:t>aplikace</a:t>
            </a:r>
            <a:r>
              <a:rPr lang="en-GB" dirty="0"/>
              <a:t> </a:t>
            </a:r>
            <a:r>
              <a:rPr lang="en-GB" dirty="0" err="1"/>
              <a:t>zaměřené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analýzy</a:t>
            </a:r>
            <a:r>
              <a:rPr lang="en-GB" dirty="0"/>
              <a:t> </a:t>
            </a:r>
            <a:r>
              <a:rPr lang="en-GB" dirty="0" err="1"/>
              <a:t>proteinových</a:t>
            </a:r>
            <a:r>
              <a:rPr lang="en-GB" dirty="0"/>
              <a:t> </a:t>
            </a:r>
            <a:r>
              <a:rPr lang="en-GB" dirty="0" err="1"/>
              <a:t>komponent</a:t>
            </a:r>
            <a:r>
              <a:rPr lang="en-GB" dirty="0"/>
              <a:t> </a:t>
            </a:r>
            <a:r>
              <a:rPr lang="en-GB" dirty="0" err="1"/>
              <a:t>biologických</a:t>
            </a:r>
            <a:r>
              <a:rPr lang="en-GB" dirty="0"/>
              <a:t> </a:t>
            </a:r>
            <a:r>
              <a:rPr lang="en-GB" dirty="0" err="1"/>
              <a:t>vzorků</a:t>
            </a:r>
            <a:r>
              <a:rPr lang="en-GB" dirty="0"/>
              <a:t>, </a:t>
            </a:r>
            <a:r>
              <a:rPr lang="en-GB" dirty="0" err="1"/>
              <a:t>obdobně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lipidových</a:t>
            </a:r>
            <a:r>
              <a:rPr lang="en-GB" dirty="0"/>
              <a:t> </a:t>
            </a:r>
            <a:r>
              <a:rPr lang="en-GB" dirty="0" err="1"/>
              <a:t>komponent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723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994D2-DE03-5A4F-A284-85F6B32E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2556F-A7A9-AD42-9044-3017496B4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/>
              <a:t>…..</a:t>
            </a:r>
            <a:r>
              <a:rPr lang="en-GB" dirty="0" err="1"/>
              <a:t>vysvětlení</a:t>
            </a:r>
            <a:r>
              <a:rPr lang="en-GB" dirty="0"/>
              <a:t> </a:t>
            </a:r>
            <a:r>
              <a:rPr lang="en-GB" dirty="0" err="1"/>
              <a:t>elektrokinetických</a:t>
            </a:r>
            <a:r>
              <a:rPr lang="en-GB" dirty="0"/>
              <a:t> </a:t>
            </a:r>
            <a:r>
              <a:rPr lang="en-GB" dirty="0" err="1"/>
              <a:t>jevů</a:t>
            </a:r>
            <a:r>
              <a:rPr lang="en-GB" dirty="0"/>
              <a:t>, ale </a:t>
            </a:r>
            <a:r>
              <a:rPr lang="en-GB" dirty="0" err="1"/>
              <a:t>hodně</a:t>
            </a:r>
            <a:r>
              <a:rPr lang="en-GB" dirty="0"/>
              <a:t> </a:t>
            </a:r>
            <a:r>
              <a:rPr lang="en-GB" dirty="0" err="1"/>
              <a:t>matematiky</a:t>
            </a:r>
            <a:endParaRPr lang="en-GB" dirty="0"/>
          </a:p>
          <a:p>
            <a:r>
              <a:rPr lang="en-GB" dirty="0">
                <a:hlinkClick r:id="rId2"/>
              </a:rPr>
              <a:t>https://www.youtube.com/watch?v=vuLrmgmJ54E</a:t>
            </a:r>
            <a:endParaRPr lang="en-GB" dirty="0"/>
          </a:p>
          <a:p>
            <a:endParaRPr lang="en-GB" dirty="0"/>
          </a:p>
          <a:p>
            <a:r>
              <a:rPr lang="en-GB" dirty="0"/>
              <a:t>…..</a:t>
            </a:r>
            <a:r>
              <a:rPr lang="en-GB" dirty="0" err="1"/>
              <a:t>přehledové</a:t>
            </a:r>
            <a:r>
              <a:rPr lang="en-GB" dirty="0"/>
              <a:t> video Shimadzu</a:t>
            </a:r>
          </a:p>
          <a:p>
            <a:r>
              <a:rPr lang="en-GB" dirty="0">
                <a:hlinkClick r:id="rId3"/>
              </a:rPr>
              <a:t>https://www.youtube.com/watch?v=L0io0p55msk</a:t>
            </a:r>
            <a:endParaRPr lang="en-GB" dirty="0"/>
          </a:p>
          <a:p>
            <a:endParaRPr lang="en-GB" dirty="0"/>
          </a:p>
          <a:p>
            <a:r>
              <a:rPr lang="en-GB" dirty="0"/>
              <a:t>….</a:t>
            </a:r>
            <a:r>
              <a:rPr lang="en-GB" dirty="0" err="1"/>
              <a:t>sciex</a:t>
            </a:r>
            <a:r>
              <a:rPr lang="en-GB" dirty="0"/>
              <a:t>, </a:t>
            </a:r>
            <a:r>
              <a:rPr lang="en-GB" dirty="0" err="1"/>
              <a:t>komplexní</a:t>
            </a:r>
            <a:r>
              <a:rPr lang="en-GB" dirty="0"/>
              <a:t> video</a:t>
            </a:r>
          </a:p>
          <a:p>
            <a:r>
              <a:rPr lang="en-GB" dirty="0">
                <a:hlinkClick r:id="rId4"/>
              </a:rPr>
              <a:t>https://www.youtube.com/watch?v=uvn6fg9id3Q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538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2B41-E135-EB42-9AE7-41165E701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MS a </a:t>
            </a:r>
            <a:r>
              <a:rPr lang="en-GB" dirty="0" err="1"/>
              <a:t>laboratorní</a:t>
            </a:r>
            <a:r>
              <a:rPr lang="en-GB" dirty="0"/>
              <a:t> </a:t>
            </a:r>
            <a:r>
              <a:rPr lang="en-GB" dirty="0" err="1"/>
              <a:t>automatizace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FFDD2-41BC-5A4E-B8C0-1F36E062A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/>
              <a:t>v </a:t>
            </a:r>
            <a:r>
              <a:rPr lang="en-GB" dirty="0" err="1"/>
              <a:t>současné</a:t>
            </a:r>
            <a:r>
              <a:rPr lang="en-GB" dirty="0"/>
              <a:t> </a:t>
            </a:r>
            <a:r>
              <a:rPr lang="en-GB" dirty="0" err="1"/>
              <a:t>době</a:t>
            </a:r>
            <a:r>
              <a:rPr lang="en-GB" dirty="0"/>
              <a:t> se </a:t>
            </a:r>
            <a:r>
              <a:rPr lang="en-GB" dirty="0" err="1"/>
              <a:t>vyvíjí</a:t>
            </a:r>
            <a:r>
              <a:rPr lang="en-GB" dirty="0"/>
              <a:t> </a:t>
            </a:r>
            <a:r>
              <a:rPr lang="en-GB" dirty="0" err="1"/>
              <a:t>technologie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umožní</a:t>
            </a:r>
            <a:r>
              <a:rPr lang="en-GB" dirty="0"/>
              <a:t> </a:t>
            </a:r>
            <a:r>
              <a:rPr lang="en-GB" dirty="0" err="1"/>
              <a:t>spojit</a:t>
            </a:r>
            <a:r>
              <a:rPr lang="en-GB" dirty="0"/>
              <a:t> </a:t>
            </a:r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spektrometrii</a:t>
            </a:r>
            <a:r>
              <a:rPr lang="en-GB" dirty="0"/>
              <a:t> s </a:t>
            </a:r>
            <a:r>
              <a:rPr lang="en-GB" dirty="0" err="1"/>
              <a:t>analytickými</a:t>
            </a:r>
            <a:r>
              <a:rPr lang="en-GB" dirty="0"/>
              <a:t> </a:t>
            </a:r>
            <a:r>
              <a:rPr lang="en-GB" dirty="0" err="1"/>
              <a:t>linkami</a:t>
            </a:r>
            <a:r>
              <a:rPr lang="en-GB" dirty="0"/>
              <a:t> </a:t>
            </a:r>
            <a:r>
              <a:rPr lang="en-GB" dirty="0" err="1"/>
              <a:t>automatických</a:t>
            </a:r>
            <a:r>
              <a:rPr lang="en-GB" dirty="0"/>
              <a:t> </a:t>
            </a:r>
            <a:r>
              <a:rPr lang="en-GB" dirty="0" err="1"/>
              <a:t>analyzátorů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tj</a:t>
            </a:r>
            <a:r>
              <a:rPr lang="en-GB" dirty="0"/>
              <a:t>. pro </a:t>
            </a:r>
            <a:r>
              <a:rPr lang="en-GB" dirty="0" err="1"/>
              <a:t>proces</a:t>
            </a:r>
            <a:r>
              <a:rPr lang="en-GB" dirty="0"/>
              <a:t> </a:t>
            </a:r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analýzy</a:t>
            </a:r>
            <a:r>
              <a:rPr lang="en-GB" dirty="0"/>
              <a:t> </a:t>
            </a:r>
            <a:r>
              <a:rPr lang="en-GB" dirty="0" err="1"/>
              <a:t>uplatnit</a:t>
            </a:r>
            <a:r>
              <a:rPr lang="en-GB" dirty="0"/>
              <a:t> </a:t>
            </a:r>
            <a:r>
              <a:rPr lang="en-GB" dirty="0" err="1"/>
              <a:t>jinak</a:t>
            </a:r>
            <a:r>
              <a:rPr lang="en-GB" dirty="0"/>
              <a:t> </a:t>
            </a:r>
            <a:r>
              <a:rPr lang="en-GB" dirty="0" err="1"/>
              <a:t>běžný</a:t>
            </a:r>
            <a:r>
              <a:rPr lang="en-GB" dirty="0"/>
              <a:t> </a:t>
            </a:r>
            <a:r>
              <a:rPr lang="en-GB" dirty="0" err="1"/>
              <a:t>princip</a:t>
            </a:r>
            <a:r>
              <a:rPr lang="en-GB" dirty="0"/>
              <a:t> </a:t>
            </a:r>
            <a:r>
              <a:rPr lang="en-GB" dirty="0" err="1"/>
              <a:t>pacient-selektivní</a:t>
            </a:r>
            <a:r>
              <a:rPr lang="en-GB" dirty="0"/>
              <a:t> </a:t>
            </a:r>
            <a:r>
              <a:rPr lang="en-GB" dirty="0" err="1"/>
              <a:t>analýzy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podmínkou</a:t>
            </a:r>
            <a:r>
              <a:rPr lang="en-GB" dirty="0"/>
              <a:t> </a:t>
            </a:r>
            <a:r>
              <a:rPr lang="en-GB" dirty="0" err="1"/>
              <a:t>takového</a:t>
            </a:r>
            <a:r>
              <a:rPr lang="en-GB" dirty="0"/>
              <a:t> </a:t>
            </a:r>
            <a:r>
              <a:rPr lang="en-GB" dirty="0" err="1"/>
              <a:t>rozvoje</a:t>
            </a:r>
            <a:r>
              <a:rPr lang="en-GB" dirty="0"/>
              <a:t> je </a:t>
            </a:r>
            <a:r>
              <a:rPr lang="en-GB" dirty="0" err="1"/>
              <a:t>vysoce</a:t>
            </a:r>
            <a:r>
              <a:rPr lang="en-GB" dirty="0"/>
              <a:t> </a:t>
            </a:r>
            <a:r>
              <a:rPr lang="en-GB" dirty="0" err="1"/>
              <a:t>robustní</a:t>
            </a:r>
            <a:r>
              <a:rPr lang="en-GB" dirty="0"/>
              <a:t>, </a:t>
            </a:r>
            <a:r>
              <a:rPr lang="en-GB" dirty="0" err="1"/>
              <a:t>spolehlivé</a:t>
            </a:r>
            <a:r>
              <a:rPr lang="en-GB" dirty="0"/>
              <a:t> MS </a:t>
            </a:r>
            <a:r>
              <a:rPr lang="en-GB" dirty="0" err="1"/>
              <a:t>zařízení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nebude</a:t>
            </a:r>
            <a:r>
              <a:rPr lang="en-GB" dirty="0"/>
              <a:t> </a:t>
            </a:r>
            <a:r>
              <a:rPr lang="en-GB" dirty="0" err="1"/>
              <a:t>vyžadovat</a:t>
            </a:r>
            <a:r>
              <a:rPr lang="en-GB" dirty="0"/>
              <a:t> </a:t>
            </a:r>
            <a:r>
              <a:rPr lang="en-GB" dirty="0" err="1"/>
              <a:t>specificky</a:t>
            </a:r>
            <a:r>
              <a:rPr lang="en-GB" dirty="0"/>
              <a:t> </a:t>
            </a:r>
            <a:r>
              <a:rPr lang="en-GB" dirty="0" err="1"/>
              <a:t>proškolenou</a:t>
            </a:r>
            <a:r>
              <a:rPr lang="en-GB" dirty="0"/>
              <a:t> </a:t>
            </a:r>
            <a:r>
              <a:rPr lang="en-GB" dirty="0" err="1"/>
              <a:t>obsluhu</a:t>
            </a:r>
            <a:r>
              <a:rPr lang="en-GB" dirty="0"/>
              <a:t> v </a:t>
            </a:r>
            <a:r>
              <a:rPr lang="en-GB" dirty="0" err="1"/>
              <a:t>klinické</a:t>
            </a:r>
            <a:r>
              <a:rPr lang="en-GB" dirty="0"/>
              <a:t> </a:t>
            </a:r>
            <a:r>
              <a:rPr lang="en-GB"/>
              <a:t>laboratoři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64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B826-B1FF-0E43-A68B-2377432F9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spektrometrie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61B16-1B49-2841-A4D6-348F0357B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6" y="1825624"/>
            <a:ext cx="11845158" cy="4743341"/>
          </a:xfrm>
        </p:spPr>
        <p:txBody>
          <a:bodyPr>
            <a:normAutofit fontScale="85000" lnSpcReduction="20000"/>
          </a:bodyPr>
          <a:lstStyle/>
          <a:p>
            <a:pPr lvl="0" fontAlgn="base"/>
            <a:r>
              <a:rPr lang="cs-CZ" b="1" dirty="0"/>
              <a:t>Hmotnostní spektrometrie (MS) </a:t>
            </a:r>
            <a:r>
              <a:rPr lang="cs-CZ" dirty="0"/>
              <a:t>je analytická metoda sloužící k převedení molekul na ionty, rozlišení těchto iontů podle poměru hmotnosti a náboje (m/z) a následnému záznamu relativních intenzit jednotlivých iontů</a:t>
            </a:r>
          </a:p>
          <a:p>
            <a:pPr lvl="0" fontAlgn="base"/>
            <a:endParaRPr lang="cs-CZ" b="1" dirty="0"/>
          </a:p>
          <a:p>
            <a:pPr lvl="0" fontAlgn="base"/>
            <a:r>
              <a:rPr lang="cs-CZ" b="1" dirty="0"/>
              <a:t>Hmotnostní spektrometr </a:t>
            </a:r>
            <a:r>
              <a:rPr lang="cs-CZ" dirty="0"/>
              <a:t>je iontově-optické zařízení, které rozlišuje ionty podle poměru jejich m/z</a:t>
            </a:r>
          </a:p>
          <a:p>
            <a:endParaRPr lang="cs-CZ" b="1" dirty="0"/>
          </a:p>
          <a:p>
            <a:r>
              <a:rPr lang="cs-CZ" b="1" dirty="0"/>
              <a:t>+ </a:t>
            </a:r>
            <a:r>
              <a:rPr lang="cs-CZ" dirty="0"/>
              <a:t>vysoká citlivost</a:t>
            </a:r>
          </a:p>
          <a:p>
            <a:r>
              <a:rPr lang="cs-CZ" b="1" dirty="0"/>
              <a:t>+ </a:t>
            </a:r>
            <a:r>
              <a:rPr lang="cs-CZ" dirty="0"/>
              <a:t>kvalitativní analýza - určení M</a:t>
            </a:r>
            <a:r>
              <a:rPr lang="cs-CZ" baseline="-25000" dirty="0"/>
              <a:t>R </a:t>
            </a:r>
            <a:r>
              <a:rPr lang="cs-CZ" dirty="0"/>
              <a:t>a dalších strukturních informací</a:t>
            </a:r>
          </a:p>
          <a:p>
            <a:r>
              <a:rPr lang="cs-CZ" b="1" dirty="0"/>
              <a:t>+ </a:t>
            </a:r>
            <a:r>
              <a:rPr lang="cs-CZ" dirty="0"/>
              <a:t>kvantitativní analýza - odezva je závislá na koncentraci</a:t>
            </a:r>
          </a:p>
          <a:p>
            <a:r>
              <a:rPr lang="cs-CZ" b="1" dirty="0"/>
              <a:t>+ </a:t>
            </a:r>
            <a:r>
              <a:rPr lang="cs-CZ" dirty="0"/>
              <a:t>minimální spotřeba vzorku</a:t>
            </a:r>
          </a:p>
          <a:p>
            <a:pPr lvl="0" fontAlgn="base"/>
            <a:endParaRPr lang="cs-CZ" dirty="0"/>
          </a:p>
          <a:p>
            <a:pPr lvl="0" fontAlgn="base"/>
            <a:r>
              <a:rPr lang="cs-CZ" dirty="0"/>
              <a:t>je to destruktivní metoda, tzn. z analyzovaného materiálu nic nezbude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59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6259E-48E5-5447-8A52-16CB7C39B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spektrometr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65673-D212-8A4C-8F53-752299D7D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81" y="1356727"/>
            <a:ext cx="11015793" cy="5320520"/>
          </a:xfrm>
        </p:spPr>
        <p:txBody>
          <a:bodyPr>
            <a:normAutofit fontScale="77500" lnSpcReduction="2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iontový</a:t>
            </a:r>
            <a:r>
              <a:rPr lang="en-GB" dirty="0"/>
              <a:t> </a:t>
            </a:r>
            <a:r>
              <a:rPr lang="en-GB" dirty="0" err="1"/>
              <a:t>zdroj</a:t>
            </a:r>
            <a:r>
              <a:rPr lang="en-GB" dirty="0"/>
              <a:t>: </a:t>
            </a:r>
            <a:r>
              <a:rPr lang="en-GB" dirty="0" err="1"/>
              <a:t>převede</a:t>
            </a:r>
            <a:r>
              <a:rPr lang="en-GB" dirty="0"/>
              <a:t> </a:t>
            </a:r>
            <a:r>
              <a:rPr lang="en-GB" dirty="0" err="1"/>
              <a:t>neutrální</a:t>
            </a:r>
            <a:r>
              <a:rPr lang="en-GB" dirty="0"/>
              <a:t> </a:t>
            </a:r>
            <a:r>
              <a:rPr lang="en-GB" dirty="0" err="1"/>
              <a:t>molekuly</a:t>
            </a:r>
            <a:r>
              <a:rPr lang="en-GB" dirty="0"/>
              <a:t> </a:t>
            </a:r>
            <a:r>
              <a:rPr lang="en-GB" dirty="0" err="1"/>
              <a:t>analytu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ionty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!! bez </a:t>
            </a:r>
            <a:r>
              <a:rPr lang="en-GB" dirty="0" err="1"/>
              <a:t>ionizace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spektrometrie</a:t>
            </a:r>
            <a:r>
              <a:rPr lang="en-GB" dirty="0"/>
              <a:t>!!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6053906-FACE-8146-9142-B7BAFA37025A}"/>
              </a:ext>
            </a:extLst>
          </p:cNvPr>
          <p:cNvGrpSpPr/>
          <p:nvPr/>
        </p:nvGrpSpPr>
        <p:grpSpPr>
          <a:xfrm>
            <a:off x="1329070" y="2249487"/>
            <a:ext cx="9388549" cy="3747276"/>
            <a:chOff x="0" y="0"/>
            <a:chExt cx="6036319" cy="2359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98595F1-3379-AF4D-A940-F3790ACAA23F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 rot="5399999">
              <a:off x="2225047" y="-1316735"/>
              <a:ext cx="2359152" cy="49926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EB104B4-CAD6-AA4A-B72E-0849849A26AF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5843023" y="2301240"/>
              <a:ext cx="48768" cy="48768"/>
            </a:xfrm>
            <a:prstGeom prst="rect">
              <a:avLst/>
            </a:prstGeom>
          </p:spPr>
        </p:pic>
        <p:sp>
          <p:nvSpPr>
            <p:cNvPr id="7" name="Shape 477">
              <a:extLst>
                <a:ext uri="{FF2B5EF4-FFF2-40B4-BE49-F238E27FC236}">
                  <a16:creationId xmlns:a16="http://schemas.microsoft.com/office/drawing/2014/main" id="{CF777DC1-0D0F-0148-938A-4A70AEC3F29E}"/>
                </a:ext>
              </a:extLst>
            </p:cNvPr>
            <p:cNvSpPr/>
            <p:nvPr/>
          </p:nvSpPr>
          <p:spPr>
            <a:xfrm>
              <a:off x="909072" y="0"/>
              <a:ext cx="2477643" cy="2323338"/>
            </a:xfrm>
            <a:custGeom>
              <a:avLst/>
              <a:gdLst/>
              <a:ahLst/>
              <a:cxnLst/>
              <a:rect l="0" t="0" r="0" b="0"/>
              <a:pathLst>
                <a:path w="2477643" h="2323338">
                  <a:moveTo>
                    <a:pt x="0" y="0"/>
                  </a:moveTo>
                  <a:lnTo>
                    <a:pt x="2477643" y="0"/>
                  </a:lnTo>
                  <a:lnTo>
                    <a:pt x="2477643" y="20574"/>
                  </a:lnTo>
                  <a:lnTo>
                    <a:pt x="20574" y="20574"/>
                  </a:lnTo>
                  <a:lnTo>
                    <a:pt x="20574" y="2302764"/>
                  </a:lnTo>
                  <a:lnTo>
                    <a:pt x="2477643" y="2302764"/>
                  </a:lnTo>
                  <a:lnTo>
                    <a:pt x="2477643" y="2323338"/>
                  </a:lnTo>
                  <a:lnTo>
                    <a:pt x="0" y="232333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Shape 478">
              <a:extLst>
                <a:ext uri="{FF2B5EF4-FFF2-40B4-BE49-F238E27FC236}">
                  <a16:creationId xmlns:a16="http://schemas.microsoft.com/office/drawing/2014/main" id="{B3756B37-98C7-8848-9795-71C44E570AC3}"/>
                </a:ext>
              </a:extLst>
            </p:cNvPr>
            <p:cNvSpPr/>
            <p:nvPr/>
          </p:nvSpPr>
          <p:spPr>
            <a:xfrm>
              <a:off x="3386715" y="0"/>
              <a:ext cx="2477643" cy="2323338"/>
            </a:xfrm>
            <a:custGeom>
              <a:avLst/>
              <a:gdLst/>
              <a:ahLst/>
              <a:cxnLst/>
              <a:rect l="0" t="0" r="0" b="0"/>
              <a:pathLst>
                <a:path w="2477643" h="2323338">
                  <a:moveTo>
                    <a:pt x="0" y="0"/>
                  </a:moveTo>
                  <a:lnTo>
                    <a:pt x="2477643" y="0"/>
                  </a:lnTo>
                  <a:lnTo>
                    <a:pt x="2477643" y="2323338"/>
                  </a:lnTo>
                  <a:lnTo>
                    <a:pt x="0" y="2323338"/>
                  </a:lnTo>
                  <a:lnTo>
                    <a:pt x="0" y="2302764"/>
                  </a:lnTo>
                  <a:lnTo>
                    <a:pt x="2457070" y="2302764"/>
                  </a:lnTo>
                  <a:lnTo>
                    <a:pt x="2457070" y="20575"/>
                  </a:lnTo>
                  <a:lnTo>
                    <a:pt x="0" y="2057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D0F4E12-5296-4B49-B997-AB7C4BAE2DC9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 rot="5399999">
              <a:off x="1252734" y="642367"/>
              <a:ext cx="847344" cy="104241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4A65510-977C-0C4C-B5EC-D1E5001AB14D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 flipV="1">
              <a:off x="2139702" y="1529335"/>
              <a:ext cx="48768" cy="48768"/>
            </a:xfrm>
            <a:prstGeom prst="rect">
              <a:avLst/>
            </a:prstGeom>
          </p:spPr>
        </p:pic>
        <p:sp>
          <p:nvSpPr>
            <p:cNvPr id="11" name="Shape 483">
              <a:extLst>
                <a:ext uri="{FF2B5EF4-FFF2-40B4-BE49-F238E27FC236}">
                  <a16:creationId xmlns:a16="http://schemas.microsoft.com/office/drawing/2014/main" id="{2C88A78D-0517-2748-BF00-5B33DEBBE3AF}"/>
                </a:ext>
              </a:extLst>
            </p:cNvPr>
            <p:cNvSpPr/>
            <p:nvPr/>
          </p:nvSpPr>
          <p:spPr>
            <a:xfrm>
              <a:off x="1155960" y="740665"/>
              <a:ext cx="503682" cy="842772"/>
            </a:xfrm>
            <a:custGeom>
              <a:avLst/>
              <a:gdLst/>
              <a:ahLst/>
              <a:cxnLst/>
              <a:rect l="0" t="0" r="0" b="0"/>
              <a:pathLst>
                <a:path w="503682" h="842772">
                  <a:moveTo>
                    <a:pt x="0" y="0"/>
                  </a:moveTo>
                  <a:lnTo>
                    <a:pt x="503682" y="0"/>
                  </a:lnTo>
                  <a:lnTo>
                    <a:pt x="503682" y="20574"/>
                  </a:lnTo>
                  <a:lnTo>
                    <a:pt x="20574" y="20574"/>
                  </a:lnTo>
                  <a:lnTo>
                    <a:pt x="20574" y="822198"/>
                  </a:lnTo>
                  <a:lnTo>
                    <a:pt x="503682" y="822198"/>
                  </a:lnTo>
                  <a:lnTo>
                    <a:pt x="503682" y="842772"/>
                  </a:lnTo>
                  <a:lnTo>
                    <a:pt x="0" y="84277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84">
              <a:extLst>
                <a:ext uri="{FF2B5EF4-FFF2-40B4-BE49-F238E27FC236}">
                  <a16:creationId xmlns:a16="http://schemas.microsoft.com/office/drawing/2014/main" id="{A5A344E3-268B-7B48-A617-EA9118B008AA}"/>
                </a:ext>
              </a:extLst>
            </p:cNvPr>
            <p:cNvSpPr/>
            <p:nvPr/>
          </p:nvSpPr>
          <p:spPr>
            <a:xfrm>
              <a:off x="1659643" y="740665"/>
              <a:ext cx="503682" cy="842772"/>
            </a:xfrm>
            <a:custGeom>
              <a:avLst/>
              <a:gdLst/>
              <a:ahLst/>
              <a:cxnLst/>
              <a:rect l="0" t="0" r="0" b="0"/>
              <a:pathLst>
                <a:path w="503682" h="842772">
                  <a:moveTo>
                    <a:pt x="0" y="0"/>
                  </a:moveTo>
                  <a:lnTo>
                    <a:pt x="503682" y="0"/>
                  </a:lnTo>
                  <a:lnTo>
                    <a:pt x="503682" y="842772"/>
                  </a:lnTo>
                  <a:lnTo>
                    <a:pt x="0" y="842772"/>
                  </a:lnTo>
                  <a:lnTo>
                    <a:pt x="0" y="822198"/>
                  </a:lnTo>
                  <a:lnTo>
                    <a:pt x="483108" y="822198"/>
                  </a:lnTo>
                  <a:lnTo>
                    <a:pt x="483108" y="20574"/>
                  </a:lnTo>
                  <a:lnTo>
                    <a:pt x="0" y="2057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E08037B-A79F-744B-BAF7-64D2171AF3F0}"/>
                </a:ext>
              </a:extLst>
            </p:cNvPr>
            <p:cNvSpPr/>
            <p:nvPr/>
          </p:nvSpPr>
          <p:spPr>
            <a:xfrm>
              <a:off x="1171194" y="899854"/>
              <a:ext cx="1297610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Iontový</a:t>
              </a:r>
              <a:endParaRPr lang="cs-CZ" sz="2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B0BCDAE-63B5-554A-A4BF-64FE7EDB2E6E}"/>
                </a:ext>
              </a:extLst>
            </p:cNvPr>
            <p:cNvSpPr/>
            <p:nvPr/>
          </p:nvSpPr>
          <p:spPr>
            <a:xfrm>
              <a:off x="1331205" y="1228270"/>
              <a:ext cx="871762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zdroj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5" name="Shape 487">
              <a:extLst>
                <a:ext uri="{FF2B5EF4-FFF2-40B4-BE49-F238E27FC236}">
                  <a16:creationId xmlns:a16="http://schemas.microsoft.com/office/drawing/2014/main" id="{0CB2D2D5-1459-8942-B57C-E294A9A5F9F2}"/>
                </a:ext>
              </a:extLst>
            </p:cNvPr>
            <p:cNvSpPr/>
            <p:nvPr/>
          </p:nvSpPr>
          <p:spPr>
            <a:xfrm>
              <a:off x="2152656" y="1100328"/>
              <a:ext cx="493776" cy="123444"/>
            </a:xfrm>
            <a:custGeom>
              <a:avLst/>
              <a:gdLst/>
              <a:ahLst/>
              <a:cxnLst/>
              <a:rect l="0" t="0" r="0" b="0"/>
              <a:pathLst>
                <a:path w="493776" h="123444">
                  <a:moveTo>
                    <a:pt x="370332" y="0"/>
                  </a:moveTo>
                  <a:lnTo>
                    <a:pt x="493776" y="61723"/>
                  </a:lnTo>
                  <a:lnTo>
                    <a:pt x="370332" y="123444"/>
                  </a:lnTo>
                  <a:lnTo>
                    <a:pt x="370332" y="82296"/>
                  </a:lnTo>
                  <a:lnTo>
                    <a:pt x="0" y="82296"/>
                  </a:lnTo>
                  <a:lnTo>
                    <a:pt x="0" y="41148"/>
                  </a:lnTo>
                  <a:lnTo>
                    <a:pt x="370332" y="41148"/>
                  </a:lnTo>
                  <a:lnTo>
                    <a:pt x="3703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3035C5C-FD03-C440-957E-8476B67BED13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 rot="5399999">
              <a:off x="2977140" y="398527"/>
              <a:ext cx="847345" cy="1530097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2E9CD6B-1623-7F45-A82E-DDD310770843}"/>
                </a:ext>
              </a:extLst>
            </p:cNvPr>
            <p:cNvPicPr/>
            <p:nvPr/>
          </p:nvPicPr>
          <p:blipFill>
            <a:blip r:embed="rId7"/>
            <a:stretch>
              <a:fillRect/>
            </a:stretch>
          </p:blipFill>
          <p:spPr>
            <a:xfrm flipV="1">
              <a:off x="4107948" y="1529335"/>
              <a:ext cx="48768" cy="48768"/>
            </a:xfrm>
            <a:prstGeom prst="rect">
              <a:avLst/>
            </a:prstGeom>
          </p:spPr>
        </p:pic>
        <p:sp>
          <p:nvSpPr>
            <p:cNvPr id="18" name="Shape 491">
              <a:extLst>
                <a:ext uri="{FF2B5EF4-FFF2-40B4-BE49-F238E27FC236}">
                  <a16:creationId xmlns:a16="http://schemas.microsoft.com/office/drawing/2014/main" id="{B7DAB59A-2EBA-C048-A3E1-0D5A9E337FAC}"/>
                </a:ext>
              </a:extLst>
            </p:cNvPr>
            <p:cNvSpPr/>
            <p:nvPr/>
          </p:nvSpPr>
          <p:spPr>
            <a:xfrm>
              <a:off x="2636526" y="740665"/>
              <a:ext cx="750189" cy="842771"/>
            </a:xfrm>
            <a:custGeom>
              <a:avLst/>
              <a:gdLst/>
              <a:ahLst/>
              <a:cxnLst/>
              <a:rect l="0" t="0" r="0" b="0"/>
              <a:pathLst>
                <a:path w="750189" h="842771">
                  <a:moveTo>
                    <a:pt x="0" y="0"/>
                  </a:moveTo>
                  <a:lnTo>
                    <a:pt x="750189" y="0"/>
                  </a:lnTo>
                  <a:lnTo>
                    <a:pt x="750189" y="20574"/>
                  </a:lnTo>
                  <a:lnTo>
                    <a:pt x="20574" y="20574"/>
                  </a:lnTo>
                  <a:lnTo>
                    <a:pt x="20574" y="822198"/>
                  </a:lnTo>
                  <a:lnTo>
                    <a:pt x="750189" y="822198"/>
                  </a:lnTo>
                  <a:lnTo>
                    <a:pt x="750189" y="842771"/>
                  </a:lnTo>
                  <a:lnTo>
                    <a:pt x="0" y="84277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492">
              <a:extLst>
                <a:ext uri="{FF2B5EF4-FFF2-40B4-BE49-F238E27FC236}">
                  <a16:creationId xmlns:a16="http://schemas.microsoft.com/office/drawing/2014/main" id="{B7F6455F-D395-A448-B954-E8D6D23CE11A}"/>
                </a:ext>
              </a:extLst>
            </p:cNvPr>
            <p:cNvSpPr/>
            <p:nvPr/>
          </p:nvSpPr>
          <p:spPr>
            <a:xfrm>
              <a:off x="3386715" y="740665"/>
              <a:ext cx="750189" cy="842771"/>
            </a:xfrm>
            <a:custGeom>
              <a:avLst/>
              <a:gdLst/>
              <a:ahLst/>
              <a:cxnLst/>
              <a:rect l="0" t="0" r="0" b="0"/>
              <a:pathLst>
                <a:path w="750189" h="842771">
                  <a:moveTo>
                    <a:pt x="0" y="0"/>
                  </a:moveTo>
                  <a:lnTo>
                    <a:pt x="750189" y="0"/>
                  </a:lnTo>
                  <a:lnTo>
                    <a:pt x="750189" y="842771"/>
                  </a:lnTo>
                  <a:lnTo>
                    <a:pt x="0" y="842771"/>
                  </a:lnTo>
                  <a:lnTo>
                    <a:pt x="0" y="822198"/>
                  </a:lnTo>
                  <a:lnTo>
                    <a:pt x="729615" y="822198"/>
                  </a:lnTo>
                  <a:lnTo>
                    <a:pt x="729615" y="20574"/>
                  </a:lnTo>
                  <a:lnTo>
                    <a:pt x="0" y="2057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C4ADFED-FF76-E245-9EAE-137BFC082121}"/>
                </a:ext>
              </a:extLst>
            </p:cNvPr>
            <p:cNvSpPr/>
            <p:nvPr/>
          </p:nvSpPr>
          <p:spPr>
            <a:xfrm>
              <a:off x="2913888" y="899854"/>
              <a:ext cx="1256893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Hmotnostní</a:t>
              </a:r>
              <a:endParaRPr lang="cs-CZ" sz="2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90A172-6B0E-BC40-8A6F-496A94C596C9}"/>
                </a:ext>
              </a:extLst>
            </p:cNvPr>
            <p:cNvSpPr/>
            <p:nvPr/>
          </p:nvSpPr>
          <p:spPr>
            <a:xfrm>
              <a:off x="2708148" y="1228270"/>
              <a:ext cx="1804198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analyzátor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2" name="Shape 495">
              <a:extLst>
                <a:ext uri="{FF2B5EF4-FFF2-40B4-BE49-F238E27FC236}">
                  <a16:creationId xmlns:a16="http://schemas.microsoft.com/office/drawing/2014/main" id="{BE48FDE5-E523-4849-A619-0148D457346E}"/>
                </a:ext>
              </a:extLst>
            </p:cNvPr>
            <p:cNvSpPr/>
            <p:nvPr/>
          </p:nvSpPr>
          <p:spPr>
            <a:xfrm>
              <a:off x="4126998" y="1100329"/>
              <a:ext cx="410718" cy="123444"/>
            </a:xfrm>
            <a:custGeom>
              <a:avLst/>
              <a:gdLst/>
              <a:ahLst/>
              <a:cxnLst/>
              <a:rect l="0" t="0" r="0" b="0"/>
              <a:pathLst>
                <a:path w="410718" h="123444">
                  <a:moveTo>
                    <a:pt x="288036" y="0"/>
                  </a:moveTo>
                  <a:lnTo>
                    <a:pt x="410718" y="61722"/>
                  </a:lnTo>
                  <a:lnTo>
                    <a:pt x="288036" y="123444"/>
                  </a:lnTo>
                  <a:lnTo>
                    <a:pt x="288036" y="82296"/>
                  </a:lnTo>
                  <a:lnTo>
                    <a:pt x="0" y="82296"/>
                  </a:lnTo>
                  <a:lnTo>
                    <a:pt x="0" y="41148"/>
                  </a:lnTo>
                  <a:lnTo>
                    <a:pt x="288036" y="41148"/>
                  </a:lnTo>
                  <a:lnTo>
                    <a:pt x="2880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1E1B1847-5530-594D-B692-8DACFBFB48A2}"/>
                </a:ext>
              </a:extLst>
            </p:cNvPr>
            <p:cNvPicPr/>
            <p:nvPr/>
          </p:nvPicPr>
          <p:blipFill>
            <a:blip r:embed="rId8"/>
            <a:stretch>
              <a:fillRect/>
            </a:stretch>
          </p:blipFill>
          <p:spPr>
            <a:xfrm rot="5399999">
              <a:off x="4770888" y="578359"/>
              <a:ext cx="701041" cy="118872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980B38D-1DBA-D643-A678-458D1F832599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 flipV="1">
              <a:off x="5657857" y="1465326"/>
              <a:ext cx="48768" cy="48768"/>
            </a:xfrm>
            <a:prstGeom prst="rect">
              <a:avLst/>
            </a:prstGeom>
          </p:spPr>
        </p:pic>
        <p:sp>
          <p:nvSpPr>
            <p:cNvPr id="25" name="Shape 500">
              <a:extLst>
                <a:ext uri="{FF2B5EF4-FFF2-40B4-BE49-F238E27FC236}">
                  <a16:creationId xmlns:a16="http://schemas.microsoft.com/office/drawing/2014/main" id="{4525EB91-40B5-2245-9D6A-C5CAAD900EB5}"/>
                </a:ext>
              </a:extLst>
            </p:cNvPr>
            <p:cNvSpPr/>
            <p:nvPr/>
          </p:nvSpPr>
          <p:spPr>
            <a:xfrm>
              <a:off x="4527810" y="822199"/>
              <a:ext cx="585978" cy="678942"/>
            </a:xfrm>
            <a:custGeom>
              <a:avLst/>
              <a:gdLst/>
              <a:ahLst/>
              <a:cxnLst/>
              <a:rect l="0" t="0" r="0" b="0"/>
              <a:pathLst>
                <a:path w="585978" h="678942">
                  <a:moveTo>
                    <a:pt x="0" y="0"/>
                  </a:moveTo>
                  <a:lnTo>
                    <a:pt x="585978" y="0"/>
                  </a:lnTo>
                  <a:lnTo>
                    <a:pt x="585978" y="20574"/>
                  </a:lnTo>
                  <a:lnTo>
                    <a:pt x="20574" y="20574"/>
                  </a:lnTo>
                  <a:lnTo>
                    <a:pt x="20574" y="658368"/>
                  </a:lnTo>
                  <a:lnTo>
                    <a:pt x="585978" y="658368"/>
                  </a:lnTo>
                  <a:lnTo>
                    <a:pt x="585978" y="678942"/>
                  </a:lnTo>
                  <a:lnTo>
                    <a:pt x="0" y="6789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501">
              <a:extLst>
                <a:ext uri="{FF2B5EF4-FFF2-40B4-BE49-F238E27FC236}">
                  <a16:creationId xmlns:a16="http://schemas.microsoft.com/office/drawing/2014/main" id="{500E1A2E-6F72-D547-BFAA-67F97FAE349F}"/>
                </a:ext>
              </a:extLst>
            </p:cNvPr>
            <p:cNvSpPr/>
            <p:nvPr/>
          </p:nvSpPr>
          <p:spPr>
            <a:xfrm>
              <a:off x="5113788" y="822199"/>
              <a:ext cx="585978" cy="678942"/>
            </a:xfrm>
            <a:custGeom>
              <a:avLst/>
              <a:gdLst/>
              <a:ahLst/>
              <a:cxnLst/>
              <a:rect l="0" t="0" r="0" b="0"/>
              <a:pathLst>
                <a:path w="585978" h="678942">
                  <a:moveTo>
                    <a:pt x="0" y="0"/>
                  </a:moveTo>
                  <a:lnTo>
                    <a:pt x="585978" y="0"/>
                  </a:lnTo>
                  <a:lnTo>
                    <a:pt x="585978" y="678942"/>
                  </a:lnTo>
                  <a:lnTo>
                    <a:pt x="0" y="678942"/>
                  </a:lnTo>
                  <a:lnTo>
                    <a:pt x="0" y="658368"/>
                  </a:lnTo>
                  <a:lnTo>
                    <a:pt x="565404" y="658368"/>
                  </a:lnTo>
                  <a:lnTo>
                    <a:pt x="565404" y="20574"/>
                  </a:lnTo>
                  <a:lnTo>
                    <a:pt x="0" y="2057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10D2A77-A3E7-854E-BAE7-8F3A80FA7640}"/>
                </a:ext>
              </a:extLst>
            </p:cNvPr>
            <p:cNvSpPr/>
            <p:nvPr/>
          </p:nvSpPr>
          <p:spPr>
            <a:xfrm>
              <a:off x="4556760" y="1063684"/>
              <a:ext cx="1479559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Detektor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8" name="Shape 503">
              <a:extLst>
                <a:ext uri="{FF2B5EF4-FFF2-40B4-BE49-F238E27FC236}">
                  <a16:creationId xmlns:a16="http://schemas.microsoft.com/office/drawing/2014/main" id="{59812300-A09A-B64B-B41C-7836E08F5A3B}"/>
                </a:ext>
              </a:extLst>
            </p:cNvPr>
            <p:cNvSpPr/>
            <p:nvPr/>
          </p:nvSpPr>
          <p:spPr>
            <a:xfrm>
              <a:off x="14484" y="1100328"/>
              <a:ext cx="1151382" cy="123444"/>
            </a:xfrm>
            <a:custGeom>
              <a:avLst/>
              <a:gdLst/>
              <a:ahLst/>
              <a:cxnLst/>
              <a:rect l="0" t="0" r="0" b="0"/>
              <a:pathLst>
                <a:path w="1151382" h="123444">
                  <a:moveTo>
                    <a:pt x="1027938" y="0"/>
                  </a:moveTo>
                  <a:lnTo>
                    <a:pt x="1151382" y="61722"/>
                  </a:lnTo>
                  <a:lnTo>
                    <a:pt x="1027938" y="123444"/>
                  </a:lnTo>
                  <a:lnTo>
                    <a:pt x="1027938" y="82296"/>
                  </a:lnTo>
                  <a:lnTo>
                    <a:pt x="0" y="82296"/>
                  </a:lnTo>
                  <a:lnTo>
                    <a:pt x="0" y="41148"/>
                  </a:lnTo>
                  <a:lnTo>
                    <a:pt x="1027938" y="41148"/>
                  </a:lnTo>
                  <a:lnTo>
                    <a:pt x="102793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C3BE5B2-A71C-6845-ABC4-49869969766C}"/>
                </a:ext>
              </a:extLst>
            </p:cNvPr>
            <p:cNvSpPr/>
            <p:nvPr/>
          </p:nvSpPr>
          <p:spPr>
            <a:xfrm>
              <a:off x="0" y="867088"/>
              <a:ext cx="1155284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vzorek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503FA44-B660-7849-AA5E-B1A9B0E0A5D6}"/>
                </a:ext>
              </a:extLst>
            </p:cNvPr>
            <p:cNvSpPr/>
            <p:nvPr/>
          </p:nvSpPr>
          <p:spPr>
            <a:xfrm>
              <a:off x="3156216" y="1853871"/>
              <a:ext cx="1378387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vakuum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1" name="Shape 60498">
              <a:extLst>
                <a:ext uri="{FF2B5EF4-FFF2-40B4-BE49-F238E27FC236}">
                  <a16:creationId xmlns:a16="http://schemas.microsoft.com/office/drawing/2014/main" id="{678185BB-58B9-284C-A14C-2586A2CADBE0}"/>
                </a:ext>
              </a:extLst>
            </p:cNvPr>
            <p:cNvSpPr/>
            <p:nvPr/>
          </p:nvSpPr>
          <p:spPr>
            <a:xfrm>
              <a:off x="2296674" y="2243328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60499">
              <a:extLst>
                <a:ext uri="{FF2B5EF4-FFF2-40B4-BE49-F238E27FC236}">
                  <a16:creationId xmlns:a16="http://schemas.microsoft.com/office/drawing/2014/main" id="{26E70A5A-6B8E-E148-90BD-7D010119D7A7}"/>
                </a:ext>
              </a:extLst>
            </p:cNvPr>
            <p:cNvSpPr/>
            <p:nvPr/>
          </p:nvSpPr>
          <p:spPr>
            <a:xfrm>
              <a:off x="2296674" y="2161033"/>
              <a:ext cx="41148" cy="41149"/>
            </a:xfrm>
            <a:custGeom>
              <a:avLst/>
              <a:gdLst/>
              <a:ahLst/>
              <a:cxnLst/>
              <a:rect l="0" t="0" r="0" b="0"/>
              <a:pathLst>
                <a:path w="41148" h="41149">
                  <a:moveTo>
                    <a:pt x="0" y="0"/>
                  </a:moveTo>
                  <a:lnTo>
                    <a:pt x="41148" y="0"/>
                  </a:lnTo>
                  <a:lnTo>
                    <a:pt x="41148" y="41149"/>
                  </a:lnTo>
                  <a:lnTo>
                    <a:pt x="0" y="4114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60500">
              <a:extLst>
                <a:ext uri="{FF2B5EF4-FFF2-40B4-BE49-F238E27FC236}">
                  <a16:creationId xmlns:a16="http://schemas.microsoft.com/office/drawing/2014/main" id="{4264B16C-BAD0-2145-94D6-58FD18BA2E9D}"/>
                </a:ext>
              </a:extLst>
            </p:cNvPr>
            <p:cNvSpPr/>
            <p:nvPr/>
          </p:nvSpPr>
          <p:spPr>
            <a:xfrm>
              <a:off x="2296674" y="2078737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60501">
              <a:extLst>
                <a:ext uri="{FF2B5EF4-FFF2-40B4-BE49-F238E27FC236}">
                  <a16:creationId xmlns:a16="http://schemas.microsoft.com/office/drawing/2014/main" id="{CE1C095D-9E15-2449-9E4D-B3BDB040278B}"/>
                </a:ext>
              </a:extLst>
            </p:cNvPr>
            <p:cNvSpPr/>
            <p:nvPr/>
          </p:nvSpPr>
          <p:spPr>
            <a:xfrm>
              <a:off x="2296674" y="1996440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60502">
              <a:extLst>
                <a:ext uri="{FF2B5EF4-FFF2-40B4-BE49-F238E27FC236}">
                  <a16:creationId xmlns:a16="http://schemas.microsoft.com/office/drawing/2014/main" id="{14DF18A0-E599-1E4C-AB31-C28AE2170EDF}"/>
                </a:ext>
              </a:extLst>
            </p:cNvPr>
            <p:cNvSpPr/>
            <p:nvPr/>
          </p:nvSpPr>
          <p:spPr>
            <a:xfrm>
              <a:off x="2296674" y="191414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60503">
              <a:extLst>
                <a:ext uri="{FF2B5EF4-FFF2-40B4-BE49-F238E27FC236}">
                  <a16:creationId xmlns:a16="http://schemas.microsoft.com/office/drawing/2014/main" id="{66F3B008-DC88-AD40-861E-B6DEAF7360E3}"/>
                </a:ext>
              </a:extLst>
            </p:cNvPr>
            <p:cNvSpPr/>
            <p:nvPr/>
          </p:nvSpPr>
          <p:spPr>
            <a:xfrm>
              <a:off x="2296674" y="1831849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60504">
              <a:extLst>
                <a:ext uri="{FF2B5EF4-FFF2-40B4-BE49-F238E27FC236}">
                  <a16:creationId xmlns:a16="http://schemas.microsoft.com/office/drawing/2014/main" id="{B0362D83-10CC-5142-95ED-4AF54E8AFF02}"/>
                </a:ext>
              </a:extLst>
            </p:cNvPr>
            <p:cNvSpPr/>
            <p:nvPr/>
          </p:nvSpPr>
          <p:spPr>
            <a:xfrm>
              <a:off x="2296674" y="1749552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60505">
              <a:extLst>
                <a:ext uri="{FF2B5EF4-FFF2-40B4-BE49-F238E27FC236}">
                  <a16:creationId xmlns:a16="http://schemas.microsoft.com/office/drawing/2014/main" id="{A8CCE290-317D-FE47-B226-B05375381A0C}"/>
                </a:ext>
              </a:extLst>
            </p:cNvPr>
            <p:cNvSpPr/>
            <p:nvPr/>
          </p:nvSpPr>
          <p:spPr>
            <a:xfrm>
              <a:off x="2296674" y="1667256"/>
              <a:ext cx="41148" cy="41149"/>
            </a:xfrm>
            <a:custGeom>
              <a:avLst/>
              <a:gdLst/>
              <a:ahLst/>
              <a:cxnLst/>
              <a:rect l="0" t="0" r="0" b="0"/>
              <a:pathLst>
                <a:path w="41148" h="41149">
                  <a:moveTo>
                    <a:pt x="0" y="0"/>
                  </a:moveTo>
                  <a:lnTo>
                    <a:pt x="41148" y="0"/>
                  </a:lnTo>
                  <a:lnTo>
                    <a:pt x="41148" y="41149"/>
                  </a:lnTo>
                  <a:lnTo>
                    <a:pt x="0" y="4114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60506">
              <a:extLst>
                <a:ext uri="{FF2B5EF4-FFF2-40B4-BE49-F238E27FC236}">
                  <a16:creationId xmlns:a16="http://schemas.microsoft.com/office/drawing/2014/main" id="{A634935C-F657-5A47-9D8F-A1BDC94E1D07}"/>
                </a:ext>
              </a:extLst>
            </p:cNvPr>
            <p:cNvSpPr/>
            <p:nvPr/>
          </p:nvSpPr>
          <p:spPr>
            <a:xfrm>
              <a:off x="2296674" y="1584961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60507">
              <a:extLst>
                <a:ext uri="{FF2B5EF4-FFF2-40B4-BE49-F238E27FC236}">
                  <a16:creationId xmlns:a16="http://schemas.microsoft.com/office/drawing/2014/main" id="{35867FEA-405B-0E44-9836-27D91102DDBE}"/>
                </a:ext>
              </a:extLst>
            </p:cNvPr>
            <p:cNvSpPr/>
            <p:nvPr/>
          </p:nvSpPr>
          <p:spPr>
            <a:xfrm>
              <a:off x="2296674" y="150266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60508">
              <a:extLst>
                <a:ext uri="{FF2B5EF4-FFF2-40B4-BE49-F238E27FC236}">
                  <a16:creationId xmlns:a16="http://schemas.microsoft.com/office/drawing/2014/main" id="{3C8DBDC1-41F7-BC40-B57B-0E4C5C5BD1D5}"/>
                </a:ext>
              </a:extLst>
            </p:cNvPr>
            <p:cNvSpPr/>
            <p:nvPr/>
          </p:nvSpPr>
          <p:spPr>
            <a:xfrm>
              <a:off x="2296674" y="1420368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60509">
              <a:extLst>
                <a:ext uri="{FF2B5EF4-FFF2-40B4-BE49-F238E27FC236}">
                  <a16:creationId xmlns:a16="http://schemas.microsoft.com/office/drawing/2014/main" id="{A25CD28C-C269-7E4D-9DA6-2440452FA8CC}"/>
                </a:ext>
              </a:extLst>
            </p:cNvPr>
            <p:cNvSpPr/>
            <p:nvPr/>
          </p:nvSpPr>
          <p:spPr>
            <a:xfrm>
              <a:off x="2296674" y="1338072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60510">
              <a:extLst>
                <a:ext uri="{FF2B5EF4-FFF2-40B4-BE49-F238E27FC236}">
                  <a16:creationId xmlns:a16="http://schemas.microsoft.com/office/drawing/2014/main" id="{C3EE2BFD-9D89-B444-B407-E61EB6108B0D}"/>
                </a:ext>
              </a:extLst>
            </p:cNvPr>
            <p:cNvSpPr/>
            <p:nvPr/>
          </p:nvSpPr>
          <p:spPr>
            <a:xfrm>
              <a:off x="2296674" y="1255777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60511">
              <a:extLst>
                <a:ext uri="{FF2B5EF4-FFF2-40B4-BE49-F238E27FC236}">
                  <a16:creationId xmlns:a16="http://schemas.microsoft.com/office/drawing/2014/main" id="{31D8197E-D9DA-1E45-8481-359182E1AC39}"/>
                </a:ext>
              </a:extLst>
            </p:cNvPr>
            <p:cNvSpPr/>
            <p:nvPr/>
          </p:nvSpPr>
          <p:spPr>
            <a:xfrm>
              <a:off x="2296674" y="1173480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60512">
              <a:extLst>
                <a:ext uri="{FF2B5EF4-FFF2-40B4-BE49-F238E27FC236}">
                  <a16:creationId xmlns:a16="http://schemas.microsoft.com/office/drawing/2014/main" id="{6758C53A-2703-3044-BF44-ADC282248BAB}"/>
                </a:ext>
              </a:extLst>
            </p:cNvPr>
            <p:cNvSpPr/>
            <p:nvPr/>
          </p:nvSpPr>
          <p:spPr>
            <a:xfrm>
              <a:off x="2296674" y="1091185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60513">
              <a:extLst>
                <a:ext uri="{FF2B5EF4-FFF2-40B4-BE49-F238E27FC236}">
                  <a16:creationId xmlns:a16="http://schemas.microsoft.com/office/drawing/2014/main" id="{87781645-6ADF-6440-A634-8A979699735D}"/>
                </a:ext>
              </a:extLst>
            </p:cNvPr>
            <p:cNvSpPr/>
            <p:nvPr/>
          </p:nvSpPr>
          <p:spPr>
            <a:xfrm>
              <a:off x="2296674" y="1009650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60514">
              <a:extLst>
                <a:ext uri="{FF2B5EF4-FFF2-40B4-BE49-F238E27FC236}">
                  <a16:creationId xmlns:a16="http://schemas.microsoft.com/office/drawing/2014/main" id="{73791B30-740A-2F45-AF71-F3AB8B9BE3BE}"/>
                </a:ext>
              </a:extLst>
            </p:cNvPr>
            <p:cNvSpPr/>
            <p:nvPr/>
          </p:nvSpPr>
          <p:spPr>
            <a:xfrm>
              <a:off x="2296674" y="92735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60515">
              <a:extLst>
                <a:ext uri="{FF2B5EF4-FFF2-40B4-BE49-F238E27FC236}">
                  <a16:creationId xmlns:a16="http://schemas.microsoft.com/office/drawing/2014/main" id="{995B9754-62D5-DE40-8658-A19AE7A2272F}"/>
                </a:ext>
              </a:extLst>
            </p:cNvPr>
            <p:cNvSpPr/>
            <p:nvPr/>
          </p:nvSpPr>
          <p:spPr>
            <a:xfrm>
              <a:off x="2296674" y="845059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60516">
              <a:extLst>
                <a:ext uri="{FF2B5EF4-FFF2-40B4-BE49-F238E27FC236}">
                  <a16:creationId xmlns:a16="http://schemas.microsoft.com/office/drawing/2014/main" id="{A99F5F89-7223-7E4C-9E31-5B5EF1AEB7FA}"/>
                </a:ext>
              </a:extLst>
            </p:cNvPr>
            <p:cNvSpPr/>
            <p:nvPr/>
          </p:nvSpPr>
          <p:spPr>
            <a:xfrm>
              <a:off x="2296674" y="762762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60517">
              <a:extLst>
                <a:ext uri="{FF2B5EF4-FFF2-40B4-BE49-F238E27FC236}">
                  <a16:creationId xmlns:a16="http://schemas.microsoft.com/office/drawing/2014/main" id="{63B76D6B-CBC5-B040-BE51-9E0E56DA4E2D}"/>
                </a:ext>
              </a:extLst>
            </p:cNvPr>
            <p:cNvSpPr/>
            <p:nvPr/>
          </p:nvSpPr>
          <p:spPr>
            <a:xfrm>
              <a:off x="2296674" y="680466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60518">
              <a:extLst>
                <a:ext uri="{FF2B5EF4-FFF2-40B4-BE49-F238E27FC236}">
                  <a16:creationId xmlns:a16="http://schemas.microsoft.com/office/drawing/2014/main" id="{0E9391E5-7494-AE4B-B185-3CAC48051F6A}"/>
                </a:ext>
              </a:extLst>
            </p:cNvPr>
            <p:cNvSpPr/>
            <p:nvPr/>
          </p:nvSpPr>
          <p:spPr>
            <a:xfrm>
              <a:off x="2296674" y="598170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60519">
              <a:extLst>
                <a:ext uri="{FF2B5EF4-FFF2-40B4-BE49-F238E27FC236}">
                  <a16:creationId xmlns:a16="http://schemas.microsoft.com/office/drawing/2014/main" id="{E64AC3EE-0ACA-664C-BC87-815A4357F13C}"/>
                </a:ext>
              </a:extLst>
            </p:cNvPr>
            <p:cNvSpPr/>
            <p:nvPr/>
          </p:nvSpPr>
          <p:spPr>
            <a:xfrm>
              <a:off x="2296674" y="51587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60520">
              <a:extLst>
                <a:ext uri="{FF2B5EF4-FFF2-40B4-BE49-F238E27FC236}">
                  <a16:creationId xmlns:a16="http://schemas.microsoft.com/office/drawing/2014/main" id="{2CD8F5E5-E7A0-C04C-BE89-A3A8B7CBABF3}"/>
                </a:ext>
              </a:extLst>
            </p:cNvPr>
            <p:cNvSpPr/>
            <p:nvPr/>
          </p:nvSpPr>
          <p:spPr>
            <a:xfrm>
              <a:off x="2296674" y="433578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60521">
              <a:extLst>
                <a:ext uri="{FF2B5EF4-FFF2-40B4-BE49-F238E27FC236}">
                  <a16:creationId xmlns:a16="http://schemas.microsoft.com/office/drawing/2014/main" id="{D7C9AAD6-E90C-9F47-8190-A01A275CC0D4}"/>
                </a:ext>
              </a:extLst>
            </p:cNvPr>
            <p:cNvSpPr/>
            <p:nvPr/>
          </p:nvSpPr>
          <p:spPr>
            <a:xfrm>
              <a:off x="2296674" y="351282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60522">
              <a:extLst>
                <a:ext uri="{FF2B5EF4-FFF2-40B4-BE49-F238E27FC236}">
                  <a16:creationId xmlns:a16="http://schemas.microsoft.com/office/drawing/2014/main" id="{AC28BD98-58D6-CF4E-9620-A2CD0B0AD9A4}"/>
                </a:ext>
              </a:extLst>
            </p:cNvPr>
            <p:cNvSpPr/>
            <p:nvPr/>
          </p:nvSpPr>
          <p:spPr>
            <a:xfrm>
              <a:off x="2296674" y="268986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60523">
              <a:extLst>
                <a:ext uri="{FF2B5EF4-FFF2-40B4-BE49-F238E27FC236}">
                  <a16:creationId xmlns:a16="http://schemas.microsoft.com/office/drawing/2014/main" id="{882101F3-0EBD-A34C-979D-1A6AB756C16B}"/>
                </a:ext>
              </a:extLst>
            </p:cNvPr>
            <p:cNvSpPr/>
            <p:nvPr/>
          </p:nvSpPr>
          <p:spPr>
            <a:xfrm>
              <a:off x="2296674" y="186691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60524">
              <a:extLst>
                <a:ext uri="{FF2B5EF4-FFF2-40B4-BE49-F238E27FC236}">
                  <a16:creationId xmlns:a16="http://schemas.microsoft.com/office/drawing/2014/main" id="{61A16678-E206-704E-B0B1-66766B93F083}"/>
                </a:ext>
              </a:extLst>
            </p:cNvPr>
            <p:cNvSpPr/>
            <p:nvPr/>
          </p:nvSpPr>
          <p:spPr>
            <a:xfrm>
              <a:off x="2296674" y="10439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60525">
              <a:extLst>
                <a:ext uri="{FF2B5EF4-FFF2-40B4-BE49-F238E27FC236}">
                  <a16:creationId xmlns:a16="http://schemas.microsoft.com/office/drawing/2014/main" id="{9D00CDC6-9382-E844-B786-69FDE2DDF599}"/>
                </a:ext>
              </a:extLst>
            </p:cNvPr>
            <p:cNvSpPr/>
            <p:nvPr/>
          </p:nvSpPr>
          <p:spPr>
            <a:xfrm>
              <a:off x="2296674" y="22098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73F2DFA-E442-3145-BFBC-CAC409F7D799}"/>
                </a:ext>
              </a:extLst>
            </p:cNvPr>
            <p:cNvSpPr/>
            <p:nvPr/>
          </p:nvSpPr>
          <p:spPr>
            <a:xfrm>
              <a:off x="1018032" y="1853877"/>
              <a:ext cx="121494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(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DD21EA4-BCF5-7F40-89C5-F9680B3B41CF}"/>
                </a:ext>
              </a:extLst>
            </p:cNvPr>
            <p:cNvSpPr/>
            <p:nvPr/>
          </p:nvSpPr>
          <p:spPr>
            <a:xfrm>
              <a:off x="1109326" y="1853877"/>
              <a:ext cx="1378386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vakuum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21300F7-7737-5249-9388-2450CD14B93B}"/>
                </a:ext>
              </a:extLst>
            </p:cNvPr>
            <p:cNvSpPr/>
            <p:nvPr/>
          </p:nvSpPr>
          <p:spPr>
            <a:xfrm>
              <a:off x="2145652" y="1853877"/>
              <a:ext cx="121494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)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391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A961-0E0D-284A-A1A4-99D114DD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pojmy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7892B-4E0F-514E-9394-EE1C735C1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93" y="1825624"/>
            <a:ext cx="11919098" cy="5032375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hmotnostní spektrometr - zařízení, které měří m/z hodnoty a zaznamenává jejich intenzitu</a:t>
            </a:r>
          </a:p>
          <a:p>
            <a:endParaRPr lang="cs-CZ" dirty="0"/>
          </a:p>
          <a:p>
            <a:pPr lvl="0" fontAlgn="base"/>
            <a:r>
              <a:rPr lang="cs-CZ" dirty="0"/>
              <a:t>m/z - bezrozměrná veličina získaná vydělením hmotnosti iontu nábojovým číslem (počtem elementárních nábojů, bez ohledu na polaritu)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hmotnostní spektrum - graf závislosti intenzity iontů (absolutní/relativní) na jejich m/z - ne chromatogram</a:t>
            </a:r>
          </a:p>
          <a:p>
            <a:pPr lvl="0" fontAlgn="base"/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864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C4383-F138-8343-9E92-02C58D0A0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8F68F-9D38-E641-B8DA-77DC74C9A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23" y="1825625"/>
            <a:ext cx="11876568" cy="4862254"/>
          </a:xfrm>
        </p:spPr>
        <p:txBody>
          <a:bodyPr/>
          <a:lstStyle/>
          <a:p>
            <a:pPr lvl="0" fontAlgn="base"/>
            <a:r>
              <a:rPr lang="cs-CZ" dirty="0"/>
              <a:t>základní pík spektra - pík s největší intenzitou ve spektru</a:t>
            </a:r>
          </a:p>
          <a:p>
            <a:pPr lvl="0" fontAlgn="base"/>
            <a:r>
              <a:rPr lang="cs-CZ" dirty="0"/>
              <a:t>ion prekurzoru - ion, který reaguje za vzniku konkrétních produktových iontů - nepoužívá se termín "rodičovský ion"</a:t>
            </a:r>
          </a:p>
          <a:p>
            <a:pPr lvl="0" fontAlgn="base"/>
            <a:r>
              <a:rPr lang="cs-CZ" dirty="0"/>
              <a:t>produktový ion - vzniká jako produkt po reakci z jednotlivých iontů prekurzoru</a:t>
            </a:r>
          </a:p>
          <a:p>
            <a:pPr lvl="1" fontAlgn="base"/>
            <a:r>
              <a:rPr lang="cs-CZ" dirty="0"/>
              <a:t>disociace (fragmentový ion), reakce ion/molekula, změna počtu nábojů - nepoužívat termín "</a:t>
            </a:r>
            <a:r>
              <a:rPr lang="cs-CZ" dirty="0" err="1"/>
              <a:t>dceřinný</a:t>
            </a:r>
            <a:r>
              <a:rPr lang="cs-CZ" dirty="0"/>
              <a:t> ion"</a:t>
            </a:r>
          </a:p>
          <a:p>
            <a:r>
              <a:rPr lang="cs-CZ" dirty="0"/>
              <a:t>fragmentový ion - produktový ion vzniklý disociací iontu prekurzoru</a:t>
            </a:r>
            <a:r>
              <a:rPr lang="cs-CZ" dirty="0">
                <a:effectLst/>
              </a:rPr>
              <a:t> </a:t>
            </a:r>
          </a:p>
          <a:p>
            <a:pPr lvl="0" fontAlgn="base"/>
            <a:r>
              <a:rPr lang="cs-CZ" dirty="0"/>
              <a:t>Dalton (Da) - není SI jednotka, většinou se používá v biologii, pro molekulové hmotnosti větších proteinů (</a:t>
            </a:r>
            <a:r>
              <a:rPr lang="cs-CZ" dirty="0" err="1"/>
              <a:t>kDa</a:t>
            </a:r>
            <a:r>
              <a:rPr lang="cs-CZ" dirty="0"/>
              <a:t>)</a:t>
            </a:r>
          </a:p>
          <a:p>
            <a:pPr lvl="1" fontAlgn="base"/>
            <a:r>
              <a:rPr lang="cs-CZ" dirty="0"/>
              <a:t>atomová hmotnostní jednotka (</a:t>
            </a:r>
            <a:r>
              <a:rPr lang="cs-CZ" dirty="0" err="1"/>
              <a:t>unified</a:t>
            </a:r>
            <a:r>
              <a:rPr lang="cs-CZ" dirty="0"/>
              <a:t> </a:t>
            </a:r>
            <a:r>
              <a:rPr lang="cs-CZ" dirty="0" err="1"/>
              <a:t>atomic</a:t>
            </a:r>
            <a:r>
              <a:rPr lang="cs-CZ" dirty="0"/>
              <a:t> </a:t>
            </a:r>
            <a:r>
              <a:rPr lang="cs-CZ" dirty="0" err="1"/>
              <a:t>mass</a:t>
            </a:r>
            <a:r>
              <a:rPr lang="cs-CZ" dirty="0"/>
              <a:t> unit) u - 1/12 hmotnosti </a:t>
            </a:r>
            <a:r>
              <a:rPr lang="cs-CZ" baseline="30000" dirty="0"/>
              <a:t>12</a:t>
            </a:r>
            <a:r>
              <a:rPr lang="cs-CZ" dirty="0"/>
              <a:t>C 1 u = 1 Da = 1.6605402(10)×10-27 kg</a:t>
            </a:r>
          </a:p>
          <a:p>
            <a:endParaRPr lang="cs-CZ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52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0EB55-0058-8141-A266-CE775B14F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E8236-B2F2-D04C-AC11-1BE7AF7B2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60" y="1825624"/>
            <a:ext cx="11993526" cy="4883519"/>
          </a:xfrm>
        </p:spPr>
        <p:txBody>
          <a:bodyPr>
            <a:normAutofit/>
          </a:bodyPr>
          <a:lstStyle/>
          <a:p>
            <a:pPr lvl="0" fontAlgn="base"/>
            <a:r>
              <a:rPr lang="cs-CZ" dirty="0"/>
              <a:t>molekulární ion - ion vzniklý odebráním nebo přidáním jednoho a více elektronů za vzniku kladného nebo záporného iontu</a:t>
            </a:r>
          </a:p>
          <a:p>
            <a:pPr lvl="0" fontAlgn="base"/>
            <a:r>
              <a:rPr lang="cs-CZ" dirty="0" err="1"/>
              <a:t>protonovaná</a:t>
            </a:r>
            <a:r>
              <a:rPr lang="cs-CZ" dirty="0"/>
              <a:t> molekula - ion vzniklý interakcí molekuly s protonem, [M+H]</a:t>
            </a:r>
            <a:r>
              <a:rPr lang="cs-CZ" baseline="30000" dirty="0"/>
              <a:t>+</a:t>
            </a:r>
            <a:endParaRPr lang="cs-CZ" dirty="0"/>
          </a:p>
          <a:p>
            <a:pPr lvl="0" fontAlgn="base"/>
            <a:r>
              <a:rPr lang="cs-CZ" dirty="0" err="1"/>
              <a:t>deprotonovaná</a:t>
            </a:r>
            <a:r>
              <a:rPr lang="cs-CZ" dirty="0"/>
              <a:t> molekula - ion vzniklý odštěpením protonu, [M-H]</a:t>
            </a:r>
            <a:r>
              <a:rPr lang="cs-CZ" baseline="30000" dirty="0"/>
              <a:t>-</a:t>
            </a:r>
            <a:endParaRPr lang="cs-CZ" dirty="0"/>
          </a:p>
          <a:p>
            <a:pPr lvl="0" fontAlgn="base"/>
            <a:r>
              <a:rPr lang="cs-CZ" dirty="0"/>
              <a:t>celkový iontový proud - suma iontových proudů všech m/z ve spektru</a:t>
            </a:r>
          </a:p>
          <a:p>
            <a:pPr lvl="0" fontAlgn="base"/>
            <a:r>
              <a:rPr lang="cs-CZ" dirty="0"/>
              <a:t>celkový iontový chromatogram - závislost sumy iontových proudů všech m/z ve spektru na čase</a:t>
            </a:r>
          </a:p>
          <a:p>
            <a:pPr lvl="0" fontAlgn="base"/>
            <a:r>
              <a:rPr lang="cs-CZ" dirty="0"/>
              <a:t>extrahovaný iontový chromatogram - závislost vybrané m/z na čase</a:t>
            </a:r>
          </a:p>
          <a:p>
            <a:r>
              <a:rPr lang="cs-CZ" dirty="0"/>
              <a:t>záznam vybraného iontu - měření vybrané m/z v závislosti na čase</a:t>
            </a:r>
            <a:r>
              <a:rPr lang="cs-CZ" dirty="0">
                <a:effectLst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59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6259E-48E5-5447-8A52-16CB7C39B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spektrometr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65673-D212-8A4C-8F53-752299D7D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81" y="1356727"/>
            <a:ext cx="11015793" cy="5320520"/>
          </a:xfrm>
        </p:spPr>
        <p:txBody>
          <a:bodyPr>
            <a:normAutofit fontScale="77500" lnSpcReduction="2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iontový</a:t>
            </a:r>
            <a:r>
              <a:rPr lang="en-GB" dirty="0"/>
              <a:t> </a:t>
            </a:r>
            <a:r>
              <a:rPr lang="en-GB" dirty="0" err="1"/>
              <a:t>zdroj</a:t>
            </a:r>
            <a:r>
              <a:rPr lang="en-GB" dirty="0"/>
              <a:t>: </a:t>
            </a:r>
            <a:r>
              <a:rPr lang="en-GB" dirty="0" err="1"/>
              <a:t>převede</a:t>
            </a:r>
            <a:r>
              <a:rPr lang="en-GB" dirty="0"/>
              <a:t> </a:t>
            </a:r>
            <a:r>
              <a:rPr lang="en-GB" dirty="0" err="1"/>
              <a:t>neutrální</a:t>
            </a:r>
            <a:r>
              <a:rPr lang="en-GB" dirty="0"/>
              <a:t> </a:t>
            </a:r>
            <a:r>
              <a:rPr lang="en-GB" dirty="0" err="1"/>
              <a:t>molekuly</a:t>
            </a:r>
            <a:r>
              <a:rPr lang="en-GB" dirty="0"/>
              <a:t> </a:t>
            </a:r>
            <a:r>
              <a:rPr lang="en-GB" dirty="0" err="1"/>
              <a:t>analytu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ionty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!! bez </a:t>
            </a:r>
            <a:r>
              <a:rPr lang="en-GB" dirty="0" err="1"/>
              <a:t>ionizace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spektrometrie</a:t>
            </a:r>
            <a:r>
              <a:rPr lang="en-GB" dirty="0"/>
              <a:t>!!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6053906-FACE-8146-9142-B7BAFA37025A}"/>
              </a:ext>
            </a:extLst>
          </p:cNvPr>
          <p:cNvGrpSpPr/>
          <p:nvPr/>
        </p:nvGrpSpPr>
        <p:grpSpPr>
          <a:xfrm>
            <a:off x="1329070" y="2249487"/>
            <a:ext cx="9388549" cy="3747276"/>
            <a:chOff x="0" y="0"/>
            <a:chExt cx="6036319" cy="235915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98595F1-3379-AF4D-A940-F3790ACAA23F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 rot="5399999">
              <a:off x="2225047" y="-1316735"/>
              <a:ext cx="2359152" cy="49926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EB104B4-CAD6-AA4A-B72E-0849849A26AF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5843023" y="2301240"/>
              <a:ext cx="48768" cy="48768"/>
            </a:xfrm>
            <a:prstGeom prst="rect">
              <a:avLst/>
            </a:prstGeom>
          </p:spPr>
        </p:pic>
        <p:sp>
          <p:nvSpPr>
            <p:cNvPr id="7" name="Shape 477">
              <a:extLst>
                <a:ext uri="{FF2B5EF4-FFF2-40B4-BE49-F238E27FC236}">
                  <a16:creationId xmlns:a16="http://schemas.microsoft.com/office/drawing/2014/main" id="{CF777DC1-0D0F-0148-938A-4A70AEC3F29E}"/>
                </a:ext>
              </a:extLst>
            </p:cNvPr>
            <p:cNvSpPr/>
            <p:nvPr/>
          </p:nvSpPr>
          <p:spPr>
            <a:xfrm>
              <a:off x="909072" y="0"/>
              <a:ext cx="2477643" cy="2323338"/>
            </a:xfrm>
            <a:custGeom>
              <a:avLst/>
              <a:gdLst/>
              <a:ahLst/>
              <a:cxnLst/>
              <a:rect l="0" t="0" r="0" b="0"/>
              <a:pathLst>
                <a:path w="2477643" h="2323338">
                  <a:moveTo>
                    <a:pt x="0" y="0"/>
                  </a:moveTo>
                  <a:lnTo>
                    <a:pt x="2477643" y="0"/>
                  </a:lnTo>
                  <a:lnTo>
                    <a:pt x="2477643" y="20574"/>
                  </a:lnTo>
                  <a:lnTo>
                    <a:pt x="20574" y="20574"/>
                  </a:lnTo>
                  <a:lnTo>
                    <a:pt x="20574" y="2302764"/>
                  </a:lnTo>
                  <a:lnTo>
                    <a:pt x="2477643" y="2302764"/>
                  </a:lnTo>
                  <a:lnTo>
                    <a:pt x="2477643" y="2323338"/>
                  </a:lnTo>
                  <a:lnTo>
                    <a:pt x="0" y="232333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" name="Shape 478">
              <a:extLst>
                <a:ext uri="{FF2B5EF4-FFF2-40B4-BE49-F238E27FC236}">
                  <a16:creationId xmlns:a16="http://schemas.microsoft.com/office/drawing/2014/main" id="{B3756B37-98C7-8848-9795-71C44E570AC3}"/>
                </a:ext>
              </a:extLst>
            </p:cNvPr>
            <p:cNvSpPr/>
            <p:nvPr/>
          </p:nvSpPr>
          <p:spPr>
            <a:xfrm>
              <a:off x="3386715" y="0"/>
              <a:ext cx="2477643" cy="2323338"/>
            </a:xfrm>
            <a:custGeom>
              <a:avLst/>
              <a:gdLst/>
              <a:ahLst/>
              <a:cxnLst/>
              <a:rect l="0" t="0" r="0" b="0"/>
              <a:pathLst>
                <a:path w="2477643" h="2323338">
                  <a:moveTo>
                    <a:pt x="0" y="0"/>
                  </a:moveTo>
                  <a:lnTo>
                    <a:pt x="2477643" y="0"/>
                  </a:lnTo>
                  <a:lnTo>
                    <a:pt x="2477643" y="2323338"/>
                  </a:lnTo>
                  <a:lnTo>
                    <a:pt x="0" y="2323338"/>
                  </a:lnTo>
                  <a:lnTo>
                    <a:pt x="0" y="2302764"/>
                  </a:lnTo>
                  <a:lnTo>
                    <a:pt x="2457070" y="2302764"/>
                  </a:lnTo>
                  <a:lnTo>
                    <a:pt x="2457070" y="20575"/>
                  </a:lnTo>
                  <a:lnTo>
                    <a:pt x="0" y="2057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D0F4E12-5296-4B49-B997-AB7C4BAE2DC9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 rot="5399999">
              <a:off x="1252734" y="642367"/>
              <a:ext cx="847344" cy="104241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4A65510-977C-0C4C-B5EC-D1E5001AB14D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 flipV="1">
              <a:off x="2139702" y="1529335"/>
              <a:ext cx="48768" cy="48768"/>
            </a:xfrm>
            <a:prstGeom prst="rect">
              <a:avLst/>
            </a:prstGeom>
          </p:spPr>
        </p:pic>
        <p:sp>
          <p:nvSpPr>
            <p:cNvPr id="11" name="Shape 483">
              <a:extLst>
                <a:ext uri="{FF2B5EF4-FFF2-40B4-BE49-F238E27FC236}">
                  <a16:creationId xmlns:a16="http://schemas.microsoft.com/office/drawing/2014/main" id="{2C88A78D-0517-2748-BF00-5B33DEBBE3AF}"/>
                </a:ext>
              </a:extLst>
            </p:cNvPr>
            <p:cNvSpPr/>
            <p:nvPr/>
          </p:nvSpPr>
          <p:spPr>
            <a:xfrm>
              <a:off x="1155960" y="740665"/>
              <a:ext cx="503682" cy="842772"/>
            </a:xfrm>
            <a:custGeom>
              <a:avLst/>
              <a:gdLst/>
              <a:ahLst/>
              <a:cxnLst/>
              <a:rect l="0" t="0" r="0" b="0"/>
              <a:pathLst>
                <a:path w="503682" h="842772">
                  <a:moveTo>
                    <a:pt x="0" y="0"/>
                  </a:moveTo>
                  <a:lnTo>
                    <a:pt x="503682" y="0"/>
                  </a:lnTo>
                  <a:lnTo>
                    <a:pt x="503682" y="20574"/>
                  </a:lnTo>
                  <a:lnTo>
                    <a:pt x="20574" y="20574"/>
                  </a:lnTo>
                  <a:lnTo>
                    <a:pt x="20574" y="822198"/>
                  </a:lnTo>
                  <a:lnTo>
                    <a:pt x="503682" y="822198"/>
                  </a:lnTo>
                  <a:lnTo>
                    <a:pt x="503682" y="842772"/>
                  </a:lnTo>
                  <a:lnTo>
                    <a:pt x="0" y="84277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84">
              <a:extLst>
                <a:ext uri="{FF2B5EF4-FFF2-40B4-BE49-F238E27FC236}">
                  <a16:creationId xmlns:a16="http://schemas.microsoft.com/office/drawing/2014/main" id="{A5A344E3-268B-7B48-A617-EA9118B008AA}"/>
                </a:ext>
              </a:extLst>
            </p:cNvPr>
            <p:cNvSpPr/>
            <p:nvPr/>
          </p:nvSpPr>
          <p:spPr>
            <a:xfrm>
              <a:off x="1659643" y="740665"/>
              <a:ext cx="503682" cy="842772"/>
            </a:xfrm>
            <a:custGeom>
              <a:avLst/>
              <a:gdLst/>
              <a:ahLst/>
              <a:cxnLst/>
              <a:rect l="0" t="0" r="0" b="0"/>
              <a:pathLst>
                <a:path w="503682" h="842772">
                  <a:moveTo>
                    <a:pt x="0" y="0"/>
                  </a:moveTo>
                  <a:lnTo>
                    <a:pt x="503682" y="0"/>
                  </a:lnTo>
                  <a:lnTo>
                    <a:pt x="503682" y="842772"/>
                  </a:lnTo>
                  <a:lnTo>
                    <a:pt x="0" y="842772"/>
                  </a:lnTo>
                  <a:lnTo>
                    <a:pt x="0" y="822198"/>
                  </a:lnTo>
                  <a:lnTo>
                    <a:pt x="483108" y="822198"/>
                  </a:lnTo>
                  <a:lnTo>
                    <a:pt x="483108" y="20574"/>
                  </a:lnTo>
                  <a:lnTo>
                    <a:pt x="0" y="2057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E08037B-A79F-744B-BAF7-64D2171AF3F0}"/>
                </a:ext>
              </a:extLst>
            </p:cNvPr>
            <p:cNvSpPr/>
            <p:nvPr/>
          </p:nvSpPr>
          <p:spPr>
            <a:xfrm>
              <a:off x="1171194" y="899854"/>
              <a:ext cx="1297610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Iontový</a:t>
              </a:r>
              <a:endParaRPr lang="cs-CZ" sz="2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B0BCDAE-63B5-554A-A4BF-64FE7EDB2E6E}"/>
                </a:ext>
              </a:extLst>
            </p:cNvPr>
            <p:cNvSpPr/>
            <p:nvPr/>
          </p:nvSpPr>
          <p:spPr>
            <a:xfrm>
              <a:off x="1331205" y="1228270"/>
              <a:ext cx="871762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zdroj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15" name="Shape 487">
              <a:extLst>
                <a:ext uri="{FF2B5EF4-FFF2-40B4-BE49-F238E27FC236}">
                  <a16:creationId xmlns:a16="http://schemas.microsoft.com/office/drawing/2014/main" id="{0CB2D2D5-1459-8942-B57C-E294A9A5F9F2}"/>
                </a:ext>
              </a:extLst>
            </p:cNvPr>
            <p:cNvSpPr/>
            <p:nvPr/>
          </p:nvSpPr>
          <p:spPr>
            <a:xfrm>
              <a:off x="2152656" y="1100328"/>
              <a:ext cx="493776" cy="123444"/>
            </a:xfrm>
            <a:custGeom>
              <a:avLst/>
              <a:gdLst/>
              <a:ahLst/>
              <a:cxnLst/>
              <a:rect l="0" t="0" r="0" b="0"/>
              <a:pathLst>
                <a:path w="493776" h="123444">
                  <a:moveTo>
                    <a:pt x="370332" y="0"/>
                  </a:moveTo>
                  <a:lnTo>
                    <a:pt x="493776" y="61723"/>
                  </a:lnTo>
                  <a:lnTo>
                    <a:pt x="370332" y="123444"/>
                  </a:lnTo>
                  <a:lnTo>
                    <a:pt x="370332" y="82296"/>
                  </a:lnTo>
                  <a:lnTo>
                    <a:pt x="0" y="82296"/>
                  </a:lnTo>
                  <a:lnTo>
                    <a:pt x="0" y="41148"/>
                  </a:lnTo>
                  <a:lnTo>
                    <a:pt x="370332" y="41148"/>
                  </a:lnTo>
                  <a:lnTo>
                    <a:pt x="3703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3035C5C-FD03-C440-957E-8476B67BED13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 rot="5399999">
              <a:off x="2977140" y="398527"/>
              <a:ext cx="847345" cy="1530097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2E9CD6B-1623-7F45-A82E-DDD310770843}"/>
                </a:ext>
              </a:extLst>
            </p:cNvPr>
            <p:cNvPicPr/>
            <p:nvPr/>
          </p:nvPicPr>
          <p:blipFill>
            <a:blip r:embed="rId7"/>
            <a:stretch>
              <a:fillRect/>
            </a:stretch>
          </p:blipFill>
          <p:spPr>
            <a:xfrm flipV="1">
              <a:off x="4107948" y="1529335"/>
              <a:ext cx="48768" cy="48768"/>
            </a:xfrm>
            <a:prstGeom prst="rect">
              <a:avLst/>
            </a:prstGeom>
          </p:spPr>
        </p:pic>
        <p:sp>
          <p:nvSpPr>
            <p:cNvPr id="18" name="Shape 491">
              <a:extLst>
                <a:ext uri="{FF2B5EF4-FFF2-40B4-BE49-F238E27FC236}">
                  <a16:creationId xmlns:a16="http://schemas.microsoft.com/office/drawing/2014/main" id="{B7DAB59A-2EBA-C048-A3E1-0D5A9E337FAC}"/>
                </a:ext>
              </a:extLst>
            </p:cNvPr>
            <p:cNvSpPr/>
            <p:nvPr/>
          </p:nvSpPr>
          <p:spPr>
            <a:xfrm>
              <a:off x="2636526" y="740665"/>
              <a:ext cx="750189" cy="842771"/>
            </a:xfrm>
            <a:custGeom>
              <a:avLst/>
              <a:gdLst/>
              <a:ahLst/>
              <a:cxnLst/>
              <a:rect l="0" t="0" r="0" b="0"/>
              <a:pathLst>
                <a:path w="750189" h="842771">
                  <a:moveTo>
                    <a:pt x="0" y="0"/>
                  </a:moveTo>
                  <a:lnTo>
                    <a:pt x="750189" y="0"/>
                  </a:lnTo>
                  <a:lnTo>
                    <a:pt x="750189" y="20574"/>
                  </a:lnTo>
                  <a:lnTo>
                    <a:pt x="20574" y="20574"/>
                  </a:lnTo>
                  <a:lnTo>
                    <a:pt x="20574" y="822198"/>
                  </a:lnTo>
                  <a:lnTo>
                    <a:pt x="750189" y="822198"/>
                  </a:lnTo>
                  <a:lnTo>
                    <a:pt x="750189" y="842771"/>
                  </a:lnTo>
                  <a:lnTo>
                    <a:pt x="0" y="84277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492">
              <a:extLst>
                <a:ext uri="{FF2B5EF4-FFF2-40B4-BE49-F238E27FC236}">
                  <a16:creationId xmlns:a16="http://schemas.microsoft.com/office/drawing/2014/main" id="{B7F6455F-D395-A448-B954-E8D6D23CE11A}"/>
                </a:ext>
              </a:extLst>
            </p:cNvPr>
            <p:cNvSpPr/>
            <p:nvPr/>
          </p:nvSpPr>
          <p:spPr>
            <a:xfrm>
              <a:off x="3386715" y="740665"/>
              <a:ext cx="750189" cy="842771"/>
            </a:xfrm>
            <a:custGeom>
              <a:avLst/>
              <a:gdLst/>
              <a:ahLst/>
              <a:cxnLst/>
              <a:rect l="0" t="0" r="0" b="0"/>
              <a:pathLst>
                <a:path w="750189" h="842771">
                  <a:moveTo>
                    <a:pt x="0" y="0"/>
                  </a:moveTo>
                  <a:lnTo>
                    <a:pt x="750189" y="0"/>
                  </a:lnTo>
                  <a:lnTo>
                    <a:pt x="750189" y="842771"/>
                  </a:lnTo>
                  <a:lnTo>
                    <a:pt x="0" y="842771"/>
                  </a:lnTo>
                  <a:lnTo>
                    <a:pt x="0" y="822198"/>
                  </a:lnTo>
                  <a:lnTo>
                    <a:pt x="729615" y="822198"/>
                  </a:lnTo>
                  <a:lnTo>
                    <a:pt x="729615" y="20574"/>
                  </a:lnTo>
                  <a:lnTo>
                    <a:pt x="0" y="2057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C4ADFED-FF76-E245-9EAE-137BFC082121}"/>
                </a:ext>
              </a:extLst>
            </p:cNvPr>
            <p:cNvSpPr/>
            <p:nvPr/>
          </p:nvSpPr>
          <p:spPr>
            <a:xfrm>
              <a:off x="2913888" y="899854"/>
              <a:ext cx="1256893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Hmotnostní</a:t>
              </a:r>
              <a:endParaRPr lang="cs-CZ" sz="2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90A172-6B0E-BC40-8A6F-496A94C596C9}"/>
                </a:ext>
              </a:extLst>
            </p:cNvPr>
            <p:cNvSpPr/>
            <p:nvPr/>
          </p:nvSpPr>
          <p:spPr>
            <a:xfrm>
              <a:off x="2708148" y="1228270"/>
              <a:ext cx="1804198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analyzátor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2" name="Shape 495">
              <a:extLst>
                <a:ext uri="{FF2B5EF4-FFF2-40B4-BE49-F238E27FC236}">
                  <a16:creationId xmlns:a16="http://schemas.microsoft.com/office/drawing/2014/main" id="{BE48FDE5-E523-4849-A619-0148D457346E}"/>
                </a:ext>
              </a:extLst>
            </p:cNvPr>
            <p:cNvSpPr/>
            <p:nvPr/>
          </p:nvSpPr>
          <p:spPr>
            <a:xfrm>
              <a:off x="4126998" y="1100329"/>
              <a:ext cx="410718" cy="123444"/>
            </a:xfrm>
            <a:custGeom>
              <a:avLst/>
              <a:gdLst/>
              <a:ahLst/>
              <a:cxnLst/>
              <a:rect l="0" t="0" r="0" b="0"/>
              <a:pathLst>
                <a:path w="410718" h="123444">
                  <a:moveTo>
                    <a:pt x="288036" y="0"/>
                  </a:moveTo>
                  <a:lnTo>
                    <a:pt x="410718" y="61722"/>
                  </a:lnTo>
                  <a:lnTo>
                    <a:pt x="288036" y="123444"/>
                  </a:lnTo>
                  <a:lnTo>
                    <a:pt x="288036" y="82296"/>
                  </a:lnTo>
                  <a:lnTo>
                    <a:pt x="0" y="82296"/>
                  </a:lnTo>
                  <a:lnTo>
                    <a:pt x="0" y="41148"/>
                  </a:lnTo>
                  <a:lnTo>
                    <a:pt x="288036" y="41148"/>
                  </a:lnTo>
                  <a:lnTo>
                    <a:pt x="2880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1E1B1847-5530-594D-B692-8DACFBFB48A2}"/>
                </a:ext>
              </a:extLst>
            </p:cNvPr>
            <p:cNvPicPr/>
            <p:nvPr/>
          </p:nvPicPr>
          <p:blipFill>
            <a:blip r:embed="rId8"/>
            <a:stretch>
              <a:fillRect/>
            </a:stretch>
          </p:blipFill>
          <p:spPr>
            <a:xfrm rot="5399999">
              <a:off x="4770888" y="578359"/>
              <a:ext cx="701041" cy="118872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980B38D-1DBA-D643-A678-458D1F832599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 flipV="1">
              <a:off x="5657857" y="1465326"/>
              <a:ext cx="48768" cy="48768"/>
            </a:xfrm>
            <a:prstGeom prst="rect">
              <a:avLst/>
            </a:prstGeom>
          </p:spPr>
        </p:pic>
        <p:sp>
          <p:nvSpPr>
            <p:cNvPr id="25" name="Shape 500">
              <a:extLst>
                <a:ext uri="{FF2B5EF4-FFF2-40B4-BE49-F238E27FC236}">
                  <a16:creationId xmlns:a16="http://schemas.microsoft.com/office/drawing/2014/main" id="{4525EB91-40B5-2245-9D6A-C5CAAD900EB5}"/>
                </a:ext>
              </a:extLst>
            </p:cNvPr>
            <p:cNvSpPr/>
            <p:nvPr/>
          </p:nvSpPr>
          <p:spPr>
            <a:xfrm>
              <a:off x="4527810" y="822199"/>
              <a:ext cx="585978" cy="678942"/>
            </a:xfrm>
            <a:custGeom>
              <a:avLst/>
              <a:gdLst/>
              <a:ahLst/>
              <a:cxnLst/>
              <a:rect l="0" t="0" r="0" b="0"/>
              <a:pathLst>
                <a:path w="585978" h="678942">
                  <a:moveTo>
                    <a:pt x="0" y="0"/>
                  </a:moveTo>
                  <a:lnTo>
                    <a:pt x="585978" y="0"/>
                  </a:lnTo>
                  <a:lnTo>
                    <a:pt x="585978" y="20574"/>
                  </a:lnTo>
                  <a:lnTo>
                    <a:pt x="20574" y="20574"/>
                  </a:lnTo>
                  <a:lnTo>
                    <a:pt x="20574" y="658368"/>
                  </a:lnTo>
                  <a:lnTo>
                    <a:pt x="585978" y="658368"/>
                  </a:lnTo>
                  <a:lnTo>
                    <a:pt x="585978" y="678942"/>
                  </a:lnTo>
                  <a:lnTo>
                    <a:pt x="0" y="67894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501">
              <a:extLst>
                <a:ext uri="{FF2B5EF4-FFF2-40B4-BE49-F238E27FC236}">
                  <a16:creationId xmlns:a16="http://schemas.microsoft.com/office/drawing/2014/main" id="{500E1A2E-6F72-D547-BFAA-67F97FAE349F}"/>
                </a:ext>
              </a:extLst>
            </p:cNvPr>
            <p:cNvSpPr/>
            <p:nvPr/>
          </p:nvSpPr>
          <p:spPr>
            <a:xfrm>
              <a:off x="5113788" y="822199"/>
              <a:ext cx="585978" cy="678942"/>
            </a:xfrm>
            <a:custGeom>
              <a:avLst/>
              <a:gdLst/>
              <a:ahLst/>
              <a:cxnLst/>
              <a:rect l="0" t="0" r="0" b="0"/>
              <a:pathLst>
                <a:path w="585978" h="678942">
                  <a:moveTo>
                    <a:pt x="0" y="0"/>
                  </a:moveTo>
                  <a:lnTo>
                    <a:pt x="585978" y="0"/>
                  </a:lnTo>
                  <a:lnTo>
                    <a:pt x="585978" y="678942"/>
                  </a:lnTo>
                  <a:lnTo>
                    <a:pt x="0" y="678942"/>
                  </a:lnTo>
                  <a:lnTo>
                    <a:pt x="0" y="658368"/>
                  </a:lnTo>
                  <a:lnTo>
                    <a:pt x="565404" y="658368"/>
                  </a:lnTo>
                  <a:lnTo>
                    <a:pt x="565404" y="20574"/>
                  </a:lnTo>
                  <a:lnTo>
                    <a:pt x="0" y="2057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10D2A77-A3E7-854E-BAE7-8F3A80FA7640}"/>
                </a:ext>
              </a:extLst>
            </p:cNvPr>
            <p:cNvSpPr/>
            <p:nvPr/>
          </p:nvSpPr>
          <p:spPr>
            <a:xfrm>
              <a:off x="4556760" y="1063684"/>
              <a:ext cx="1479559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Detektor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28" name="Shape 503">
              <a:extLst>
                <a:ext uri="{FF2B5EF4-FFF2-40B4-BE49-F238E27FC236}">
                  <a16:creationId xmlns:a16="http://schemas.microsoft.com/office/drawing/2014/main" id="{59812300-A09A-B64B-B41C-7836E08F5A3B}"/>
                </a:ext>
              </a:extLst>
            </p:cNvPr>
            <p:cNvSpPr/>
            <p:nvPr/>
          </p:nvSpPr>
          <p:spPr>
            <a:xfrm>
              <a:off x="14484" y="1100328"/>
              <a:ext cx="1151382" cy="123444"/>
            </a:xfrm>
            <a:custGeom>
              <a:avLst/>
              <a:gdLst/>
              <a:ahLst/>
              <a:cxnLst/>
              <a:rect l="0" t="0" r="0" b="0"/>
              <a:pathLst>
                <a:path w="1151382" h="123444">
                  <a:moveTo>
                    <a:pt x="1027938" y="0"/>
                  </a:moveTo>
                  <a:lnTo>
                    <a:pt x="1151382" y="61722"/>
                  </a:lnTo>
                  <a:lnTo>
                    <a:pt x="1027938" y="123444"/>
                  </a:lnTo>
                  <a:lnTo>
                    <a:pt x="1027938" y="82296"/>
                  </a:lnTo>
                  <a:lnTo>
                    <a:pt x="0" y="82296"/>
                  </a:lnTo>
                  <a:lnTo>
                    <a:pt x="0" y="41148"/>
                  </a:lnTo>
                  <a:lnTo>
                    <a:pt x="1027938" y="41148"/>
                  </a:lnTo>
                  <a:lnTo>
                    <a:pt x="102793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C3BE5B2-A71C-6845-ABC4-49869969766C}"/>
                </a:ext>
              </a:extLst>
            </p:cNvPr>
            <p:cNvSpPr/>
            <p:nvPr/>
          </p:nvSpPr>
          <p:spPr>
            <a:xfrm>
              <a:off x="0" y="867088"/>
              <a:ext cx="1155284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vzorek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503FA44-B660-7849-AA5E-B1A9B0E0A5D6}"/>
                </a:ext>
              </a:extLst>
            </p:cNvPr>
            <p:cNvSpPr/>
            <p:nvPr/>
          </p:nvSpPr>
          <p:spPr>
            <a:xfrm>
              <a:off x="3156216" y="1853871"/>
              <a:ext cx="1378387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vakuum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1" name="Shape 60498">
              <a:extLst>
                <a:ext uri="{FF2B5EF4-FFF2-40B4-BE49-F238E27FC236}">
                  <a16:creationId xmlns:a16="http://schemas.microsoft.com/office/drawing/2014/main" id="{678185BB-58B9-284C-A14C-2586A2CADBE0}"/>
                </a:ext>
              </a:extLst>
            </p:cNvPr>
            <p:cNvSpPr/>
            <p:nvPr/>
          </p:nvSpPr>
          <p:spPr>
            <a:xfrm>
              <a:off x="2296674" y="2243328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60499">
              <a:extLst>
                <a:ext uri="{FF2B5EF4-FFF2-40B4-BE49-F238E27FC236}">
                  <a16:creationId xmlns:a16="http://schemas.microsoft.com/office/drawing/2014/main" id="{26E70A5A-6B8E-E148-90BD-7D010119D7A7}"/>
                </a:ext>
              </a:extLst>
            </p:cNvPr>
            <p:cNvSpPr/>
            <p:nvPr/>
          </p:nvSpPr>
          <p:spPr>
            <a:xfrm>
              <a:off x="2296674" y="2161033"/>
              <a:ext cx="41148" cy="41149"/>
            </a:xfrm>
            <a:custGeom>
              <a:avLst/>
              <a:gdLst/>
              <a:ahLst/>
              <a:cxnLst/>
              <a:rect l="0" t="0" r="0" b="0"/>
              <a:pathLst>
                <a:path w="41148" h="41149">
                  <a:moveTo>
                    <a:pt x="0" y="0"/>
                  </a:moveTo>
                  <a:lnTo>
                    <a:pt x="41148" y="0"/>
                  </a:lnTo>
                  <a:lnTo>
                    <a:pt x="41148" y="41149"/>
                  </a:lnTo>
                  <a:lnTo>
                    <a:pt x="0" y="4114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60500">
              <a:extLst>
                <a:ext uri="{FF2B5EF4-FFF2-40B4-BE49-F238E27FC236}">
                  <a16:creationId xmlns:a16="http://schemas.microsoft.com/office/drawing/2014/main" id="{4264B16C-BAD0-2145-94D6-58FD18BA2E9D}"/>
                </a:ext>
              </a:extLst>
            </p:cNvPr>
            <p:cNvSpPr/>
            <p:nvPr/>
          </p:nvSpPr>
          <p:spPr>
            <a:xfrm>
              <a:off x="2296674" y="2078737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60501">
              <a:extLst>
                <a:ext uri="{FF2B5EF4-FFF2-40B4-BE49-F238E27FC236}">
                  <a16:creationId xmlns:a16="http://schemas.microsoft.com/office/drawing/2014/main" id="{CE1C095D-9E15-2449-9E4D-B3BDB040278B}"/>
                </a:ext>
              </a:extLst>
            </p:cNvPr>
            <p:cNvSpPr/>
            <p:nvPr/>
          </p:nvSpPr>
          <p:spPr>
            <a:xfrm>
              <a:off x="2296674" y="1996440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60502">
              <a:extLst>
                <a:ext uri="{FF2B5EF4-FFF2-40B4-BE49-F238E27FC236}">
                  <a16:creationId xmlns:a16="http://schemas.microsoft.com/office/drawing/2014/main" id="{14DF18A0-E599-1E4C-AB31-C28AE2170EDF}"/>
                </a:ext>
              </a:extLst>
            </p:cNvPr>
            <p:cNvSpPr/>
            <p:nvPr/>
          </p:nvSpPr>
          <p:spPr>
            <a:xfrm>
              <a:off x="2296674" y="191414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60503">
              <a:extLst>
                <a:ext uri="{FF2B5EF4-FFF2-40B4-BE49-F238E27FC236}">
                  <a16:creationId xmlns:a16="http://schemas.microsoft.com/office/drawing/2014/main" id="{66F3B008-DC88-AD40-861E-B6DEAF7360E3}"/>
                </a:ext>
              </a:extLst>
            </p:cNvPr>
            <p:cNvSpPr/>
            <p:nvPr/>
          </p:nvSpPr>
          <p:spPr>
            <a:xfrm>
              <a:off x="2296674" y="1831849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60504">
              <a:extLst>
                <a:ext uri="{FF2B5EF4-FFF2-40B4-BE49-F238E27FC236}">
                  <a16:creationId xmlns:a16="http://schemas.microsoft.com/office/drawing/2014/main" id="{B0362D83-10CC-5142-95ED-4AF54E8AFF02}"/>
                </a:ext>
              </a:extLst>
            </p:cNvPr>
            <p:cNvSpPr/>
            <p:nvPr/>
          </p:nvSpPr>
          <p:spPr>
            <a:xfrm>
              <a:off x="2296674" y="1749552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60505">
              <a:extLst>
                <a:ext uri="{FF2B5EF4-FFF2-40B4-BE49-F238E27FC236}">
                  <a16:creationId xmlns:a16="http://schemas.microsoft.com/office/drawing/2014/main" id="{A8CCE290-317D-FE47-B226-B05375381A0C}"/>
                </a:ext>
              </a:extLst>
            </p:cNvPr>
            <p:cNvSpPr/>
            <p:nvPr/>
          </p:nvSpPr>
          <p:spPr>
            <a:xfrm>
              <a:off x="2296674" y="1667256"/>
              <a:ext cx="41148" cy="41149"/>
            </a:xfrm>
            <a:custGeom>
              <a:avLst/>
              <a:gdLst/>
              <a:ahLst/>
              <a:cxnLst/>
              <a:rect l="0" t="0" r="0" b="0"/>
              <a:pathLst>
                <a:path w="41148" h="41149">
                  <a:moveTo>
                    <a:pt x="0" y="0"/>
                  </a:moveTo>
                  <a:lnTo>
                    <a:pt x="41148" y="0"/>
                  </a:lnTo>
                  <a:lnTo>
                    <a:pt x="41148" y="41149"/>
                  </a:lnTo>
                  <a:lnTo>
                    <a:pt x="0" y="4114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60506">
              <a:extLst>
                <a:ext uri="{FF2B5EF4-FFF2-40B4-BE49-F238E27FC236}">
                  <a16:creationId xmlns:a16="http://schemas.microsoft.com/office/drawing/2014/main" id="{A634935C-F657-5A47-9D8F-A1BDC94E1D07}"/>
                </a:ext>
              </a:extLst>
            </p:cNvPr>
            <p:cNvSpPr/>
            <p:nvPr/>
          </p:nvSpPr>
          <p:spPr>
            <a:xfrm>
              <a:off x="2296674" y="1584961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60507">
              <a:extLst>
                <a:ext uri="{FF2B5EF4-FFF2-40B4-BE49-F238E27FC236}">
                  <a16:creationId xmlns:a16="http://schemas.microsoft.com/office/drawing/2014/main" id="{35867FEA-405B-0E44-9836-27D91102DDBE}"/>
                </a:ext>
              </a:extLst>
            </p:cNvPr>
            <p:cNvSpPr/>
            <p:nvPr/>
          </p:nvSpPr>
          <p:spPr>
            <a:xfrm>
              <a:off x="2296674" y="150266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60508">
              <a:extLst>
                <a:ext uri="{FF2B5EF4-FFF2-40B4-BE49-F238E27FC236}">
                  <a16:creationId xmlns:a16="http://schemas.microsoft.com/office/drawing/2014/main" id="{3C8DBDC1-41F7-BC40-B57B-0E4C5C5BD1D5}"/>
                </a:ext>
              </a:extLst>
            </p:cNvPr>
            <p:cNvSpPr/>
            <p:nvPr/>
          </p:nvSpPr>
          <p:spPr>
            <a:xfrm>
              <a:off x="2296674" y="1420368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60509">
              <a:extLst>
                <a:ext uri="{FF2B5EF4-FFF2-40B4-BE49-F238E27FC236}">
                  <a16:creationId xmlns:a16="http://schemas.microsoft.com/office/drawing/2014/main" id="{A25CD28C-C269-7E4D-9DA6-2440452FA8CC}"/>
                </a:ext>
              </a:extLst>
            </p:cNvPr>
            <p:cNvSpPr/>
            <p:nvPr/>
          </p:nvSpPr>
          <p:spPr>
            <a:xfrm>
              <a:off x="2296674" y="1338072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60510">
              <a:extLst>
                <a:ext uri="{FF2B5EF4-FFF2-40B4-BE49-F238E27FC236}">
                  <a16:creationId xmlns:a16="http://schemas.microsoft.com/office/drawing/2014/main" id="{C3EE2BFD-9D89-B444-B407-E61EB6108B0D}"/>
                </a:ext>
              </a:extLst>
            </p:cNvPr>
            <p:cNvSpPr/>
            <p:nvPr/>
          </p:nvSpPr>
          <p:spPr>
            <a:xfrm>
              <a:off x="2296674" y="1255777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60511">
              <a:extLst>
                <a:ext uri="{FF2B5EF4-FFF2-40B4-BE49-F238E27FC236}">
                  <a16:creationId xmlns:a16="http://schemas.microsoft.com/office/drawing/2014/main" id="{31D8197E-D9DA-1E45-8481-359182E1AC39}"/>
                </a:ext>
              </a:extLst>
            </p:cNvPr>
            <p:cNvSpPr/>
            <p:nvPr/>
          </p:nvSpPr>
          <p:spPr>
            <a:xfrm>
              <a:off x="2296674" y="1173480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60512">
              <a:extLst>
                <a:ext uri="{FF2B5EF4-FFF2-40B4-BE49-F238E27FC236}">
                  <a16:creationId xmlns:a16="http://schemas.microsoft.com/office/drawing/2014/main" id="{6758C53A-2703-3044-BF44-ADC282248BAB}"/>
                </a:ext>
              </a:extLst>
            </p:cNvPr>
            <p:cNvSpPr/>
            <p:nvPr/>
          </p:nvSpPr>
          <p:spPr>
            <a:xfrm>
              <a:off x="2296674" y="1091185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60513">
              <a:extLst>
                <a:ext uri="{FF2B5EF4-FFF2-40B4-BE49-F238E27FC236}">
                  <a16:creationId xmlns:a16="http://schemas.microsoft.com/office/drawing/2014/main" id="{87781645-6ADF-6440-A634-8A979699735D}"/>
                </a:ext>
              </a:extLst>
            </p:cNvPr>
            <p:cNvSpPr/>
            <p:nvPr/>
          </p:nvSpPr>
          <p:spPr>
            <a:xfrm>
              <a:off x="2296674" y="1009650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60514">
              <a:extLst>
                <a:ext uri="{FF2B5EF4-FFF2-40B4-BE49-F238E27FC236}">
                  <a16:creationId xmlns:a16="http://schemas.microsoft.com/office/drawing/2014/main" id="{73791B30-740A-2F45-AF71-F3AB8B9BE3BE}"/>
                </a:ext>
              </a:extLst>
            </p:cNvPr>
            <p:cNvSpPr/>
            <p:nvPr/>
          </p:nvSpPr>
          <p:spPr>
            <a:xfrm>
              <a:off x="2296674" y="92735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60515">
              <a:extLst>
                <a:ext uri="{FF2B5EF4-FFF2-40B4-BE49-F238E27FC236}">
                  <a16:creationId xmlns:a16="http://schemas.microsoft.com/office/drawing/2014/main" id="{995B9754-62D5-DE40-8658-A19AE7A2272F}"/>
                </a:ext>
              </a:extLst>
            </p:cNvPr>
            <p:cNvSpPr/>
            <p:nvPr/>
          </p:nvSpPr>
          <p:spPr>
            <a:xfrm>
              <a:off x="2296674" y="845059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60516">
              <a:extLst>
                <a:ext uri="{FF2B5EF4-FFF2-40B4-BE49-F238E27FC236}">
                  <a16:creationId xmlns:a16="http://schemas.microsoft.com/office/drawing/2014/main" id="{A99F5F89-7223-7E4C-9E31-5B5EF1AEB7FA}"/>
                </a:ext>
              </a:extLst>
            </p:cNvPr>
            <p:cNvSpPr/>
            <p:nvPr/>
          </p:nvSpPr>
          <p:spPr>
            <a:xfrm>
              <a:off x="2296674" y="762762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60517">
              <a:extLst>
                <a:ext uri="{FF2B5EF4-FFF2-40B4-BE49-F238E27FC236}">
                  <a16:creationId xmlns:a16="http://schemas.microsoft.com/office/drawing/2014/main" id="{63B76D6B-CBC5-B040-BE51-9E0E56DA4E2D}"/>
                </a:ext>
              </a:extLst>
            </p:cNvPr>
            <p:cNvSpPr/>
            <p:nvPr/>
          </p:nvSpPr>
          <p:spPr>
            <a:xfrm>
              <a:off x="2296674" y="680466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60518">
              <a:extLst>
                <a:ext uri="{FF2B5EF4-FFF2-40B4-BE49-F238E27FC236}">
                  <a16:creationId xmlns:a16="http://schemas.microsoft.com/office/drawing/2014/main" id="{0E9391E5-7494-AE4B-B185-3CAC48051F6A}"/>
                </a:ext>
              </a:extLst>
            </p:cNvPr>
            <p:cNvSpPr/>
            <p:nvPr/>
          </p:nvSpPr>
          <p:spPr>
            <a:xfrm>
              <a:off x="2296674" y="598170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60519">
              <a:extLst>
                <a:ext uri="{FF2B5EF4-FFF2-40B4-BE49-F238E27FC236}">
                  <a16:creationId xmlns:a16="http://schemas.microsoft.com/office/drawing/2014/main" id="{E64AC3EE-0ACA-664C-BC87-815A4357F13C}"/>
                </a:ext>
              </a:extLst>
            </p:cNvPr>
            <p:cNvSpPr/>
            <p:nvPr/>
          </p:nvSpPr>
          <p:spPr>
            <a:xfrm>
              <a:off x="2296674" y="51587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60520">
              <a:extLst>
                <a:ext uri="{FF2B5EF4-FFF2-40B4-BE49-F238E27FC236}">
                  <a16:creationId xmlns:a16="http://schemas.microsoft.com/office/drawing/2014/main" id="{2CD8F5E5-E7A0-C04C-BE89-A3A8B7CBABF3}"/>
                </a:ext>
              </a:extLst>
            </p:cNvPr>
            <p:cNvSpPr/>
            <p:nvPr/>
          </p:nvSpPr>
          <p:spPr>
            <a:xfrm>
              <a:off x="2296674" y="433578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60521">
              <a:extLst>
                <a:ext uri="{FF2B5EF4-FFF2-40B4-BE49-F238E27FC236}">
                  <a16:creationId xmlns:a16="http://schemas.microsoft.com/office/drawing/2014/main" id="{D7C9AAD6-E90C-9F47-8190-A01A275CC0D4}"/>
                </a:ext>
              </a:extLst>
            </p:cNvPr>
            <p:cNvSpPr/>
            <p:nvPr/>
          </p:nvSpPr>
          <p:spPr>
            <a:xfrm>
              <a:off x="2296674" y="351282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60522">
              <a:extLst>
                <a:ext uri="{FF2B5EF4-FFF2-40B4-BE49-F238E27FC236}">
                  <a16:creationId xmlns:a16="http://schemas.microsoft.com/office/drawing/2014/main" id="{AC28BD98-58D6-CF4E-9620-A2CD0B0AD9A4}"/>
                </a:ext>
              </a:extLst>
            </p:cNvPr>
            <p:cNvSpPr/>
            <p:nvPr/>
          </p:nvSpPr>
          <p:spPr>
            <a:xfrm>
              <a:off x="2296674" y="268986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60523">
              <a:extLst>
                <a:ext uri="{FF2B5EF4-FFF2-40B4-BE49-F238E27FC236}">
                  <a16:creationId xmlns:a16="http://schemas.microsoft.com/office/drawing/2014/main" id="{882101F3-0EBD-A34C-979D-1A6AB756C16B}"/>
                </a:ext>
              </a:extLst>
            </p:cNvPr>
            <p:cNvSpPr/>
            <p:nvPr/>
          </p:nvSpPr>
          <p:spPr>
            <a:xfrm>
              <a:off x="2296674" y="186691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60524">
              <a:extLst>
                <a:ext uri="{FF2B5EF4-FFF2-40B4-BE49-F238E27FC236}">
                  <a16:creationId xmlns:a16="http://schemas.microsoft.com/office/drawing/2014/main" id="{61A16678-E206-704E-B0B1-66766B93F083}"/>
                </a:ext>
              </a:extLst>
            </p:cNvPr>
            <p:cNvSpPr/>
            <p:nvPr/>
          </p:nvSpPr>
          <p:spPr>
            <a:xfrm>
              <a:off x="2296674" y="104394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60525">
              <a:extLst>
                <a:ext uri="{FF2B5EF4-FFF2-40B4-BE49-F238E27FC236}">
                  <a16:creationId xmlns:a16="http://schemas.microsoft.com/office/drawing/2014/main" id="{9D00CDC6-9382-E844-B786-69FDE2DDF599}"/>
                </a:ext>
              </a:extLst>
            </p:cNvPr>
            <p:cNvSpPr/>
            <p:nvPr/>
          </p:nvSpPr>
          <p:spPr>
            <a:xfrm>
              <a:off x="2296674" y="22098"/>
              <a:ext cx="41148" cy="41148"/>
            </a:xfrm>
            <a:custGeom>
              <a:avLst/>
              <a:gdLst/>
              <a:ahLst/>
              <a:cxnLst/>
              <a:rect l="0" t="0" r="0" b="0"/>
              <a:pathLst>
                <a:path w="41148" h="41148">
                  <a:moveTo>
                    <a:pt x="0" y="0"/>
                  </a:moveTo>
                  <a:lnTo>
                    <a:pt x="41148" y="0"/>
                  </a:lnTo>
                  <a:lnTo>
                    <a:pt x="4114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73F2DFA-E442-3145-BFBC-CAC409F7D799}"/>
                </a:ext>
              </a:extLst>
            </p:cNvPr>
            <p:cNvSpPr/>
            <p:nvPr/>
          </p:nvSpPr>
          <p:spPr>
            <a:xfrm>
              <a:off x="1018032" y="1853877"/>
              <a:ext cx="121494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(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DD21EA4-BCF5-7F40-89C5-F9680B3B41CF}"/>
                </a:ext>
              </a:extLst>
            </p:cNvPr>
            <p:cNvSpPr/>
            <p:nvPr/>
          </p:nvSpPr>
          <p:spPr>
            <a:xfrm>
              <a:off x="1109326" y="1853877"/>
              <a:ext cx="1378386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vakuum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21300F7-7737-5249-9388-2450CD14B93B}"/>
                </a:ext>
              </a:extLst>
            </p:cNvPr>
            <p:cNvSpPr/>
            <p:nvPr/>
          </p:nvSpPr>
          <p:spPr>
            <a:xfrm>
              <a:off x="2145652" y="1853877"/>
              <a:ext cx="121494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)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3805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36AF6-3550-6145-ADC2-1E4A2F01C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detekce</a:t>
            </a:r>
            <a:r>
              <a:rPr lang="en-GB" dirty="0"/>
              <a:t> </a:t>
            </a:r>
            <a:r>
              <a:rPr lang="en-GB" dirty="0" err="1"/>
              <a:t>iontů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A9F3A-8D26-FF47-BE35-CA3313EAD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898" y="1836258"/>
            <a:ext cx="10515600" cy="4351338"/>
          </a:xfrm>
        </p:spPr>
        <p:txBody>
          <a:bodyPr/>
          <a:lstStyle/>
          <a:p>
            <a:pPr lvl="0" fontAlgn="base"/>
            <a:r>
              <a:rPr lang="cs-CZ" dirty="0"/>
              <a:t>ionty po rozdělení v hmotnostním analyzátoru dopadají na detektor iontů, který generuje signál z dopadajících iontů</a:t>
            </a:r>
          </a:p>
          <a:p>
            <a:pPr lvl="1" fontAlgn="base"/>
            <a:r>
              <a:rPr lang="cs-CZ" dirty="0"/>
              <a:t>tvorba sekundárních elektronů, které se následně zesilují</a:t>
            </a:r>
          </a:p>
          <a:p>
            <a:r>
              <a:rPr lang="cs-CZ" dirty="0"/>
              <a:t>indukce proudu po dopadu iontů</a:t>
            </a:r>
            <a:r>
              <a:rPr lang="cs-CZ" dirty="0">
                <a:effectLst/>
              </a:rPr>
              <a:t> </a:t>
            </a:r>
          </a:p>
          <a:p>
            <a:endParaRPr lang="cs-CZ" dirty="0"/>
          </a:p>
          <a:p>
            <a:r>
              <a:rPr lang="cs-CZ" dirty="0">
                <a:effectLst/>
              </a:rPr>
              <a:t>používají se různé detektory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341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CC26-F48F-3248-8196-EAEC6815A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hmotnostní</a:t>
            </a:r>
            <a:r>
              <a:rPr lang="en-GB" dirty="0"/>
              <a:t> </a:t>
            </a:r>
            <a:r>
              <a:rPr lang="en-GB" dirty="0" err="1"/>
              <a:t>spektrum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4BD36-39F8-A54D-87A1-497555869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18" y="1455255"/>
            <a:ext cx="11717079" cy="5147563"/>
          </a:xfrm>
        </p:spPr>
        <p:txBody>
          <a:bodyPr/>
          <a:lstStyle/>
          <a:p>
            <a:r>
              <a:rPr lang="cs-CZ" b="1" dirty="0"/>
              <a:t>Základní veličiny </a:t>
            </a:r>
            <a:r>
              <a:rPr lang="cs-CZ" dirty="0"/>
              <a:t>– intenzita (absolutní, relativní), poměr hmotnosti a náboje (m/z)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měří se intenzita iontů v závislosti na m/z (osa </a:t>
            </a:r>
            <a:r>
              <a:rPr lang="cs-CZ" dirty="0" err="1"/>
              <a:t>x</a:t>
            </a:r>
            <a:r>
              <a:rPr lang="cs-CZ" dirty="0"/>
              <a:t>):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587BC4F-9F8D-4446-8433-B81298ED0F3E}"/>
              </a:ext>
            </a:extLst>
          </p:cNvPr>
          <p:cNvGrpSpPr/>
          <p:nvPr/>
        </p:nvGrpSpPr>
        <p:grpSpPr>
          <a:xfrm>
            <a:off x="3594099" y="2006599"/>
            <a:ext cx="5003819" cy="2844798"/>
            <a:chOff x="0" y="0"/>
            <a:chExt cx="3941139" cy="2189988"/>
          </a:xfrm>
        </p:grpSpPr>
        <p:sp>
          <p:nvSpPr>
            <p:cNvPr id="42" name="Shape 941">
              <a:extLst>
                <a:ext uri="{FF2B5EF4-FFF2-40B4-BE49-F238E27FC236}">
                  <a16:creationId xmlns:a16="http://schemas.microsoft.com/office/drawing/2014/main" id="{F2C4828B-7988-A243-AC62-A017190A2ACF}"/>
                </a:ext>
              </a:extLst>
            </p:cNvPr>
            <p:cNvSpPr/>
            <p:nvPr/>
          </p:nvSpPr>
          <p:spPr>
            <a:xfrm>
              <a:off x="1429587" y="1932432"/>
              <a:ext cx="35814" cy="236982"/>
            </a:xfrm>
            <a:custGeom>
              <a:avLst/>
              <a:gdLst/>
              <a:ahLst/>
              <a:cxnLst/>
              <a:rect l="0" t="0" r="0" b="0"/>
              <a:pathLst>
                <a:path w="35814" h="236982">
                  <a:moveTo>
                    <a:pt x="27432" y="0"/>
                  </a:moveTo>
                  <a:lnTo>
                    <a:pt x="35814" y="236220"/>
                  </a:lnTo>
                  <a:lnTo>
                    <a:pt x="8382" y="236982"/>
                  </a:lnTo>
                  <a:lnTo>
                    <a:pt x="0" y="762"/>
                  </a:lnTo>
                  <a:lnTo>
                    <a:pt x="274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942">
              <a:extLst>
                <a:ext uri="{FF2B5EF4-FFF2-40B4-BE49-F238E27FC236}">
                  <a16:creationId xmlns:a16="http://schemas.microsoft.com/office/drawing/2014/main" id="{520382A4-2BAD-784F-AA3C-B8AABEF497A8}"/>
                </a:ext>
              </a:extLst>
            </p:cNvPr>
            <p:cNvSpPr/>
            <p:nvPr/>
          </p:nvSpPr>
          <p:spPr>
            <a:xfrm>
              <a:off x="1381581" y="1696212"/>
              <a:ext cx="35814" cy="467868"/>
            </a:xfrm>
            <a:custGeom>
              <a:avLst/>
              <a:gdLst/>
              <a:ahLst/>
              <a:cxnLst/>
              <a:rect l="0" t="0" r="0" b="0"/>
              <a:pathLst>
                <a:path w="35814" h="467868">
                  <a:moveTo>
                    <a:pt x="0" y="0"/>
                  </a:moveTo>
                  <a:lnTo>
                    <a:pt x="27432" y="0"/>
                  </a:lnTo>
                  <a:lnTo>
                    <a:pt x="35814" y="467868"/>
                  </a:lnTo>
                  <a:lnTo>
                    <a:pt x="8382" y="46786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943">
              <a:extLst>
                <a:ext uri="{FF2B5EF4-FFF2-40B4-BE49-F238E27FC236}">
                  <a16:creationId xmlns:a16="http://schemas.microsoft.com/office/drawing/2014/main" id="{D4C71F56-6ADC-2349-B89C-DE69A6BFDC24}"/>
                </a:ext>
              </a:extLst>
            </p:cNvPr>
            <p:cNvSpPr/>
            <p:nvPr/>
          </p:nvSpPr>
          <p:spPr>
            <a:xfrm>
              <a:off x="948003" y="44196"/>
              <a:ext cx="27432" cy="2106168"/>
            </a:xfrm>
            <a:custGeom>
              <a:avLst/>
              <a:gdLst/>
              <a:ahLst/>
              <a:cxnLst/>
              <a:rect l="0" t="0" r="0" b="0"/>
              <a:pathLst>
                <a:path w="27432" h="2106168">
                  <a:moveTo>
                    <a:pt x="0" y="0"/>
                  </a:moveTo>
                  <a:lnTo>
                    <a:pt x="27432" y="0"/>
                  </a:lnTo>
                  <a:lnTo>
                    <a:pt x="27432" y="2106168"/>
                  </a:lnTo>
                  <a:lnTo>
                    <a:pt x="0" y="2106168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60584">
              <a:extLst>
                <a:ext uri="{FF2B5EF4-FFF2-40B4-BE49-F238E27FC236}">
                  <a16:creationId xmlns:a16="http://schemas.microsoft.com/office/drawing/2014/main" id="{EFE34B9A-329A-1F4B-A7EA-9F8D315FCD1B}"/>
                </a:ext>
              </a:extLst>
            </p:cNvPr>
            <p:cNvSpPr/>
            <p:nvPr/>
          </p:nvSpPr>
          <p:spPr>
            <a:xfrm>
              <a:off x="2760801" y="1250442"/>
              <a:ext cx="27432" cy="905256"/>
            </a:xfrm>
            <a:custGeom>
              <a:avLst/>
              <a:gdLst/>
              <a:ahLst/>
              <a:cxnLst/>
              <a:rect l="0" t="0" r="0" b="0"/>
              <a:pathLst>
                <a:path w="27432" h="905256">
                  <a:moveTo>
                    <a:pt x="0" y="0"/>
                  </a:moveTo>
                  <a:lnTo>
                    <a:pt x="27432" y="0"/>
                  </a:lnTo>
                  <a:lnTo>
                    <a:pt x="27432" y="905256"/>
                  </a:lnTo>
                  <a:lnTo>
                    <a:pt x="0" y="90525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60585">
              <a:extLst>
                <a:ext uri="{FF2B5EF4-FFF2-40B4-BE49-F238E27FC236}">
                  <a16:creationId xmlns:a16="http://schemas.microsoft.com/office/drawing/2014/main" id="{9532AFB5-D0B3-7D4C-8C58-45B3168C72D3}"/>
                </a:ext>
              </a:extLst>
            </p:cNvPr>
            <p:cNvSpPr/>
            <p:nvPr/>
          </p:nvSpPr>
          <p:spPr>
            <a:xfrm>
              <a:off x="3442791" y="986790"/>
              <a:ext cx="27432" cy="1165098"/>
            </a:xfrm>
            <a:custGeom>
              <a:avLst/>
              <a:gdLst/>
              <a:ahLst/>
              <a:cxnLst/>
              <a:rect l="0" t="0" r="0" b="0"/>
              <a:pathLst>
                <a:path w="27432" h="1165098">
                  <a:moveTo>
                    <a:pt x="0" y="0"/>
                  </a:moveTo>
                  <a:lnTo>
                    <a:pt x="27432" y="0"/>
                  </a:lnTo>
                  <a:lnTo>
                    <a:pt x="27432" y="1165098"/>
                  </a:lnTo>
                  <a:lnTo>
                    <a:pt x="0" y="116509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60586">
              <a:extLst>
                <a:ext uri="{FF2B5EF4-FFF2-40B4-BE49-F238E27FC236}">
                  <a16:creationId xmlns:a16="http://schemas.microsoft.com/office/drawing/2014/main" id="{B3BE0912-8D10-E943-A780-1DE5C569512E}"/>
                </a:ext>
              </a:extLst>
            </p:cNvPr>
            <p:cNvSpPr/>
            <p:nvPr/>
          </p:nvSpPr>
          <p:spPr>
            <a:xfrm>
              <a:off x="3485463" y="1730502"/>
              <a:ext cx="27432" cy="438912"/>
            </a:xfrm>
            <a:custGeom>
              <a:avLst/>
              <a:gdLst/>
              <a:ahLst/>
              <a:cxnLst/>
              <a:rect l="0" t="0" r="0" b="0"/>
              <a:pathLst>
                <a:path w="27432" h="438912">
                  <a:moveTo>
                    <a:pt x="0" y="0"/>
                  </a:moveTo>
                  <a:lnTo>
                    <a:pt x="27432" y="0"/>
                  </a:lnTo>
                  <a:lnTo>
                    <a:pt x="27432" y="438912"/>
                  </a:lnTo>
                  <a:lnTo>
                    <a:pt x="0" y="43891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60587">
              <a:extLst>
                <a:ext uri="{FF2B5EF4-FFF2-40B4-BE49-F238E27FC236}">
                  <a16:creationId xmlns:a16="http://schemas.microsoft.com/office/drawing/2014/main" id="{9BF12352-DE85-B748-A2BA-A64B5F782BE9}"/>
                </a:ext>
              </a:extLst>
            </p:cNvPr>
            <p:cNvSpPr/>
            <p:nvPr/>
          </p:nvSpPr>
          <p:spPr>
            <a:xfrm>
              <a:off x="2808807" y="1730502"/>
              <a:ext cx="27432" cy="421386"/>
            </a:xfrm>
            <a:custGeom>
              <a:avLst/>
              <a:gdLst/>
              <a:ahLst/>
              <a:cxnLst/>
              <a:rect l="0" t="0" r="0" b="0"/>
              <a:pathLst>
                <a:path w="27432" h="421386">
                  <a:moveTo>
                    <a:pt x="0" y="0"/>
                  </a:moveTo>
                  <a:lnTo>
                    <a:pt x="27432" y="0"/>
                  </a:lnTo>
                  <a:lnTo>
                    <a:pt x="27432" y="421386"/>
                  </a:lnTo>
                  <a:lnTo>
                    <a:pt x="0" y="421386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60588">
              <a:extLst>
                <a:ext uri="{FF2B5EF4-FFF2-40B4-BE49-F238E27FC236}">
                  <a16:creationId xmlns:a16="http://schemas.microsoft.com/office/drawing/2014/main" id="{2CC30972-B1B3-FC43-AABC-678327AB0790}"/>
                </a:ext>
              </a:extLst>
            </p:cNvPr>
            <p:cNvSpPr/>
            <p:nvPr/>
          </p:nvSpPr>
          <p:spPr>
            <a:xfrm>
              <a:off x="363549" y="0"/>
              <a:ext cx="41148" cy="2187702"/>
            </a:xfrm>
            <a:custGeom>
              <a:avLst/>
              <a:gdLst/>
              <a:ahLst/>
              <a:cxnLst/>
              <a:rect l="0" t="0" r="0" b="0"/>
              <a:pathLst>
                <a:path w="41148" h="2187702">
                  <a:moveTo>
                    <a:pt x="0" y="0"/>
                  </a:moveTo>
                  <a:lnTo>
                    <a:pt x="41148" y="0"/>
                  </a:lnTo>
                  <a:lnTo>
                    <a:pt x="41148" y="2187702"/>
                  </a:lnTo>
                  <a:lnTo>
                    <a:pt x="0" y="218770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60589">
              <a:extLst>
                <a:ext uri="{FF2B5EF4-FFF2-40B4-BE49-F238E27FC236}">
                  <a16:creationId xmlns:a16="http://schemas.microsoft.com/office/drawing/2014/main" id="{95D26057-684B-BC42-AE48-1B09E9E18C7B}"/>
                </a:ext>
              </a:extLst>
            </p:cNvPr>
            <p:cNvSpPr/>
            <p:nvPr/>
          </p:nvSpPr>
          <p:spPr>
            <a:xfrm>
              <a:off x="375741" y="2148840"/>
              <a:ext cx="3565398" cy="41148"/>
            </a:xfrm>
            <a:custGeom>
              <a:avLst/>
              <a:gdLst/>
              <a:ahLst/>
              <a:cxnLst/>
              <a:rect l="0" t="0" r="0" b="0"/>
              <a:pathLst>
                <a:path w="3565398" h="41148">
                  <a:moveTo>
                    <a:pt x="0" y="0"/>
                  </a:moveTo>
                  <a:lnTo>
                    <a:pt x="3565398" y="0"/>
                  </a:lnTo>
                  <a:lnTo>
                    <a:pt x="3565398" y="41148"/>
                  </a:lnTo>
                  <a:lnTo>
                    <a:pt x="0" y="41148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81D7C40-8E71-5947-B733-20144C2752F9}"/>
                </a:ext>
              </a:extLst>
            </p:cNvPr>
            <p:cNvSpPr/>
            <p:nvPr/>
          </p:nvSpPr>
          <p:spPr>
            <a:xfrm rot="-5399999">
              <a:off x="-568604" y="675708"/>
              <a:ext cx="1480142" cy="3429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indent="-6350">
                <a:lnSpc>
                  <a:spcPct val="107000"/>
                </a:lnSpc>
                <a:spcAft>
                  <a:spcPts val="800"/>
                </a:spcAft>
              </a:pPr>
              <a:r>
                <a:rPr lang="cs-CZ" sz="2150" b="1">
                  <a:solidFill>
                    <a:srgbClr val="0000CC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Intenzita</a:t>
              </a:r>
              <a:endParaRPr lang="cs-CZ" sz="215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52" name="Shape 60590">
              <a:extLst>
                <a:ext uri="{FF2B5EF4-FFF2-40B4-BE49-F238E27FC236}">
                  <a16:creationId xmlns:a16="http://schemas.microsoft.com/office/drawing/2014/main" id="{B6CB83D3-9494-BE40-857A-CBDE04E030EC}"/>
                </a:ext>
              </a:extLst>
            </p:cNvPr>
            <p:cNvSpPr/>
            <p:nvPr/>
          </p:nvSpPr>
          <p:spPr>
            <a:xfrm>
              <a:off x="996009" y="1483614"/>
              <a:ext cx="27432" cy="662940"/>
            </a:xfrm>
            <a:custGeom>
              <a:avLst/>
              <a:gdLst/>
              <a:ahLst/>
              <a:cxnLst/>
              <a:rect l="0" t="0" r="0" b="0"/>
              <a:pathLst>
                <a:path w="27432" h="662940">
                  <a:moveTo>
                    <a:pt x="0" y="0"/>
                  </a:moveTo>
                  <a:lnTo>
                    <a:pt x="27432" y="0"/>
                  </a:lnTo>
                  <a:lnTo>
                    <a:pt x="27432" y="662940"/>
                  </a:lnTo>
                  <a:lnTo>
                    <a:pt x="0" y="66294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43511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674</Words>
  <Application>Microsoft Macintosh PowerPoint</Application>
  <PresentationFormat>Widescreen</PresentationFormat>
  <Paragraphs>137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 základy hmotnostní spektrometrie</vt:lpstr>
      <vt:lpstr>hmotnostní spektrometrie</vt:lpstr>
      <vt:lpstr>hmotnostní spektrometr</vt:lpstr>
      <vt:lpstr>základní pojmy</vt:lpstr>
      <vt:lpstr>PowerPoint Presentation</vt:lpstr>
      <vt:lpstr>PowerPoint Presentation</vt:lpstr>
      <vt:lpstr>hmotnostní spektrometr</vt:lpstr>
      <vt:lpstr>detekce iontů</vt:lpstr>
      <vt:lpstr>hmotnostní spektrum</vt:lpstr>
      <vt:lpstr>dnešní využití hmotnostní spektrometrie v klinické laboratoři</vt:lpstr>
      <vt:lpstr>PowerPoint Presentation</vt:lpstr>
      <vt:lpstr>MS a laboratorní automatizace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,…(úplné) základy hmotnostní spektrometrie</dc:title>
  <dc:creator>Valík Dalibor</dc:creator>
  <cp:lastModifiedBy>Valík Dalibor</cp:lastModifiedBy>
  <cp:revision>15</cp:revision>
  <dcterms:created xsi:type="dcterms:W3CDTF">2023-10-23T16:08:57Z</dcterms:created>
  <dcterms:modified xsi:type="dcterms:W3CDTF">2024-10-29T20:01:57Z</dcterms:modified>
</cp:coreProperties>
</file>