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6104A91-964F-42BA-80E0-7A306BE28768}" type="datetimeFigureOut">
              <a:rPr lang="cs-CZ" smtClean="0"/>
              <a:t>23.10.2023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B8E5C0-7ECB-4676-81C6-2A639BD66AB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Výroba transfuzních přípravků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r>
              <a:rPr lang="cs-CZ" dirty="0" smtClean="0"/>
              <a:t>Mgr. Jana Tylečková</a:t>
            </a:r>
          </a:p>
          <a:p>
            <a:pPr marL="0" lvl="1" algn="r"/>
            <a:r>
              <a:rPr lang="cs-CZ" dirty="0" smtClean="0"/>
              <a:t>Transfuzní a tkáňové oddělení FN </a:t>
            </a:r>
            <a:r>
              <a:rPr lang="cs-CZ" dirty="0"/>
              <a:t>B</a:t>
            </a:r>
            <a:r>
              <a:rPr lang="cs-CZ" dirty="0" smtClean="0"/>
              <a:t>rno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7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výroba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dodatečná úprava vyrobených transfuzních přípravků</a:t>
            </a:r>
          </a:p>
          <a:p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Post-</a:t>
            </a:r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deleukotizace</a:t>
            </a: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Promytí (odstranění zbytkové plazmy)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Ozáření (prevence TA-GVHD)</a:t>
            </a:r>
          </a:p>
          <a:p>
            <a:pPr lvl="3"/>
            <a:r>
              <a:rPr lang="cs-CZ" dirty="0" smtClean="0"/>
              <a:t> záření gama</a:t>
            </a:r>
            <a:r>
              <a:rPr lang="cs-CZ" dirty="0" smtClean="0">
                <a:latin typeface="Calibri"/>
              </a:rPr>
              <a:t> , </a:t>
            </a:r>
            <a:r>
              <a:rPr lang="cs-CZ" dirty="0" smtClean="0"/>
              <a:t>ozař. dávka 25-50 </a:t>
            </a:r>
            <a:r>
              <a:rPr lang="cs-CZ" dirty="0" err="1" smtClean="0"/>
              <a:t>Gy</a:t>
            </a:r>
            <a:r>
              <a:rPr lang="cs-CZ" dirty="0" smtClean="0"/>
              <a:t> – zablokuje proliferační aktivitu lymfocytů</a:t>
            </a:r>
          </a:p>
          <a:p>
            <a:pPr marL="357188" lvl="3" indent="-357188">
              <a:buFont typeface="Wingdings" pitchFamily="2" charset="2"/>
              <a:buChar char="Ø"/>
            </a:pPr>
            <a:r>
              <a:rPr lang="cs-CZ" sz="2400" dirty="0" err="1" smtClean="0"/>
              <a:t>Rozplnění</a:t>
            </a:r>
            <a:r>
              <a:rPr lang="cs-CZ" sz="2400" dirty="0" smtClean="0"/>
              <a:t> – pediatrická jednotka</a:t>
            </a:r>
            <a:endParaRPr lang="cs-CZ" sz="2400" dirty="0"/>
          </a:p>
          <a:p>
            <a:pPr lvl="3"/>
            <a:endParaRPr lang="cs-CZ" sz="24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208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dirty="0" smtClean="0"/>
              <a:t>Transfuzní přípravky (TP)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dirty="0" smtClean="0"/>
              <a:t>Léčivé přípravky vyrobené z lidské krve či jejích složek (IVLP, max. 10 dárců)</a:t>
            </a:r>
          </a:p>
          <a:p>
            <a:r>
              <a:rPr lang="cs-CZ" dirty="0" smtClean="0"/>
              <a:t>Pro každý typ TP stanoveny požadavky na kvalitu (objem, obsah účinných složek, obsah kontaminujících složek, </a:t>
            </a:r>
            <a:r>
              <a:rPr lang="cs-CZ" dirty="0" err="1" smtClean="0"/>
              <a:t>swirling</a:t>
            </a:r>
            <a:r>
              <a:rPr lang="cs-CZ" dirty="0" smtClean="0"/>
              <a:t> fenomén…)</a:t>
            </a:r>
          </a:p>
          <a:p>
            <a:r>
              <a:rPr lang="cs-CZ" dirty="0" smtClean="0"/>
              <a:t>Pro každý typ TP je stanoveno rozmezí teplot pro skladování, při kterých je garantována doba použitelnosti (monitorovaná teplota)</a:t>
            </a:r>
          </a:p>
          <a:p>
            <a:r>
              <a:rPr lang="cs-CZ" dirty="0" smtClean="0"/>
              <a:t>Příbalový leták – souhrnné informace o TP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2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cs-CZ" dirty="0" smtClean="0"/>
              <a:t>Erytrocytové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Exspirace</a:t>
            </a:r>
            <a:r>
              <a:rPr lang="cs-CZ" dirty="0"/>
              <a:t> </a:t>
            </a:r>
            <a:r>
              <a:rPr lang="cs-CZ" dirty="0" smtClean="0"/>
              <a:t>- podle </a:t>
            </a:r>
            <a:r>
              <a:rPr lang="cs-CZ" dirty="0"/>
              <a:t>použitého antikoagulačního a </a:t>
            </a:r>
            <a:r>
              <a:rPr lang="cs-CZ" dirty="0" err="1"/>
              <a:t>resuspenzního</a:t>
            </a:r>
            <a:r>
              <a:rPr lang="cs-CZ" dirty="0"/>
              <a:t> roztoku: 21 – 49 </a:t>
            </a:r>
            <a:r>
              <a:rPr lang="cs-CZ" dirty="0" smtClean="0"/>
              <a:t>dní (nejčastěji </a:t>
            </a:r>
            <a:r>
              <a:rPr lang="cs-CZ" b="1" dirty="0" smtClean="0"/>
              <a:t>42 dní</a:t>
            </a:r>
            <a:r>
              <a:rPr lang="cs-CZ" dirty="0" smtClean="0"/>
              <a:t>)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Skladování</a:t>
            </a:r>
            <a:r>
              <a:rPr lang="cs-CZ" b="1" dirty="0"/>
              <a:t>:</a:t>
            </a:r>
            <a:r>
              <a:rPr lang="cs-CZ" dirty="0"/>
              <a:t> od +2°C do +6°C</a:t>
            </a:r>
          </a:p>
          <a:p>
            <a:endParaRPr lang="cs-CZ" dirty="0" smtClean="0"/>
          </a:p>
          <a:p>
            <a:r>
              <a:rPr lang="cs-CZ" dirty="0" smtClean="0"/>
              <a:t>Shoda </a:t>
            </a:r>
            <a:r>
              <a:rPr lang="cs-CZ" dirty="0"/>
              <a:t>AB0 i </a:t>
            </a:r>
            <a:r>
              <a:rPr lang="cs-CZ" dirty="0" err="1"/>
              <a:t>Rh</a:t>
            </a:r>
            <a:r>
              <a:rPr lang="cs-CZ" dirty="0"/>
              <a:t>(D) + </a:t>
            </a:r>
            <a:r>
              <a:rPr lang="cs-CZ" dirty="0" err="1"/>
              <a:t>předtransfuzní</a:t>
            </a:r>
            <a:r>
              <a:rPr lang="cs-CZ" dirty="0"/>
              <a:t> </a:t>
            </a:r>
            <a:r>
              <a:rPr lang="cs-CZ" dirty="0" smtClean="0"/>
              <a:t>vyšetření (test kompatibility)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Indikace:</a:t>
            </a:r>
          </a:p>
          <a:p>
            <a:pPr lvl="1"/>
            <a:r>
              <a:rPr lang="cs-CZ" dirty="0"/>
              <a:t>Úprava anemie</a:t>
            </a:r>
          </a:p>
          <a:p>
            <a:pPr lvl="1"/>
            <a:r>
              <a:rPr lang="cs-CZ" dirty="0"/>
              <a:t>Náhrada krevní ztráty</a:t>
            </a:r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Picture 2" descr="C:\Users\1269\AppData\Local\Microsoft\Windows\Temporary Internet Files\Content.IE5\1Y1DD075\question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780678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25949" y="490043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5"/>
                </a:solidFill>
              </a:rPr>
              <a:t>Jaká je funkce červených krvinek?</a:t>
            </a:r>
            <a:endParaRPr lang="cs-CZ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/>
              <a:t>Erytrocytové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</a:t>
            </a:r>
            <a:r>
              <a:rPr lang="cs-CZ" dirty="0" smtClean="0"/>
              <a:t> (erytrocyty bez </a:t>
            </a:r>
            <a:r>
              <a:rPr lang="cs-CZ" dirty="0" err="1" smtClean="0"/>
              <a:t>buffy-coatu</a:t>
            </a:r>
            <a:r>
              <a:rPr lang="cs-CZ" dirty="0" smtClean="0"/>
              <a:t>, </a:t>
            </a:r>
            <a:r>
              <a:rPr lang="cs-CZ" dirty="0" err="1" smtClean="0"/>
              <a:t>resuspendované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Hb</a:t>
            </a:r>
            <a:r>
              <a:rPr lang="cs-CZ" dirty="0" smtClean="0"/>
              <a:t> &gt; 43g/TU, </a:t>
            </a:r>
            <a:r>
              <a:rPr lang="cs-CZ" dirty="0" err="1" smtClean="0"/>
              <a:t>leu</a:t>
            </a:r>
            <a:r>
              <a:rPr lang="cs-CZ" dirty="0" smtClean="0"/>
              <a:t> </a:t>
            </a:r>
            <a:r>
              <a:rPr lang="cs-CZ" dirty="0"/>
              <a:t>&lt; 1,2 x 10</a:t>
            </a:r>
            <a:r>
              <a:rPr lang="cs-CZ" baseline="30000" dirty="0"/>
              <a:t>9</a:t>
            </a:r>
            <a:r>
              <a:rPr lang="cs-CZ" dirty="0"/>
              <a:t>/TU</a:t>
            </a:r>
          </a:p>
          <a:p>
            <a:endParaRPr lang="cs-CZ" dirty="0" smtClean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</a:t>
            </a:r>
            <a:r>
              <a:rPr lang="cs-CZ" dirty="0" smtClean="0"/>
              <a:t> (erytrocyty bez </a:t>
            </a:r>
            <a:r>
              <a:rPr lang="cs-CZ" dirty="0" err="1" smtClean="0"/>
              <a:t>buffy</a:t>
            </a:r>
            <a:r>
              <a:rPr lang="cs-CZ" dirty="0" smtClean="0"/>
              <a:t> </a:t>
            </a:r>
            <a:r>
              <a:rPr lang="cs-CZ" dirty="0" err="1" smtClean="0"/>
              <a:t>coatu</a:t>
            </a:r>
            <a:r>
              <a:rPr lang="cs-CZ" dirty="0" smtClean="0"/>
              <a:t>, </a:t>
            </a:r>
            <a:r>
              <a:rPr lang="cs-CZ" dirty="0" err="1" smtClean="0"/>
              <a:t>resuspendované</a:t>
            </a:r>
            <a:r>
              <a:rPr lang="cs-CZ" dirty="0" smtClean="0"/>
              <a:t>, </a:t>
            </a:r>
            <a:r>
              <a:rPr lang="cs-CZ" dirty="0" err="1" smtClean="0"/>
              <a:t>deleukotizované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Hb</a:t>
            </a:r>
            <a:r>
              <a:rPr lang="cs-CZ" dirty="0"/>
              <a:t> &gt; </a:t>
            </a:r>
            <a:r>
              <a:rPr lang="cs-CZ" dirty="0" smtClean="0"/>
              <a:t>40g/TU</a:t>
            </a:r>
            <a:r>
              <a:rPr lang="cs-CZ" dirty="0"/>
              <a:t>, </a:t>
            </a:r>
            <a:r>
              <a:rPr lang="cs-CZ" dirty="0" err="1"/>
              <a:t>leu</a:t>
            </a:r>
            <a:r>
              <a:rPr lang="cs-CZ" dirty="0"/>
              <a:t> &lt; </a:t>
            </a:r>
            <a:r>
              <a:rPr lang="cs-CZ" dirty="0" smtClean="0"/>
              <a:t>1,0 </a:t>
            </a:r>
            <a:r>
              <a:rPr lang="cs-CZ" dirty="0"/>
              <a:t>x </a:t>
            </a:r>
            <a:r>
              <a:rPr lang="cs-CZ" dirty="0" smtClean="0"/>
              <a:t>10</a:t>
            </a:r>
            <a:r>
              <a:rPr lang="cs-CZ" baseline="30000" dirty="0" smtClean="0"/>
              <a:t>6</a:t>
            </a:r>
            <a:r>
              <a:rPr lang="cs-CZ" dirty="0" smtClean="0"/>
              <a:t>/TU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EAD</a:t>
            </a:r>
            <a:r>
              <a:rPr lang="cs-CZ" dirty="0" smtClean="0"/>
              <a:t> (erytrocyty z </a:t>
            </a:r>
            <a:r>
              <a:rPr lang="cs-CZ" dirty="0" err="1" smtClean="0"/>
              <a:t>aferézy</a:t>
            </a:r>
            <a:r>
              <a:rPr lang="cs-CZ" dirty="0" smtClean="0"/>
              <a:t>, </a:t>
            </a:r>
            <a:r>
              <a:rPr lang="cs-CZ" dirty="0" err="1" smtClean="0"/>
              <a:t>deleukotizované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Hb</a:t>
            </a:r>
            <a:r>
              <a:rPr lang="cs-CZ" dirty="0"/>
              <a:t> &gt; 40g/TU, </a:t>
            </a:r>
            <a:r>
              <a:rPr lang="cs-CZ" dirty="0" err="1"/>
              <a:t>leu</a:t>
            </a:r>
            <a:r>
              <a:rPr lang="cs-CZ" dirty="0"/>
              <a:t> &lt; 1,0 x </a:t>
            </a:r>
            <a:r>
              <a:rPr lang="cs-CZ" dirty="0" smtClean="0"/>
              <a:t>10</a:t>
            </a:r>
            <a:r>
              <a:rPr lang="cs-CZ" baseline="30000" dirty="0"/>
              <a:t>6</a:t>
            </a:r>
            <a:r>
              <a:rPr lang="cs-CZ" dirty="0" smtClean="0"/>
              <a:t>/TU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</a:t>
            </a:r>
            <a:r>
              <a:rPr lang="cs-CZ" dirty="0" smtClean="0"/>
              <a:t> (erytrocyty promyté)</a:t>
            </a:r>
          </a:p>
          <a:p>
            <a:pPr lvl="1"/>
            <a:r>
              <a:rPr lang="cs-CZ" dirty="0" smtClean="0"/>
              <a:t>CB </a:t>
            </a:r>
            <a:r>
              <a:rPr lang="cs-CZ" dirty="0" err="1" smtClean="0"/>
              <a:t>supernatantu</a:t>
            </a:r>
            <a:r>
              <a:rPr lang="cs-CZ" dirty="0" smtClean="0"/>
              <a:t> &lt; 0,5/TU</a:t>
            </a:r>
            <a:endParaRPr lang="cs-CZ" dirty="0"/>
          </a:p>
        </p:txBody>
      </p:sp>
      <p:pic>
        <p:nvPicPr>
          <p:cNvPr id="4" name="Picture 7" descr="9e8222f0619eb9617b69ed267c92cb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90" y="4509120"/>
            <a:ext cx="1759427" cy="21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7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cs-CZ" dirty="0" smtClean="0"/>
              <a:t>Trombocytové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Exspirace</a:t>
            </a:r>
            <a:r>
              <a:rPr lang="cs-CZ" dirty="0"/>
              <a:t> </a:t>
            </a:r>
            <a:r>
              <a:rPr lang="cs-CZ" dirty="0" smtClean="0"/>
              <a:t>- 5 </a:t>
            </a:r>
            <a:r>
              <a:rPr lang="cs-CZ" dirty="0"/>
              <a:t>dní (lze prodloužit na 7 za předpokladu kontroly sterility)</a:t>
            </a:r>
          </a:p>
          <a:p>
            <a:r>
              <a:rPr lang="cs-CZ" b="1" dirty="0" smtClean="0"/>
              <a:t>Skladování </a:t>
            </a:r>
            <a:r>
              <a:rPr lang="cs-CZ" dirty="0"/>
              <a:t>od +20°C do +24°C </a:t>
            </a:r>
            <a:r>
              <a:rPr lang="cs-CZ" dirty="0" smtClean="0"/>
              <a:t>za neustálého třepání (na agitátoru)</a:t>
            </a:r>
            <a:endParaRPr lang="cs-CZ" dirty="0"/>
          </a:p>
          <a:p>
            <a:r>
              <a:rPr lang="cs-CZ" dirty="0" smtClean="0"/>
              <a:t>Shoda </a:t>
            </a:r>
            <a:r>
              <a:rPr lang="cs-CZ" dirty="0"/>
              <a:t>AB0, </a:t>
            </a:r>
            <a:r>
              <a:rPr lang="cs-CZ" dirty="0" err="1"/>
              <a:t>Rh</a:t>
            </a:r>
            <a:r>
              <a:rPr lang="cs-CZ" dirty="0"/>
              <a:t>(D</a:t>
            </a:r>
            <a:r>
              <a:rPr lang="cs-CZ" dirty="0" smtClean="0"/>
              <a:t>), </a:t>
            </a:r>
            <a:r>
              <a:rPr lang="cs-CZ" dirty="0"/>
              <a:t>t</a:t>
            </a:r>
            <a:r>
              <a:rPr lang="cs-CZ" dirty="0" smtClean="0"/>
              <a:t>est </a:t>
            </a:r>
            <a:r>
              <a:rPr lang="cs-CZ" dirty="0"/>
              <a:t>kompatibility se </a:t>
            </a:r>
            <a:r>
              <a:rPr lang="cs-CZ" dirty="0" smtClean="0"/>
              <a:t>neprovádí (pokud není viditelná příměs </a:t>
            </a:r>
            <a:r>
              <a:rPr lang="cs-CZ" dirty="0" err="1" smtClean="0"/>
              <a:t>ery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err="1"/>
              <a:t>Swirling</a:t>
            </a:r>
            <a:r>
              <a:rPr lang="cs-CZ" dirty="0"/>
              <a:t> – </a:t>
            </a:r>
            <a:r>
              <a:rPr lang="cs-CZ" dirty="0" smtClean="0"/>
              <a:t>víření </a:t>
            </a:r>
            <a:r>
              <a:rPr lang="cs-CZ" dirty="0" err="1" smtClean="0"/>
              <a:t>trc</a:t>
            </a:r>
            <a:r>
              <a:rPr lang="cs-CZ" dirty="0" smtClean="0"/>
              <a:t> (orientačně životaschopnost </a:t>
            </a:r>
            <a:r>
              <a:rPr lang="cs-CZ" dirty="0" err="1" smtClean="0"/>
              <a:t>trc</a:t>
            </a:r>
            <a:r>
              <a:rPr lang="cs-CZ" dirty="0" smtClean="0"/>
              <a:t>)</a:t>
            </a:r>
          </a:p>
          <a:p>
            <a:r>
              <a:rPr lang="cs-CZ" dirty="0" smtClean="0"/>
              <a:t>Indikace: </a:t>
            </a:r>
          </a:p>
          <a:p>
            <a:pPr lvl="1"/>
            <a:r>
              <a:rPr lang="cs-CZ" dirty="0" smtClean="0"/>
              <a:t>trombocytopenie či </a:t>
            </a:r>
            <a:r>
              <a:rPr lang="cs-CZ" dirty="0" err="1" smtClean="0"/>
              <a:t>trombocytopatie</a:t>
            </a:r>
            <a:endParaRPr lang="cs-CZ" dirty="0"/>
          </a:p>
          <a:p>
            <a:pPr lvl="4"/>
            <a:r>
              <a:rPr lang="cs-CZ" dirty="0" smtClean="0"/>
              <a:t>Preventivně </a:t>
            </a:r>
          </a:p>
          <a:p>
            <a:pPr lvl="4"/>
            <a:r>
              <a:rPr lang="cs-CZ" dirty="0" smtClean="0"/>
              <a:t>Terapeuticky</a:t>
            </a:r>
          </a:p>
          <a:p>
            <a:pPr lvl="8"/>
            <a:endParaRPr lang="cs-CZ" dirty="0"/>
          </a:p>
        </p:txBody>
      </p:sp>
      <p:pic>
        <p:nvPicPr>
          <p:cNvPr id="4" name="Picture 6" descr="P10506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3648"/>
            <a:ext cx="1941488" cy="238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8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784"/>
            <a:ext cx="8229600" cy="1444560"/>
          </a:xfrm>
        </p:spPr>
        <p:txBody>
          <a:bodyPr/>
          <a:lstStyle/>
          <a:p>
            <a:r>
              <a:rPr lang="cs-CZ" dirty="0"/>
              <a:t>Trombocytové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TBSDR</a:t>
            </a:r>
            <a:r>
              <a:rPr lang="cs-CZ" dirty="0" smtClean="0"/>
              <a:t> (Trombocyty </a:t>
            </a:r>
            <a:r>
              <a:rPr lang="cs-CZ" dirty="0"/>
              <a:t>z plné krve </a:t>
            </a:r>
            <a:r>
              <a:rPr lang="cs-CZ" dirty="0" smtClean="0"/>
              <a:t>směsné, </a:t>
            </a:r>
            <a:r>
              <a:rPr lang="cs-CZ" dirty="0" err="1" smtClean="0"/>
              <a:t>deleukotizované</a:t>
            </a:r>
            <a:r>
              <a:rPr lang="cs-CZ" dirty="0" smtClean="0"/>
              <a:t>, </a:t>
            </a:r>
            <a:r>
              <a:rPr lang="cs-CZ" dirty="0" err="1" smtClean="0"/>
              <a:t>resuspendované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TADR</a:t>
            </a:r>
            <a:r>
              <a:rPr lang="cs-CZ" dirty="0" smtClean="0"/>
              <a:t> (Trombocyty </a:t>
            </a:r>
            <a:r>
              <a:rPr lang="cs-CZ" dirty="0"/>
              <a:t>z </a:t>
            </a:r>
            <a:r>
              <a:rPr lang="cs-CZ" dirty="0" err="1"/>
              <a:t>aferézy</a:t>
            </a:r>
            <a:r>
              <a:rPr lang="cs-CZ" dirty="0"/>
              <a:t> </a:t>
            </a:r>
            <a:r>
              <a:rPr lang="cs-CZ" dirty="0" err="1" smtClean="0"/>
              <a:t>resuspendované</a:t>
            </a:r>
            <a:r>
              <a:rPr lang="cs-CZ" dirty="0" smtClean="0"/>
              <a:t>, </a:t>
            </a:r>
            <a:r>
              <a:rPr lang="cs-CZ" dirty="0" err="1" smtClean="0"/>
              <a:t>deleukotizované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lvl="1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</a:pPr>
            <a:r>
              <a:rPr lang="cs-CZ" altLang="cs-CZ" dirty="0" smtClean="0"/>
              <a:t>Obsah </a:t>
            </a:r>
            <a:r>
              <a:rPr lang="cs-CZ" altLang="cs-CZ" dirty="0"/>
              <a:t>trombocytů více než </a:t>
            </a:r>
            <a:r>
              <a:rPr lang="cs-CZ" altLang="cs-CZ" dirty="0" smtClean="0"/>
              <a:t>200 </a:t>
            </a:r>
            <a:r>
              <a:rPr lang="cs-CZ" altLang="cs-CZ" dirty="0"/>
              <a:t>x </a:t>
            </a:r>
            <a:r>
              <a:rPr lang="cs-CZ" dirty="0" smtClean="0"/>
              <a:t>10</a:t>
            </a:r>
            <a:r>
              <a:rPr lang="cs-CZ" baseline="30000" dirty="0"/>
              <a:t>9</a:t>
            </a:r>
            <a:r>
              <a:rPr lang="en-US" altLang="cs-CZ" dirty="0" smtClean="0"/>
              <a:t>/</a:t>
            </a:r>
            <a:r>
              <a:rPr lang="cs-CZ" altLang="cs-CZ" dirty="0" smtClean="0"/>
              <a:t> TD</a:t>
            </a:r>
            <a:endParaRPr lang="cs-CZ" altLang="cs-CZ" dirty="0"/>
          </a:p>
          <a:p>
            <a:pPr lvl="1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</a:pPr>
            <a:r>
              <a:rPr lang="cs-CZ" altLang="cs-CZ" dirty="0"/>
              <a:t>Obsah residuálních leukocytů &lt; 1 x </a:t>
            </a:r>
            <a:r>
              <a:rPr lang="cs-CZ" altLang="cs-CZ" dirty="0" smtClean="0"/>
              <a:t>10</a:t>
            </a:r>
            <a:r>
              <a:rPr lang="cs-CZ" baseline="30000" dirty="0" smtClean="0"/>
              <a:t>6</a:t>
            </a:r>
            <a:r>
              <a:rPr lang="en-US" altLang="cs-CZ" dirty="0" smtClean="0"/>
              <a:t>/</a:t>
            </a:r>
            <a:r>
              <a:rPr lang="cs-CZ" altLang="cs-CZ" dirty="0" smtClean="0"/>
              <a:t>vak</a:t>
            </a:r>
            <a:endParaRPr lang="cs-CZ" altLang="cs-CZ" dirty="0"/>
          </a:p>
          <a:p>
            <a:pPr lvl="1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</a:pPr>
            <a:r>
              <a:rPr lang="cs-CZ" altLang="cs-CZ" dirty="0"/>
              <a:t>pH </a:t>
            </a:r>
            <a:r>
              <a:rPr lang="cs-CZ" altLang="cs-CZ" dirty="0" smtClean="0"/>
              <a:t>&gt; 6,4 na konci doby </a:t>
            </a:r>
            <a:r>
              <a:rPr lang="cs-CZ" altLang="cs-CZ" dirty="0" smtClean="0"/>
              <a:t>skladování / nově glukóza </a:t>
            </a:r>
            <a:endParaRPr lang="cs-CZ" altLang="cs-CZ" dirty="0"/>
          </a:p>
          <a:p>
            <a:endParaRPr lang="cs-CZ" dirty="0" smtClean="0"/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Trombocyty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kryokonzervované</a:t>
            </a:r>
            <a:r>
              <a:rPr lang="cs-CZ" dirty="0"/>
              <a:t> (novinka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Skladování: do 1 roku  &lt; - 80°C, déle než 1 rok &lt; - 150°C (v kapalném N)</a:t>
            </a:r>
          </a:p>
          <a:p>
            <a:pPr lvl="1"/>
            <a:r>
              <a:rPr lang="cs-CZ" dirty="0" err="1" smtClean="0"/>
              <a:t>Použ</a:t>
            </a:r>
            <a:r>
              <a:rPr lang="cs-CZ" dirty="0" smtClean="0"/>
              <a:t>. co nejdříve po rozmrazení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0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440160"/>
          </a:xfrm>
        </p:spPr>
        <p:txBody>
          <a:bodyPr/>
          <a:lstStyle/>
          <a:p>
            <a:r>
              <a:rPr lang="cs-CZ" dirty="0" smtClean="0"/>
              <a:t>Plazmatické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7"/>
            <a:ext cx="8208912" cy="478897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Skladování a exspirace:</a:t>
            </a:r>
          </a:p>
          <a:p>
            <a:pPr lvl="1"/>
            <a:r>
              <a:rPr lang="cs-CZ" dirty="0" smtClean="0"/>
              <a:t>3 roky </a:t>
            </a:r>
            <a:r>
              <a:rPr lang="cs-CZ" dirty="0"/>
              <a:t>při teplotě méně než –</a:t>
            </a:r>
            <a:r>
              <a:rPr lang="cs-CZ" dirty="0" smtClean="0"/>
              <a:t>25°C</a:t>
            </a:r>
          </a:p>
          <a:p>
            <a:pPr lvl="1"/>
            <a:r>
              <a:rPr lang="cs-CZ" dirty="0" smtClean="0"/>
              <a:t>3 měsíce</a:t>
            </a:r>
            <a:r>
              <a:rPr lang="cs-CZ" dirty="0"/>
              <a:t> při teplotě –18°C až –</a:t>
            </a:r>
            <a:r>
              <a:rPr lang="cs-CZ" dirty="0" smtClean="0"/>
              <a:t>25°C</a:t>
            </a:r>
          </a:p>
          <a:p>
            <a:pPr marL="457200" lvl="1" indent="0">
              <a:buNone/>
            </a:pPr>
            <a:endParaRPr lang="cs-CZ" b="1" dirty="0"/>
          </a:p>
          <a:p>
            <a:pPr marL="457200" lvl="1" indent="-457200">
              <a:buFont typeface="+mj-lt"/>
              <a:buAutoNum type="alphaUcPeriod"/>
            </a:pPr>
            <a:r>
              <a:rPr lang="cs-CZ" sz="2400" b="1" dirty="0" smtClean="0"/>
              <a:t>Plazma </a:t>
            </a:r>
            <a:r>
              <a:rPr lang="cs-CZ" sz="2400" b="1" dirty="0"/>
              <a:t>pro klinické použití </a:t>
            </a:r>
            <a:endParaRPr lang="cs-CZ" sz="2400" b="1" dirty="0" smtClean="0"/>
          </a:p>
          <a:p>
            <a:pPr marL="685800" lvl="2"/>
            <a:r>
              <a:rPr lang="cs-CZ" dirty="0"/>
              <a:t>Obsahuje </a:t>
            </a:r>
            <a:r>
              <a:rPr lang="cs-CZ" dirty="0" smtClean="0"/>
              <a:t>koagulační faktory </a:t>
            </a:r>
            <a:r>
              <a:rPr lang="cs-CZ" dirty="0"/>
              <a:t>i </a:t>
            </a:r>
            <a:r>
              <a:rPr lang="cs-CZ" dirty="0" smtClean="0"/>
              <a:t>přirozené inhibitory </a:t>
            </a:r>
            <a:r>
              <a:rPr lang="cs-CZ" dirty="0"/>
              <a:t>krevního srážení</a:t>
            </a:r>
          </a:p>
          <a:p>
            <a:pPr marL="685800" lvl="2"/>
            <a:r>
              <a:rPr lang="cs-CZ" dirty="0" smtClean="0"/>
              <a:t>Karanténa (6M vs. 4M)</a:t>
            </a:r>
          </a:p>
          <a:p>
            <a:pPr marL="685800" lvl="2"/>
            <a:r>
              <a:rPr lang="cs-CZ" dirty="0"/>
              <a:t>ABO shoda, test kompatibility se neprovádí</a:t>
            </a:r>
          </a:p>
          <a:p>
            <a:pPr marL="685800" lvl="2"/>
            <a:r>
              <a:rPr lang="cs-CZ" dirty="0"/>
              <a:t>Při výrobě z plné krve musí být oddělena do 6 hodin po odběru</a:t>
            </a:r>
          </a:p>
          <a:p>
            <a:pPr marL="685800" lvl="2"/>
            <a:r>
              <a:rPr lang="cs-CZ" dirty="0" smtClean="0"/>
              <a:t>Indikace:</a:t>
            </a:r>
          </a:p>
          <a:p>
            <a:pPr lvl="1"/>
            <a:r>
              <a:rPr lang="cs-CZ" dirty="0"/>
              <a:t>Masivní krvácení</a:t>
            </a:r>
          </a:p>
          <a:p>
            <a:pPr lvl="1"/>
            <a:r>
              <a:rPr lang="cs-CZ" dirty="0"/>
              <a:t>Krvácení při DIC</a:t>
            </a:r>
          </a:p>
          <a:p>
            <a:pPr lvl="1"/>
            <a:r>
              <a:rPr lang="cs-CZ" dirty="0"/>
              <a:t>Krvácení při získaném nedostatku 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koagulačních </a:t>
            </a:r>
            <a:r>
              <a:rPr lang="cs-CZ" dirty="0"/>
              <a:t>faktorů (V,XI,XIII)</a:t>
            </a:r>
          </a:p>
          <a:p>
            <a:pPr lvl="1"/>
            <a:r>
              <a:rPr lang="cs-CZ" dirty="0"/>
              <a:t>TTP</a:t>
            </a:r>
          </a:p>
          <a:p>
            <a:pPr lvl="1"/>
            <a:r>
              <a:rPr lang="cs-CZ" dirty="0"/>
              <a:t>Krvácení při deficitu vit. K</a:t>
            </a:r>
          </a:p>
          <a:p>
            <a:pPr marL="0" lvl="1" indent="0">
              <a:buNone/>
            </a:pPr>
            <a:endParaRPr lang="cs-CZ" dirty="0"/>
          </a:p>
          <a:p>
            <a:pPr marL="457200" lvl="1" indent="-457200">
              <a:buFont typeface="+mj-lt"/>
              <a:buAutoNum type="alphaUcPeriod" startAt="2"/>
            </a:pPr>
            <a:r>
              <a:rPr lang="cs-CZ" sz="2400" b="1" dirty="0"/>
              <a:t>Plazma </a:t>
            </a:r>
            <a:r>
              <a:rPr lang="cs-CZ" sz="2400" b="1" dirty="0" smtClean="0"/>
              <a:t>k frakcionaci</a:t>
            </a:r>
            <a:endParaRPr lang="cs-CZ" sz="2400" b="1" dirty="0"/>
          </a:p>
          <a:p>
            <a:pPr lvl="1"/>
            <a:r>
              <a:rPr lang="cs-CZ" dirty="0" smtClean="0"/>
              <a:t>pro výrobu léčiv – krevních derivátů (HVLP)</a:t>
            </a:r>
            <a:endParaRPr lang="cs-CZ" dirty="0"/>
          </a:p>
        </p:txBody>
      </p:sp>
      <p:pic>
        <p:nvPicPr>
          <p:cNvPr id="4" name="Picture 6" descr="Sklad mražené plaz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3" b="5022"/>
          <a:stretch/>
        </p:blipFill>
        <p:spPr bwMode="auto">
          <a:xfrm>
            <a:off x="6156177" y="3717032"/>
            <a:ext cx="2742572" cy="3044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Plazmatické 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plné krve </a:t>
            </a:r>
            <a:r>
              <a:rPr lang="pl-PL" dirty="0"/>
              <a:t>(P) </a:t>
            </a:r>
            <a:endParaRPr lang="pl-PL" dirty="0" smtClean="0"/>
          </a:p>
          <a:p>
            <a:endParaRPr lang="pl-PL" dirty="0"/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Plazma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aferézy</a:t>
            </a:r>
            <a:r>
              <a:rPr lang="cs-CZ" dirty="0"/>
              <a:t> (PA) 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84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r>
              <a:rPr lang="cs-CZ" dirty="0" smtClean="0"/>
              <a:t>Granulocytové </a:t>
            </a:r>
            <a:r>
              <a:rPr lang="cs-CZ" dirty="0"/>
              <a:t>TP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Exspirace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smtClean="0"/>
              <a:t>k okamžitému podání, </a:t>
            </a:r>
            <a:r>
              <a:rPr lang="cs-CZ" dirty="0" smtClean="0"/>
              <a:t>max</a:t>
            </a:r>
            <a:r>
              <a:rPr lang="cs-CZ" dirty="0"/>
              <a:t>. do půlnoci dne následujícího po </a:t>
            </a:r>
            <a:r>
              <a:rPr lang="cs-CZ" dirty="0" smtClean="0"/>
              <a:t>odběru/darování</a:t>
            </a:r>
            <a:endParaRPr lang="cs-CZ" dirty="0"/>
          </a:p>
          <a:p>
            <a:r>
              <a:rPr lang="cs-CZ" b="1" dirty="0"/>
              <a:t>Skladování </a:t>
            </a:r>
            <a:r>
              <a:rPr lang="cs-CZ" dirty="0"/>
              <a:t>od +20°C do +24°C v klimatizované místnosti </a:t>
            </a:r>
            <a:r>
              <a:rPr lang="cs-CZ" dirty="0" smtClean="0"/>
              <a:t>bez agitace</a:t>
            </a:r>
            <a:endParaRPr lang="cs-CZ" dirty="0"/>
          </a:p>
          <a:p>
            <a:r>
              <a:rPr lang="cs-CZ" dirty="0"/>
              <a:t>Shoda AB0, </a:t>
            </a:r>
            <a:r>
              <a:rPr lang="cs-CZ" dirty="0" err="1"/>
              <a:t>Rh</a:t>
            </a:r>
            <a:r>
              <a:rPr lang="cs-CZ" dirty="0"/>
              <a:t>(D), </a:t>
            </a:r>
            <a:r>
              <a:rPr lang="cs-CZ" dirty="0" smtClean="0"/>
              <a:t>provádí se test </a:t>
            </a:r>
            <a:r>
              <a:rPr lang="cs-CZ" dirty="0"/>
              <a:t>kompatibility </a:t>
            </a:r>
            <a:r>
              <a:rPr lang="cs-CZ" dirty="0" smtClean="0"/>
              <a:t>(velká příměs </a:t>
            </a:r>
            <a:r>
              <a:rPr lang="cs-CZ" dirty="0" err="1" smtClean="0"/>
              <a:t>ery</a:t>
            </a:r>
            <a:r>
              <a:rPr lang="cs-CZ" dirty="0" smtClean="0"/>
              <a:t>)</a:t>
            </a:r>
          </a:p>
          <a:p>
            <a:r>
              <a:rPr lang="cs-CZ" dirty="0" smtClean="0"/>
              <a:t>Vždy nutno ozářit</a:t>
            </a:r>
          </a:p>
          <a:p>
            <a:pPr marL="342900" lvl="2" indent="-342900"/>
            <a:r>
              <a:rPr lang="cs-CZ" sz="2400" dirty="0"/>
              <a:t>Indikace: </a:t>
            </a:r>
            <a:r>
              <a:rPr lang="cs-CZ" sz="2400" dirty="0" err="1" smtClean="0"/>
              <a:t>neutropenie</a:t>
            </a:r>
            <a:r>
              <a:rPr lang="cs-CZ" sz="2400" dirty="0" smtClean="0"/>
              <a:t> </a:t>
            </a:r>
            <a:r>
              <a:rPr lang="cs-CZ" sz="2400" dirty="0"/>
              <a:t>&lt; 0,5 x </a:t>
            </a:r>
            <a:r>
              <a:rPr lang="cs-CZ" sz="2400" dirty="0" smtClean="0"/>
              <a:t>10</a:t>
            </a:r>
            <a:r>
              <a:rPr lang="cs-CZ" sz="2400" baseline="30000" dirty="0"/>
              <a:t>9</a:t>
            </a:r>
            <a:r>
              <a:rPr lang="cs-CZ" sz="2400" dirty="0" smtClean="0"/>
              <a:t>/l </a:t>
            </a:r>
            <a:r>
              <a:rPr lang="cs-CZ" sz="2400" dirty="0"/>
              <a:t>se současnými projevy sepse neodpovídající na léčbu ATB a </a:t>
            </a:r>
            <a:r>
              <a:rPr lang="cs-CZ" sz="2400" dirty="0" smtClean="0"/>
              <a:t>antimykotiky</a:t>
            </a:r>
          </a:p>
          <a:p>
            <a:pPr marL="342900" lvl="2" indent="-342900"/>
            <a:endParaRPr lang="cs-CZ" sz="2400" dirty="0" smtClean="0"/>
          </a:p>
          <a:p>
            <a:pPr marL="342900" lvl="2" indent="-342900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Granulocyty z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aferézy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/>
              <a:t>– po stimulaci dárce růst. faktorem</a:t>
            </a:r>
          </a:p>
          <a:p>
            <a:pPr marL="342900" lvl="2" indent="-342900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Granulocyty z plné krve</a:t>
            </a:r>
            <a:r>
              <a:rPr lang="cs-CZ" sz="2400" dirty="0" smtClean="0"/>
              <a:t> – směsné</a:t>
            </a:r>
          </a:p>
          <a:p>
            <a:pPr marL="342900" lvl="2" indent="-342900"/>
            <a:endParaRPr lang="cs-CZ" sz="2400" dirty="0" smtClean="0"/>
          </a:p>
          <a:p>
            <a:pPr marL="0" lvl="2" indent="0">
              <a:buNone/>
            </a:pP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2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Autologní 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/>
              <a:t>transfuzní </a:t>
            </a:r>
            <a:r>
              <a:rPr lang="cs-CZ" dirty="0" smtClean="0"/>
              <a:t>přípravky </a:t>
            </a:r>
            <a:r>
              <a:rPr lang="cs-CZ" dirty="0"/>
              <a:t>z odběru slouží výhradně k </a:t>
            </a:r>
            <a:r>
              <a:rPr lang="cs-CZ" dirty="0" err="1"/>
              <a:t>hemoterapii</a:t>
            </a:r>
            <a:r>
              <a:rPr lang="cs-CZ" dirty="0"/>
              <a:t> pacienta, kterému byl odběr </a:t>
            </a:r>
            <a:r>
              <a:rPr lang="cs-CZ" dirty="0" smtClean="0"/>
              <a:t>proveden </a:t>
            </a:r>
          </a:p>
          <a:p>
            <a:r>
              <a:rPr lang="cs-CZ" dirty="0" smtClean="0"/>
              <a:t>význam u plánovaných operačních výkonů s předpokládanou velkou krevní ztrátou, která se velmi pravděpodobně bude muset hradit substitucí </a:t>
            </a:r>
          </a:p>
          <a:p>
            <a:r>
              <a:rPr lang="cs-CZ" dirty="0" smtClean="0"/>
              <a:t>Snižuje rizika přenosu </a:t>
            </a:r>
            <a:r>
              <a:rPr lang="cs-CZ" dirty="0"/>
              <a:t>původců transfuzí přenosných infekcí, </a:t>
            </a:r>
            <a:r>
              <a:rPr lang="cs-CZ" dirty="0" err="1" smtClean="0"/>
              <a:t>aloimunizaci</a:t>
            </a:r>
            <a:r>
              <a:rPr lang="cs-CZ" dirty="0" smtClean="0"/>
              <a:t>, je </a:t>
            </a:r>
            <a:r>
              <a:rPr lang="cs-CZ" dirty="0"/>
              <a:t>žádoucí u pacientů s klinicky významnými protilátkami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S"/>
            </a:pP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APK</a:t>
            </a:r>
            <a:r>
              <a:rPr lang="cs-CZ" altLang="cs-CZ" dirty="0"/>
              <a:t>		plná krev pro autotransfuzi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S"/>
            </a:pPr>
            <a:r>
              <a:rPr lang="cs-CZ" alt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AERD</a:t>
            </a:r>
            <a:r>
              <a:rPr lang="cs-CZ" altLang="cs-CZ" dirty="0"/>
              <a:t>	erytrocyty </a:t>
            </a:r>
            <a:r>
              <a:rPr lang="cs-CZ" altLang="cs-CZ" dirty="0" err="1"/>
              <a:t>resuspendované</a:t>
            </a:r>
            <a:r>
              <a:rPr lang="cs-CZ" altLang="cs-CZ" dirty="0"/>
              <a:t> bez 				</a:t>
            </a:r>
            <a:r>
              <a:rPr lang="cs-CZ" altLang="cs-CZ" dirty="0" err="1"/>
              <a:t>buffy</a:t>
            </a:r>
            <a:r>
              <a:rPr lang="cs-CZ" altLang="cs-CZ" dirty="0"/>
              <a:t> </a:t>
            </a:r>
            <a:r>
              <a:rPr lang="cs-CZ" altLang="cs-CZ" dirty="0" err="1"/>
              <a:t>coatu</a:t>
            </a:r>
            <a:r>
              <a:rPr lang="cs-CZ" altLang="cs-CZ" dirty="0"/>
              <a:t> pro </a:t>
            </a:r>
            <a:r>
              <a:rPr lang="cs-CZ" altLang="cs-CZ" dirty="0" smtClean="0"/>
              <a:t>autotransfuzi </a:t>
            </a:r>
            <a:r>
              <a:rPr lang="cs-CZ" altLang="cs-CZ" smtClean="0"/>
              <a:t>deleukotizované</a:t>
            </a:r>
            <a:endParaRPr lang="cs-CZ" altLang="cs-CZ" dirty="0"/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S"/>
            </a:pPr>
            <a:r>
              <a:rPr lang="cs-CZ" alt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cs-CZ" altLang="cs-CZ" dirty="0"/>
              <a:t>		zmrazená plazma pro autotransfuzi </a:t>
            </a:r>
            <a:r>
              <a:rPr lang="cs-CZ" altLang="cs-CZ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C:\Users\1269\AppData\Local\Microsoft\Windows\Temporary Internet Files\Content.IE5\1Y1DD075\question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0678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8855" y="16765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5"/>
                </a:solidFill>
              </a:rPr>
              <a:t>Co to znamená autologní?</a:t>
            </a:r>
            <a:endParaRPr lang="cs-CZ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954" y="44624"/>
            <a:ext cx="8229600" cy="1175219"/>
          </a:xfrm>
        </p:spPr>
        <p:txBody>
          <a:bodyPr/>
          <a:lstStyle/>
          <a:p>
            <a:r>
              <a:rPr lang="cs-CZ" dirty="0" smtClean="0"/>
              <a:t>Dárcovství krve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cs-CZ" dirty="0"/>
              <a:t>dobrovolné, bezpříspěvkové</a:t>
            </a:r>
          </a:p>
          <a:p>
            <a:endParaRPr lang="cs-CZ" dirty="0"/>
          </a:p>
          <a:p>
            <a:r>
              <a:rPr lang="cs-CZ" dirty="0"/>
              <a:t>Transfuzní přípravek = léčivo</a:t>
            </a:r>
          </a:p>
          <a:p>
            <a:pPr marL="457200" lvl="1" indent="0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</a:rPr>
              <a:t>(Zák. o léčivu, splnění požadavků SVP)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Výběr dárce: </a:t>
            </a:r>
          </a:p>
          <a:p>
            <a:pPr lvl="1"/>
            <a:r>
              <a:rPr lang="cs-CZ" dirty="0"/>
              <a:t>Dotazník DK</a:t>
            </a:r>
          </a:p>
          <a:p>
            <a:pPr lvl="1"/>
            <a:r>
              <a:rPr lang="cs-CZ" dirty="0" err="1"/>
              <a:t>Předodběrová</a:t>
            </a:r>
            <a:r>
              <a:rPr lang="cs-CZ" dirty="0"/>
              <a:t> vyšetření (KO, TK)</a:t>
            </a:r>
          </a:p>
          <a:p>
            <a:pPr lvl="1"/>
            <a:r>
              <a:rPr lang="cs-CZ" dirty="0"/>
              <a:t>Posouzení způsobilosti</a:t>
            </a:r>
          </a:p>
          <a:p>
            <a:pPr marL="457200" lvl="1" indent="0">
              <a:buNone/>
            </a:pPr>
            <a:endParaRPr lang="cs-CZ" sz="2400" dirty="0"/>
          </a:p>
          <a:p>
            <a:pPr marL="457200" lvl="1" indent="-7938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</a:rPr>
              <a:t>Dárce = zdravý, vyhovuje požadavkům pro dárcovství</a:t>
            </a:r>
            <a:endParaRPr lang="cs-CZ" sz="2400" dirty="0"/>
          </a:p>
          <a:p>
            <a:pPr marL="457200" lvl="1" indent="0">
              <a:buNone/>
            </a:pP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</a:rPr>
              <a:t>(18-65 let, &gt;50kg, </a:t>
            </a:r>
            <a:r>
              <a:rPr lang="cs-CZ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Hb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</a:rPr>
              <a:t> Ž ≥125g/l, </a:t>
            </a:r>
            <a:r>
              <a:rPr lang="cs-CZ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Hb</a:t>
            </a:r>
            <a:r>
              <a:rPr lang="cs-CZ" dirty="0">
                <a:solidFill>
                  <a:prstClr val="black">
                    <a:lumMod val="50000"/>
                    <a:lumOff val="50000"/>
                  </a:prstClr>
                </a:solidFill>
              </a:rPr>
              <a:t> M ≥135g/l,…)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3624" t="11024" r="38970" b="3926"/>
          <a:stretch/>
        </p:blipFill>
        <p:spPr>
          <a:xfrm>
            <a:off x="5235710" y="1219843"/>
            <a:ext cx="2394283" cy="34024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23624" t="10426" r="38970" b="4525"/>
          <a:stretch/>
        </p:blipFill>
        <p:spPr>
          <a:xfrm>
            <a:off x="6588224" y="3212976"/>
            <a:ext cx="2394283" cy="3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954" y="44624"/>
            <a:ext cx="8229600" cy="1091448"/>
          </a:xfrm>
        </p:spPr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ypy odběrů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963" y="1340768"/>
            <a:ext cx="8229600" cy="5112568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sz="2400" dirty="0"/>
              <a:t>Před </a:t>
            </a:r>
            <a:r>
              <a:rPr lang="cs-CZ" sz="2400" dirty="0" smtClean="0"/>
              <a:t>odběrem</a:t>
            </a:r>
          </a:p>
          <a:p>
            <a:pPr lvl="1"/>
            <a:r>
              <a:rPr lang="cs-CZ" dirty="0"/>
              <a:t>Ověření totožnosti</a:t>
            </a:r>
          </a:p>
          <a:p>
            <a:pPr lvl="1"/>
            <a:r>
              <a:rPr lang="cs-CZ" dirty="0"/>
              <a:t>Desinfekce místa vpichu</a:t>
            </a:r>
          </a:p>
          <a:p>
            <a:pPr lvl="1"/>
            <a:r>
              <a:rPr lang="cs-CZ" dirty="0"/>
              <a:t>Odběr – nejdříve vzorky, poté vlastní odběr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pPr marL="457200" lvl="1" indent="0">
              <a:buNone/>
            </a:pPr>
            <a:endParaRPr lang="cs-CZ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/>
              <a:t>Typy odběrů</a:t>
            </a:r>
          </a:p>
          <a:p>
            <a:pPr lvl="1"/>
            <a:r>
              <a:rPr lang="en-GB" b="1" dirty="0" smtClean="0"/>
              <a:t>o</a:t>
            </a:r>
            <a:r>
              <a:rPr lang="cs-CZ" b="1" dirty="0" err="1"/>
              <a:t>dběry</a:t>
            </a:r>
            <a:r>
              <a:rPr lang="cs-CZ" b="1" dirty="0"/>
              <a:t> plné </a:t>
            </a:r>
            <a:r>
              <a:rPr lang="cs-CZ" b="1" dirty="0" smtClean="0"/>
              <a:t>krve </a:t>
            </a:r>
            <a:r>
              <a:rPr lang="cs-CZ" dirty="0"/>
              <a:t>(do protisrážlivého roztoku, 63ml): 450ml  ± 10%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en-GB" b="1" dirty="0"/>
              <a:t>o</a:t>
            </a:r>
            <a:r>
              <a:rPr lang="cs-CZ" b="1" dirty="0" err="1"/>
              <a:t>dběry</a:t>
            </a:r>
            <a:r>
              <a:rPr lang="cs-CZ" b="1" dirty="0"/>
              <a:t> jednotlivých krevních složek</a:t>
            </a:r>
            <a:r>
              <a:rPr lang="en-GB" b="1" dirty="0"/>
              <a:t> </a:t>
            </a:r>
            <a:r>
              <a:rPr lang="cs-CZ" b="1" dirty="0"/>
              <a:t>=</a:t>
            </a:r>
            <a:r>
              <a:rPr lang="en-GB" b="1" dirty="0"/>
              <a:t> </a:t>
            </a:r>
            <a:r>
              <a:rPr lang="cs-CZ" b="1" dirty="0" err="1" smtClean="0"/>
              <a:t>aferézy</a:t>
            </a:r>
            <a:r>
              <a:rPr lang="cs-CZ" b="1" dirty="0" smtClean="0"/>
              <a:t> </a:t>
            </a:r>
            <a:r>
              <a:rPr lang="cs-CZ" dirty="0" smtClean="0"/>
              <a:t>(přístrojové odběry)</a:t>
            </a:r>
          </a:p>
          <a:p>
            <a:pPr lvl="1"/>
            <a:endParaRPr lang="cs-CZ" dirty="0" smtClean="0"/>
          </a:p>
          <a:p>
            <a:pPr lvl="8">
              <a:buFont typeface="Wingdings" pitchFamily="2" charset="2"/>
              <a:buChar char="Ø"/>
            </a:pPr>
            <a:r>
              <a:rPr lang="cs-CZ" dirty="0" smtClean="0"/>
              <a:t>Plazmaferéza</a:t>
            </a:r>
          </a:p>
          <a:p>
            <a:pPr lvl="8">
              <a:buFont typeface="Wingdings" pitchFamily="2" charset="2"/>
              <a:buChar char="Ø"/>
            </a:pPr>
            <a:r>
              <a:rPr lang="cs-CZ" dirty="0" err="1" smtClean="0"/>
              <a:t>Trombocytaferéza</a:t>
            </a:r>
            <a:endParaRPr lang="cs-CZ" dirty="0" smtClean="0"/>
          </a:p>
          <a:p>
            <a:pPr lvl="8">
              <a:buFont typeface="Wingdings" pitchFamily="2" charset="2"/>
              <a:buChar char="Ø"/>
            </a:pPr>
            <a:r>
              <a:rPr lang="cs-CZ" dirty="0" err="1" smtClean="0"/>
              <a:t>Erytrocytaferéza</a:t>
            </a:r>
            <a:endParaRPr lang="cs-CZ" dirty="0" smtClean="0"/>
          </a:p>
          <a:p>
            <a:pPr lvl="8">
              <a:buFont typeface="Wingdings" pitchFamily="2" charset="2"/>
              <a:buChar char="Ø"/>
            </a:pPr>
            <a:r>
              <a:rPr lang="cs-CZ" dirty="0" err="1" smtClean="0"/>
              <a:t>Granulocytaferéza</a:t>
            </a:r>
            <a:endParaRPr lang="cs-CZ" dirty="0" smtClean="0"/>
          </a:p>
          <a:p>
            <a:pPr lvl="8">
              <a:buFont typeface="Wingdings" pitchFamily="2" charset="2"/>
              <a:buChar char="v"/>
            </a:pPr>
            <a:r>
              <a:rPr lang="cs-CZ" dirty="0" err="1" smtClean="0"/>
              <a:t>Multikomponentní</a:t>
            </a:r>
            <a:r>
              <a:rPr lang="cs-CZ" dirty="0" smtClean="0"/>
              <a:t> odběr</a:t>
            </a:r>
            <a:endParaRPr lang="cs-CZ" dirty="0"/>
          </a:p>
        </p:txBody>
      </p:sp>
      <p:pic>
        <p:nvPicPr>
          <p:cNvPr id="1026" name="Picture 2" descr="C:\Users\1269\AppData\Local\Microsoft\Windows\Temporary Internet Files\Content.IE5\1Y1DD075\question-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0" y="5189513"/>
            <a:ext cx="780678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78380" y="552529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5"/>
                </a:solidFill>
              </a:rPr>
              <a:t>Z čeho se skládá krev?</a:t>
            </a:r>
            <a:endParaRPr lang="cs-CZ" i="1" dirty="0">
              <a:solidFill>
                <a:schemeClr val="accent5"/>
              </a:solidFill>
            </a:endParaRPr>
          </a:p>
        </p:txBody>
      </p:sp>
      <p:pic>
        <p:nvPicPr>
          <p:cNvPr id="1027" name="Picture 3" descr="N:\TOKB\Prezentace\FOTOGRAFIE TTO\4046 Třebíč\Foto odd\20190410_095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26" y="1340768"/>
            <a:ext cx="2924928" cy="21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0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800" dirty="0" smtClean="0"/>
              <a:t>Zpracování odběrů plné krve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Odpočinková doba po odběru</a:t>
            </a:r>
            <a:r>
              <a:rPr lang="cs-CZ" dirty="0" smtClean="0"/>
              <a:t> </a:t>
            </a:r>
            <a:r>
              <a:rPr lang="cs-CZ" dirty="0"/>
              <a:t>(min. 1 hod</a:t>
            </a:r>
            <a:r>
              <a:rPr lang="cs-CZ" dirty="0" smtClean="0"/>
              <a:t>.)</a:t>
            </a:r>
          </a:p>
          <a:p>
            <a:pPr lvl="1">
              <a:tabLst>
                <a:tab pos="3673475" algn="l"/>
              </a:tabLst>
            </a:pPr>
            <a:r>
              <a:rPr lang="cs-CZ" dirty="0" smtClean="0"/>
              <a:t>pozvolné zchladnutí odebrané krve na pokojovou teplotu před dalším zpracováním</a:t>
            </a:r>
          </a:p>
          <a:p>
            <a:endParaRPr lang="cs-CZ" sz="2400" b="1" dirty="0"/>
          </a:p>
          <a:p>
            <a:pPr marL="457200" indent="-457200">
              <a:buFont typeface="+mj-lt"/>
              <a:buAutoNum type="arabicPeriod" startAt="2"/>
            </a:pPr>
            <a:r>
              <a:rPr lang="cs-CZ" b="1" dirty="0" smtClean="0"/>
              <a:t>Centrifugace</a:t>
            </a:r>
          </a:p>
          <a:p>
            <a:endParaRPr lang="cs-CZ" sz="2400" b="1" dirty="0"/>
          </a:p>
          <a:p>
            <a:pPr marL="0" indent="0">
              <a:buNone/>
            </a:pPr>
            <a:endParaRPr lang="cs-CZ" b="1" dirty="0"/>
          </a:p>
          <a:p>
            <a:endParaRPr lang="cs-CZ" sz="2400" b="1" dirty="0"/>
          </a:p>
          <a:p>
            <a:pPr marL="1085850" lvl="2" indent="-285750">
              <a:buFont typeface="Courier New" pitchFamily="49" charset="0"/>
              <a:buChar char="o"/>
            </a:pPr>
            <a:endParaRPr lang="cs-CZ" dirty="0"/>
          </a:p>
        </p:txBody>
      </p:sp>
      <p:pic>
        <p:nvPicPr>
          <p:cNvPr id="4" name="Picture 3" descr="C:\Users\uživatel\Desktop\drive-download-20190112T213000Z-001\IMG_20181108_1253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b="16006"/>
          <a:stretch/>
        </p:blipFill>
        <p:spPr bwMode="auto">
          <a:xfrm>
            <a:off x="3781948" y="2204864"/>
            <a:ext cx="3779838" cy="17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/>
          <a:stretch/>
        </p:blipFill>
        <p:spPr bwMode="auto">
          <a:xfrm>
            <a:off x="827584" y="3353576"/>
            <a:ext cx="2520280" cy="329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živatel\Desktop\drive-download-20190112T213000Z-001\IMG_20181108_125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70" y="4221087"/>
            <a:ext cx="3171862" cy="237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269\AppData\Local\Microsoft\Windows\Temporary Internet Files\Content.IE5\1Y1DD075\question-mark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45" y="4149080"/>
            <a:ext cx="780678" cy="10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5" t="19749" r="22301" b="20679"/>
          <a:stretch>
            <a:fillRect/>
          </a:stretch>
        </p:blipFill>
        <p:spPr bwMode="auto">
          <a:xfrm>
            <a:off x="3763330" y="4028994"/>
            <a:ext cx="3191201" cy="276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954532" y="5225136"/>
            <a:ext cx="1975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chemeClr val="accent5"/>
                </a:solidFill>
              </a:rPr>
              <a:t>Jak krevní složky sedimentují?</a:t>
            </a:r>
            <a:endParaRPr lang="cs-CZ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800" dirty="0"/>
              <a:t>Zpracování odběrů plné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1362" y="126876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cs-CZ" altLang="cs-CZ" dirty="0" smtClean="0"/>
              <a:t>Lisování </a:t>
            </a:r>
            <a:r>
              <a:rPr lang="cs-CZ" altLang="cs-CZ" dirty="0"/>
              <a:t>centrifugované PK na automatických lisech</a:t>
            </a:r>
          </a:p>
          <a:p>
            <a:pPr marL="457200" indent="-457200">
              <a:buFont typeface="+mj-lt"/>
              <a:buAutoNum type="arabicPeriod" startAt="3"/>
            </a:pPr>
            <a:endParaRPr lang="cs-CZ" dirty="0"/>
          </a:p>
        </p:txBody>
      </p:sp>
      <p:pic>
        <p:nvPicPr>
          <p:cNvPr id="6" name="Picture 2" descr="C:\Users\uživatel\Desktop\drive-download-20190112T213000Z-001\IMG_20181108_115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76475"/>
            <a:ext cx="324485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1707"/>
            <a:ext cx="30003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14180" y="3531741"/>
            <a:ext cx="15841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dirty="0" smtClean="0"/>
              <a:t>Plazma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 smtClean="0"/>
          </a:p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 err="1"/>
              <a:t>Buffy</a:t>
            </a:r>
            <a:r>
              <a:rPr lang="cs-CZ" sz="1600" dirty="0"/>
              <a:t> </a:t>
            </a:r>
            <a:r>
              <a:rPr lang="cs-CZ" sz="1600" dirty="0" err="1"/>
              <a:t>coat</a:t>
            </a:r>
            <a:endParaRPr lang="cs-CZ" sz="1600" dirty="0"/>
          </a:p>
          <a:p>
            <a:r>
              <a:rPr lang="cs-CZ" sz="1200" dirty="0" smtClean="0"/>
              <a:t>         (</a:t>
            </a:r>
            <a:r>
              <a:rPr lang="cs-CZ" sz="1200" dirty="0" err="1" smtClean="0"/>
              <a:t>trc</a:t>
            </a:r>
            <a:r>
              <a:rPr lang="cs-CZ" sz="1200" dirty="0" smtClean="0"/>
              <a:t> + </a:t>
            </a:r>
            <a:r>
              <a:rPr lang="cs-CZ" sz="1200" dirty="0" err="1" smtClean="0"/>
              <a:t>leu</a:t>
            </a:r>
            <a:r>
              <a:rPr lang="cs-CZ" sz="1200" dirty="0" smtClean="0"/>
              <a:t>)</a:t>
            </a:r>
          </a:p>
          <a:p>
            <a:pPr marL="285750" indent="-285750">
              <a:buFontTx/>
              <a:buChar char="-"/>
            </a:pPr>
            <a:endParaRPr lang="cs-CZ" sz="1600" dirty="0" smtClean="0"/>
          </a:p>
          <a:p>
            <a:pPr marL="285750" indent="-285750">
              <a:buFontTx/>
              <a:buChar char="-"/>
            </a:pPr>
            <a:r>
              <a:rPr lang="cs-CZ" sz="1600" dirty="0" smtClean="0"/>
              <a:t>Červené krvinky</a:t>
            </a:r>
          </a:p>
          <a:p>
            <a:pPr algn="ctr"/>
            <a:r>
              <a:rPr lang="cs-CZ" sz="1200" dirty="0"/>
              <a:t>(do </a:t>
            </a:r>
            <a:r>
              <a:rPr lang="cs-CZ" sz="1200" dirty="0" err="1"/>
              <a:t>konzervač</a:t>
            </a:r>
            <a:r>
              <a:rPr lang="cs-CZ" sz="1200" dirty="0"/>
              <a:t>. roztoku)</a:t>
            </a:r>
            <a:endParaRPr lang="cs-CZ" sz="1200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3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4800" dirty="0"/>
              <a:t>Zpracování odběrů plné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cs-CZ" altLang="cs-CZ" dirty="0" err="1" smtClean="0"/>
              <a:t>Deleukotizace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erytrocytárního</a:t>
            </a:r>
            <a:r>
              <a:rPr lang="cs-CZ" altLang="cs-CZ" dirty="0" smtClean="0"/>
              <a:t> přípravku</a:t>
            </a:r>
          </a:p>
          <a:p>
            <a:pPr marL="457200" lvl="1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deleukotizace</a:t>
            </a:r>
            <a:r>
              <a:rPr lang="cs-CZ" dirty="0" smtClean="0"/>
              <a:t> = odstranění leukocytů z transfuzního přípravku)</a:t>
            </a:r>
          </a:p>
          <a:p>
            <a:pPr marL="457200" lvl="1" indent="0">
              <a:buNone/>
            </a:pPr>
            <a:r>
              <a:rPr lang="cs-CZ" dirty="0" smtClean="0"/>
              <a:t>			Obsah leukocytů: 	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EBR &lt; 1,2 x 10</a:t>
            </a:r>
            <a:r>
              <a:rPr lang="cs-CZ" baseline="30000" dirty="0" smtClean="0"/>
              <a:t>9</a:t>
            </a:r>
            <a:r>
              <a:rPr lang="cs-CZ" dirty="0" smtClean="0"/>
              <a:t>/TU  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ERD &lt; 1 x 10</a:t>
            </a:r>
            <a:r>
              <a:rPr lang="cs-CZ" baseline="30000" dirty="0" smtClean="0"/>
              <a:t>6</a:t>
            </a:r>
            <a:r>
              <a:rPr lang="cs-CZ" dirty="0" smtClean="0"/>
              <a:t>/TU – toto množství už není schopno u 			příjemce vyvolat imunologickou odpověď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b="1" u="sng" dirty="0" err="1" smtClean="0"/>
              <a:t>Pre-storage</a:t>
            </a:r>
            <a:r>
              <a:rPr lang="cs-CZ" b="1" u="sng" dirty="0" smtClean="0"/>
              <a:t> (in-line) filtrace</a:t>
            </a:r>
            <a:r>
              <a:rPr lang="cs-CZ" dirty="0" smtClean="0"/>
              <a:t> = během zpracování, doporučuje se do 	dop. </a:t>
            </a:r>
            <a:r>
              <a:rPr lang="cs-CZ" dirty="0" err="1" smtClean="0"/>
              <a:t>zprac</a:t>
            </a:r>
            <a:r>
              <a:rPr lang="cs-CZ" dirty="0" smtClean="0"/>
              <a:t>. 6 hod. po odběru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b="1" u="sng" dirty="0" smtClean="0"/>
              <a:t>Post-</a:t>
            </a:r>
            <a:r>
              <a:rPr lang="cs-CZ" b="1" u="sng" dirty="0" err="1" smtClean="0"/>
              <a:t>storage</a:t>
            </a:r>
            <a:r>
              <a:rPr lang="cs-CZ" b="1" u="sng" dirty="0" smtClean="0"/>
              <a:t> filtrace</a:t>
            </a:r>
            <a:endParaRPr lang="cs-CZ" b="1" u="sng" dirty="0"/>
          </a:p>
          <a:p>
            <a:pPr marL="457200" lvl="1" indent="0">
              <a:buNone/>
            </a:pPr>
            <a:r>
              <a:rPr lang="cs-CZ" dirty="0" smtClean="0"/>
              <a:t>			- sekundární výroba, provádí se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u skladovaných TP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- nevýhoda: část leukocytů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již rozpadlých (uvolněny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 err="1" smtClean="0"/>
              <a:t>vasoaktivní</a:t>
            </a:r>
            <a:r>
              <a:rPr lang="cs-CZ" dirty="0" smtClean="0"/>
              <a:t> látky…)</a:t>
            </a:r>
          </a:p>
        </p:txBody>
      </p:sp>
      <p:pic>
        <p:nvPicPr>
          <p:cNvPr id="4" name="Picture 2" descr="C:\Users\uživatel\Desktop\drive-download-20190112T213000Z-001\IMG_20190128_143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" r="10152" b="6883"/>
          <a:stretch/>
        </p:blipFill>
        <p:spPr bwMode="auto">
          <a:xfrm>
            <a:off x="826370" y="2132856"/>
            <a:ext cx="2013092" cy="431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živatel\Desktop\drive-download-20190112T213000Z-001\IMG_20190115_1017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r="7573"/>
          <a:stretch/>
        </p:blipFill>
        <p:spPr bwMode="auto">
          <a:xfrm>
            <a:off x="6444208" y="3861048"/>
            <a:ext cx="245648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7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4800" dirty="0"/>
              <a:t>Zpracování odběrů plné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 smtClean="0"/>
              <a:t>Šokové zmrazení plazmy</a:t>
            </a:r>
          </a:p>
          <a:p>
            <a:pPr lvl="1"/>
            <a:r>
              <a:rPr lang="cs-CZ" altLang="cs-CZ" dirty="0"/>
              <a:t>-30°C v </a:t>
            </a:r>
            <a:r>
              <a:rPr lang="cs-CZ" altLang="cs-CZ" dirty="0" smtClean="0"/>
              <a:t>jádru (tj. v celém objemu P) </a:t>
            </a:r>
            <a:r>
              <a:rPr lang="cs-CZ" altLang="cs-CZ" dirty="0"/>
              <a:t>do 1 </a:t>
            </a:r>
            <a:r>
              <a:rPr lang="cs-CZ" altLang="cs-CZ" dirty="0" smtClean="0"/>
              <a:t>hod.</a:t>
            </a:r>
          </a:p>
          <a:p>
            <a:pPr lvl="1"/>
            <a:r>
              <a:rPr lang="cs-CZ" dirty="0" smtClean="0"/>
              <a:t>aby se zachovala aktivita termolabilních 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koagulačních faktorů</a:t>
            </a:r>
          </a:p>
          <a:p>
            <a:pPr lvl="1"/>
            <a:r>
              <a:rPr lang="cs-CZ" dirty="0" smtClean="0"/>
              <a:t>Karanténa plazmy pro klin. použití</a:t>
            </a:r>
            <a:endParaRPr lang="cs-CZ" dirty="0"/>
          </a:p>
        </p:txBody>
      </p:sp>
      <p:pic>
        <p:nvPicPr>
          <p:cNvPr id="4" name="Picture 2" descr="C:\Users\uživatel\Desktop\drive-download-20190112T213000Z-001\IMG_20190129_065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r="4118"/>
          <a:stretch/>
        </p:blipFill>
        <p:spPr bwMode="auto">
          <a:xfrm>
            <a:off x="5846254" y="1196752"/>
            <a:ext cx="305891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živatel\Desktop\drive-download-20190112T213000Z-001\IMG_20190129_104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9"/>
          <a:stretch>
            <a:fillRect/>
          </a:stretch>
        </p:blipFill>
        <p:spPr bwMode="auto">
          <a:xfrm>
            <a:off x="5858272" y="4437112"/>
            <a:ext cx="29892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živatel\Desktop\drive-download-20190112T213000Z-001\IMG_20190129_095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4271962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800" dirty="0"/>
              <a:t>Zpracování odběrů plné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380312" y="1268760"/>
            <a:ext cx="1306488" cy="485740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323528" y="1283962"/>
            <a:ext cx="5544616" cy="485772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cs-CZ" dirty="0"/>
              <a:t>Výroba trombocytů z </a:t>
            </a:r>
            <a:r>
              <a:rPr lang="cs-CZ" dirty="0" err="1"/>
              <a:t>buffy-coatu</a:t>
            </a:r>
            <a:endParaRPr lang="cs-CZ" dirty="0"/>
          </a:p>
          <a:p>
            <a:pPr lvl="1"/>
            <a:r>
              <a:rPr lang="cs-CZ" dirty="0"/>
              <a:t>směsné, v náhradním roztoku, </a:t>
            </a:r>
            <a:r>
              <a:rPr lang="cs-CZ" dirty="0" err="1"/>
              <a:t>deleukotizované</a:t>
            </a:r>
            <a:endParaRPr lang="cs-CZ" dirty="0"/>
          </a:p>
          <a:p>
            <a:pPr lvl="1"/>
            <a:r>
              <a:rPr lang="cs-CZ" dirty="0"/>
              <a:t>smísením 4-6 </a:t>
            </a:r>
            <a:r>
              <a:rPr lang="cs-CZ" dirty="0" err="1"/>
              <a:t>buffy-coatů</a:t>
            </a:r>
            <a:r>
              <a:rPr lang="cs-CZ" dirty="0"/>
              <a:t> shodné KS, ke kterým se přidá </a:t>
            </a:r>
            <a:r>
              <a:rPr lang="cs-CZ" dirty="0" smtClean="0"/>
              <a:t>náhradní </a:t>
            </a:r>
            <a:r>
              <a:rPr lang="cs-CZ" dirty="0" smtClean="0"/>
              <a:t>roztok (=1 TD)</a:t>
            </a:r>
            <a:endParaRPr lang="cs-CZ" dirty="0"/>
          </a:p>
          <a:p>
            <a:pPr lvl="1"/>
            <a:r>
              <a:rPr lang="cs-CZ" dirty="0"/>
              <a:t>Následně centrifugace a separace trombocytů, které jsou </a:t>
            </a:r>
            <a:r>
              <a:rPr lang="cs-CZ" dirty="0" err="1" smtClean="0"/>
              <a:t>resuspendovány</a:t>
            </a:r>
            <a:r>
              <a:rPr lang="cs-CZ" dirty="0" smtClean="0"/>
              <a:t> ve </a:t>
            </a:r>
            <a:r>
              <a:rPr lang="cs-CZ" dirty="0"/>
              <a:t>směsi plazmy (30-40%) a náhradního roztoku (60-70%)</a:t>
            </a:r>
          </a:p>
          <a:p>
            <a:endParaRPr lang="cs-CZ" dirty="0"/>
          </a:p>
        </p:txBody>
      </p:sp>
      <p:pic>
        <p:nvPicPr>
          <p:cNvPr id="8" name="Picture 2" descr="C:\Users\uživatel\Desktop\drive-download-20190112T213000Z-001\IMG_20180928_083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3962"/>
            <a:ext cx="27495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živatel\Desktop\drive-download-20190112T213000Z-001\IMG_20190130_130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93" y="3957151"/>
            <a:ext cx="205263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uživatel\Desktop\drive-download-20190112T213000Z-001\IMG_20190129_064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4077071"/>
            <a:ext cx="1934659" cy="25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značení TP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Adjustace – vaky </a:t>
            </a:r>
            <a:r>
              <a:rPr lang="cs-CZ" dirty="0"/>
              <a:t>s TP jsou opatřeny štítky konečného produktu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štítku: identifikační kód výrobce, číslo odběru, datum odběru, datum exspirace, krevní skupina </a:t>
            </a:r>
            <a:r>
              <a:rPr lang="cs-CZ" dirty="0" smtClean="0"/>
              <a:t>AB0 </a:t>
            </a:r>
            <a:r>
              <a:rPr lang="cs-CZ" dirty="0" err="1"/>
              <a:t>RhD</a:t>
            </a:r>
            <a:r>
              <a:rPr lang="cs-CZ" dirty="0"/>
              <a:t>, objem, použité roztoky, výsledky laboratorních testů, skladovací podmínky, atd.</a:t>
            </a:r>
          </a:p>
          <a:p>
            <a:r>
              <a:rPr lang="cs-CZ" dirty="0"/>
              <a:t>Důležité údaje jsou uvedeny formou čárových kódů</a:t>
            </a:r>
          </a:p>
          <a:p>
            <a:endParaRPr lang="cs-CZ" dirty="0"/>
          </a:p>
        </p:txBody>
      </p:sp>
      <p:pic>
        <p:nvPicPr>
          <p:cNvPr id="7" name="Picture 3" descr="C:\Users\uživatel\Desktop\drive-download-20190112T213000Z-001\IMG_20190129_095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b="9840"/>
          <a:stretch/>
        </p:blipFill>
        <p:spPr bwMode="auto">
          <a:xfrm>
            <a:off x="2699792" y="4409384"/>
            <a:ext cx="3695898" cy="22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1602</TotalTime>
  <Words>885</Words>
  <Application>Microsoft Office PowerPoint</Application>
  <PresentationFormat>Předvádění na obrazovce (4:3)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Comic Sans MS</vt:lpstr>
      <vt:lpstr>Courier New</vt:lpstr>
      <vt:lpstr>Palatino Linotype</vt:lpstr>
      <vt:lpstr>Wingdings</vt:lpstr>
      <vt:lpstr>Exekutivní</vt:lpstr>
      <vt:lpstr>Výroba transfuzních přípravků</vt:lpstr>
      <vt:lpstr>Dárcovství krve</vt:lpstr>
      <vt:lpstr>Typy odběrů</vt:lpstr>
      <vt:lpstr>Zpracování odběrů plné krve</vt:lpstr>
      <vt:lpstr>Zpracování odběrů plné krve</vt:lpstr>
      <vt:lpstr>Zpracování odběrů plné krve</vt:lpstr>
      <vt:lpstr>Zpracování odběrů plné krve</vt:lpstr>
      <vt:lpstr>Zpracování odběrů plné krve</vt:lpstr>
      <vt:lpstr>Principy značení TP</vt:lpstr>
      <vt:lpstr>Sekundární výroba</vt:lpstr>
      <vt:lpstr>Transfuzní přípravky (TP)</vt:lpstr>
      <vt:lpstr>Erytrocytové TP</vt:lpstr>
      <vt:lpstr>Erytrocytové TP</vt:lpstr>
      <vt:lpstr>Trombocytové TP</vt:lpstr>
      <vt:lpstr>Trombocytové TP</vt:lpstr>
      <vt:lpstr>Plazmatické TP</vt:lpstr>
      <vt:lpstr>Plazmatické TP</vt:lpstr>
      <vt:lpstr>Granulocytové TP</vt:lpstr>
      <vt:lpstr>Autologní TP</vt:lpstr>
    </vt:vector>
  </TitlesOfParts>
  <Company>FN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Tylečková Jana</dc:creator>
  <cp:lastModifiedBy>Tylečková Jana</cp:lastModifiedBy>
  <cp:revision>91</cp:revision>
  <dcterms:created xsi:type="dcterms:W3CDTF">2019-08-29T06:17:05Z</dcterms:created>
  <dcterms:modified xsi:type="dcterms:W3CDTF">2023-10-23T07:51:43Z</dcterms:modified>
</cp:coreProperties>
</file>