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59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F4D41-EFBF-4A27-8F7C-B102EDBF1B28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77F0B-24B0-4A71-B96F-D5C3C312ED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15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77F0B-24B0-4A71-B96F-D5C3C312ED3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20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97B345-6F87-4245-B5A3-633E22C3A7E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75B842-425C-49FC-8549-20A876E60FE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B345-6F87-4245-B5A3-633E22C3A7E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B842-425C-49FC-8549-20A876E60FE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B345-6F87-4245-B5A3-633E22C3A7E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B842-425C-49FC-8549-20A876E60FE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97B345-6F87-4245-B5A3-633E22C3A7E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75B842-425C-49FC-8549-20A876E60FE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97B345-6F87-4245-B5A3-633E22C3A7E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75B842-425C-49FC-8549-20A876E60FE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B345-6F87-4245-B5A3-633E22C3A7E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B842-425C-49FC-8549-20A876E60FE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B345-6F87-4245-B5A3-633E22C3A7E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B842-425C-49FC-8549-20A876E60FE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97B345-6F87-4245-B5A3-633E22C3A7E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75B842-425C-49FC-8549-20A876E60FE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B345-6F87-4245-B5A3-633E22C3A7E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B842-425C-49FC-8549-20A876E60FE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97B345-6F87-4245-B5A3-633E22C3A7E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75B842-425C-49FC-8549-20A876E60FE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97B345-6F87-4245-B5A3-633E22C3A7E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75B842-425C-49FC-8549-20A876E60FE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97B345-6F87-4245-B5A3-633E22C3A7E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75B842-425C-49FC-8549-20A876E60FE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Vyšetření dárců krve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algn="r"/>
            <a:r>
              <a:rPr lang="cs-CZ" dirty="0" smtClean="0"/>
              <a:t>Mgr. Jana Tylečková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5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dirty="0"/>
              <a:t>Význam NAT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</p:spPr>
        <p:txBody>
          <a:bodyPr>
            <a:normAutofit fontScale="47500" lnSpcReduction="20000"/>
          </a:bodyPr>
          <a:lstStyle/>
          <a:p>
            <a:endParaRPr lang="cs-CZ" dirty="0"/>
          </a:p>
          <a:p>
            <a:pPr>
              <a:lnSpc>
                <a:spcPct val="110000"/>
              </a:lnSpc>
            </a:pPr>
            <a:r>
              <a:rPr lang="cs-CZ" sz="3800" b="1" u="sng" dirty="0" smtClean="0">
                <a:solidFill>
                  <a:schemeClr val="accent1"/>
                </a:solidFill>
              </a:rPr>
              <a:t>Zkrácení </a:t>
            </a:r>
            <a:r>
              <a:rPr lang="cs-CZ" sz="3800" b="1" u="sng" dirty="0">
                <a:solidFill>
                  <a:schemeClr val="accent1"/>
                </a:solidFill>
              </a:rPr>
              <a:t>diagnostického okna </a:t>
            </a:r>
          </a:p>
          <a:p>
            <a:pPr>
              <a:lnSpc>
                <a:spcPct val="110000"/>
              </a:lnSpc>
            </a:pPr>
            <a:r>
              <a:rPr lang="cs-CZ" sz="3800" dirty="0" smtClean="0"/>
              <a:t>Je </a:t>
            </a:r>
            <a:r>
              <a:rPr lang="cs-CZ" sz="3800" dirty="0"/>
              <a:t>důležité, abychom byli schopni identifikovat dárce, kteří se nacházejí ve velmi časných fázích infekce HCV, HIV nebo HBV. K</a:t>
            </a:r>
            <a:r>
              <a:rPr lang="cs-CZ" sz="3800" dirty="0" smtClean="0"/>
              <a:t>ritické </a:t>
            </a:r>
            <a:r>
              <a:rPr lang="cs-CZ" sz="3800" dirty="0"/>
              <a:t>období před vytvořením protilátek proti viru je označováno jako „imunologické okno“. </a:t>
            </a:r>
          </a:p>
          <a:p>
            <a:pPr>
              <a:lnSpc>
                <a:spcPct val="110000"/>
              </a:lnSpc>
            </a:pPr>
            <a:r>
              <a:rPr lang="cs-CZ" sz="3800" dirty="0" smtClean="0"/>
              <a:t>U </a:t>
            </a:r>
            <a:r>
              <a:rPr lang="cs-CZ" sz="3800" dirty="0"/>
              <a:t>HIV a HCV vzniká již během „imunologického okna“ vysoká virémie, kdy pravděpodobnost přenosu nákazy je vysoká. </a:t>
            </a:r>
          </a:p>
          <a:p>
            <a:pPr>
              <a:lnSpc>
                <a:spcPct val="110000"/>
              </a:lnSpc>
            </a:pPr>
            <a:r>
              <a:rPr lang="cs-CZ" sz="3800" dirty="0" smtClean="0"/>
              <a:t>Naopak </a:t>
            </a:r>
            <a:r>
              <a:rPr lang="cs-CZ" sz="3800" dirty="0"/>
              <a:t>během infekce HBV je rychlost replikace virů v období imunologického okna nízká</a:t>
            </a:r>
            <a:r>
              <a:rPr lang="cs-CZ" sz="3800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r>
              <a:rPr lang="cs-CZ" sz="4400" dirty="0" smtClean="0"/>
              <a:t>HIV </a:t>
            </a:r>
            <a:r>
              <a:rPr lang="cs-CZ" sz="4400" dirty="0"/>
              <a:t>o 7 – 9 dní </a:t>
            </a:r>
          </a:p>
          <a:p>
            <a:r>
              <a:rPr lang="pl-PL" sz="4400" dirty="0" smtClean="0"/>
              <a:t>HCV </a:t>
            </a:r>
            <a:r>
              <a:rPr lang="pl-PL" sz="4400" dirty="0"/>
              <a:t>o 59 – 65 dnů </a:t>
            </a:r>
          </a:p>
          <a:p>
            <a:r>
              <a:rPr lang="pt-BR" sz="4400" dirty="0" smtClean="0"/>
              <a:t>HBV </a:t>
            </a:r>
            <a:r>
              <a:rPr lang="pt-BR" sz="4400" dirty="0"/>
              <a:t>o 25 – 30 dnů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Screening</a:t>
            </a:r>
            <a:r>
              <a:rPr lang="cs-CZ" dirty="0"/>
              <a:t> infekčních </a:t>
            </a:r>
            <a:r>
              <a:rPr lang="cs-CZ" dirty="0" err="1" smtClean="0"/>
              <a:t>markerů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 smtClean="0"/>
              <a:t>případě reaktivity se vzorek vyšetřuje v dubletu, při opakované reaktivitě se vzorek zasílá ke konfirmaci do NRL (povinnost), TP nejsou uvolněny k použití.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4" t="36265" r="31904" b="45529"/>
          <a:stretch/>
        </p:blipFill>
        <p:spPr bwMode="auto">
          <a:xfrm>
            <a:off x="1400637" y="3645024"/>
            <a:ext cx="5580726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7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6140" r="37501" b="10361"/>
          <a:stretch/>
        </p:blipFill>
        <p:spPr bwMode="auto">
          <a:xfrm>
            <a:off x="1619672" y="10902"/>
            <a:ext cx="5764544" cy="68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434916" y="5805264"/>
            <a:ext cx="151216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800" b="1" dirty="0" smtClean="0"/>
              <a:t> </a:t>
            </a:r>
            <a:r>
              <a:rPr lang="cs-CZ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 NR osob </a:t>
            </a:r>
            <a:r>
              <a:rPr lang="cs-CZ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trv</a:t>
            </a:r>
            <a:r>
              <a:rPr lang="cs-CZ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vylouč</a:t>
            </a:r>
            <a:r>
              <a:rPr lang="cs-CZ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 DK)</a:t>
            </a:r>
            <a:endParaRPr lang="cs-CZ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Imunohematologické vyšetření dárců krve a jejích složek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30824" cy="45720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Závazná vyšetření dle legislativy:</a:t>
            </a:r>
          </a:p>
          <a:p>
            <a:r>
              <a:rPr lang="cs-CZ" dirty="0" smtClean="0"/>
              <a:t>Z </a:t>
            </a:r>
            <a:r>
              <a:rPr lang="cs-CZ" i="1" dirty="0" smtClean="0"/>
              <a:t>každého odběru</a:t>
            </a:r>
            <a:r>
              <a:rPr lang="cs-CZ" dirty="0" smtClean="0"/>
              <a:t> se provádí: 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 krevní skupiny AB0,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RhD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nepravidelných protilátek proti erytrocytům</a:t>
            </a:r>
          </a:p>
          <a:p>
            <a:r>
              <a:rPr lang="cs-CZ" dirty="0" smtClean="0"/>
              <a:t>U </a:t>
            </a:r>
            <a:r>
              <a:rPr lang="cs-CZ" i="1" dirty="0" smtClean="0"/>
              <a:t>každého dárce</a:t>
            </a:r>
            <a:r>
              <a:rPr lang="cs-CZ" dirty="0" smtClean="0"/>
              <a:t> se stanoví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fenotyp (C, c, E, e) a antigen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(K)</a:t>
            </a:r>
            <a:r>
              <a:rPr lang="cs-CZ" dirty="0" smtClean="0"/>
              <a:t>.</a:t>
            </a:r>
            <a:r>
              <a:rPr lang="cs-CZ" b="1" dirty="0" smtClean="0"/>
              <a:t> </a:t>
            </a:r>
            <a:r>
              <a:rPr lang="cs-CZ" dirty="0" smtClean="0"/>
              <a:t>V</a:t>
            </a:r>
            <a:r>
              <a:rPr lang="cs-CZ" dirty="0"/>
              <a:t> případě nálezu </a:t>
            </a:r>
            <a:r>
              <a:rPr lang="cs-CZ" dirty="0" err="1" smtClean="0"/>
              <a:t>Kell</a:t>
            </a:r>
            <a:r>
              <a:rPr lang="cs-CZ" dirty="0" smtClean="0"/>
              <a:t> </a:t>
            </a:r>
            <a:r>
              <a:rPr lang="cs-CZ" dirty="0"/>
              <a:t>pozitivity se vyšetřuje i antigen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Cellano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(k)</a:t>
            </a:r>
            <a:r>
              <a:rPr lang="cs-CZ" dirty="0" smtClean="0"/>
              <a:t>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1" t="9178"/>
          <a:stretch/>
        </p:blipFill>
        <p:spPr>
          <a:xfrm>
            <a:off x="5076056" y="1556792"/>
            <a:ext cx="3401582" cy="4066318"/>
          </a:xfrm>
        </p:spPr>
      </p:pic>
    </p:spTree>
    <p:extLst>
      <p:ext uri="{BB962C8B-B14F-4D97-AF65-F5344CB8AC3E}">
        <p14:creationId xmlns:p14="http://schemas.microsoft.com/office/powerpoint/2010/main" val="10694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r>
              <a:rPr lang="cs-CZ" dirty="0" smtClean="0"/>
              <a:t>Stanovení AB0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504056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Noví dárci:</a:t>
            </a:r>
          </a:p>
          <a:p>
            <a:pPr lvl="1"/>
            <a:r>
              <a:rPr lang="cs-CZ" dirty="0" smtClean="0"/>
              <a:t>Vyš. 2x ze 2 nezávislých vzorků</a:t>
            </a:r>
          </a:p>
          <a:p>
            <a:pPr marL="365760" lvl="1" indent="0" algn="just">
              <a:buNone/>
            </a:pPr>
            <a:r>
              <a:rPr lang="cs-CZ" sz="1400" i="1" dirty="0" smtClean="0"/>
              <a:t>	(</a:t>
            </a:r>
            <a:r>
              <a:rPr lang="cs-CZ" sz="1400" i="1" dirty="0"/>
              <a:t>Za nezávislé vzorky lze považovat např. krevní vzorek odebraný před odběrem </a:t>
            </a:r>
            <a:r>
              <a:rPr lang="cs-CZ" sz="1400" i="1" dirty="0" smtClean="0"/>
              <a:t>	pro </a:t>
            </a:r>
            <a:r>
              <a:rPr lang="cs-CZ" sz="1400" i="1" dirty="0"/>
              <a:t>vyšetření krevního obrazu a/nebo krevní vzorek odebraný při vlastním </a:t>
            </a:r>
            <a:r>
              <a:rPr lang="cs-CZ" sz="1400" i="1" dirty="0" smtClean="0"/>
              <a:t>	odběru </a:t>
            </a:r>
            <a:r>
              <a:rPr lang="cs-CZ" sz="1400" i="1" dirty="0"/>
              <a:t>např. z přídatného váčku odběrové soupravy a/nebo segment hadičky </a:t>
            </a:r>
            <a:r>
              <a:rPr lang="cs-CZ" sz="1400" i="1" dirty="0" smtClean="0"/>
              <a:t>	spojené </a:t>
            </a:r>
            <a:r>
              <a:rPr lang="cs-CZ" sz="1400" i="1" dirty="0"/>
              <a:t>s transfuzní soupravou / transfuzním přípravkem. </a:t>
            </a:r>
            <a:r>
              <a:rPr lang="cs-CZ" sz="1400" i="1" dirty="0" smtClean="0"/>
              <a:t>)</a:t>
            </a:r>
          </a:p>
          <a:p>
            <a:pPr lvl="1"/>
            <a:r>
              <a:rPr lang="cs-CZ" dirty="0" smtClean="0"/>
              <a:t>Z toho alespoň 1x stanovení </a:t>
            </a:r>
            <a:r>
              <a:rPr lang="cs-CZ" dirty="0"/>
              <a:t>antigenů erytrocytů i stanovení protilátek proti </a:t>
            </a:r>
            <a:r>
              <a:rPr lang="cs-CZ" dirty="0" smtClean="0"/>
              <a:t>nim</a:t>
            </a:r>
          </a:p>
          <a:p>
            <a:pPr lvl="1"/>
            <a:r>
              <a:rPr lang="cs-CZ" dirty="0"/>
              <a:t>Druhé vyšetření AB0 může zahrnovat pouze určení </a:t>
            </a:r>
            <a:r>
              <a:rPr lang="cs-CZ" dirty="0" smtClean="0"/>
              <a:t>antigenů</a:t>
            </a:r>
          </a:p>
          <a:p>
            <a:pPr lvl="1"/>
            <a:r>
              <a:rPr lang="cs-CZ" i="1" dirty="0"/>
              <a:t>Minimálně</a:t>
            </a:r>
            <a:r>
              <a:rPr lang="cs-CZ" dirty="0"/>
              <a:t>: </a:t>
            </a:r>
            <a:r>
              <a:rPr lang="cs-CZ" i="1" dirty="0"/>
              <a:t>diagnostická séra anti-A a anti-B, diagnostické erytrocyty A</a:t>
            </a:r>
            <a:r>
              <a:rPr lang="cs-CZ" i="1" baseline="-25000" dirty="0"/>
              <a:t>1</a:t>
            </a:r>
            <a:r>
              <a:rPr lang="cs-CZ" i="1" dirty="0"/>
              <a:t> a </a:t>
            </a:r>
            <a:r>
              <a:rPr lang="cs-CZ" i="1" dirty="0" smtClean="0"/>
              <a:t>B</a:t>
            </a:r>
            <a:r>
              <a:rPr lang="cs-CZ" dirty="0" smtClean="0"/>
              <a:t>. </a:t>
            </a:r>
          </a:p>
          <a:p>
            <a:r>
              <a:rPr lang="cs-CZ" b="1" dirty="0" smtClean="0"/>
              <a:t>Opakovaní dárci: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yšetřují se</a:t>
            </a:r>
            <a:r>
              <a:rPr lang="cs-CZ" dirty="0"/>
              <a:t> alespoň antigeny erytrocytů (1x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Za druhé (referenční) vyšetření se považuje výsledek vyšetření v databázi z předchozích odběrů. Je nutné zajištění kontroly shody výsledku vyšetření krevní skupiny s údaji v databázi.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298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 smtClean="0"/>
              <a:t>Stanovení </a:t>
            </a:r>
            <a:r>
              <a:rPr lang="cs-CZ" dirty="0" err="1" smtClean="0"/>
              <a:t>RhD</a:t>
            </a:r>
            <a:r>
              <a:rPr lang="cs-CZ" dirty="0" smtClean="0"/>
              <a:t> antigenu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643192" cy="547260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Noví </a:t>
            </a:r>
            <a:r>
              <a:rPr lang="cs-CZ" b="1" dirty="0" smtClean="0"/>
              <a:t>dárci: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vyšetření</a:t>
            </a:r>
            <a:r>
              <a:rPr lang="cs-CZ" dirty="0"/>
              <a:t>, ze dvou nezávislých </a:t>
            </a:r>
            <a:r>
              <a:rPr lang="cs-CZ" dirty="0" smtClean="0"/>
              <a:t>vzorků</a:t>
            </a:r>
          </a:p>
          <a:p>
            <a:pPr lvl="1"/>
            <a:r>
              <a:rPr lang="cs-CZ" dirty="0"/>
              <a:t>Diagnostická séra: anti-D třídy </a:t>
            </a:r>
            <a:r>
              <a:rPr lang="cs-CZ" dirty="0" err="1"/>
              <a:t>IgM</a:t>
            </a:r>
            <a:r>
              <a:rPr lang="cs-CZ" dirty="0"/>
              <a:t> s 2 různými klony + kontrola falešné pozitivity („</a:t>
            </a:r>
            <a:r>
              <a:rPr lang="cs-CZ" dirty="0" err="1"/>
              <a:t>Rh</a:t>
            </a:r>
            <a:r>
              <a:rPr lang="cs-CZ" dirty="0"/>
              <a:t> kontrola</a:t>
            </a:r>
            <a:r>
              <a:rPr lang="cs-CZ" dirty="0" smtClean="0"/>
              <a:t>“)</a:t>
            </a:r>
          </a:p>
          <a:p>
            <a:pPr lvl="1"/>
            <a:r>
              <a:rPr lang="cs-CZ" b="1" dirty="0" smtClean="0"/>
              <a:t>Variantní/slabé </a:t>
            </a:r>
            <a:r>
              <a:rPr lang="cs-CZ" b="1" dirty="0"/>
              <a:t>D</a:t>
            </a:r>
            <a:r>
              <a:rPr lang="cs-CZ" b="1" dirty="0" smtClean="0"/>
              <a:t>:</a:t>
            </a:r>
          </a:p>
          <a:p>
            <a:pPr lvl="2"/>
            <a:r>
              <a:rPr lang="cs-CZ" dirty="0"/>
              <a:t>vyšetřuje se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RhD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negativních dárců ze 2 nezávislých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vzorků</a:t>
            </a:r>
          </a:p>
          <a:p>
            <a:pPr lvl="2"/>
            <a:r>
              <a:rPr lang="cs-CZ" dirty="0"/>
              <a:t>Diagnostická séra anti-D s 2 různými </a:t>
            </a:r>
            <a:r>
              <a:rPr lang="cs-CZ" dirty="0" smtClean="0"/>
              <a:t>klony (</a:t>
            </a:r>
            <a:r>
              <a:rPr lang="cs-CZ" dirty="0" err="1" smtClean="0"/>
              <a:t>IgG</a:t>
            </a:r>
            <a:r>
              <a:rPr lang="cs-CZ" dirty="0" smtClean="0"/>
              <a:t>), metodou </a:t>
            </a:r>
            <a:r>
              <a:rPr lang="cs-CZ" dirty="0"/>
              <a:t>NAT </a:t>
            </a:r>
            <a:r>
              <a:rPr lang="cs-CZ" dirty="0" smtClean="0"/>
              <a:t>+ </a:t>
            </a:r>
            <a:r>
              <a:rPr lang="cs-CZ" dirty="0"/>
              <a:t>kontrola falešné pozitivity („</a:t>
            </a:r>
            <a:r>
              <a:rPr lang="cs-CZ" dirty="0" err="1"/>
              <a:t>Rh</a:t>
            </a:r>
            <a:r>
              <a:rPr lang="cs-CZ" dirty="0"/>
              <a:t> kontrola“). Diagnostická séra by měla zachytávat minimálně variantu DVI.</a:t>
            </a:r>
          </a:p>
          <a:p>
            <a:pPr lvl="2"/>
            <a:r>
              <a:rPr lang="cs-CZ" dirty="0"/>
              <a:t>V případě </a:t>
            </a:r>
            <a:r>
              <a:rPr lang="cs-CZ" b="1" dirty="0"/>
              <a:t>pozitivního</a:t>
            </a:r>
            <a:r>
              <a:rPr lang="cs-CZ" dirty="0"/>
              <a:t> </a:t>
            </a:r>
            <a:r>
              <a:rPr lang="cs-CZ" dirty="0" smtClean="0"/>
              <a:t>či </a:t>
            </a:r>
            <a:r>
              <a:rPr lang="cs-CZ" dirty="0" err="1" smtClean="0"/>
              <a:t>diskrepantního</a:t>
            </a:r>
            <a:r>
              <a:rPr lang="cs-CZ" dirty="0" smtClean="0"/>
              <a:t> výsledku </a:t>
            </a:r>
            <a:r>
              <a:rPr lang="cs-CZ" b="1" dirty="0"/>
              <a:t>s oběma</a:t>
            </a:r>
            <a:r>
              <a:rPr lang="cs-CZ" dirty="0"/>
              <a:t> diagnostickými </a:t>
            </a:r>
            <a:r>
              <a:rPr lang="cs-CZ" b="1" dirty="0"/>
              <a:t>séry</a:t>
            </a:r>
            <a:r>
              <a:rPr lang="cs-CZ" dirty="0"/>
              <a:t> pro vyšetření slabého D se </a:t>
            </a:r>
            <a:r>
              <a:rPr lang="cs-CZ" b="1" dirty="0"/>
              <a:t>dárce</a:t>
            </a:r>
            <a:r>
              <a:rPr lang="cs-CZ" dirty="0"/>
              <a:t> označí jako </a:t>
            </a:r>
            <a:r>
              <a:rPr lang="cs-CZ" b="1" dirty="0" err="1"/>
              <a:t>D</a:t>
            </a:r>
            <a:r>
              <a:rPr lang="cs-CZ" b="1" baseline="30000" dirty="0" err="1"/>
              <a:t>w</a:t>
            </a:r>
            <a:r>
              <a:rPr lang="cs-CZ" b="1" baseline="30000" dirty="0"/>
              <a:t>/v</a:t>
            </a:r>
            <a:r>
              <a:rPr lang="cs-CZ" dirty="0"/>
              <a:t>, transfuzní </a:t>
            </a:r>
            <a:r>
              <a:rPr lang="cs-CZ" b="1" dirty="0"/>
              <a:t>přípravek</a:t>
            </a:r>
            <a:r>
              <a:rPr lang="cs-CZ" dirty="0"/>
              <a:t> jako </a:t>
            </a:r>
            <a:r>
              <a:rPr lang="cs-CZ" b="1" dirty="0" err="1"/>
              <a:t>RhD</a:t>
            </a:r>
            <a:r>
              <a:rPr lang="cs-CZ" b="1" dirty="0"/>
              <a:t> pozitivní</a:t>
            </a:r>
            <a:r>
              <a:rPr lang="cs-CZ" dirty="0"/>
              <a:t>; při jasné </a:t>
            </a:r>
            <a:r>
              <a:rPr lang="cs-CZ" b="1" dirty="0"/>
              <a:t>negativitě s oběma séry</a:t>
            </a:r>
            <a:r>
              <a:rPr lang="cs-CZ" dirty="0"/>
              <a:t> se dárce i transfuzní přípravek označí jako </a:t>
            </a:r>
            <a:r>
              <a:rPr lang="cs-CZ" b="1" dirty="0" err="1"/>
              <a:t>RhD</a:t>
            </a:r>
            <a:r>
              <a:rPr lang="cs-CZ" b="1" dirty="0"/>
              <a:t> negativní</a:t>
            </a:r>
            <a:r>
              <a:rPr lang="cs-CZ" dirty="0"/>
              <a:t>.</a:t>
            </a:r>
          </a:p>
          <a:p>
            <a:r>
              <a:rPr lang="cs-CZ" b="1" dirty="0" smtClean="0"/>
              <a:t>Opakovaní </a:t>
            </a:r>
            <a:r>
              <a:rPr lang="cs-CZ" b="1" dirty="0"/>
              <a:t>dárci: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vyšetření</a:t>
            </a:r>
            <a:r>
              <a:rPr lang="cs-CZ" dirty="0" smtClean="0"/>
              <a:t>, diagnostické </a:t>
            </a:r>
            <a:r>
              <a:rPr lang="cs-CZ" dirty="0"/>
              <a:t>sérum anti-D třídy </a:t>
            </a:r>
            <a:r>
              <a:rPr lang="cs-CZ" dirty="0" err="1"/>
              <a:t>IgM</a:t>
            </a:r>
            <a:r>
              <a:rPr lang="cs-CZ" dirty="0"/>
              <a:t> + kontrola falešné pozitivity („</a:t>
            </a:r>
            <a:r>
              <a:rPr lang="cs-CZ" dirty="0" err="1"/>
              <a:t>Rh</a:t>
            </a:r>
            <a:r>
              <a:rPr lang="cs-CZ" dirty="0"/>
              <a:t> kontrola</a:t>
            </a:r>
            <a:r>
              <a:rPr lang="cs-CZ" dirty="0" smtClean="0"/>
              <a:t>“)</a:t>
            </a:r>
          </a:p>
          <a:p>
            <a:pPr lvl="1"/>
            <a:r>
              <a:rPr lang="cs-CZ" dirty="0"/>
              <a:t>Za </a:t>
            </a:r>
            <a:r>
              <a:rPr lang="cs-CZ" dirty="0" smtClean="0"/>
              <a:t>2. </a:t>
            </a:r>
            <a:r>
              <a:rPr lang="cs-CZ" dirty="0"/>
              <a:t>(referenční) vyšetření se považuje výsledek vyšetření v databázi z předchozích </a:t>
            </a:r>
            <a:r>
              <a:rPr lang="cs-CZ" dirty="0" smtClean="0"/>
              <a:t>odběrů</a:t>
            </a:r>
            <a:endParaRPr lang="cs-CZ" dirty="0"/>
          </a:p>
          <a:p>
            <a:pPr lvl="1"/>
            <a:r>
              <a:rPr lang="cs-CZ" dirty="0"/>
              <a:t>Neprovádí se vyšetření slabého </a:t>
            </a:r>
            <a:r>
              <a:rPr lang="cs-CZ" dirty="0" smtClean="0"/>
              <a:t>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</a:t>
            </a:r>
            <a:r>
              <a:rPr lang="cs-CZ" dirty="0" err="1" smtClean="0"/>
              <a:t>Rh</a:t>
            </a:r>
            <a:r>
              <a:rPr lang="cs-CZ" dirty="0" smtClean="0"/>
              <a:t> fenotypu a antigenu </a:t>
            </a:r>
            <a:r>
              <a:rPr lang="cs-CZ" dirty="0" err="1" smtClean="0"/>
              <a:t>Kell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cs-CZ" dirty="0" smtClean="0"/>
          </a:p>
          <a:p>
            <a:r>
              <a:rPr lang="cs-CZ" dirty="0" smtClean="0"/>
              <a:t>Vyš. antigenů </a:t>
            </a:r>
            <a:r>
              <a:rPr lang="cs-CZ" b="1" dirty="0" smtClean="0"/>
              <a:t>C, c, E, e </a:t>
            </a:r>
            <a:r>
              <a:rPr lang="cs-CZ" dirty="0" smtClean="0"/>
              <a:t>, </a:t>
            </a:r>
            <a:r>
              <a:rPr lang="cs-CZ" dirty="0" err="1" smtClean="0"/>
              <a:t>Cw</a:t>
            </a:r>
            <a:r>
              <a:rPr lang="cs-CZ" dirty="0" smtClean="0"/>
              <a:t> (dop.) a </a:t>
            </a:r>
            <a:r>
              <a:rPr lang="cs-CZ" b="1" dirty="0" smtClean="0"/>
              <a:t>K (</a:t>
            </a:r>
            <a:r>
              <a:rPr lang="cs-CZ" b="1" dirty="0" err="1" smtClean="0"/>
              <a:t>Kell</a:t>
            </a:r>
            <a:r>
              <a:rPr lang="cs-CZ" b="1" dirty="0" smtClean="0"/>
              <a:t>)</a:t>
            </a:r>
          </a:p>
          <a:p>
            <a:r>
              <a:rPr lang="cs-CZ" dirty="0" smtClean="0"/>
              <a:t> U nového dárce 1x + 1x se ještě ověřuje </a:t>
            </a:r>
            <a:r>
              <a:rPr lang="cs-CZ" dirty="0"/>
              <a:t>z druhého nezávislého </a:t>
            </a:r>
            <a:r>
              <a:rPr lang="cs-CZ" dirty="0" smtClean="0"/>
              <a:t>vzorku nebo při </a:t>
            </a:r>
            <a:r>
              <a:rPr lang="cs-CZ" dirty="0"/>
              <a:t>následujícím </a:t>
            </a:r>
            <a:r>
              <a:rPr lang="cs-CZ" dirty="0" smtClean="0"/>
              <a:t>odběru</a:t>
            </a:r>
          </a:p>
          <a:p>
            <a:r>
              <a:rPr lang="cs-CZ" dirty="0"/>
              <a:t>Nevyžadují se 2 různé klony diagnostických sér </a:t>
            </a:r>
            <a:endParaRPr lang="cs-CZ" dirty="0" smtClean="0"/>
          </a:p>
          <a:p>
            <a:r>
              <a:rPr lang="cs-CZ" dirty="0"/>
              <a:t>V případě nálezu </a:t>
            </a:r>
            <a:r>
              <a:rPr lang="cs-CZ" dirty="0" err="1"/>
              <a:t>Kell</a:t>
            </a:r>
            <a:r>
              <a:rPr lang="cs-CZ" dirty="0"/>
              <a:t> </a:t>
            </a:r>
            <a:r>
              <a:rPr lang="cs-CZ" dirty="0" smtClean="0"/>
              <a:t>pozitivity (K+) </a:t>
            </a:r>
            <a:r>
              <a:rPr lang="cs-CZ" dirty="0"/>
              <a:t>se </a:t>
            </a:r>
            <a:r>
              <a:rPr lang="cs-CZ" dirty="0" smtClean="0"/>
              <a:t>vyšetřuje </a:t>
            </a:r>
            <a:r>
              <a:rPr lang="cs-CZ" dirty="0"/>
              <a:t>i antigen </a:t>
            </a:r>
            <a:r>
              <a:rPr lang="cs-CZ" dirty="0" err="1" smtClean="0"/>
              <a:t>Cellano</a:t>
            </a:r>
            <a:r>
              <a:rPr lang="cs-CZ" dirty="0" smtClean="0"/>
              <a:t> (k).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u="sng" dirty="0" smtClean="0"/>
              <a:t>Další antigenní systémy:</a:t>
            </a:r>
          </a:p>
          <a:p>
            <a:r>
              <a:rPr lang="cs-CZ" dirty="0"/>
              <a:t>především u dárců krevní skupiny 0 </a:t>
            </a:r>
            <a:r>
              <a:rPr lang="cs-CZ" dirty="0" smtClean="0"/>
              <a:t>je vhodné určit </a:t>
            </a:r>
            <a:r>
              <a:rPr lang="cs-CZ" dirty="0"/>
              <a:t>fenotyp i v dalších antigenních systémech </a:t>
            </a:r>
            <a:r>
              <a:rPr lang="cs-CZ" dirty="0" smtClean="0"/>
              <a:t>(</a:t>
            </a:r>
            <a:r>
              <a:rPr lang="cs-CZ" dirty="0"/>
              <a:t>např. </a:t>
            </a:r>
            <a:r>
              <a:rPr lang="cs-CZ" dirty="0" err="1"/>
              <a:t>Duffy</a:t>
            </a:r>
            <a:r>
              <a:rPr lang="cs-CZ" dirty="0"/>
              <a:t>, </a:t>
            </a:r>
            <a:r>
              <a:rPr lang="cs-CZ" dirty="0" err="1"/>
              <a:t>Kidd</a:t>
            </a:r>
            <a:r>
              <a:rPr lang="cs-CZ" dirty="0"/>
              <a:t>, </a:t>
            </a:r>
            <a:r>
              <a:rPr lang="cs-CZ" dirty="0" err="1" smtClean="0"/>
              <a:t>MNSs</a:t>
            </a:r>
            <a:r>
              <a:rPr lang="cs-CZ" dirty="0"/>
              <a:t>, </a:t>
            </a:r>
            <a:r>
              <a:rPr lang="cs-CZ" dirty="0" err="1"/>
              <a:t>Lutheran</a:t>
            </a:r>
            <a:r>
              <a:rPr lang="cs-CZ" dirty="0"/>
              <a:t>, aj</a:t>
            </a:r>
            <a:r>
              <a:rPr lang="cs-CZ" dirty="0" smtClean="0"/>
              <a:t>.)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2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Screening</a:t>
            </a:r>
            <a:r>
              <a:rPr lang="cs-CZ" dirty="0"/>
              <a:t> nepravidelných protilátek proti erytrocytům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787208" cy="50405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U </a:t>
            </a:r>
            <a:r>
              <a:rPr lang="cs-CZ" u="sng" dirty="0"/>
              <a:t>každého odběru</a:t>
            </a:r>
            <a:r>
              <a:rPr lang="cs-CZ" dirty="0"/>
              <a:t> se provádí vyšetření přítomnosti nepravidelných protilátek přiměřeně citlivou metodou </a:t>
            </a:r>
            <a:r>
              <a:rPr lang="cs-CZ" dirty="0" smtClean="0"/>
              <a:t>se </a:t>
            </a:r>
            <a:r>
              <a:rPr lang="cs-CZ" dirty="0"/>
              <a:t>zaměřením na záchyt klinicky významných protilátek, především </a:t>
            </a:r>
            <a:r>
              <a:rPr lang="cs-CZ" dirty="0" smtClean="0"/>
              <a:t>anti-D.</a:t>
            </a:r>
          </a:p>
          <a:p>
            <a:r>
              <a:rPr lang="cs-CZ" dirty="0"/>
              <a:t>Metoda: </a:t>
            </a:r>
            <a:r>
              <a:rPr lang="cs-CZ" b="1" dirty="0" smtClean="0"/>
              <a:t>NAT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b="1" dirty="0" smtClean="0"/>
              <a:t>n</a:t>
            </a:r>
            <a:r>
              <a:rPr lang="cs-CZ" dirty="0" smtClean="0"/>
              <a:t>epřímý </a:t>
            </a:r>
            <a:r>
              <a:rPr lang="cs-CZ" b="1" dirty="0" smtClean="0"/>
              <a:t>a</a:t>
            </a:r>
            <a:r>
              <a:rPr lang="cs-CZ" dirty="0" smtClean="0"/>
              <a:t>ntiglobulinový </a:t>
            </a:r>
            <a:r>
              <a:rPr lang="cs-CZ" b="1" dirty="0" smtClean="0"/>
              <a:t>t</a:t>
            </a:r>
            <a:r>
              <a:rPr lang="cs-CZ" dirty="0" smtClean="0"/>
              <a:t>est)</a:t>
            </a:r>
          </a:p>
          <a:p>
            <a:r>
              <a:rPr lang="cs-CZ" b="1" i="1" dirty="0"/>
              <a:t>Diagnostické erytrocyty:</a:t>
            </a:r>
            <a:r>
              <a:rPr lang="cs-CZ" dirty="0"/>
              <a:t> k vyšetření se mohou </a:t>
            </a:r>
            <a:r>
              <a:rPr lang="cs-CZ" dirty="0" smtClean="0"/>
              <a:t>použít </a:t>
            </a:r>
            <a:r>
              <a:rPr lang="cs-CZ" u="sng" dirty="0"/>
              <a:t>diagnostické erytrocyty ve směsi</a:t>
            </a:r>
            <a:r>
              <a:rPr lang="cs-CZ" u="sng" dirty="0" smtClean="0"/>
              <a:t>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Identifikace nepravidelných protilátek proti 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erytrocytům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cs-CZ" dirty="0"/>
              <a:t>V případě pozitivního výsledku screeningového vyšetření nepravidelných protilátek proti erytrocytům je vhodné provést identifikaci protilátky(-</a:t>
            </a:r>
            <a:r>
              <a:rPr lang="cs-CZ" dirty="0" err="1"/>
              <a:t>ek</a:t>
            </a:r>
            <a:r>
              <a:rPr lang="cs-CZ" dirty="0" smtClean="0"/>
              <a:t>).</a:t>
            </a:r>
          </a:p>
          <a:p>
            <a:pPr lvl="1"/>
            <a:r>
              <a:rPr lang="cs-CZ" dirty="0"/>
              <a:t>Použití transfuzního přípravku erytrocytů v případě zjištění nepravidelných protilátek proti erytrocytům záleží na klinickém významu zjištěné protilátky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468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3976767" cy="3976767"/>
          </a:xfrm>
        </p:spPr>
      </p:pic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827584" y="1600200"/>
            <a:ext cx="7100264" cy="4572000"/>
          </a:xfrm>
        </p:spPr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81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Vyšetření odebrané krve a jejích složek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352928" cy="4989168"/>
          </a:xfrm>
        </p:spPr>
        <p:txBody>
          <a:bodyPr>
            <a:normAutofit/>
          </a:bodyPr>
          <a:lstStyle/>
          <a:p>
            <a:r>
              <a:rPr lang="cs-CZ" dirty="0" smtClean="0"/>
              <a:t>Vyhláška o lidské krvi 143/2008 ve znění pozdějších předpisů</a:t>
            </a:r>
          </a:p>
          <a:p>
            <a:r>
              <a:rPr lang="cs-CZ" dirty="0" smtClean="0"/>
              <a:t>Doporučení Společnosti pro transfuzní lékařství ČLS JEP</a:t>
            </a:r>
          </a:p>
          <a:p>
            <a:r>
              <a:rPr lang="cs-CZ" dirty="0" smtClean="0"/>
              <a:t>Vzorek na vyšetření se obvykle získává v souvislosti s vlastním odběrem</a:t>
            </a:r>
          </a:p>
          <a:p>
            <a:r>
              <a:rPr lang="cs-CZ" dirty="0" smtClean="0"/>
              <a:t>V odebrané krvi a jejích složkách se vyšetřují:</a:t>
            </a:r>
          </a:p>
          <a:p>
            <a:pPr lvl="1"/>
            <a:r>
              <a:rPr lang="cs-CZ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arkery</a:t>
            </a:r>
            <a:r>
              <a:rPr lang="cs-CZ" dirty="0" smtClean="0">
                <a:solidFill>
                  <a:schemeClr val="accent1"/>
                </a:solidFill>
              </a:rPr>
              <a:t> nejvýznamnějších </a:t>
            </a:r>
            <a:r>
              <a:rPr lang="cs-CZ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infekčních </a:t>
            </a:r>
          </a:p>
          <a:p>
            <a:pPr marL="365760" lvl="1" indent="0">
              <a:buNone/>
            </a:pPr>
            <a:r>
              <a:rPr lang="cs-CZ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chorob</a:t>
            </a:r>
            <a:r>
              <a:rPr lang="cs-CZ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solidFill>
                  <a:schemeClr val="accent1"/>
                </a:solidFill>
              </a:rPr>
              <a:t>přenosných krví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Základní </a:t>
            </a:r>
            <a:r>
              <a:rPr lang="cs-CZ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imunohematologické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endParaRPr lang="cs-CZ" dirty="0" smtClean="0">
              <a:solidFill>
                <a:schemeClr val="accent1"/>
              </a:solidFill>
            </a:endParaRPr>
          </a:p>
          <a:p>
            <a:pPr marL="36576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    parametry</a:t>
            </a:r>
            <a:endParaRPr lang="cs-CZ" dirty="0">
              <a:solidFill>
                <a:schemeClr val="accent1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t="30492" b="11237"/>
          <a:stretch/>
        </p:blipFill>
        <p:spPr>
          <a:xfrm>
            <a:off x="5940152" y="4568930"/>
            <a:ext cx="2808312" cy="228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922114"/>
          </a:xfrm>
        </p:spPr>
        <p:txBody>
          <a:bodyPr/>
          <a:lstStyle/>
          <a:p>
            <a:r>
              <a:rPr lang="cs-CZ" dirty="0" err="1"/>
              <a:t>Screening</a:t>
            </a:r>
            <a:r>
              <a:rPr lang="cs-CZ" dirty="0"/>
              <a:t> infekčních </a:t>
            </a:r>
            <a:r>
              <a:rPr lang="cs-CZ" dirty="0" err="1" smtClean="0"/>
              <a:t>markerů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6552728" cy="5112568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 k průkazu známek infekce: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virem HIV 1 a 2: </a:t>
            </a:r>
            <a:r>
              <a:rPr lang="cs-CZ" dirty="0" smtClean="0"/>
              <a:t>stanovení protilátek a antigenu p24 a nově přímá detekce virové RNA</a:t>
            </a:r>
          </a:p>
          <a:p>
            <a:pPr lvl="1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virem HBV: </a:t>
            </a:r>
            <a:r>
              <a:rPr lang="cs-CZ" dirty="0" smtClean="0"/>
              <a:t>stanovení povrchového antigenu a nově přímá detekce virové DNA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virem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HCV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dirty="0"/>
              <a:t>stanovení </a:t>
            </a:r>
            <a:r>
              <a:rPr lang="cs-CZ" dirty="0" smtClean="0"/>
              <a:t>protilátky </a:t>
            </a:r>
            <a:r>
              <a:rPr lang="cs-CZ" dirty="0"/>
              <a:t>a nově přímá detekce virové RNA</a:t>
            </a:r>
            <a:endParaRPr lang="cs-CZ" dirty="0" smtClean="0"/>
          </a:p>
          <a:p>
            <a:pPr lvl="1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syfilis: </a:t>
            </a:r>
            <a:r>
              <a:rPr lang="cs-CZ" dirty="0" smtClean="0"/>
              <a:t>stanovení specifické anti-treponemové protilátky</a:t>
            </a:r>
          </a:p>
          <a:p>
            <a:pPr lvl="1"/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/>
              <a:t>nově vyš.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HBc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protilátek </a:t>
            </a:r>
            <a:r>
              <a:rPr lang="cs-CZ" b="1" dirty="0" smtClean="0"/>
              <a:t>–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u každého dárce, u kterého dosud nebyly vyšetřeny</a:t>
            </a:r>
            <a:endParaRPr lang="cs-CZ" dirty="0"/>
          </a:p>
          <a:p>
            <a:endParaRPr lang="cs-CZ" dirty="0"/>
          </a:p>
        </p:txBody>
      </p:sp>
      <p:sp>
        <p:nvSpPr>
          <p:cNvPr id="6" name="Pravá složená závorka 5"/>
          <p:cNvSpPr/>
          <p:nvPr/>
        </p:nvSpPr>
        <p:spPr>
          <a:xfrm>
            <a:off x="6732240" y="1772816"/>
            <a:ext cx="349602" cy="291545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138951" y="29969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při každém odběru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Screening</a:t>
            </a:r>
            <a:r>
              <a:rPr lang="cs-CZ" dirty="0" smtClean="0"/>
              <a:t> infekčních </a:t>
            </a:r>
            <a:r>
              <a:rPr lang="cs-CZ" dirty="0" err="1" smtClean="0"/>
              <a:t>markerů</a:t>
            </a:r>
            <a:r>
              <a:rPr lang="cs-CZ" dirty="0"/>
              <a:t> </a:t>
            </a:r>
            <a:r>
              <a:rPr lang="cs-CZ" dirty="0" smtClean="0"/>
              <a:t>- serologické </a:t>
            </a:r>
            <a:r>
              <a:rPr lang="cs-CZ" dirty="0"/>
              <a:t>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6652260" cy="4917160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Serologické metody - </a:t>
            </a:r>
            <a:r>
              <a:rPr lang="cs-CZ" dirty="0" smtClean="0"/>
              <a:t>průkaz </a:t>
            </a:r>
            <a:r>
              <a:rPr lang="cs-CZ" dirty="0"/>
              <a:t>přítomnosti infekčního agens v krvi dárce je založen na průkazu specifických protilátek (</a:t>
            </a:r>
            <a:r>
              <a:rPr lang="cs-CZ" dirty="0" smtClean="0"/>
              <a:t>nepřímý průkaz) </a:t>
            </a:r>
            <a:r>
              <a:rPr lang="cs-CZ" dirty="0"/>
              <a:t>nebo antigenů (přímý průkaz)</a:t>
            </a:r>
          </a:p>
          <a:p>
            <a:pPr lvl="1"/>
            <a:r>
              <a:rPr lang="cs-CZ" sz="2200" b="1" u="sng" dirty="0" smtClean="0"/>
              <a:t>Imunochemické metody </a:t>
            </a:r>
            <a:r>
              <a:rPr lang="cs-CZ" sz="2200" dirty="0" smtClean="0"/>
              <a:t>- založeny </a:t>
            </a:r>
            <a:r>
              <a:rPr lang="cs-CZ" sz="2200" dirty="0"/>
              <a:t>na reakci antigenních determinant s vazebným místem protilátky. </a:t>
            </a:r>
          </a:p>
          <a:p>
            <a:pPr lvl="2"/>
            <a:r>
              <a:rPr lang="cs-CZ" sz="2000" dirty="0"/>
              <a:t>U imunochemických metod je dosahováno zvýšení citlivosti značením jedné z reagujících složek – antigenu nebo protilátky látkou, která je v závěru reakce detekována. </a:t>
            </a:r>
            <a:endParaRPr lang="cs-CZ" sz="2000" dirty="0" smtClean="0"/>
          </a:p>
          <a:p>
            <a:pPr lvl="2"/>
            <a:r>
              <a:rPr lang="cs-CZ" sz="2000" dirty="0" smtClean="0"/>
              <a:t>Příklady používaných metod: </a:t>
            </a:r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EIA (ELISA), chemiluminiscence</a:t>
            </a:r>
            <a:r>
              <a:rPr lang="cs-CZ" sz="2000" dirty="0" smtClean="0"/>
              <a:t>, </a:t>
            </a:r>
            <a:r>
              <a:rPr lang="cs-CZ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elektrochemiluminiscence</a:t>
            </a:r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</a:t>
            </a:r>
            <a:endParaRPr lang="cs-CZ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28" y="2348880"/>
            <a:ext cx="1979712" cy="23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/>
              <a:t>Omezení sérologických metod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Všechny </a:t>
            </a:r>
            <a:r>
              <a:rPr lang="cs-CZ" dirty="0"/>
              <a:t>screeningové laboratorní testy jsou zatíženy rizikem diagnostického okna </a:t>
            </a:r>
            <a:endParaRPr lang="cs-CZ" dirty="0" smtClean="0"/>
          </a:p>
          <a:p>
            <a:pPr lvl="1" algn="just"/>
            <a:r>
              <a:rPr lang="cs-CZ" dirty="0" err="1" smtClean="0"/>
              <a:t>Diag</a:t>
            </a:r>
            <a:r>
              <a:rPr lang="cs-CZ" dirty="0" smtClean="0"/>
              <a:t>. okno = doba od nákazy až do okamžiku, </a:t>
            </a:r>
            <a:r>
              <a:rPr lang="cs-CZ" dirty="0"/>
              <a:t>kdy test dokáže </a:t>
            </a:r>
            <a:r>
              <a:rPr lang="cs-CZ" dirty="0" smtClean="0"/>
              <a:t>infekci </a:t>
            </a:r>
            <a:r>
              <a:rPr lang="cs-CZ" dirty="0"/>
              <a:t>spolehlivě detekovat</a:t>
            </a:r>
          </a:p>
          <a:p>
            <a:pPr algn="just"/>
            <a:r>
              <a:rPr lang="cs-CZ" dirty="0" smtClean="0"/>
              <a:t>Diagnostické </a:t>
            </a:r>
            <a:r>
              <a:rPr lang="cs-CZ" dirty="0"/>
              <a:t>okno sérologických testů: </a:t>
            </a:r>
          </a:p>
          <a:p>
            <a:endParaRPr lang="cs-CZ" dirty="0"/>
          </a:p>
          <a:p>
            <a:r>
              <a:rPr lang="cs-CZ" dirty="0"/>
              <a:t>HIV – 2 až 3 týdny </a:t>
            </a:r>
          </a:p>
          <a:p>
            <a:r>
              <a:rPr lang="cs-CZ" dirty="0"/>
              <a:t>HBV – 4 až 6 týdnů </a:t>
            </a:r>
          </a:p>
          <a:p>
            <a:r>
              <a:rPr lang="cs-CZ" dirty="0"/>
              <a:t>HCV – 2 až 6 měsíců </a:t>
            </a:r>
          </a:p>
          <a:p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Důraz </a:t>
            </a:r>
            <a:r>
              <a:rPr lang="cs-CZ" dirty="0"/>
              <a:t>na vysokou senzitivitu požívaných testů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metody </a:t>
            </a:r>
            <a:r>
              <a:rPr lang="cs-CZ" dirty="0" smtClean="0"/>
              <a:t>NAT (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dirty="0" err="1" smtClean="0"/>
              <a:t>ucleic</a:t>
            </a:r>
            <a:r>
              <a:rPr lang="cs-CZ" dirty="0" smtClean="0"/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dirty="0" smtClean="0"/>
              <a:t>cid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dirty="0" err="1" smtClean="0"/>
              <a:t>esting</a:t>
            </a:r>
            <a:r>
              <a:rPr lang="cs-CZ" dirty="0" smtClean="0"/>
              <a:t>) - PCR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4314056" cy="17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 err="1"/>
              <a:t>Screening</a:t>
            </a:r>
            <a:r>
              <a:rPr lang="cs-CZ" dirty="0"/>
              <a:t> infekčních </a:t>
            </a:r>
            <a:r>
              <a:rPr lang="cs-CZ" dirty="0" err="1"/>
              <a:t>markerů</a:t>
            </a:r>
            <a:r>
              <a:rPr lang="cs-CZ" dirty="0"/>
              <a:t> - PCR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643192" cy="5400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3200" u="sng" dirty="0" smtClean="0"/>
              <a:t>Přímý </a:t>
            </a:r>
            <a:r>
              <a:rPr lang="cs-CZ" sz="3200" u="sng" dirty="0"/>
              <a:t>průkaz </a:t>
            </a:r>
            <a:r>
              <a:rPr lang="cs-CZ" sz="3200" dirty="0"/>
              <a:t>infekčního agens v krvi dárce je založen na detekci nukleových kyselin infekčního agens (NAT) </a:t>
            </a:r>
          </a:p>
          <a:p>
            <a:endParaRPr lang="cs-CZ" dirty="0"/>
          </a:p>
          <a:p>
            <a:r>
              <a:rPr lang="cs-CZ" sz="2600" b="1" dirty="0" smtClean="0"/>
              <a:t>Detekce </a:t>
            </a:r>
            <a:r>
              <a:rPr lang="cs-CZ" sz="2600" b="1" dirty="0"/>
              <a:t>nukleových kyselin </a:t>
            </a:r>
            <a:endParaRPr lang="cs-CZ" sz="2600" dirty="0"/>
          </a:p>
          <a:p>
            <a:pPr lvl="1"/>
            <a:r>
              <a:rPr lang="cs-CZ" sz="2600" dirty="0" smtClean="0"/>
              <a:t>V </a:t>
            </a:r>
            <a:r>
              <a:rPr lang="cs-CZ" sz="2600" dirty="0"/>
              <a:t>současné době nabývá na významu především metoda </a:t>
            </a:r>
            <a:r>
              <a:rPr lang="cs-CZ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</a:t>
            </a:r>
            <a:r>
              <a:rPr lang="cs-CZ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PCR</a:t>
            </a:r>
            <a:r>
              <a:rPr lang="cs-CZ" sz="2600" dirty="0"/>
              <a:t> a </a:t>
            </a:r>
            <a:r>
              <a:rPr lang="cs-CZ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multiplexní PCR</a:t>
            </a:r>
            <a:r>
              <a:rPr lang="cs-CZ" sz="2600" dirty="0"/>
              <a:t>. </a:t>
            </a:r>
          </a:p>
          <a:p>
            <a:pPr lvl="1"/>
            <a:r>
              <a:rPr lang="cs-CZ" sz="2600" dirty="0" smtClean="0"/>
              <a:t>Tato </a:t>
            </a:r>
            <a:r>
              <a:rPr lang="cs-CZ" sz="2600" dirty="0"/>
              <a:t>moderní technologie umožňuje rychlou a citlivou detekci a kvantifikaci specifického úseku DNA nebo RNA infekčního agens. </a:t>
            </a:r>
            <a:endParaRPr lang="cs-CZ" sz="2600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600" b="1" dirty="0"/>
              <a:t>MULTIPLEXNÍ PCR </a:t>
            </a:r>
            <a:endParaRPr lang="cs-CZ" sz="2600" dirty="0"/>
          </a:p>
          <a:p>
            <a:pPr lvl="1"/>
            <a:r>
              <a:rPr lang="cs-CZ" sz="2200" dirty="0" smtClean="0"/>
              <a:t>Současná </a:t>
            </a:r>
            <a:r>
              <a:rPr lang="cs-CZ" sz="2200" b="1" dirty="0"/>
              <a:t>amplifikace několika cílů najednou</a:t>
            </a:r>
            <a:r>
              <a:rPr lang="cs-CZ" sz="2200" dirty="0"/>
              <a:t> (DNA, RNA) </a:t>
            </a:r>
          </a:p>
          <a:p>
            <a:pPr lvl="1"/>
            <a:r>
              <a:rPr lang="cs-CZ" sz="2200" dirty="0" smtClean="0"/>
              <a:t>Použito </a:t>
            </a:r>
            <a:r>
              <a:rPr lang="cs-CZ" sz="2200" dirty="0"/>
              <a:t>je </a:t>
            </a:r>
            <a:r>
              <a:rPr lang="cs-CZ" sz="2200" b="1" dirty="0"/>
              <a:t>více</a:t>
            </a:r>
            <a:r>
              <a:rPr lang="cs-CZ" sz="2200" dirty="0"/>
              <a:t> párů </a:t>
            </a:r>
            <a:r>
              <a:rPr lang="cs-CZ" sz="2200" b="1" dirty="0"/>
              <a:t>specifických </a:t>
            </a:r>
            <a:r>
              <a:rPr lang="cs-CZ" sz="2200" b="1" dirty="0" err="1"/>
              <a:t>primerů</a:t>
            </a:r>
            <a:r>
              <a:rPr lang="cs-CZ" sz="2200" dirty="0"/>
              <a:t> komplementárních k různým cílovým sekvencím v jedné amplifikační reakci </a:t>
            </a:r>
          </a:p>
          <a:p>
            <a:pPr lvl="1"/>
            <a:r>
              <a:rPr lang="cs-CZ" sz="2200" dirty="0" smtClean="0"/>
              <a:t>Reverzní </a:t>
            </a:r>
            <a:r>
              <a:rPr lang="cs-CZ" sz="2200" dirty="0"/>
              <a:t>transkripce a PCR amplifikace probíhá </a:t>
            </a:r>
            <a:r>
              <a:rPr lang="cs-CZ" sz="2200" b="1" dirty="0"/>
              <a:t>v téže reakční </a:t>
            </a:r>
            <a:r>
              <a:rPr lang="cs-CZ" sz="2200" b="1" dirty="0" smtClean="0"/>
              <a:t>směsi</a:t>
            </a:r>
          </a:p>
          <a:p>
            <a:pPr lvl="1"/>
            <a:endParaRPr lang="cs-CZ" dirty="0"/>
          </a:p>
          <a:p>
            <a:r>
              <a:rPr lang="cs-CZ" sz="2600" b="1" dirty="0" smtClean="0"/>
              <a:t>REAL-TIME </a:t>
            </a:r>
            <a:r>
              <a:rPr lang="cs-CZ" sz="2600" b="1" dirty="0"/>
              <a:t>PCR </a:t>
            </a:r>
            <a:endParaRPr lang="cs-CZ" sz="2600" dirty="0"/>
          </a:p>
          <a:p>
            <a:pPr lvl="1"/>
            <a:r>
              <a:rPr lang="cs-CZ" sz="2200" dirty="0" smtClean="0"/>
              <a:t>Reakční </a:t>
            </a:r>
            <a:r>
              <a:rPr lang="cs-CZ" sz="2200" dirty="0"/>
              <a:t>směs je obohacena o detekční sondy značené oznamovacími fluorescenčními barvivy, tyto sondy během PCR </a:t>
            </a:r>
            <a:r>
              <a:rPr lang="cs-CZ" sz="2200" dirty="0" err="1"/>
              <a:t>hybridizují</a:t>
            </a:r>
            <a:r>
              <a:rPr lang="cs-CZ" sz="2200" dirty="0"/>
              <a:t> se vznikajícími produkty </a:t>
            </a:r>
          </a:p>
          <a:p>
            <a:pPr lvl="1"/>
            <a:r>
              <a:rPr lang="cs-CZ" sz="2200" b="1" dirty="0" smtClean="0"/>
              <a:t>Detekce </a:t>
            </a:r>
            <a:r>
              <a:rPr lang="cs-CZ" sz="2200" b="1" dirty="0"/>
              <a:t>a rozlišení PCR produktů v reálném čase jsou prováděny měřením fluorescence</a:t>
            </a:r>
            <a:r>
              <a:rPr lang="cs-CZ" sz="2200" dirty="0"/>
              <a:t> uvolněných oznamovacích barviv 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9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/>
              <a:t>PCR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99176" cy="5133184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Polymerázová </a:t>
            </a:r>
            <a:r>
              <a:rPr lang="cs-CZ" b="1" dirty="0"/>
              <a:t>řetězová reakce </a:t>
            </a:r>
            <a:r>
              <a:rPr lang="cs-CZ" dirty="0"/>
              <a:t>– metoda, která slouží k namnožení úseků DNA, </a:t>
            </a:r>
            <a:r>
              <a:rPr lang="cs-CZ" dirty="0" smtClean="0"/>
              <a:t>výsledkem </a:t>
            </a:r>
            <a:r>
              <a:rPr lang="cs-CZ" dirty="0"/>
              <a:t>je obrovské množství kopií původní sekvence DNA </a:t>
            </a:r>
          </a:p>
          <a:p>
            <a:r>
              <a:rPr lang="cs-CZ" dirty="0" smtClean="0"/>
              <a:t>Tři </a:t>
            </a:r>
            <a:r>
              <a:rPr lang="cs-CZ" dirty="0"/>
              <a:t>základní pochody PCR, které se cyklicky opakují: </a:t>
            </a:r>
          </a:p>
          <a:p>
            <a:pPr lvl="1"/>
            <a:r>
              <a:rPr lang="cs-CZ" dirty="0" smtClean="0"/>
              <a:t>1</a:t>
            </a:r>
            <a:r>
              <a:rPr lang="cs-CZ" dirty="0"/>
              <a:t>. DENATURACE – denaturace DNA vlivem vysoké teploty (92 – </a:t>
            </a:r>
            <a:r>
              <a:rPr lang="cs-CZ" dirty="0" smtClean="0"/>
              <a:t>96°C</a:t>
            </a:r>
            <a:r>
              <a:rPr lang="cs-CZ" dirty="0"/>
              <a:t>), rozrušení vodíkových </a:t>
            </a:r>
            <a:r>
              <a:rPr lang="cs-CZ" dirty="0" smtClean="0"/>
              <a:t>můstků </a:t>
            </a:r>
            <a:r>
              <a:rPr lang="cs-CZ" dirty="0"/>
              <a:t>v molekule DNA, rozvolnění dvoušroubovice, vznik </a:t>
            </a:r>
            <a:r>
              <a:rPr lang="cs-CZ" dirty="0" err="1"/>
              <a:t>jednovláknové</a:t>
            </a:r>
            <a:r>
              <a:rPr lang="cs-CZ" dirty="0"/>
              <a:t> DNA </a:t>
            </a:r>
          </a:p>
          <a:p>
            <a:pPr lvl="1"/>
            <a:r>
              <a:rPr lang="cs-CZ" dirty="0" smtClean="0"/>
              <a:t>2</a:t>
            </a:r>
            <a:r>
              <a:rPr lang="cs-CZ" dirty="0"/>
              <a:t>. HYBRIDIZACE – nasednutí krátkých úseků DNA (</a:t>
            </a:r>
            <a:r>
              <a:rPr lang="cs-CZ" dirty="0" err="1"/>
              <a:t>primery</a:t>
            </a:r>
            <a:r>
              <a:rPr lang="cs-CZ" dirty="0"/>
              <a:t> – 20 až 25 nukleotidů) při teplotě </a:t>
            </a:r>
            <a:r>
              <a:rPr lang="cs-CZ" dirty="0" smtClean="0"/>
              <a:t>45 </a:t>
            </a:r>
            <a:r>
              <a:rPr lang="cs-CZ" dirty="0"/>
              <a:t>– </a:t>
            </a:r>
            <a:r>
              <a:rPr lang="cs-CZ" dirty="0" smtClean="0"/>
              <a:t>65°C </a:t>
            </a:r>
            <a:endParaRPr lang="cs-CZ" dirty="0"/>
          </a:p>
          <a:p>
            <a:pPr lvl="1"/>
            <a:r>
              <a:rPr lang="cs-CZ" dirty="0" smtClean="0"/>
              <a:t>3</a:t>
            </a:r>
            <a:r>
              <a:rPr lang="cs-CZ" dirty="0"/>
              <a:t>. ELONGACE – na řetězec DNA je napojena DNA-polymeráza, která zajišťuje </a:t>
            </a:r>
            <a:r>
              <a:rPr lang="cs-CZ" dirty="0" smtClean="0"/>
              <a:t>připojování nových </a:t>
            </a:r>
            <a:r>
              <a:rPr lang="cs-CZ" dirty="0"/>
              <a:t>nukleotidů (syntéza DNA) 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8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dirty="0" err="1"/>
              <a:t>Screening</a:t>
            </a:r>
            <a:r>
              <a:rPr lang="cs-CZ" dirty="0"/>
              <a:t> infekčních </a:t>
            </a:r>
            <a:r>
              <a:rPr lang="cs-CZ" dirty="0" err="1" smtClean="0"/>
              <a:t>markerů</a:t>
            </a:r>
            <a:r>
              <a:rPr lang="cs-CZ" dirty="0" smtClean="0"/>
              <a:t> - PCR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Vyšetření nukleových kyselin (NAT) – v ČR </a:t>
            </a:r>
            <a:r>
              <a:rPr lang="cs-CZ" dirty="0" smtClean="0"/>
              <a:t>bude povinné od 1.7.2024 </a:t>
            </a:r>
            <a:r>
              <a:rPr lang="cs-CZ" dirty="0" smtClean="0"/>
              <a:t>(ve většině evropských zemí se provádí):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HIV-RNA</a:t>
            </a:r>
          </a:p>
          <a:p>
            <a:pPr lvl="1"/>
            <a:r>
              <a:rPr lang="cs-CZ" dirty="0" smtClean="0"/>
              <a:t>HCV-RNA</a:t>
            </a:r>
          </a:p>
          <a:p>
            <a:pPr lvl="1"/>
            <a:r>
              <a:rPr lang="cs-CZ" dirty="0" smtClean="0"/>
              <a:t>HBV-DNA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r>
              <a:rPr lang="cs-CZ" dirty="0" smtClean="0"/>
              <a:t>Dle </a:t>
            </a:r>
            <a:r>
              <a:rPr lang="cs-CZ" dirty="0" smtClean="0"/>
              <a:t>epidemiolog. </a:t>
            </a:r>
            <a:r>
              <a:rPr lang="cs-CZ" dirty="0" smtClean="0"/>
              <a:t>situace (příp.                                              dle požadavků zpracovatele plazmy):</a:t>
            </a:r>
            <a:r>
              <a:rPr lang="cs-CZ" dirty="0" smtClean="0"/>
              <a:t>	 </a:t>
            </a:r>
          </a:p>
          <a:p>
            <a:pPr lvl="2"/>
            <a:r>
              <a:rPr lang="cs-CZ" sz="2000" dirty="0" smtClean="0"/>
              <a:t>WNV - RNA (sezonně</a:t>
            </a:r>
            <a:r>
              <a:rPr lang="cs-CZ" sz="2000" dirty="0" smtClean="0"/>
              <a:t>)</a:t>
            </a:r>
          </a:p>
          <a:p>
            <a:pPr lvl="2"/>
            <a:r>
              <a:rPr lang="cs-CZ" sz="2000" dirty="0" smtClean="0"/>
              <a:t>HAV – RNA</a:t>
            </a:r>
          </a:p>
          <a:p>
            <a:pPr lvl="2"/>
            <a:r>
              <a:rPr lang="cs-CZ" sz="2000" dirty="0" err="1" smtClean="0"/>
              <a:t>Parvovirus</a:t>
            </a:r>
            <a:r>
              <a:rPr lang="cs-CZ" sz="2000" dirty="0" smtClean="0"/>
              <a:t> B19</a:t>
            </a:r>
            <a:endParaRPr lang="cs-CZ" sz="2000" dirty="0" smtClean="0"/>
          </a:p>
          <a:p>
            <a:pPr lvl="2"/>
            <a:r>
              <a:rPr lang="cs-CZ" sz="2000" dirty="0" smtClean="0"/>
              <a:t>HTLV I/II - RNA (zámoří)</a:t>
            </a:r>
          </a:p>
          <a:p>
            <a:pPr marL="271463" lvl="2" indent="460375"/>
            <a:endParaRPr lang="cs-CZ" dirty="0"/>
          </a:p>
          <a:p>
            <a:pPr lvl="1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7"/>
          <a:stretch/>
        </p:blipFill>
        <p:spPr>
          <a:xfrm>
            <a:off x="5377448" y="2204864"/>
            <a:ext cx="3744416" cy="362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9" y="1628800"/>
            <a:ext cx="614468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94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1688</TotalTime>
  <Words>876</Words>
  <Application>Microsoft Office PowerPoint</Application>
  <PresentationFormat>Předvádění na obrazovce (4:3)</PresentationFormat>
  <Paragraphs>133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Calibri</vt:lpstr>
      <vt:lpstr>Century Schoolbook</vt:lpstr>
      <vt:lpstr>Times New Roman</vt:lpstr>
      <vt:lpstr>Wingdings</vt:lpstr>
      <vt:lpstr>Wingdings 2</vt:lpstr>
      <vt:lpstr>Arkýř</vt:lpstr>
      <vt:lpstr>Vyšetření dárců krve</vt:lpstr>
      <vt:lpstr>Vyšetření odebrané krve a jejích složek</vt:lpstr>
      <vt:lpstr>Screening infekčních markerů</vt:lpstr>
      <vt:lpstr>Screening infekčních markerů - serologické metody</vt:lpstr>
      <vt:lpstr>Omezení sérologických metod </vt:lpstr>
      <vt:lpstr>Screening infekčních markerů - PCR</vt:lpstr>
      <vt:lpstr>PCR </vt:lpstr>
      <vt:lpstr>Screening infekčních markerů - PCR</vt:lpstr>
      <vt:lpstr>Prezentace aplikace PowerPoint</vt:lpstr>
      <vt:lpstr>Význam NAT </vt:lpstr>
      <vt:lpstr>Screening infekčních markerů </vt:lpstr>
      <vt:lpstr>Prezentace aplikace PowerPoint</vt:lpstr>
      <vt:lpstr>Imunohematologické vyšetření dárců krve a jejích složek</vt:lpstr>
      <vt:lpstr>Stanovení AB0</vt:lpstr>
      <vt:lpstr>Stanovení RhD antigenu</vt:lpstr>
      <vt:lpstr>Stanovení Rh fenotypu a antigenu Kell</vt:lpstr>
      <vt:lpstr>Screening nepravidelných protilátek proti erytrocytům</vt:lpstr>
      <vt:lpstr>Děkuji za pozornost</vt:lpstr>
    </vt:vector>
  </TitlesOfParts>
  <Company>FN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Vyšetření dárců krve</dc:title>
  <dc:creator>Tylečková Jana</dc:creator>
  <cp:lastModifiedBy>Tylečková Jana</cp:lastModifiedBy>
  <cp:revision>83</cp:revision>
  <cp:lastPrinted>2023-11-01T07:05:51Z</cp:lastPrinted>
  <dcterms:created xsi:type="dcterms:W3CDTF">2019-09-09T08:42:57Z</dcterms:created>
  <dcterms:modified xsi:type="dcterms:W3CDTF">2023-11-01T07:56:33Z</dcterms:modified>
</cp:coreProperties>
</file>