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1"/>
  </p:notesMasterIdLst>
  <p:handoutMasterIdLst>
    <p:handoutMasterId r:id="rId22"/>
  </p:handoutMasterIdLst>
  <p:sldIdLst>
    <p:sldId id="256" r:id="rId2"/>
    <p:sldId id="411" r:id="rId3"/>
    <p:sldId id="286" r:id="rId4"/>
    <p:sldId id="288" r:id="rId5"/>
    <p:sldId id="414" r:id="rId6"/>
    <p:sldId id="287" r:id="rId7"/>
    <p:sldId id="290" r:id="rId8"/>
    <p:sldId id="291" r:id="rId9"/>
    <p:sldId id="292" r:id="rId10"/>
    <p:sldId id="293" r:id="rId11"/>
    <p:sldId id="294" r:id="rId12"/>
    <p:sldId id="297" r:id="rId13"/>
    <p:sldId id="302" r:id="rId14"/>
    <p:sldId id="299" r:id="rId15"/>
    <p:sldId id="300" r:id="rId16"/>
    <p:sldId id="307" r:id="rId17"/>
    <p:sldId id="308" r:id="rId18"/>
    <p:sldId id="412" r:id="rId19"/>
    <p:sldId id="413" r:id="rId2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Světlý styl 2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16DA210-FB5B-4158-B5E0-FEB733F419BA}" styleName="Styl Světlá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19" autoAdjust="0"/>
    <p:restoredTop sz="96754" autoAdjust="0"/>
  </p:normalViewPr>
  <p:slideViewPr>
    <p:cSldViewPr snapToGrid="0">
      <p:cViewPr varScale="1">
        <p:scale>
          <a:sx n="67" d="100"/>
          <a:sy n="67" d="100"/>
        </p:scale>
        <p:origin x="520" y="4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E27AE10-B028-48ED-9123-E61F4A9A0150}" type="slidenum">
              <a:rPr lang="cs-CZ" altLang="cs-CZ" smtClean="0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E114C1B-9B79-40E3-9396-3A1D34248038}" type="slidenum">
              <a:rPr lang="en-US" altLang="cs-CZ"/>
              <a:pPr algn="r" eaLnBrk="1" hangingPunct="1">
                <a:spcBef>
                  <a:spcPct val="0"/>
                </a:spcBef>
              </a:pPr>
              <a:t>2</a:t>
            </a:fld>
            <a:endParaRPr lang="en-US" altLang="cs-CZ"/>
          </a:p>
        </p:txBody>
      </p:sp>
      <p:sp>
        <p:nvSpPr>
          <p:cNvPr id="10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465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E27AE10-B028-48ED-9123-E61F4A9A0150}" type="slidenum">
              <a:rPr lang="cs-CZ" altLang="cs-CZ" smtClean="0"/>
              <a:pPr>
                <a:spcBef>
                  <a:spcPct val="0"/>
                </a:spcBef>
              </a:pPr>
              <a:t>19</a:t>
            </a:fld>
            <a:endParaRPr lang="cs-CZ" altLang="cs-CZ"/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E114C1B-9B79-40E3-9396-3A1D34248038}" type="slidenum">
              <a:rPr lang="en-US" altLang="cs-CZ"/>
              <a:pPr algn="r" eaLnBrk="1" hangingPunct="1">
                <a:spcBef>
                  <a:spcPct val="0"/>
                </a:spcBef>
              </a:pPr>
              <a:t>19</a:t>
            </a:fld>
            <a:endParaRPr lang="en-US" altLang="cs-CZ"/>
          </a:p>
        </p:txBody>
      </p:sp>
      <p:sp>
        <p:nvSpPr>
          <p:cNvPr id="10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887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Definujte </a:t>
            </a:r>
            <a:r>
              <a:rPr lang="cs-CZ" dirty="0" err="1"/>
              <a:t>zápaí</a:t>
            </a:r>
            <a:r>
              <a:rPr lang="cs-CZ" dirty="0"/>
              <a:t>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3272703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30245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3274595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9BF6471-E8F5-4194-B5B2-D83CA940F59B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hyperlink" Target="http://vpn.muni.cz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8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hyperlink" Target="file:///C:\WINDOWS\system32\cmd.ex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  <a:t>U</a:t>
            </a:r>
            <a:r>
              <a:rPr lang="cs-CZ" altLang="cs-CZ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živatel</a:t>
            </a:r>
            <a:r>
              <a:rPr lang="cs-CZ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  <a:t> počítačové sítě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16206" y="5222826"/>
            <a:ext cx="11361600" cy="698497"/>
          </a:xfrm>
        </p:spPr>
        <p:txBody>
          <a:bodyPr/>
          <a:lstStyle/>
          <a:p>
            <a:pPr algn="ctr"/>
            <a:r>
              <a:rPr lang="en-US" altLang="cs-CZ" dirty="0">
                <a:latin typeface="Arial" panose="020B0604020202020204" pitchFamily="34" charset="0"/>
              </a:rPr>
              <a:t>Daniel </a:t>
            </a:r>
            <a:r>
              <a:rPr lang="en-US" altLang="cs-CZ" dirty="0" err="1">
                <a:latin typeface="Arial" panose="020B0604020202020204" pitchFamily="34" charset="0"/>
              </a:rPr>
              <a:t>Klime</a:t>
            </a:r>
            <a:r>
              <a:rPr lang="cs-CZ" altLang="cs-CZ" dirty="0">
                <a:latin typeface="Arial" panose="020B0604020202020204" pitchFamily="34" charset="0"/>
              </a:rPr>
              <a:t>š, </a:t>
            </a:r>
            <a:r>
              <a:rPr lang="en-US" altLang="cs-CZ" dirty="0">
                <a:latin typeface="Arial" panose="020B0604020202020204" pitchFamily="34" charset="0"/>
              </a:rPr>
              <a:t>Jan </a:t>
            </a:r>
            <a:r>
              <a:rPr lang="en-US" altLang="cs-CZ" dirty="0" err="1">
                <a:latin typeface="Arial" panose="020B0604020202020204" pitchFamily="34" charset="0"/>
              </a:rPr>
              <a:t>Krej</a:t>
            </a:r>
            <a:r>
              <a:rPr lang="cs-CZ" altLang="cs-CZ" dirty="0">
                <a:latin typeface="Arial" panose="020B0604020202020204" pitchFamily="34" charset="0"/>
              </a:rPr>
              <a:t>čí, Roman Šmíd</a:t>
            </a:r>
          </a:p>
          <a:p>
            <a:pPr algn="ctr"/>
            <a:endParaRPr lang="cs-CZ" dirty="0"/>
          </a:p>
        </p:txBody>
      </p:sp>
      <p:sp>
        <p:nvSpPr>
          <p:cNvPr id="5" name="Podnadpis 2"/>
          <p:cNvSpPr txBox="1">
            <a:spLocks/>
          </p:cNvSpPr>
          <p:nvPr/>
        </p:nvSpPr>
        <p:spPr>
          <a:xfrm>
            <a:off x="411300" y="3818168"/>
            <a:ext cx="11361600" cy="6984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cs-CZ" altLang="cs-CZ" b="1" kern="0" dirty="0">
                <a:latin typeface="Arial" panose="020B0604020202020204" pitchFamily="34" charset="0"/>
              </a:rPr>
              <a:t>Část II</a:t>
            </a:r>
            <a:endParaRPr lang="en-US" altLang="cs-CZ" b="1" kern="0" dirty="0">
              <a:latin typeface="Arial" panose="020B0604020202020204" pitchFamily="34" charset="0"/>
            </a:endParaRPr>
          </a:p>
          <a:p>
            <a:pPr algn="ctr"/>
            <a:endParaRPr lang="en-US" b="1" kern="0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6C860FF7-4D67-4A80-7A80-09A8A05848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48239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4"/>
    </mc:Choice>
    <mc:Fallback>
      <p:transition spd="slow" advTm="2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b="1"/>
              <a:t>COOKIES</a:t>
            </a:r>
            <a:endParaRPr lang="cs-CZ" altLang="cs-CZ"/>
          </a:p>
        </p:txBody>
      </p:sp>
      <p:sp>
        <p:nvSpPr>
          <p:cNvPr id="4710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 dirty="0"/>
              <a:t>Malé soubory ukládané na vašem počítači</a:t>
            </a:r>
          </a:p>
          <a:p>
            <a:r>
              <a:rPr lang="cs-CZ" altLang="cs-CZ" sz="2000" dirty="0"/>
              <a:t>Svázané s konkrétním serverem</a:t>
            </a:r>
          </a:p>
          <a:p>
            <a:r>
              <a:rPr lang="cs-CZ" altLang="cs-CZ" sz="2000" dirty="0"/>
              <a:t>Prohlížeč je zasílá s požadavkem na server</a:t>
            </a:r>
          </a:p>
          <a:p>
            <a:r>
              <a:rPr lang="cs-CZ" altLang="cs-CZ" sz="2000" dirty="0"/>
              <a:t>Server je tvoří/upravuje, posílá prohlížeči</a:t>
            </a:r>
          </a:p>
          <a:p>
            <a:r>
              <a:rPr lang="cs-CZ" altLang="cs-CZ" sz="2000" dirty="0"/>
              <a:t>Server si vás "pamatuje„</a:t>
            </a:r>
          </a:p>
          <a:p>
            <a:r>
              <a:rPr lang="cs-CZ" altLang="cs-CZ" sz="2000" dirty="0"/>
              <a:t>Kampaň k ochraně soukromí </a:t>
            </a:r>
          </a:p>
          <a:p>
            <a:r>
              <a:rPr lang="cs-CZ" altLang="cs-CZ" sz="2000" dirty="0"/>
              <a:t>Riziko převzetí spojení po vašem přihlášení ke službě</a:t>
            </a:r>
          </a:p>
          <a:p>
            <a:pPr lvl="1"/>
            <a:r>
              <a:rPr lang="cs-CZ" altLang="cs-CZ" sz="1800" dirty="0"/>
              <a:t> otevřená WIFI, při nešifrovaném spojení</a:t>
            </a:r>
          </a:p>
          <a:p>
            <a:endParaRPr lang="cs-CZ" altLang="cs-CZ" sz="20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6171901-3AAA-339E-07C4-E77311CDFC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3907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588"/>
    </mc:Choice>
    <mc:Fallback>
      <p:transition spd="slow" advTm="100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Odstranění uložených cookies</a:t>
            </a:r>
          </a:p>
        </p:txBody>
      </p:sp>
      <p:sp>
        <p:nvSpPr>
          <p:cNvPr id="4813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 dirty="0"/>
              <a:t>IE</a:t>
            </a:r>
          </a:p>
          <a:p>
            <a:pPr lvl="1"/>
            <a:r>
              <a:rPr lang="cs-CZ" altLang="cs-CZ" dirty="0"/>
              <a:t>Možnosti Internetu – Obecné</a:t>
            </a:r>
          </a:p>
          <a:p>
            <a:pPr lvl="2"/>
            <a:r>
              <a:rPr lang="cs-CZ" altLang="cs-CZ" sz="1800" dirty="0"/>
              <a:t>Odstranit…</a:t>
            </a:r>
          </a:p>
          <a:p>
            <a:r>
              <a:rPr lang="cs-CZ" altLang="cs-CZ" sz="2400" dirty="0" err="1"/>
              <a:t>Firefox</a:t>
            </a:r>
            <a:endParaRPr lang="cs-CZ" altLang="cs-CZ" sz="2400" dirty="0"/>
          </a:p>
          <a:p>
            <a:pPr lvl="1"/>
            <a:r>
              <a:rPr lang="cs-CZ" altLang="cs-CZ" dirty="0"/>
              <a:t>Nabídka Možnosti – Soukromí</a:t>
            </a:r>
          </a:p>
          <a:p>
            <a:pPr lvl="2"/>
            <a:r>
              <a:rPr lang="cs-CZ" altLang="cs-CZ" sz="1800" dirty="0"/>
              <a:t>Odebrat soubory </a:t>
            </a:r>
            <a:r>
              <a:rPr lang="cs-CZ" altLang="cs-CZ" sz="1800" dirty="0" err="1"/>
              <a:t>cookies</a:t>
            </a:r>
            <a:r>
              <a:rPr lang="cs-CZ" altLang="cs-CZ" sz="1800" dirty="0"/>
              <a:t> </a:t>
            </a:r>
          </a:p>
          <a:p>
            <a:r>
              <a:rPr lang="cs-CZ" altLang="cs-CZ" sz="2400" dirty="0"/>
              <a:t>Chrome</a:t>
            </a:r>
          </a:p>
          <a:p>
            <a:pPr lvl="1"/>
            <a:r>
              <a:rPr lang="cs-CZ" altLang="cs-CZ" dirty="0"/>
              <a:t>Nastavení – Ochrana soukromí</a:t>
            </a:r>
          </a:p>
          <a:p>
            <a:pPr lvl="2"/>
            <a:r>
              <a:rPr lang="cs-CZ" altLang="cs-CZ" sz="1600" dirty="0"/>
              <a:t>Vymazat údaje o prohlížení</a:t>
            </a:r>
          </a:p>
          <a:p>
            <a:r>
              <a:rPr lang="cs-CZ" altLang="cs-CZ" sz="2400" dirty="0" err="1"/>
              <a:t>Edge</a:t>
            </a:r>
            <a:endParaRPr lang="cs-CZ" altLang="cs-CZ" sz="2400" dirty="0"/>
          </a:p>
          <a:p>
            <a:pPr lvl="1"/>
            <a:r>
              <a:rPr lang="cs-CZ" altLang="cs-CZ" dirty="0"/>
              <a:t>Nastavení – Vymazat údaje o procházení</a:t>
            </a:r>
          </a:p>
          <a:p>
            <a:endParaRPr lang="cs-CZ" altLang="cs-CZ" sz="24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3236886-8F40-08F6-CCF8-8120809180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7259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962"/>
    </mc:Choice>
    <mc:Fallback>
      <p:transition spd="slow" advTm="51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Emailové služby</a:t>
            </a:r>
          </a:p>
        </p:txBody>
      </p:sp>
      <p:sp>
        <p:nvSpPr>
          <p:cNvPr id="51203" name="Text Box 4"/>
          <p:cNvSpPr txBox="1">
            <a:spLocks noChangeArrowheads="1"/>
          </p:cNvSpPr>
          <p:nvPr/>
        </p:nvSpPr>
        <p:spPr bwMode="auto">
          <a:xfrm>
            <a:off x="2498725" y="1793876"/>
            <a:ext cx="7196138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dirty="0"/>
              <a:t>E-mailová schránka =  soubor</a:t>
            </a:r>
            <a:r>
              <a:rPr lang="en-US" altLang="cs-CZ" sz="2800" dirty="0"/>
              <a:t>(y)</a:t>
            </a:r>
            <a:r>
              <a:rPr lang="cs-CZ" altLang="cs-CZ" sz="2800" dirty="0"/>
              <a:t> primárně ležící na poštovním serveru</a:t>
            </a:r>
          </a:p>
          <a:p>
            <a:pPr eaLnBrk="1" hangingPunct="1"/>
            <a:r>
              <a:rPr lang="cs-CZ" altLang="cs-CZ" sz="2800" dirty="0"/>
              <a:t>Poštovní servery spolu komunikují – přeposílají maily</a:t>
            </a:r>
          </a:p>
          <a:p>
            <a:pPr eaLnBrk="1" hangingPunct="1"/>
            <a:r>
              <a:rPr lang="en-US" altLang="cs-CZ" sz="2800" dirty="0"/>
              <a:t>E-</a:t>
            </a:r>
            <a:r>
              <a:rPr lang="en-US" altLang="cs-CZ" sz="2800" dirty="0" err="1"/>
              <a:t>mailov</a:t>
            </a:r>
            <a:r>
              <a:rPr lang="cs-CZ" altLang="cs-CZ" sz="2800" dirty="0"/>
              <a:t>é programy x e-mail přes webové rozhraní</a:t>
            </a:r>
            <a:endParaRPr lang="en-US" altLang="cs-CZ" sz="2800" dirty="0"/>
          </a:p>
          <a:p>
            <a:pPr eaLnBrk="1" hangingPunct="1"/>
            <a:r>
              <a:rPr lang="cs-CZ" altLang="cs-CZ" sz="2800" dirty="0"/>
              <a:t>Služby pro čtení pošty</a:t>
            </a:r>
          </a:p>
          <a:p>
            <a:pPr eaLnBrk="1" hangingPunct="1"/>
            <a:r>
              <a:rPr lang="cs-CZ" altLang="cs-CZ" sz="2800" dirty="0"/>
              <a:t>Služba pro odesílání pošty</a:t>
            </a:r>
          </a:p>
          <a:p>
            <a:pPr eaLnBrk="1" hangingPunct="1"/>
            <a:endParaRPr lang="cs-CZ" altLang="cs-CZ" sz="28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E15B377-8DE4-F58A-2776-4F3C7E5BEC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88764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16"/>
    </mc:Choice>
    <mc:Fallback>
      <p:transition spd="slow" advTm="49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99519" y="3827912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sz="2400" dirty="0"/>
              <a:t>Email přes webové rozhraní</a:t>
            </a:r>
          </a:p>
        </p:txBody>
      </p:sp>
      <p:sp>
        <p:nvSpPr>
          <p:cNvPr id="56323" name="computr2"/>
          <p:cNvSpPr>
            <a:spLocks noEditPoints="1" noChangeArrowheads="1"/>
          </p:cNvSpPr>
          <p:nvPr/>
        </p:nvSpPr>
        <p:spPr bwMode="auto">
          <a:xfrm>
            <a:off x="2362201" y="1932432"/>
            <a:ext cx="830263" cy="6096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2133601" y="1295846"/>
            <a:ext cx="11033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KLIENT</a:t>
            </a:r>
          </a:p>
        </p:txBody>
      </p:sp>
      <p:sp>
        <p:nvSpPr>
          <p:cNvPr id="56325" name="AutoShape 5"/>
          <p:cNvSpPr>
            <a:spLocks noChangeArrowheads="1"/>
          </p:cNvSpPr>
          <p:nvPr/>
        </p:nvSpPr>
        <p:spPr bwMode="auto">
          <a:xfrm>
            <a:off x="3733800" y="1703832"/>
            <a:ext cx="1593850" cy="304800"/>
          </a:xfrm>
          <a:prstGeom prst="rightArrow">
            <a:avLst>
              <a:gd name="adj1" fmla="val 50000"/>
              <a:gd name="adj2" fmla="val 130729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bg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26" name="AutoShape 6"/>
          <p:cNvSpPr>
            <a:spLocks noChangeArrowheads="1"/>
          </p:cNvSpPr>
          <p:nvPr/>
        </p:nvSpPr>
        <p:spPr bwMode="auto">
          <a:xfrm>
            <a:off x="3733800" y="2237232"/>
            <a:ext cx="1524000" cy="304800"/>
          </a:xfrm>
          <a:prstGeom prst="leftArrow">
            <a:avLst>
              <a:gd name="adj1" fmla="val 50000"/>
              <a:gd name="adj2" fmla="val 125000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2209800" y="2804161"/>
            <a:ext cx="10795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Times New Roman" panose="02020603050405020304" pitchFamily="18" charset="0"/>
              </a:rPr>
              <a:t>Outlook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Times New Roman" panose="02020603050405020304" pitchFamily="18" charset="0"/>
              </a:rPr>
              <a:t>Eudora</a:t>
            </a:r>
            <a:endParaRPr lang="cs-CZ" altLang="cs-CZ" sz="20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Times New Roman" panose="02020603050405020304" pitchFamily="18" charset="0"/>
              </a:rPr>
              <a:t>…</a:t>
            </a: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6781800" y="1932433"/>
            <a:ext cx="10102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Times New Roman" panose="02020603050405020304" pitchFamily="18" charset="0"/>
              </a:rPr>
              <a:t>Služby: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Times New Roman" panose="02020603050405020304" pitchFamily="18" charset="0"/>
              </a:rPr>
              <a:t> POP3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Times New Roman" panose="02020603050405020304" pitchFamily="18" charset="0"/>
              </a:rPr>
              <a:t> IMAP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Times New Roman" panose="02020603050405020304" pitchFamily="18" charset="0"/>
              </a:rPr>
              <a:t> SMTP</a:t>
            </a:r>
          </a:p>
        </p:txBody>
      </p:sp>
      <p:sp>
        <p:nvSpPr>
          <p:cNvPr id="56329" name="computr2"/>
          <p:cNvSpPr>
            <a:spLocks noEditPoints="1" noChangeArrowheads="1"/>
          </p:cNvSpPr>
          <p:nvPr/>
        </p:nvSpPr>
        <p:spPr bwMode="auto">
          <a:xfrm>
            <a:off x="5715001" y="2008632"/>
            <a:ext cx="830263" cy="6096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5602289" y="1399033"/>
            <a:ext cx="2003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SERVER - místní</a:t>
            </a:r>
          </a:p>
        </p:txBody>
      </p:sp>
      <p:sp>
        <p:nvSpPr>
          <p:cNvPr id="56331" name="computr2"/>
          <p:cNvSpPr>
            <a:spLocks noEditPoints="1" noChangeArrowheads="1"/>
          </p:cNvSpPr>
          <p:nvPr/>
        </p:nvSpPr>
        <p:spPr bwMode="auto">
          <a:xfrm>
            <a:off x="2393951" y="4903788"/>
            <a:ext cx="830263" cy="6096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6332" name="AutoShape 12"/>
          <p:cNvSpPr>
            <a:spLocks noChangeArrowheads="1"/>
          </p:cNvSpPr>
          <p:nvPr/>
        </p:nvSpPr>
        <p:spPr bwMode="auto">
          <a:xfrm>
            <a:off x="3765550" y="4675188"/>
            <a:ext cx="1593850" cy="304800"/>
          </a:xfrm>
          <a:prstGeom prst="rightArrow">
            <a:avLst>
              <a:gd name="adj1" fmla="val 50000"/>
              <a:gd name="adj2" fmla="val 130729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bg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33" name="AutoShape 13"/>
          <p:cNvSpPr>
            <a:spLocks noChangeArrowheads="1"/>
          </p:cNvSpPr>
          <p:nvPr/>
        </p:nvSpPr>
        <p:spPr bwMode="auto">
          <a:xfrm>
            <a:off x="3765550" y="5208588"/>
            <a:ext cx="1524000" cy="304800"/>
          </a:xfrm>
          <a:prstGeom prst="leftArrow">
            <a:avLst>
              <a:gd name="adj1" fmla="val 50000"/>
              <a:gd name="adj2" fmla="val 125000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6334" name="Text Box 14"/>
          <p:cNvSpPr txBox="1">
            <a:spLocks noChangeArrowheads="1"/>
          </p:cNvSpPr>
          <p:nvPr/>
        </p:nvSpPr>
        <p:spPr bwMode="auto">
          <a:xfrm>
            <a:off x="2241551" y="5665789"/>
            <a:ext cx="11368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Times New Roman" panose="02020603050405020304" pitchFamily="18" charset="0"/>
              </a:rPr>
              <a:t>Webový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Times New Roman" panose="02020603050405020304" pitchFamily="18" charset="0"/>
              </a:rPr>
              <a:t>prohlížeč</a:t>
            </a:r>
          </a:p>
        </p:txBody>
      </p:sp>
      <p:sp>
        <p:nvSpPr>
          <p:cNvPr id="56335" name="Text Box 15"/>
          <p:cNvSpPr txBox="1">
            <a:spLocks noChangeArrowheads="1"/>
          </p:cNvSpPr>
          <p:nvPr/>
        </p:nvSpPr>
        <p:spPr bwMode="auto">
          <a:xfrm>
            <a:off x="5334000" y="5775326"/>
            <a:ext cx="8842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Služba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 HTTP</a:t>
            </a:r>
          </a:p>
        </p:txBody>
      </p:sp>
      <p:sp>
        <p:nvSpPr>
          <p:cNvPr id="56336" name="computr2"/>
          <p:cNvSpPr>
            <a:spLocks noEditPoints="1" noChangeArrowheads="1"/>
          </p:cNvSpPr>
          <p:nvPr/>
        </p:nvSpPr>
        <p:spPr bwMode="auto">
          <a:xfrm>
            <a:off x="5746751" y="4979988"/>
            <a:ext cx="830263" cy="6096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6337" name="Text Box 17"/>
          <p:cNvSpPr txBox="1">
            <a:spLocks noChangeArrowheads="1"/>
          </p:cNvSpPr>
          <p:nvPr/>
        </p:nvSpPr>
        <p:spPr bwMode="auto">
          <a:xfrm>
            <a:off x="5634039" y="4370389"/>
            <a:ext cx="173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SERVER - cizí</a:t>
            </a:r>
          </a:p>
        </p:txBody>
      </p:sp>
      <p:sp>
        <p:nvSpPr>
          <p:cNvPr id="56338" name="Text Box 18"/>
          <p:cNvSpPr txBox="1">
            <a:spLocks noChangeArrowheads="1"/>
          </p:cNvSpPr>
          <p:nvPr/>
        </p:nvSpPr>
        <p:spPr bwMode="auto">
          <a:xfrm>
            <a:off x="10189360" y="4551138"/>
            <a:ext cx="10102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Times New Roman" panose="02020603050405020304" pitchFamily="18" charset="0"/>
              </a:rPr>
              <a:t>Služby: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Times New Roman" panose="02020603050405020304" pitchFamily="18" charset="0"/>
              </a:rPr>
              <a:t> POP3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Times New Roman" panose="02020603050405020304" pitchFamily="18" charset="0"/>
              </a:rPr>
              <a:t> IMAP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Times New Roman" panose="02020603050405020304" pitchFamily="18" charset="0"/>
              </a:rPr>
              <a:t> SMTP</a:t>
            </a:r>
          </a:p>
        </p:txBody>
      </p:sp>
      <p:sp>
        <p:nvSpPr>
          <p:cNvPr id="56339" name="computr2"/>
          <p:cNvSpPr>
            <a:spLocks noEditPoints="1" noChangeArrowheads="1"/>
          </p:cNvSpPr>
          <p:nvPr/>
        </p:nvSpPr>
        <p:spPr bwMode="auto">
          <a:xfrm>
            <a:off x="8489951" y="5013325"/>
            <a:ext cx="830263" cy="6096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6340" name="Text Box 20"/>
          <p:cNvSpPr txBox="1">
            <a:spLocks noChangeArrowheads="1"/>
          </p:cNvSpPr>
          <p:nvPr/>
        </p:nvSpPr>
        <p:spPr bwMode="auto">
          <a:xfrm>
            <a:off x="8377239" y="4403726"/>
            <a:ext cx="173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SERVER - cizí</a:t>
            </a:r>
          </a:p>
        </p:txBody>
      </p:sp>
      <p:sp>
        <p:nvSpPr>
          <p:cNvPr id="56341" name="AutoShape 21"/>
          <p:cNvSpPr>
            <a:spLocks noChangeArrowheads="1"/>
          </p:cNvSpPr>
          <p:nvPr/>
        </p:nvSpPr>
        <p:spPr bwMode="auto">
          <a:xfrm>
            <a:off x="7010400" y="4800600"/>
            <a:ext cx="1212850" cy="304800"/>
          </a:xfrm>
          <a:prstGeom prst="rightArrow">
            <a:avLst>
              <a:gd name="adj1" fmla="val 50000"/>
              <a:gd name="adj2" fmla="val 99479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bg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42" name="AutoShape 22"/>
          <p:cNvSpPr>
            <a:spLocks noChangeArrowheads="1"/>
          </p:cNvSpPr>
          <p:nvPr/>
        </p:nvSpPr>
        <p:spPr bwMode="auto">
          <a:xfrm>
            <a:off x="7010400" y="5334000"/>
            <a:ext cx="1143000" cy="304800"/>
          </a:xfrm>
          <a:prstGeom prst="leftArrow">
            <a:avLst>
              <a:gd name="adj1" fmla="val 50000"/>
              <a:gd name="adj2" fmla="val 93750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6343" name="Text Box 23"/>
          <p:cNvSpPr txBox="1">
            <a:spLocks noChangeArrowheads="1"/>
          </p:cNvSpPr>
          <p:nvPr/>
        </p:nvSpPr>
        <p:spPr bwMode="auto">
          <a:xfrm>
            <a:off x="6324601" y="5775326"/>
            <a:ext cx="16097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KLIENT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 POP3/ IMAP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SMTP</a:t>
            </a:r>
          </a:p>
        </p:txBody>
      </p:sp>
      <p:sp>
        <p:nvSpPr>
          <p:cNvPr id="56344" name="Rectangle 24"/>
          <p:cNvSpPr>
            <a:spLocks noChangeArrowheads="1"/>
          </p:cNvSpPr>
          <p:nvPr/>
        </p:nvSpPr>
        <p:spPr bwMode="auto">
          <a:xfrm>
            <a:off x="4858544" y="3831436"/>
            <a:ext cx="5516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Times New Roman" panose="02020603050405020304" pitchFamily="18" charset="0"/>
              </a:rPr>
              <a:t>Seznam.cz, centrum.cz, email.cz, </a:t>
            </a:r>
            <a:r>
              <a:rPr lang="cs-CZ" altLang="cs-CZ" sz="2400" dirty="0" err="1">
                <a:latin typeface="Times New Roman" panose="02020603050405020304" pitchFamily="18" charset="0"/>
              </a:rPr>
              <a:t>gmail</a:t>
            </a:r>
            <a:r>
              <a:rPr lang="cs-CZ" altLang="cs-CZ" sz="2400" dirty="0">
                <a:latin typeface="Times New Roman" panose="02020603050405020304" pitchFamily="18" charset="0"/>
              </a:rPr>
              <a:t>, …</a:t>
            </a: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399519" y="469933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altLang="cs-CZ" sz="2400" kern="0" dirty="0"/>
              <a:t>Email přes lokálního klienta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4FB6AD9-96E2-8AE5-C973-C6A86FC0A1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49103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486"/>
    </mc:Choice>
    <mc:Fallback>
      <p:transition spd="slow" advTm="61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Služby POP3 a IMAP</a:t>
            </a:r>
          </a:p>
        </p:txBody>
      </p:sp>
      <p:sp>
        <p:nvSpPr>
          <p:cNvPr id="53251" name="Text Box 4"/>
          <p:cNvSpPr txBox="1">
            <a:spLocks noChangeArrowheads="1"/>
          </p:cNvSpPr>
          <p:nvPr/>
        </p:nvSpPr>
        <p:spPr bwMode="auto">
          <a:xfrm>
            <a:off x="2971800" y="1557338"/>
            <a:ext cx="896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POP3</a:t>
            </a:r>
          </a:p>
        </p:txBody>
      </p:sp>
      <p:sp>
        <p:nvSpPr>
          <p:cNvPr id="53252" name="Text Box 5"/>
          <p:cNvSpPr txBox="1">
            <a:spLocks noChangeArrowheads="1"/>
          </p:cNvSpPr>
          <p:nvPr/>
        </p:nvSpPr>
        <p:spPr bwMode="auto">
          <a:xfrm>
            <a:off x="6934200" y="1557338"/>
            <a:ext cx="947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IMAP</a:t>
            </a:r>
          </a:p>
        </p:txBody>
      </p:sp>
      <p:sp>
        <p:nvSpPr>
          <p:cNvPr id="53253" name="Text Box 6"/>
          <p:cNvSpPr txBox="1">
            <a:spLocks noChangeArrowheads="1"/>
          </p:cNvSpPr>
          <p:nvPr/>
        </p:nvSpPr>
        <p:spPr bwMode="auto">
          <a:xfrm>
            <a:off x="2225676" y="2055813"/>
            <a:ext cx="2955925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Zašle všechny nové emaily – celé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Odstraní je ze serveru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Třídění emailů do složek na lokálním počítači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Vhodné pro off-line čtení</a:t>
            </a:r>
          </a:p>
        </p:txBody>
      </p:sp>
      <p:sp>
        <p:nvSpPr>
          <p:cNvPr id="53254" name="Text Box 7"/>
          <p:cNvSpPr txBox="1">
            <a:spLocks noChangeArrowheads="1"/>
          </p:cNvSpPr>
          <p:nvPr/>
        </p:nvSpPr>
        <p:spPr bwMode="auto">
          <a:xfrm>
            <a:off x="6172200" y="1979613"/>
            <a:ext cx="36576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Zašle pouze hlavičky emailů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Obsah emailu zašle až na vyžádání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Všechny emailové složky na serveru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Vhodné při čtení pošty z více počítačů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30FB2D0-3C71-6AF4-FB50-DDCF232459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37666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015"/>
    </mc:Choice>
    <mc:Fallback>
      <p:transition spd="slow" advTm="58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Odesílání pošty služba SMTP</a:t>
            </a:r>
          </a:p>
        </p:txBody>
      </p:sp>
      <p:sp>
        <p:nvSpPr>
          <p:cNvPr id="54275" name="computr2"/>
          <p:cNvSpPr>
            <a:spLocks noEditPoints="1" noChangeArrowheads="1"/>
          </p:cNvSpPr>
          <p:nvPr/>
        </p:nvSpPr>
        <p:spPr bwMode="auto">
          <a:xfrm>
            <a:off x="3436938" y="2819400"/>
            <a:ext cx="838200" cy="685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4276" name="computr2"/>
          <p:cNvSpPr>
            <a:spLocks noEditPoints="1" noChangeArrowheads="1"/>
          </p:cNvSpPr>
          <p:nvPr/>
        </p:nvSpPr>
        <p:spPr bwMode="auto">
          <a:xfrm>
            <a:off x="7627938" y="2819400"/>
            <a:ext cx="838200" cy="685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4277" name="Text Box 6"/>
          <p:cNvSpPr txBox="1">
            <a:spLocks noChangeArrowheads="1"/>
          </p:cNvSpPr>
          <p:nvPr/>
        </p:nvSpPr>
        <p:spPr bwMode="auto">
          <a:xfrm>
            <a:off x="3208339" y="2133600"/>
            <a:ext cx="1284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KLIENT</a:t>
            </a:r>
          </a:p>
        </p:txBody>
      </p:sp>
      <p:sp>
        <p:nvSpPr>
          <p:cNvPr id="54278" name="Text Box 7"/>
          <p:cNvSpPr txBox="1">
            <a:spLocks noChangeArrowheads="1"/>
          </p:cNvSpPr>
          <p:nvPr/>
        </p:nvSpPr>
        <p:spPr bwMode="auto">
          <a:xfrm>
            <a:off x="7410450" y="1905001"/>
            <a:ext cx="13398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SERVER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(lokální)</a:t>
            </a:r>
          </a:p>
        </p:txBody>
      </p:sp>
      <p:sp>
        <p:nvSpPr>
          <p:cNvPr id="54279" name="AutoShape 8"/>
          <p:cNvSpPr>
            <a:spLocks noChangeArrowheads="1"/>
          </p:cNvSpPr>
          <p:nvPr/>
        </p:nvSpPr>
        <p:spPr bwMode="auto">
          <a:xfrm>
            <a:off x="4572000" y="2286000"/>
            <a:ext cx="2438400" cy="685800"/>
          </a:xfrm>
          <a:prstGeom prst="rightArrow">
            <a:avLst>
              <a:gd name="adj1" fmla="val 50000"/>
              <a:gd name="adj2" fmla="val 88889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Email k odeslání</a:t>
            </a:r>
          </a:p>
        </p:txBody>
      </p:sp>
      <p:sp>
        <p:nvSpPr>
          <p:cNvPr id="54280" name="AutoShape 9"/>
          <p:cNvSpPr>
            <a:spLocks noChangeArrowheads="1"/>
          </p:cNvSpPr>
          <p:nvPr/>
        </p:nvSpPr>
        <p:spPr bwMode="auto">
          <a:xfrm>
            <a:off x="4503738" y="3200400"/>
            <a:ext cx="2278062" cy="762000"/>
          </a:xfrm>
          <a:prstGeom prst="leftArrow">
            <a:avLst>
              <a:gd name="adj1" fmla="val 50000"/>
              <a:gd name="adj2" fmla="val 74740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Přijato/nepřijato</a:t>
            </a:r>
          </a:p>
        </p:txBody>
      </p:sp>
      <p:sp>
        <p:nvSpPr>
          <p:cNvPr id="54281" name="Text Box 10"/>
          <p:cNvSpPr txBox="1">
            <a:spLocks noChangeArrowheads="1"/>
          </p:cNvSpPr>
          <p:nvPr/>
        </p:nvSpPr>
        <p:spPr bwMode="auto">
          <a:xfrm>
            <a:off x="3260726" y="3927476"/>
            <a:ext cx="12698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Outlook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Eudora</a:t>
            </a:r>
          </a:p>
        </p:txBody>
      </p:sp>
      <p:sp>
        <p:nvSpPr>
          <p:cNvPr id="54282" name="Text Box 11"/>
          <p:cNvSpPr txBox="1">
            <a:spLocks noChangeArrowheads="1"/>
          </p:cNvSpPr>
          <p:nvPr/>
        </p:nvSpPr>
        <p:spPr bwMode="auto">
          <a:xfrm>
            <a:off x="7543800" y="3765551"/>
            <a:ext cx="10663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Služba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SMTP</a:t>
            </a:r>
          </a:p>
        </p:txBody>
      </p:sp>
      <p:sp>
        <p:nvSpPr>
          <p:cNvPr id="54283" name="AutoShape 12"/>
          <p:cNvSpPr>
            <a:spLocks noChangeArrowheads="1"/>
          </p:cNvSpPr>
          <p:nvPr/>
        </p:nvSpPr>
        <p:spPr bwMode="auto">
          <a:xfrm rot="3000000">
            <a:off x="8914607" y="1981995"/>
            <a:ext cx="485775" cy="976312"/>
          </a:xfrm>
          <a:prstGeom prst="upArrow">
            <a:avLst>
              <a:gd name="adj1" fmla="val 50000"/>
              <a:gd name="adj2" fmla="val 50245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4284" name="AutoShape 13"/>
          <p:cNvSpPr>
            <a:spLocks noChangeArrowheads="1"/>
          </p:cNvSpPr>
          <p:nvPr/>
        </p:nvSpPr>
        <p:spPr bwMode="auto">
          <a:xfrm rot="8400000">
            <a:off x="8991601" y="3290888"/>
            <a:ext cx="485775" cy="976312"/>
          </a:xfrm>
          <a:prstGeom prst="upArrow">
            <a:avLst>
              <a:gd name="adj1" fmla="val 50000"/>
              <a:gd name="adj2" fmla="val 50245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4285" name="Text Box 17"/>
          <p:cNvSpPr txBox="1">
            <a:spLocks noChangeArrowheads="1"/>
          </p:cNvSpPr>
          <p:nvPr/>
        </p:nvSpPr>
        <p:spPr bwMode="auto">
          <a:xfrm>
            <a:off x="4727576" y="1989139"/>
            <a:ext cx="15922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jméno a heslo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C222567-3CB7-C1A6-3A70-E9322A21F2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7578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80"/>
    </mc:Choice>
    <mc:Fallback>
      <p:transition spd="slow" advTm="30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VPN</a:t>
            </a:r>
            <a:r>
              <a:rPr lang="en-US" altLang="cs-CZ" dirty="0"/>
              <a:t> (Virtual private network)</a:t>
            </a:r>
            <a:endParaRPr lang="cs-CZ" altLang="cs-CZ" dirty="0"/>
          </a:p>
        </p:txBody>
      </p:sp>
      <p:sp>
        <p:nvSpPr>
          <p:cNvPr id="6144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87062" y="1866955"/>
            <a:ext cx="7772400" cy="4114800"/>
          </a:xfrm>
          <a:noFill/>
        </p:spPr>
        <p:txBody>
          <a:bodyPr/>
          <a:lstStyle/>
          <a:p>
            <a:pPr eaLnBrk="1" hangingPunct="1"/>
            <a:r>
              <a:rPr lang="cs-CZ" altLang="cs-CZ" sz="2000" dirty="0"/>
              <a:t>Služba simuluje připojení vzdáleného počítače do lokální sítě</a:t>
            </a:r>
          </a:p>
          <a:p>
            <a:pPr eaLnBrk="1" hangingPunct="1"/>
            <a:r>
              <a:rPr lang="cs-CZ" altLang="cs-CZ" sz="2000" dirty="0"/>
              <a:t>„Tunel“ do vzdálené sítě</a:t>
            </a:r>
          </a:p>
          <a:p>
            <a:pPr eaLnBrk="1" hangingPunct="1"/>
            <a:r>
              <a:rPr lang="cs-CZ" altLang="cs-CZ" sz="2000" dirty="0"/>
              <a:t>Vzdálenému počítači je přidělena lokální IP adresa </a:t>
            </a:r>
          </a:p>
          <a:p>
            <a:pPr eaLnBrk="1" hangingPunct="1"/>
            <a:r>
              <a:rPr lang="cs-CZ" altLang="cs-CZ" sz="2000" dirty="0"/>
              <a:t>Vzdálené PC se pak stává „téměř“ plnohodnotnou součástí vnitřní sítě</a:t>
            </a:r>
          </a:p>
          <a:p>
            <a:pPr eaLnBrk="1" hangingPunct="1"/>
            <a:r>
              <a:rPr lang="cs-CZ" altLang="cs-CZ" sz="2000" dirty="0">
                <a:hlinkClick r:id="rId4"/>
              </a:rPr>
              <a:t>http://vpn.muni.cz/</a:t>
            </a:r>
            <a:r>
              <a:rPr lang="en-US" altLang="cs-CZ" sz="2000" dirty="0"/>
              <a:t> (</a:t>
            </a:r>
            <a:r>
              <a:rPr lang="en-US" altLang="cs-CZ" sz="2000" dirty="0" err="1"/>
              <a:t>OpenVPN</a:t>
            </a:r>
            <a:r>
              <a:rPr lang="en-US" altLang="cs-CZ" sz="2000" dirty="0"/>
              <a:t>)</a:t>
            </a:r>
            <a:endParaRPr lang="cs-CZ" altLang="cs-CZ" sz="2000" dirty="0"/>
          </a:p>
          <a:p>
            <a:pPr eaLnBrk="1" hangingPunct="1"/>
            <a:r>
              <a:rPr lang="cs-CZ" altLang="cs-CZ" sz="2000" dirty="0"/>
              <a:t>Nutná instalace, administrátorská oprávnění</a:t>
            </a:r>
          </a:p>
          <a:p>
            <a:pPr eaLnBrk="1" hangingPunct="1"/>
            <a:r>
              <a:rPr lang="cs-CZ" altLang="cs-CZ" sz="2000" dirty="0"/>
              <a:t>UČO + sekundární heslo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A3A61C9-6CDA-BC61-7DA5-0F934181C0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05833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473"/>
    </mc:Choice>
    <mc:Fallback>
      <p:transition spd="slow" advTm="181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VPN MU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17638"/>
            <a:ext cx="8229600" cy="4525962"/>
          </a:xfrm>
        </p:spPr>
        <p:txBody>
          <a:bodyPr/>
          <a:lstStyle/>
          <a:p>
            <a:pPr>
              <a:defRPr/>
            </a:pPr>
            <a:r>
              <a:rPr lang="cs-CZ" sz="2000" b="1" dirty="0"/>
              <a:t>Popis služby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dirty="0"/>
              <a:t>VPN (</a:t>
            </a:r>
            <a:r>
              <a:rPr lang="cs-CZ" sz="1600" dirty="0" err="1"/>
              <a:t>virtual</a:t>
            </a:r>
            <a:r>
              <a:rPr lang="cs-CZ" sz="1600" dirty="0"/>
              <a:t> </a:t>
            </a:r>
            <a:r>
              <a:rPr lang="cs-CZ" sz="1600" dirty="0" err="1"/>
              <a:t>private</a:t>
            </a:r>
            <a:r>
              <a:rPr lang="cs-CZ" sz="1600" dirty="0"/>
              <a:t> network) poskytuje zaměstnancům i studentům přístup do univerzitní sítě například z domu, zahraničí nebo jiné univerzity. Po připojení k VPN se počítač bude chovat tak, jako by byl připojen přímo k univerzitní síti. </a:t>
            </a:r>
          </a:p>
          <a:p>
            <a:pPr>
              <a:defRPr/>
            </a:pPr>
            <a:r>
              <a:rPr lang="cs-CZ" sz="1600" dirty="0"/>
              <a:t>Studenti a zaměstnanci mohou tak využívat služeb, které jsou dostupné pouze z univerzitní sítě, i když v této síti zrovna nejsou. Po připojení k VPN získáte veřejnou adresu z rozsahu MU a tím například: </a:t>
            </a:r>
          </a:p>
          <a:p>
            <a:pPr lvl="1">
              <a:defRPr/>
            </a:pPr>
            <a:r>
              <a:rPr lang="cs-CZ" sz="1400" dirty="0"/>
              <a:t>přístup k placeným informačním zdrojům MU odkudkoliv (seznam dostupných zdrojů pro MU: http://ezdroje.muni.cz/</a:t>
            </a:r>
            <a:r>
              <a:rPr lang="cs-CZ" sz="1400" dirty="0" err="1"/>
              <a:t>prehled</a:t>
            </a:r>
            <a:r>
              <a:rPr lang="cs-CZ" sz="1400" dirty="0"/>
              <a:t>/</a:t>
            </a:r>
            <a:r>
              <a:rPr lang="cs-CZ" sz="1400" dirty="0" err="1"/>
              <a:t>abecedne.php?lang</a:t>
            </a:r>
            <a:r>
              <a:rPr lang="cs-CZ" sz="1400" dirty="0"/>
              <a:t>=</a:t>
            </a:r>
            <a:r>
              <a:rPr lang="cs-CZ" sz="1400" dirty="0" err="1"/>
              <a:t>cs</a:t>
            </a:r>
            <a:r>
              <a:rPr lang="cs-CZ" sz="1400" dirty="0"/>
              <a:t>),</a:t>
            </a:r>
          </a:p>
          <a:p>
            <a:pPr lvl="1">
              <a:defRPr/>
            </a:pPr>
            <a:r>
              <a:rPr lang="cs-CZ" sz="1400" dirty="0"/>
              <a:t>přístup ke službám dostupným pouze ze sítě MU (např. specializovaná zařízení a přístroje nebo přístup k univerzitním licencím).</a:t>
            </a:r>
          </a:p>
          <a:p>
            <a:pPr marL="457200" lvl="1" indent="0">
              <a:buNone/>
              <a:defRPr/>
            </a:pPr>
            <a:endParaRPr lang="cs-CZ" sz="1200" dirty="0"/>
          </a:p>
          <a:p>
            <a:pPr>
              <a:defRPr/>
            </a:pPr>
            <a:r>
              <a:rPr lang="cs-CZ" sz="1600" dirty="0"/>
              <a:t>Připojit k VPN můžete například PC s Windows, Mac OSX, Linux nebo jiným, mobilním zařízení s OS Android nebo </a:t>
            </a:r>
            <a:r>
              <a:rPr lang="cs-CZ" sz="1600" dirty="0" err="1"/>
              <a:t>iOS</a:t>
            </a:r>
            <a:r>
              <a:rPr lang="cs-CZ" sz="1600" dirty="0"/>
              <a:t>. </a:t>
            </a:r>
          </a:p>
          <a:p>
            <a:pPr>
              <a:defRPr/>
            </a:pPr>
            <a:endParaRPr lang="cs-CZ" sz="16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F17B9ED-26C9-312F-2C9A-2709D17AF3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40214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83"/>
    </mc:Choice>
    <mc:Fallback>
      <p:transition spd="slow" advTm="15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Další služby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17638"/>
            <a:ext cx="8229600" cy="4525962"/>
          </a:xfrm>
        </p:spPr>
        <p:txBody>
          <a:bodyPr/>
          <a:lstStyle/>
          <a:p>
            <a:pPr>
              <a:defRPr/>
            </a:pPr>
            <a:r>
              <a:rPr lang="cs-CZ" sz="2000" b="1" dirty="0"/>
              <a:t>FTP (SFTP)</a:t>
            </a:r>
          </a:p>
          <a:p>
            <a:pPr lvl="1">
              <a:lnSpc>
                <a:spcPct val="150000"/>
              </a:lnSpc>
              <a:defRPr/>
            </a:pPr>
            <a:r>
              <a:rPr lang="cs-CZ" sz="1600" b="1" dirty="0"/>
              <a:t>Přenos souborů mezi klientem a serverem</a:t>
            </a:r>
          </a:p>
          <a:p>
            <a:pPr lvl="1">
              <a:lnSpc>
                <a:spcPct val="150000"/>
              </a:lnSpc>
              <a:defRPr/>
            </a:pPr>
            <a:r>
              <a:rPr lang="cs-CZ" sz="1600" b="1" dirty="0"/>
              <a:t>Klient: např.: </a:t>
            </a:r>
            <a:r>
              <a:rPr lang="cs-CZ" sz="1600" b="1" dirty="0" err="1"/>
              <a:t>WinSCP</a:t>
            </a:r>
            <a:endParaRPr lang="cs-CZ" sz="1600" b="1" dirty="0"/>
          </a:p>
          <a:p>
            <a:pPr lvl="1">
              <a:lnSpc>
                <a:spcPct val="150000"/>
              </a:lnSpc>
              <a:defRPr/>
            </a:pPr>
            <a:r>
              <a:rPr lang="cs-CZ" sz="1600" b="1" dirty="0"/>
              <a:t>Pro </a:t>
            </a:r>
            <a:r>
              <a:rPr lang="cs-CZ" sz="1600" b="1" dirty="0" err="1"/>
              <a:t>download</a:t>
            </a:r>
            <a:r>
              <a:rPr lang="cs-CZ" sz="1600" b="1" dirty="0"/>
              <a:t> souborů se již dnes využívá HTTP(S) služba</a:t>
            </a:r>
          </a:p>
          <a:p>
            <a:pPr>
              <a:defRPr/>
            </a:pPr>
            <a:r>
              <a:rPr lang="cs-CZ" sz="2400" b="1" dirty="0"/>
              <a:t>Vzdálený přístup</a:t>
            </a:r>
          </a:p>
          <a:p>
            <a:pPr lvl="1">
              <a:lnSpc>
                <a:spcPct val="150000"/>
              </a:lnSpc>
              <a:defRPr/>
            </a:pPr>
            <a:r>
              <a:rPr lang="cs-CZ" sz="1600" b="1" dirty="0"/>
              <a:t>Windows: Vzdálená plocha (</a:t>
            </a:r>
            <a:r>
              <a:rPr lang="cs-CZ" sz="1600" b="1" dirty="0" err="1"/>
              <a:t>Remote</a:t>
            </a:r>
            <a:r>
              <a:rPr lang="cs-CZ" sz="1600" b="1" dirty="0"/>
              <a:t> desktop)</a:t>
            </a:r>
          </a:p>
          <a:p>
            <a:pPr lvl="2">
              <a:lnSpc>
                <a:spcPct val="150000"/>
              </a:lnSpc>
              <a:defRPr/>
            </a:pPr>
            <a:r>
              <a:rPr lang="cs-CZ" sz="1400" b="1" dirty="0"/>
              <a:t>Klient je standardní součástí </a:t>
            </a:r>
            <a:r>
              <a:rPr lang="cs-CZ" sz="1400" b="1" dirty="0" err="1"/>
              <a:t>windows</a:t>
            </a:r>
            <a:endParaRPr lang="cs-CZ" sz="1400" b="1" dirty="0"/>
          </a:p>
          <a:p>
            <a:pPr lvl="1">
              <a:lnSpc>
                <a:spcPct val="150000"/>
              </a:lnSpc>
              <a:defRPr/>
            </a:pPr>
            <a:r>
              <a:rPr lang="cs-CZ" sz="1900" b="1" dirty="0"/>
              <a:t>SSH</a:t>
            </a:r>
          </a:p>
          <a:p>
            <a:pPr lvl="2">
              <a:lnSpc>
                <a:spcPct val="150000"/>
              </a:lnSpc>
              <a:defRPr/>
            </a:pPr>
            <a:r>
              <a:rPr lang="cs-CZ" sz="1400" b="1" dirty="0" err="1"/>
              <a:t>Adminstrátorský</a:t>
            </a:r>
            <a:r>
              <a:rPr lang="cs-CZ" sz="1400" b="1" dirty="0"/>
              <a:t> přístup na servery</a:t>
            </a:r>
          </a:p>
          <a:p>
            <a:pPr lvl="2">
              <a:lnSpc>
                <a:spcPct val="150000"/>
              </a:lnSpc>
              <a:defRPr/>
            </a:pPr>
            <a:r>
              <a:rPr lang="cs-CZ" sz="1400" b="1" dirty="0"/>
              <a:t>Klient: např.: </a:t>
            </a:r>
            <a:r>
              <a:rPr lang="cs-CZ" sz="1400" b="1" dirty="0" err="1"/>
              <a:t>Putty</a:t>
            </a:r>
            <a:endParaRPr lang="cs-CZ" sz="1400" b="1" dirty="0"/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E69FB01-F596-12A2-CCE4-673395674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92841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553"/>
    </mc:Choice>
    <mc:Fallback>
      <p:transition spd="slow" advTm="83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Další část:</a:t>
            </a:r>
          </a:p>
        </p:txBody>
      </p:sp>
      <p:sp>
        <p:nvSpPr>
          <p:cNvPr id="512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981200" y="1163638"/>
            <a:ext cx="8229600" cy="485775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  <a:defRPr/>
            </a:pP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Pojmy, termíny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altLang="cs-CZ" sz="1400" dirty="0"/>
              <a:t>P</a:t>
            </a:r>
            <a:r>
              <a:rPr lang="cs-CZ" altLang="cs-CZ" sz="1400" dirty="0" err="1"/>
              <a:t>řipojení</a:t>
            </a:r>
            <a:r>
              <a:rPr lang="cs-CZ" altLang="cs-CZ" sz="1400" dirty="0"/>
              <a:t> k počítačové síti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  Možnosti připojení, co je zapotřebí, srovnání</a:t>
            </a: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Síťové služby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DHCP, DNS, HTTP,  Email, vzdálený přístup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b="1" dirty="0">
                <a:solidFill>
                  <a:srgbClr val="FF0000"/>
                </a:solidFill>
              </a:rPr>
              <a:t>Bezpečnost na síti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b="1" dirty="0">
                <a:solidFill>
                  <a:srgbClr val="FF0000"/>
                </a:solidFill>
              </a:rPr>
              <a:t>Hesla, viry, firewall, email, </a:t>
            </a:r>
            <a:r>
              <a:rPr lang="cs-CZ" altLang="cs-CZ" sz="1200" b="1" dirty="0" err="1">
                <a:solidFill>
                  <a:srgbClr val="FF0000"/>
                </a:solidFill>
              </a:rPr>
              <a:t>spyware</a:t>
            </a:r>
            <a:r>
              <a:rPr lang="cs-CZ" altLang="cs-CZ" sz="1200" b="1" dirty="0">
                <a:solidFill>
                  <a:srgbClr val="FF0000"/>
                </a:solidFill>
              </a:rPr>
              <a:t>, </a:t>
            </a:r>
            <a:r>
              <a:rPr lang="cs-CZ" altLang="cs-CZ" sz="1200" b="1" dirty="0" err="1">
                <a:solidFill>
                  <a:srgbClr val="FF0000"/>
                </a:solidFill>
              </a:rPr>
              <a:t>phishing</a:t>
            </a:r>
            <a:endParaRPr lang="cs-CZ" altLang="cs-CZ" sz="1200" b="1" dirty="0">
              <a:solidFill>
                <a:srgbClr val="FF0000"/>
              </a:solidFill>
            </a:endParaRP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Šifrování, elektronický podpis, elektronická identita a její prokazování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sz="1400" dirty="0"/>
              <a:t>Český E-</a:t>
            </a:r>
            <a:r>
              <a:rPr lang="cs-CZ" sz="1400" dirty="0" err="1"/>
              <a:t>government</a:t>
            </a:r>
            <a:endParaRPr 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Elektronické zdravotnictví ČR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Pro DPS studium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endParaRPr lang="cs-CZ" altLang="cs-CZ" sz="1400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400" dirty="0"/>
          </a:p>
          <a:p>
            <a:pPr>
              <a:lnSpc>
                <a:spcPct val="80000"/>
              </a:lnSpc>
              <a:spcAft>
                <a:spcPts val="600"/>
              </a:spcAft>
              <a:defRPr/>
            </a:pPr>
            <a:endParaRPr lang="cs-CZ" altLang="cs-CZ" sz="14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05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AE973C7-99C9-7E31-CB5E-2712864698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06804349"/>
      </p:ext>
    </p:extLst>
  </p:cSld>
  <p:clrMapOvr>
    <a:masterClrMapping/>
  </p:clrMapOvr>
  <p:transition advTm="179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Osnova</a:t>
            </a:r>
          </a:p>
        </p:txBody>
      </p:sp>
      <p:sp>
        <p:nvSpPr>
          <p:cNvPr id="512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981200" y="1163638"/>
            <a:ext cx="8229600" cy="485775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  <a:defRPr/>
            </a:pP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Pojmy, termíny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altLang="cs-CZ" sz="1400" dirty="0"/>
              <a:t>P</a:t>
            </a:r>
            <a:r>
              <a:rPr lang="cs-CZ" altLang="cs-CZ" sz="1400" dirty="0" err="1"/>
              <a:t>řipojení</a:t>
            </a:r>
            <a:r>
              <a:rPr lang="cs-CZ" altLang="cs-CZ" sz="1400" dirty="0"/>
              <a:t> k počítačové síti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  Možnosti připojení, co je zapotřebí, srovnání</a:t>
            </a: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b="1" dirty="0">
                <a:solidFill>
                  <a:srgbClr val="FF0000"/>
                </a:solidFill>
              </a:rPr>
              <a:t>Síťové služby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b="1" dirty="0">
                <a:solidFill>
                  <a:srgbClr val="FF0000"/>
                </a:solidFill>
              </a:rPr>
              <a:t>DHCP, DNS, HTTP,  Email, vzdálený přístup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Bezpečnost na síti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Hesla, viry, firewall, email, </a:t>
            </a:r>
            <a:r>
              <a:rPr lang="cs-CZ" altLang="cs-CZ" sz="1200" dirty="0" err="1"/>
              <a:t>spyware</a:t>
            </a:r>
            <a:r>
              <a:rPr lang="cs-CZ" altLang="cs-CZ" sz="1200" dirty="0"/>
              <a:t>, </a:t>
            </a:r>
            <a:r>
              <a:rPr lang="cs-CZ" altLang="cs-CZ" sz="1200" dirty="0" err="1"/>
              <a:t>phishing</a:t>
            </a:r>
            <a:endParaRPr lang="cs-CZ" altLang="cs-CZ" sz="12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Šifrování, elektronický podpis, elektronická identita a její prokazování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sz="1400" dirty="0"/>
              <a:t>Český E-</a:t>
            </a:r>
            <a:r>
              <a:rPr lang="cs-CZ" sz="1400" dirty="0" err="1"/>
              <a:t>government</a:t>
            </a:r>
            <a:endParaRPr 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Elektronické zdravotnictví ČR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endParaRPr lang="cs-CZ" altLang="cs-CZ" sz="1400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400" dirty="0"/>
          </a:p>
          <a:p>
            <a:pPr>
              <a:lnSpc>
                <a:spcPct val="80000"/>
              </a:lnSpc>
              <a:spcAft>
                <a:spcPts val="600"/>
              </a:spcAft>
              <a:defRPr/>
            </a:pPr>
            <a:endParaRPr lang="cs-CZ" altLang="cs-CZ" sz="14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05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9F45C11-3333-4252-AC1A-EA7B8148D2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49948056"/>
      </p:ext>
    </p:extLst>
  </p:cSld>
  <p:clrMapOvr>
    <a:masterClrMapping/>
  </p:clrMapOvr>
  <p:transition advTm="88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304800"/>
            <a:ext cx="9211056" cy="1143000"/>
          </a:xfrm>
          <a:noFill/>
        </p:spPr>
        <p:txBody>
          <a:bodyPr/>
          <a:lstStyle/>
          <a:p>
            <a:pPr eaLnBrk="1" hangingPunct="1"/>
            <a:r>
              <a:rPr lang="cs-CZ" altLang="cs-CZ" dirty="0"/>
              <a:t>Vzájemná komunikace počítačů v síti</a:t>
            </a:r>
          </a:p>
        </p:txBody>
      </p:sp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4656138" y="1341439"/>
            <a:ext cx="3097212" cy="4603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Model   Klient – Server</a:t>
            </a:r>
          </a:p>
        </p:txBody>
      </p:sp>
      <p:sp>
        <p:nvSpPr>
          <p:cNvPr id="43012" name="computr2"/>
          <p:cNvSpPr>
            <a:spLocks noEditPoints="1" noChangeArrowheads="1"/>
          </p:cNvSpPr>
          <p:nvPr/>
        </p:nvSpPr>
        <p:spPr bwMode="auto">
          <a:xfrm>
            <a:off x="4122738" y="3657600"/>
            <a:ext cx="838200" cy="685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013" name="computr2"/>
          <p:cNvSpPr>
            <a:spLocks noEditPoints="1" noChangeArrowheads="1"/>
          </p:cNvSpPr>
          <p:nvPr/>
        </p:nvSpPr>
        <p:spPr bwMode="auto">
          <a:xfrm>
            <a:off x="8313738" y="3657600"/>
            <a:ext cx="838200" cy="685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014" name="Text Box 8"/>
          <p:cNvSpPr txBox="1">
            <a:spLocks noChangeArrowheads="1"/>
          </p:cNvSpPr>
          <p:nvPr/>
        </p:nvSpPr>
        <p:spPr bwMode="auto">
          <a:xfrm>
            <a:off x="3894138" y="2971801"/>
            <a:ext cx="13827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  <a:latin typeface="Times New Roman" panose="02020603050405020304" pitchFamily="18" charset="0"/>
              </a:rPr>
              <a:t>KLIENT</a:t>
            </a:r>
          </a:p>
        </p:txBody>
      </p:sp>
      <p:sp>
        <p:nvSpPr>
          <p:cNvPr id="43015" name="Text Box 9"/>
          <p:cNvSpPr txBox="1">
            <a:spLocks noChangeArrowheads="1"/>
          </p:cNvSpPr>
          <p:nvPr/>
        </p:nvSpPr>
        <p:spPr bwMode="auto">
          <a:xfrm>
            <a:off x="8096250" y="3048001"/>
            <a:ext cx="1423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  <a:latin typeface="Times New Roman" panose="02020603050405020304" pitchFamily="18" charset="0"/>
              </a:rPr>
              <a:t>SERVER</a:t>
            </a:r>
          </a:p>
        </p:txBody>
      </p:sp>
      <p:sp>
        <p:nvSpPr>
          <p:cNvPr id="43016" name="AutoShape 10"/>
          <p:cNvSpPr>
            <a:spLocks noChangeArrowheads="1"/>
          </p:cNvSpPr>
          <p:nvPr/>
        </p:nvSpPr>
        <p:spPr bwMode="auto">
          <a:xfrm>
            <a:off x="5570538" y="3124200"/>
            <a:ext cx="2125662" cy="685800"/>
          </a:xfrm>
          <a:prstGeom prst="rightArrow">
            <a:avLst>
              <a:gd name="adj1" fmla="val 50000"/>
              <a:gd name="adj2" fmla="val 77488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Požadavek</a:t>
            </a:r>
          </a:p>
        </p:txBody>
      </p:sp>
      <p:sp>
        <p:nvSpPr>
          <p:cNvPr id="43017" name="AutoShape 11"/>
          <p:cNvSpPr>
            <a:spLocks noChangeArrowheads="1"/>
          </p:cNvSpPr>
          <p:nvPr/>
        </p:nvSpPr>
        <p:spPr bwMode="auto">
          <a:xfrm>
            <a:off x="5570538" y="4038600"/>
            <a:ext cx="2278062" cy="762000"/>
          </a:xfrm>
          <a:prstGeom prst="leftArrow">
            <a:avLst>
              <a:gd name="adj1" fmla="val 50000"/>
              <a:gd name="adj2" fmla="val 74740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Odpověď</a:t>
            </a:r>
          </a:p>
        </p:txBody>
      </p:sp>
      <p:pic>
        <p:nvPicPr>
          <p:cNvPr id="43018" name="Picture 12" descr="BD06790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505201"/>
            <a:ext cx="12192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9" name="Text Box 13"/>
          <p:cNvSpPr txBox="1">
            <a:spLocks noChangeArrowheads="1"/>
          </p:cNvSpPr>
          <p:nvPr/>
        </p:nvSpPr>
        <p:spPr bwMode="auto">
          <a:xfrm>
            <a:off x="1676400" y="2971800"/>
            <a:ext cx="1690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UŽIVATEL</a:t>
            </a:r>
          </a:p>
        </p:txBody>
      </p:sp>
      <p:sp>
        <p:nvSpPr>
          <p:cNvPr id="43020" name="AutoShape 14"/>
          <p:cNvSpPr>
            <a:spLocks noChangeArrowheads="1"/>
          </p:cNvSpPr>
          <p:nvPr/>
        </p:nvSpPr>
        <p:spPr bwMode="auto">
          <a:xfrm>
            <a:off x="3200400" y="3657601"/>
            <a:ext cx="762000" cy="485775"/>
          </a:xfrm>
          <a:prstGeom prst="rightArrow">
            <a:avLst>
              <a:gd name="adj1" fmla="val 50000"/>
              <a:gd name="adj2" fmla="val 39216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3021" name="Text Box 15"/>
          <p:cNvSpPr txBox="1">
            <a:spLocks noChangeArrowheads="1"/>
          </p:cNvSpPr>
          <p:nvPr/>
        </p:nvSpPr>
        <p:spPr bwMode="auto">
          <a:xfrm>
            <a:off x="4022725" y="4724401"/>
            <a:ext cx="15392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2400">
                <a:latin typeface="Times New Roman" panose="02020603050405020304" pitchFamily="18" charset="0"/>
              </a:rPr>
              <a:t>  Počítač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2400">
                <a:latin typeface="Times New Roman" panose="02020603050405020304" pitchFamily="18" charset="0"/>
              </a:rPr>
              <a:t>  Program</a:t>
            </a:r>
          </a:p>
        </p:txBody>
      </p:sp>
      <p:sp>
        <p:nvSpPr>
          <p:cNvPr id="43022" name="Text Box 16"/>
          <p:cNvSpPr txBox="1">
            <a:spLocks noChangeArrowheads="1"/>
          </p:cNvSpPr>
          <p:nvPr/>
        </p:nvSpPr>
        <p:spPr bwMode="auto">
          <a:xfrm>
            <a:off x="7620001" y="4724401"/>
            <a:ext cx="30636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2400">
                <a:latin typeface="Times New Roman" panose="02020603050405020304" pitchFamily="18" charset="0"/>
              </a:rPr>
              <a:t>  Počítač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2400">
                <a:latin typeface="Times New Roman" panose="02020603050405020304" pitchFamily="18" charset="0"/>
              </a:rPr>
              <a:t>  Program = SLUŽBA</a:t>
            </a:r>
          </a:p>
        </p:txBody>
      </p:sp>
      <p:sp>
        <p:nvSpPr>
          <p:cNvPr id="43023" name="Text Box 17"/>
          <p:cNvSpPr txBox="1">
            <a:spLocks noChangeArrowheads="1"/>
          </p:cNvSpPr>
          <p:nvPr/>
        </p:nvSpPr>
        <p:spPr bwMode="auto">
          <a:xfrm>
            <a:off x="2424114" y="5661025"/>
            <a:ext cx="32226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Jakého používáte klienta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pro danou službu?</a:t>
            </a:r>
          </a:p>
        </p:txBody>
      </p:sp>
      <p:sp>
        <p:nvSpPr>
          <p:cNvPr id="43024" name="AutoShape 18"/>
          <p:cNvSpPr>
            <a:spLocks noChangeArrowheads="1"/>
          </p:cNvSpPr>
          <p:nvPr/>
        </p:nvSpPr>
        <p:spPr bwMode="auto">
          <a:xfrm>
            <a:off x="6167438" y="2060576"/>
            <a:ext cx="2233612" cy="936625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Kdo, po kom, co chce</a:t>
            </a:r>
          </a:p>
        </p:txBody>
      </p:sp>
      <p:sp>
        <p:nvSpPr>
          <p:cNvPr id="43025" name="AutoShape 19"/>
          <p:cNvSpPr>
            <a:spLocks noChangeArrowheads="1"/>
          </p:cNvSpPr>
          <p:nvPr/>
        </p:nvSpPr>
        <p:spPr bwMode="auto">
          <a:xfrm>
            <a:off x="6240464" y="5516563"/>
            <a:ext cx="2016125" cy="863600"/>
          </a:xfrm>
          <a:prstGeom prst="wedgeRoundRectCallout">
            <a:avLst>
              <a:gd name="adj1" fmla="val -41181"/>
              <a:gd name="adj2" fmla="val -151838"/>
              <a:gd name="adj3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Pro koho, od koho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80DC657-A03E-2716-AAA6-C060233F99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8123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48"/>
    </mc:Choice>
    <mc:Fallback>
      <p:transition spd="slow" advTm="82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Síťové služby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5622" y="1423988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000" dirty="0"/>
              <a:t>DHCP, DNS</a:t>
            </a:r>
          </a:p>
          <a:p>
            <a:pPr eaLnBrk="1" hangingPunct="1"/>
            <a:r>
              <a:rPr lang="cs-CZ" altLang="cs-CZ" sz="2000" dirty="0"/>
              <a:t>HTTP</a:t>
            </a:r>
            <a:r>
              <a:rPr lang="en-US" altLang="cs-CZ" sz="2000" dirty="0"/>
              <a:t>, FTP, SSH, POP3</a:t>
            </a:r>
            <a:r>
              <a:rPr lang="cs-CZ" altLang="cs-CZ" sz="2000" dirty="0"/>
              <a:t>, IMAP, SMTP</a:t>
            </a:r>
            <a:endParaRPr lang="en-US" altLang="cs-CZ" sz="2000" dirty="0"/>
          </a:p>
          <a:p>
            <a:pPr eaLnBrk="1" hangingPunct="1"/>
            <a:r>
              <a:rPr lang="en-US" altLang="cs-CZ" sz="2000" dirty="0" err="1"/>
              <a:t>Typicky</a:t>
            </a:r>
            <a:r>
              <a:rPr lang="en-US" altLang="cs-CZ" sz="2000" dirty="0"/>
              <a:t> </a:t>
            </a:r>
            <a:r>
              <a:rPr lang="en-US" altLang="cs-CZ" sz="2000" dirty="0" err="1"/>
              <a:t>jeden</a:t>
            </a:r>
            <a:r>
              <a:rPr lang="en-US" altLang="cs-CZ" sz="2000" dirty="0"/>
              <a:t> server </a:t>
            </a:r>
            <a:r>
              <a:rPr lang="en-US" altLang="cs-CZ" sz="2000" dirty="0" err="1"/>
              <a:t>poskytuje</a:t>
            </a:r>
            <a:r>
              <a:rPr lang="en-US" altLang="cs-CZ" sz="2000" dirty="0"/>
              <a:t> v</a:t>
            </a:r>
            <a:r>
              <a:rPr lang="cs-CZ" altLang="cs-CZ" sz="2000" dirty="0" err="1"/>
              <a:t>íce</a:t>
            </a:r>
            <a:r>
              <a:rPr lang="cs-CZ" altLang="cs-CZ" sz="2000" dirty="0"/>
              <a:t> služeb</a:t>
            </a:r>
          </a:p>
          <a:p>
            <a:pPr eaLnBrk="1" hangingPunct="1"/>
            <a:r>
              <a:rPr lang="cs-CZ" altLang="cs-CZ" sz="2000" dirty="0"/>
              <a:t>Server je identifikován IP adresou </a:t>
            </a:r>
            <a:r>
              <a:rPr lang="en-US" altLang="cs-CZ" sz="2000" dirty="0"/>
              <a:t>(tel. </a:t>
            </a:r>
            <a:r>
              <a:rPr lang="cs-CZ" altLang="cs-CZ" sz="2000" dirty="0"/>
              <a:t>číslo</a:t>
            </a:r>
            <a:r>
              <a:rPr lang="en-US" altLang="cs-CZ" sz="2000" dirty="0"/>
              <a:t>)</a:t>
            </a:r>
            <a:r>
              <a:rPr lang="cs-CZ" altLang="cs-CZ" sz="2000" dirty="0"/>
              <a:t>, služba svým číslem zvaným </a:t>
            </a:r>
            <a:r>
              <a:rPr lang="cs-CZ" altLang="cs-CZ" sz="2000" dirty="0">
                <a:solidFill>
                  <a:srgbClr val="FF0000"/>
                </a:solidFill>
              </a:rPr>
              <a:t>port</a:t>
            </a:r>
            <a:r>
              <a:rPr lang="cs-CZ" altLang="cs-CZ" sz="2000" dirty="0"/>
              <a:t> </a:t>
            </a:r>
            <a:r>
              <a:rPr lang="en-US" altLang="cs-CZ" sz="2000" dirty="0"/>
              <a:t>(</a:t>
            </a:r>
            <a:r>
              <a:rPr lang="en-US" altLang="cs-CZ" sz="2000" dirty="0" err="1"/>
              <a:t>klapka</a:t>
            </a:r>
            <a:r>
              <a:rPr lang="en-US" altLang="cs-CZ" sz="2000" dirty="0"/>
              <a:t>)</a:t>
            </a:r>
          </a:p>
          <a:p>
            <a:pPr eaLnBrk="1" hangingPunct="1"/>
            <a:r>
              <a:rPr lang="cs-CZ" altLang="cs-CZ" sz="2000" dirty="0"/>
              <a:t>Kompletní adresa služby je IP adresa serveru + číslo portu</a:t>
            </a:r>
          </a:p>
          <a:p>
            <a:pPr eaLnBrk="1" hangingPunct="1"/>
            <a:r>
              <a:rPr lang="en-US" altLang="cs-CZ" sz="2000" dirty="0" err="1"/>
              <a:t>Ka</a:t>
            </a:r>
            <a:r>
              <a:rPr lang="cs-CZ" altLang="cs-CZ" sz="2000" dirty="0" err="1"/>
              <a:t>ždá</a:t>
            </a:r>
            <a:r>
              <a:rPr lang="cs-CZ" altLang="cs-CZ" sz="2000" dirty="0"/>
              <a:t> služba má definovaný standardní port, např. HTTP port č. 80</a:t>
            </a:r>
          </a:p>
          <a:p>
            <a:pPr eaLnBrk="1" hangingPunct="1">
              <a:buFontTx/>
              <a:buNone/>
            </a:pPr>
            <a:endParaRPr lang="en-US" altLang="cs-CZ" sz="2000" dirty="0"/>
          </a:p>
          <a:p>
            <a:pPr eaLnBrk="1" hangingPunct="1">
              <a:buFontTx/>
              <a:buNone/>
            </a:pPr>
            <a:endParaRPr lang="en-US" altLang="cs-CZ" sz="2000" dirty="0"/>
          </a:p>
          <a:p>
            <a:pPr eaLnBrk="1" hangingPunct="1"/>
            <a:endParaRPr lang="cs-CZ" altLang="cs-CZ" sz="2000" dirty="0"/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208213" y="5527676"/>
            <a:ext cx="71485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Zobrazení aktuálně využívaných služeb – </a:t>
            </a:r>
            <a:r>
              <a:rPr lang="cs-CZ" altLang="cs-CZ" sz="2400" b="1">
                <a:latin typeface="Times New Roman" panose="02020603050405020304" pitchFamily="18" charset="0"/>
              </a:rPr>
              <a:t>cmd + netstat</a:t>
            </a:r>
          </a:p>
        </p:txBody>
      </p:sp>
      <p:sp>
        <p:nvSpPr>
          <p:cNvPr id="44037" name="AutoShape 5">
            <a:hlinkClick r:id="rId4" action="ppaction://program" highlightClick="1"/>
          </p:cNvPr>
          <p:cNvSpPr>
            <a:spLocks noChangeArrowheads="1"/>
          </p:cNvSpPr>
          <p:nvPr/>
        </p:nvSpPr>
        <p:spPr bwMode="auto">
          <a:xfrm>
            <a:off x="9264650" y="5445126"/>
            <a:ext cx="433388" cy="504825"/>
          </a:xfrm>
          <a:prstGeom prst="actionButtonDocumen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9894FB6-1980-BB64-3350-3E9CC573D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71263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022"/>
    </mc:Choice>
    <mc:Fallback>
      <p:transition spd="slow" advTm="105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Výstup programu </a:t>
            </a:r>
            <a:r>
              <a:rPr lang="cs-CZ" dirty="0" err="1"/>
              <a:t>netstat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53850" y="1692275"/>
            <a:ext cx="7285887" cy="4140200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9130793E-F02D-61DE-44AA-75CACA4A5B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57886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070"/>
    </mc:Choice>
    <mc:Fallback>
      <p:transition spd="slow" advTm="71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/>
              <a:t>Služba DHCP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Automatická konfigurace síťového připojení vašeho počítače v lokální síti</a:t>
            </a:r>
          </a:p>
          <a:p>
            <a:pPr marL="72000" indent="0" eaLnBrk="1" hangingPunct="1">
              <a:lnSpc>
                <a:spcPct val="80000"/>
              </a:lnSpc>
              <a:buNone/>
            </a:pPr>
            <a:r>
              <a:rPr lang="cs-CZ" altLang="cs-CZ" sz="2000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DHCP protokol nastavuje veškeré parametry nutné pro připojení PC do sítě, zejména</a:t>
            </a:r>
          </a:p>
          <a:p>
            <a:pPr lvl="1">
              <a:lnSpc>
                <a:spcPct val="150000"/>
              </a:lnSpc>
            </a:pPr>
            <a:r>
              <a:rPr lang="cs-CZ" altLang="cs-CZ" b="1" dirty="0"/>
              <a:t>IP adresa </a:t>
            </a:r>
            <a:r>
              <a:rPr lang="cs-CZ" altLang="cs-CZ" dirty="0"/>
              <a:t>PC</a:t>
            </a:r>
            <a:r>
              <a:rPr lang="en-US" altLang="cs-CZ" dirty="0"/>
              <a:t> (</a:t>
            </a:r>
            <a:r>
              <a:rPr lang="cs-CZ" altLang="cs-CZ" dirty="0"/>
              <a:t>147.251.147.250</a:t>
            </a:r>
            <a:r>
              <a:rPr lang="en-US" altLang="cs-CZ" dirty="0"/>
              <a:t>)</a:t>
            </a:r>
            <a:endParaRPr lang="cs-CZ" altLang="cs-CZ" dirty="0"/>
          </a:p>
          <a:p>
            <a:pPr lvl="1">
              <a:lnSpc>
                <a:spcPct val="150000"/>
              </a:lnSpc>
            </a:pPr>
            <a:r>
              <a:rPr lang="en-US" altLang="cs-CZ" b="1" dirty="0" err="1"/>
              <a:t>M</a:t>
            </a:r>
            <a:r>
              <a:rPr lang="cs-CZ" altLang="cs-CZ" b="1" dirty="0" err="1"/>
              <a:t>ask</a:t>
            </a:r>
            <a:r>
              <a:rPr lang="en-US" altLang="cs-CZ" b="1" dirty="0"/>
              <a:t>a</a:t>
            </a:r>
            <a:r>
              <a:rPr lang="cs-CZ" altLang="cs-CZ" b="1" dirty="0"/>
              <a:t> sítě </a:t>
            </a:r>
            <a:r>
              <a:rPr lang="en-US" altLang="cs-CZ" b="1" dirty="0"/>
              <a:t> </a:t>
            </a:r>
            <a:r>
              <a:rPr lang="en-US" altLang="cs-CZ" dirty="0"/>
              <a:t>(</a:t>
            </a:r>
            <a:r>
              <a:rPr lang="cs-CZ" altLang="cs-CZ" dirty="0"/>
              <a:t>255.255.255.0</a:t>
            </a:r>
            <a:r>
              <a:rPr lang="en-US" altLang="cs-CZ" dirty="0"/>
              <a:t>)</a:t>
            </a:r>
            <a:endParaRPr lang="cs-CZ" altLang="cs-CZ" dirty="0"/>
          </a:p>
          <a:p>
            <a:pPr lvl="1">
              <a:lnSpc>
                <a:spcPct val="150000"/>
              </a:lnSpc>
            </a:pPr>
            <a:r>
              <a:rPr lang="cs-CZ" altLang="cs-CZ" b="1" dirty="0"/>
              <a:t>IP adresa brány </a:t>
            </a:r>
            <a:r>
              <a:rPr lang="cs-CZ" altLang="cs-CZ" dirty="0"/>
              <a:t>(</a:t>
            </a:r>
            <a:r>
              <a:rPr lang="cs-CZ" altLang="cs-CZ" dirty="0" err="1"/>
              <a:t>gateway</a:t>
            </a:r>
            <a:r>
              <a:rPr lang="cs-CZ" altLang="cs-CZ" dirty="0"/>
              <a:t>) </a:t>
            </a:r>
            <a:r>
              <a:rPr lang="en-US" altLang="cs-CZ" dirty="0"/>
              <a:t>(</a:t>
            </a:r>
            <a:r>
              <a:rPr lang="cs-CZ" altLang="cs-CZ" dirty="0"/>
              <a:t>147.251.147.1</a:t>
            </a:r>
            <a:r>
              <a:rPr lang="en-US" altLang="cs-CZ" dirty="0"/>
              <a:t>)</a:t>
            </a:r>
            <a:endParaRPr lang="cs-CZ" altLang="cs-CZ" dirty="0"/>
          </a:p>
          <a:p>
            <a:pPr lvl="1">
              <a:lnSpc>
                <a:spcPct val="150000"/>
              </a:lnSpc>
            </a:pPr>
            <a:r>
              <a:rPr lang="cs-CZ" altLang="cs-CZ" b="1" dirty="0"/>
              <a:t>IP adresy DNS serveru</a:t>
            </a:r>
            <a:r>
              <a:rPr lang="en-US" altLang="cs-CZ" b="1" dirty="0"/>
              <a:t> </a:t>
            </a:r>
            <a:r>
              <a:rPr lang="en-US" altLang="cs-CZ" dirty="0"/>
              <a:t>(</a:t>
            </a:r>
            <a:r>
              <a:rPr lang="cs-CZ" altLang="cs-CZ" dirty="0"/>
              <a:t>147.251.26.1</a:t>
            </a:r>
            <a:r>
              <a:rPr lang="en-US" altLang="cs-CZ" dirty="0"/>
              <a:t>)</a:t>
            </a:r>
            <a:endParaRPr lang="cs-CZ" altLang="cs-CZ" dirty="0"/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Připojení počítače (síťové karty = MAC adresy) může povolit/zakázat administrátor sítě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cs-CZ" altLang="cs-CZ" dirty="0"/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cs-CZ" dirty="0"/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F0F2DF4-2029-E44E-20BC-4C0A9C36EB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22619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666"/>
    </mc:Choice>
    <mc:Fallback>
      <p:transition spd="slow" advTm="156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DNS služba</a:t>
            </a:r>
            <a:br>
              <a:rPr lang="cs-CZ" altLang="cs-CZ"/>
            </a:br>
            <a:endParaRPr lang="cs-CZ" altLang="cs-CZ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400" dirty="0"/>
              <a:t>Překlad internetových jmen na IP adresy</a:t>
            </a:r>
          </a:p>
          <a:p>
            <a:pPr eaLnBrk="1" hangingPunct="1"/>
            <a:r>
              <a:rPr lang="cs-CZ" altLang="cs-CZ" sz="2400" dirty="0"/>
              <a:t>Ne každá IP adresa má definováno internetové jméno</a:t>
            </a:r>
          </a:p>
          <a:p>
            <a:pPr eaLnBrk="1" hangingPunct="1"/>
            <a:r>
              <a:rPr lang="cs-CZ" altLang="cs-CZ" sz="2400" dirty="0"/>
              <a:t>Překlad realizují DNS servery, které udržují seznam známých internetových jmen a případně se dotazují dalších DNS serverů na neznámá jména</a:t>
            </a:r>
          </a:p>
          <a:p>
            <a:pPr eaLnBrk="1" hangingPunct="1"/>
            <a:r>
              <a:rPr lang="cs-CZ" altLang="cs-CZ" sz="2400" dirty="0"/>
              <a:t>Bez dostupnosti této služby nelze využívat internetová jména, pouze IP adresy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C0B8F5F-DFF3-A841-C153-D447F8C8B7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84123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602"/>
    </mc:Choice>
    <mc:Fallback>
      <p:transition spd="slow" advTm="131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Webové stránky HTTP</a:t>
            </a:r>
            <a:r>
              <a:rPr lang="en-US" altLang="cs-CZ"/>
              <a:t>(S)</a:t>
            </a:r>
            <a:endParaRPr lang="cs-CZ" altLang="cs-CZ"/>
          </a:p>
        </p:txBody>
      </p:sp>
      <p:sp>
        <p:nvSpPr>
          <p:cNvPr id="45059" name="computr2"/>
          <p:cNvSpPr>
            <a:spLocks noEditPoints="1" noChangeArrowheads="1"/>
          </p:cNvSpPr>
          <p:nvPr/>
        </p:nvSpPr>
        <p:spPr bwMode="auto">
          <a:xfrm>
            <a:off x="3589338" y="2098675"/>
            <a:ext cx="838200" cy="685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5060" name="computr2"/>
          <p:cNvSpPr>
            <a:spLocks noEditPoints="1" noChangeArrowheads="1"/>
          </p:cNvSpPr>
          <p:nvPr/>
        </p:nvSpPr>
        <p:spPr bwMode="auto">
          <a:xfrm>
            <a:off x="7780338" y="2098675"/>
            <a:ext cx="838200" cy="685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5061" name="Text Box 6"/>
          <p:cNvSpPr txBox="1">
            <a:spLocks noChangeArrowheads="1"/>
          </p:cNvSpPr>
          <p:nvPr/>
        </p:nvSpPr>
        <p:spPr bwMode="auto">
          <a:xfrm>
            <a:off x="3360739" y="1412875"/>
            <a:ext cx="1284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KLIENT</a:t>
            </a:r>
          </a:p>
        </p:txBody>
      </p:sp>
      <p:sp>
        <p:nvSpPr>
          <p:cNvPr id="45062" name="Text Box 7"/>
          <p:cNvSpPr txBox="1">
            <a:spLocks noChangeArrowheads="1"/>
          </p:cNvSpPr>
          <p:nvPr/>
        </p:nvSpPr>
        <p:spPr bwMode="auto">
          <a:xfrm>
            <a:off x="7562850" y="1489075"/>
            <a:ext cx="1352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SERVER</a:t>
            </a:r>
          </a:p>
        </p:txBody>
      </p:sp>
      <p:sp>
        <p:nvSpPr>
          <p:cNvPr id="45063" name="AutoShape 8"/>
          <p:cNvSpPr>
            <a:spLocks noChangeArrowheads="1"/>
          </p:cNvSpPr>
          <p:nvPr/>
        </p:nvSpPr>
        <p:spPr bwMode="auto">
          <a:xfrm>
            <a:off x="4724400" y="1565275"/>
            <a:ext cx="2438400" cy="685800"/>
          </a:xfrm>
          <a:prstGeom prst="rightArrow">
            <a:avLst>
              <a:gd name="adj1" fmla="val 50000"/>
              <a:gd name="adj2" fmla="val 88889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Žádost o stránku</a:t>
            </a:r>
          </a:p>
        </p:txBody>
      </p:sp>
      <p:sp>
        <p:nvSpPr>
          <p:cNvPr id="45064" name="AutoShape 9"/>
          <p:cNvSpPr>
            <a:spLocks noChangeArrowheads="1"/>
          </p:cNvSpPr>
          <p:nvPr/>
        </p:nvSpPr>
        <p:spPr bwMode="auto">
          <a:xfrm>
            <a:off x="4656138" y="2479675"/>
            <a:ext cx="2278062" cy="762000"/>
          </a:xfrm>
          <a:prstGeom prst="leftArrow">
            <a:avLst>
              <a:gd name="adj1" fmla="val 50000"/>
              <a:gd name="adj2" fmla="val 74740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Zašle stránku</a:t>
            </a:r>
          </a:p>
        </p:txBody>
      </p:sp>
      <p:sp>
        <p:nvSpPr>
          <p:cNvPr id="45065" name="Text Box 10"/>
          <p:cNvSpPr txBox="1">
            <a:spLocks noChangeArrowheads="1"/>
          </p:cNvSpPr>
          <p:nvPr/>
        </p:nvSpPr>
        <p:spPr bwMode="auto">
          <a:xfrm>
            <a:off x="2743201" y="3054351"/>
            <a:ext cx="1890261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Times New Roman" panose="02020603050405020304" pitchFamily="18" charset="0"/>
              </a:rPr>
              <a:t>Prohlížeče: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Internet </a:t>
            </a:r>
            <a:r>
              <a:rPr lang="en-US" altLang="cs-CZ" sz="1800" dirty="0"/>
              <a:t>E</a:t>
            </a:r>
            <a:r>
              <a:rPr lang="cs-CZ" altLang="cs-CZ" sz="1800" dirty="0" err="1"/>
              <a:t>xplorer</a:t>
            </a: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/>
              <a:t>Mozilla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Firefox</a:t>
            </a: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Chrome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/>
              <a:t>Edge</a:t>
            </a:r>
            <a:endParaRPr lang="en-US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dirty="0"/>
              <a:t>Safari</a:t>
            </a:r>
          </a:p>
        </p:txBody>
      </p:sp>
      <p:sp>
        <p:nvSpPr>
          <p:cNvPr id="45066" name="Text Box 11"/>
          <p:cNvSpPr txBox="1">
            <a:spLocks noChangeArrowheads="1"/>
          </p:cNvSpPr>
          <p:nvPr/>
        </p:nvSpPr>
        <p:spPr bwMode="auto">
          <a:xfrm>
            <a:off x="7772401" y="2860676"/>
            <a:ext cx="126206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Times New Roman" panose="02020603050405020304" pitchFamily="18" charset="0"/>
              </a:rPr>
              <a:t>Servery</a:t>
            </a:r>
            <a:r>
              <a:rPr lang="en-US" altLang="cs-CZ" sz="180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IIS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Apache</a:t>
            </a:r>
          </a:p>
        </p:txBody>
      </p:sp>
      <p:sp>
        <p:nvSpPr>
          <p:cNvPr id="45067" name="Text Box 12"/>
          <p:cNvSpPr txBox="1">
            <a:spLocks noChangeArrowheads="1"/>
          </p:cNvSpPr>
          <p:nvPr/>
        </p:nvSpPr>
        <p:spPr bwMode="auto">
          <a:xfrm>
            <a:off x="7818438" y="3860800"/>
            <a:ext cx="15176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Porty: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HTTP – 80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HTTPS - 443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8DD8ED8-6327-6151-CE03-11CE74BFE1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10255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41"/>
    </mc:Choice>
    <mc:Fallback>
      <p:transition spd="slow" advTm="41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/>
              <a:t>HTTP x HTTPS</a:t>
            </a:r>
            <a:endParaRPr lang="cs-CZ" altLang="cs-CZ"/>
          </a:p>
        </p:txBody>
      </p:sp>
      <p:sp>
        <p:nvSpPr>
          <p:cNvPr id="46084" name="Text Box 7"/>
          <p:cNvSpPr txBox="1">
            <a:spLocks noChangeArrowheads="1"/>
          </p:cNvSpPr>
          <p:nvPr/>
        </p:nvSpPr>
        <p:spPr bwMode="auto">
          <a:xfrm>
            <a:off x="2063750" y="1557338"/>
            <a:ext cx="7632700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dirty="0"/>
              <a:t>Veškerá komunikace klienta se serverem je šifrována – data jsou během přenosu nečitelná</a:t>
            </a:r>
          </a:p>
          <a:p>
            <a:pPr eaLnBrk="1" hangingPunct="1"/>
            <a:r>
              <a:rPr lang="cs-CZ" altLang="cs-CZ" sz="2400" dirty="0"/>
              <a:t>HTTPS má vlastní port 443</a:t>
            </a:r>
          </a:p>
          <a:p>
            <a:pPr eaLnBrk="1" hangingPunct="1"/>
            <a:r>
              <a:rPr lang="cs-CZ" altLang="cs-CZ" sz="2400" dirty="0"/>
              <a:t>Server musí podporovat službu HTTPS</a:t>
            </a:r>
          </a:p>
          <a:p>
            <a:pPr eaLnBrk="1" hangingPunct="1"/>
            <a:r>
              <a:rPr lang="cs-CZ" altLang="cs-CZ" sz="2400" dirty="0"/>
              <a:t>Významné weby přešly na HTTPS</a:t>
            </a:r>
          </a:p>
          <a:p>
            <a:pPr eaLnBrk="1" hangingPunct="1"/>
            <a:endParaRPr lang="cs-CZ" altLang="cs-CZ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2352" y="4135437"/>
            <a:ext cx="6248400" cy="1085850"/>
          </a:xfrm>
          <a:prstGeom prst="rect">
            <a:avLst/>
          </a:prstGeom>
        </p:spPr>
      </p:pic>
      <p:sp>
        <p:nvSpPr>
          <p:cNvPr id="4" name="Ovál 3"/>
          <p:cNvSpPr/>
          <p:nvPr/>
        </p:nvSpPr>
        <p:spPr bwMode="auto">
          <a:xfrm>
            <a:off x="3590223" y="4516821"/>
            <a:ext cx="1289205" cy="780393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26477B69-06B1-8604-2176-666EB23593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80808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464"/>
    </mc:Choice>
    <mc:Fallback>
      <p:transition spd="slow" advTm="96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005E0F50-F034-4396-9718-7A2E1C1AA0EA}" vid="{CF82AC33-408C-4137-8D98-696884AEF14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Prezentace-MED-CZ-v8</Template>
  <TotalTime>3388</TotalTime>
  <Words>985</Words>
  <Application>Microsoft Office PowerPoint</Application>
  <PresentationFormat>Širokoúhlá obrazovka</PresentationFormat>
  <Paragraphs>218</Paragraphs>
  <Slides>19</Slides>
  <Notes>2</Notes>
  <HiddenSlides>0</HiddenSlides>
  <MMClips>19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5" baseType="lpstr">
      <vt:lpstr>Arial</vt:lpstr>
      <vt:lpstr>Century Schoolbook</vt:lpstr>
      <vt:lpstr>Tahoma</vt:lpstr>
      <vt:lpstr>Times New Roman</vt:lpstr>
      <vt:lpstr>Wingdings</vt:lpstr>
      <vt:lpstr>Prezentace_MU_CZ</vt:lpstr>
      <vt:lpstr>Uživatel počítačové sítě</vt:lpstr>
      <vt:lpstr>Osnova</vt:lpstr>
      <vt:lpstr>Vzájemná komunikace počítačů v síti</vt:lpstr>
      <vt:lpstr>Síťové služby</vt:lpstr>
      <vt:lpstr>Výstup programu netstat</vt:lpstr>
      <vt:lpstr>Služba DHCP</vt:lpstr>
      <vt:lpstr>DNS služba </vt:lpstr>
      <vt:lpstr>Webové stránky HTTP(S)</vt:lpstr>
      <vt:lpstr>HTTP x HTTPS</vt:lpstr>
      <vt:lpstr>COOKIES</vt:lpstr>
      <vt:lpstr>Odstranění uložených cookies</vt:lpstr>
      <vt:lpstr>Emailové služby</vt:lpstr>
      <vt:lpstr>Email přes webové rozhraní</vt:lpstr>
      <vt:lpstr>Služby POP3 a IMAP</vt:lpstr>
      <vt:lpstr>Odesílání pošty služba SMTP</vt:lpstr>
      <vt:lpstr>VPN (Virtual private network)</vt:lpstr>
      <vt:lpstr>VPN MU</vt:lpstr>
      <vt:lpstr>Další služby</vt:lpstr>
      <vt:lpstr>Další část:</vt:lpstr>
    </vt:vector>
  </TitlesOfParts>
  <Company>IBA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gregor</dc:creator>
  <cp:lastModifiedBy>Klimeš Daniel RNDr. Ph.D.</cp:lastModifiedBy>
  <cp:revision>99</cp:revision>
  <cp:lastPrinted>1601-01-01T00:00:00Z</cp:lastPrinted>
  <dcterms:created xsi:type="dcterms:W3CDTF">2018-11-22T13:20:01Z</dcterms:created>
  <dcterms:modified xsi:type="dcterms:W3CDTF">2024-11-08T14:00:56Z</dcterms:modified>
</cp:coreProperties>
</file>