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4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56" r:id="rId2"/>
    <p:sldId id="453" r:id="rId3"/>
    <p:sldId id="455" r:id="rId4"/>
    <p:sldId id="471" r:id="rId5"/>
    <p:sldId id="472" r:id="rId6"/>
    <p:sldId id="474" r:id="rId7"/>
    <p:sldId id="476" r:id="rId8"/>
    <p:sldId id="477" r:id="rId9"/>
    <p:sldId id="478" r:id="rId10"/>
    <p:sldId id="479" r:id="rId11"/>
    <p:sldId id="486" r:id="rId12"/>
    <p:sldId id="487" r:id="rId13"/>
    <p:sldId id="484" r:id="rId14"/>
    <p:sldId id="480" r:id="rId15"/>
    <p:sldId id="490" r:id="rId16"/>
    <p:sldId id="489" r:id="rId17"/>
    <p:sldId id="485" r:id="rId18"/>
    <p:sldId id="491" r:id="rId19"/>
    <p:sldId id="493" r:id="rId20"/>
    <p:sldId id="492" r:id="rId21"/>
    <p:sldId id="494" r:id="rId22"/>
    <p:sldId id="483" r:id="rId23"/>
    <p:sldId id="481" r:id="rId24"/>
    <p:sldId id="504" r:id="rId25"/>
    <p:sldId id="482" r:id="rId26"/>
    <p:sldId id="454" r:id="rId27"/>
    <p:sldId id="473" r:id="rId28"/>
    <p:sldId id="460" r:id="rId29"/>
    <p:sldId id="461" r:id="rId30"/>
    <p:sldId id="463" r:id="rId31"/>
    <p:sldId id="457" r:id="rId32"/>
    <p:sldId id="464" r:id="rId33"/>
    <p:sldId id="465" r:id="rId34"/>
    <p:sldId id="503" r:id="rId35"/>
    <p:sldId id="468" r:id="rId36"/>
    <p:sldId id="502" r:id="rId37"/>
    <p:sldId id="466" r:id="rId38"/>
    <p:sldId id="456" r:id="rId39"/>
    <p:sldId id="467" r:id="rId40"/>
    <p:sldId id="469" r:id="rId41"/>
    <p:sldId id="495" r:id="rId42"/>
    <p:sldId id="496" r:id="rId43"/>
    <p:sldId id="497" r:id="rId44"/>
    <p:sldId id="498" r:id="rId45"/>
    <p:sldId id="499" r:id="rId46"/>
    <p:sldId id="500" r:id="rId47"/>
    <p:sldId id="501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4D57C"/>
    <a:srgbClr val="99FFCC"/>
    <a:srgbClr val="C08E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4" autoAdjust="0"/>
    <p:restoredTop sz="86420" autoAdjust="0"/>
  </p:normalViewPr>
  <p:slideViewPr>
    <p:cSldViewPr snapToGrid="0">
      <p:cViewPr varScale="1">
        <p:scale>
          <a:sx n="137" d="100"/>
          <a:sy n="137" d="100"/>
        </p:scale>
        <p:origin x="237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83565-6563-4903-8CE8-97A21503FAD3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056FD-7139-46EA-A9F1-F9874372C0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089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https://www.youtube.com/watch?v=wFY_KPFS3LA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056FD-7139-46EA-A9F1-F9874372C07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432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056FD-7139-46EA-A9F1-F9874372C07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092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9C147-D755-4FEA-B867-7DE80F44AA61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B2D85-9892-4790-9A40-7DD1601AF7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236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9C147-D755-4FEA-B867-7DE80F44AA61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B2D85-9892-4790-9A40-7DD1601AF7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23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9C147-D755-4FEA-B867-7DE80F44AA61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B2D85-9892-4790-9A40-7DD1601AF7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22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9C147-D755-4FEA-B867-7DE80F44AA61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B2D85-9892-4790-9A40-7DD1601AF7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965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9C147-D755-4FEA-B867-7DE80F44AA61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B2D85-9892-4790-9A40-7DD1601AF7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839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9C147-D755-4FEA-B867-7DE80F44AA61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B2D85-9892-4790-9A40-7DD1601AF7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329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9C147-D755-4FEA-B867-7DE80F44AA61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B2D85-9892-4790-9A40-7DD1601AF7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561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9C147-D755-4FEA-B867-7DE80F44AA61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B2D85-9892-4790-9A40-7DD1601AF7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829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9C147-D755-4FEA-B867-7DE80F44AA61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B2D85-9892-4790-9A40-7DD1601AF7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854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9C147-D755-4FEA-B867-7DE80F44AA61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B2D85-9892-4790-9A40-7DD1601AF7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609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9C147-D755-4FEA-B867-7DE80F44AA61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B2D85-9892-4790-9A40-7DD1601AF7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33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9C147-D755-4FEA-B867-7DE80F44AA61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B2D85-9892-4790-9A40-7DD1601AF7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74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Meconium_vs_poo.jpg" TargetMode="Externa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eg"/><Relationship Id="rId4" Type="http://schemas.openxmlformats.org/officeDocument/2006/relationships/image" Target="../media/image8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7200" b="1" dirty="0"/>
              <a:t>EMBR</a:t>
            </a:r>
            <a:r>
              <a:rPr lang="cs-CZ" sz="7200" b="1" dirty="0"/>
              <a:t>YOLOGIE</a:t>
            </a:r>
            <a:endParaRPr lang="en-GB" sz="7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3200" cap="all" dirty="0"/>
              <a:t>Pro porodní asistentky</a:t>
            </a:r>
          </a:p>
          <a:p>
            <a:r>
              <a:rPr lang="cs-CZ" cap="all" dirty="0"/>
              <a:t>Podzim 2024</a:t>
            </a:r>
            <a:endParaRPr lang="en-GB" cap="al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3" y="5418346"/>
            <a:ext cx="2365253" cy="1367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6" y="15836"/>
            <a:ext cx="2423988" cy="1865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09" y="4132472"/>
            <a:ext cx="2388210" cy="25241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46" y="231284"/>
            <a:ext cx="3437687" cy="14610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7817" y="6101861"/>
            <a:ext cx="3317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/>
              <a:t>PharmDr. Zuzana Holubcová PhD</a:t>
            </a:r>
          </a:p>
          <a:p>
            <a:pPr algn="ctr"/>
            <a:r>
              <a:rPr lang="cs-CZ" b="1" dirty="0"/>
              <a:t>zholub@med.muni.cz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238940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657350" y="-6349"/>
            <a:ext cx="5829300" cy="685859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rgbClr val="000000"/>
                </a:solidFill>
              </a:rPr>
              <a:t>Vývoj patra</a:t>
            </a:r>
            <a:endParaRPr lang="cs-CZ" sz="3000" dirty="0"/>
          </a:p>
        </p:txBody>
      </p:sp>
      <p:sp>
        <p:nvSpPr>
          <p:cNvPr id="2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7" t="54168" r="450" b="4024"/>
          <a:stretch/>
        </p:blipFill>
        <p:spPr>
          <a:xfrm>
            <a:off x="1491049" y="3696861"/>
            <a:ext cx="7227418" cy="275221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56" y="1331556"/>
            <a:ext cx="4795101" cy="1928325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307975" y="1106511"/>
            <a:ext cx="36808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z </a:t>
            </a:r>
            <a:r>
              <a:rPr 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intermaxiálního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segmentu vzniká:</a:t>
            </a:r>
          </a:p>
          <a:p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cs-CZ" sz="1600" i="1" dirty="0" err="1">
                <a:solidFill>
                  <a:srgbClr val="000000"/>
                </a:solidFill>
                <a:latin typeface="Arial" panose="020B0604020202020204" pitchFamily="34" charset="0"/>
              </a:rPr>
              <a:t>philtrum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– mediální část horního rtu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frontální část maxily a její dáseň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primární patro</a:t>
            </a:r>
          </a:p>
          <a:p>
            <a:pPr marL="285750" indent="-285750">
              <a:buFontTx/>
              <a:buChar char="-"/>
            </a:pPr>
            <a:endParaRPr lang="cs-CZ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42545" y="5420498"/>
            <a:ext cx="1183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linie fúze sekundárního patra</a:t>
            </a:r>
          </a:p>
          <a:p>
            <a:r>
              <a:rPr lang="cs-CZ" sz="1400" i="1" dirty="0"/>
              <a:t>(</a:t>
            </a:r>
            <a:r>
              <a:rPr lang="cs-CZ" sz="1400" i="1" dirty="0" err="1"/>
              <a:t>raphe</a:t>
            </a:r>
            <a:r>
              <a:rPr lang="cs-CZ" sz="1400" i="1" dirty="0"/>
              <a:t> </a:t>
            </a:r>
            <a:r>
              <a:rPr lang="cs-CZ" sz="1400" i="1" dirty="0" err="1"/>
              <a:t>palati</a:t>
            </a:r>
            <a:r>
              <a:rPr lang="cs-CZ" sz="1400" i="1" dirty="0"/>
              <a:t>)</a:t>
            </a:r>
          </a:p>
        </p:txBody>
      </p:sp>
      <p:cxnSp>
        <p:nvCxnSpPr>
          <p:cNvPr id="14" name="Přímá spojnice 13"/>
          <p:cNvCxnSpPr/>
          <p:nvPr/>
        </p:nvCxnSpPr>
        <p:spPr>
          <a:xfrm>
            <a:off x="1329467" y="5592122"/>
            <a:ext cx="1611441" cy="0"/>
          </a:xfrm>
          <a:prstGeom prst="line">
            <a:avLst/>
          </a:prstGeom>
          <a:ln w="127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/>
          <p:cNvSpPr/>
          <p:nvPr/>
        </p:nvSpPr>
        <p:spPr>
          <a:xfrm>
            <a:off x="5104758" y="6277232"/>
            <a:ext cx="694680" cy="247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242545" y="2825064"/>
            <a:ext cx="36808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mezenchym v přední části osifikuje 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rozdělení na tvrdé a měkké patro</a:t>
            </a:r>
            <a:endParaRPr lang="cs-CZ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269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>
            <a:extLst>
              <a:ext uri="{FF2B5EF4-FFF2-40B4-BE49-F238E27FC236}">
                <a16:creationId xmlns:a16="http://schemas.microsoft.com/office/drawing/2014/main" id="{5F6C0A5D-4ABC-4D41-BD3F-42CCB64764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" t="46016" r="64881" b="17883"/>
          <a:stretch/>
        </p:blipFill>
        <p:spPr>
          <a:xfrm>
            <a:off x="6499458" y="2193589"/>
            <a:ext cx="2428568" cy="188779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5E6651A-908A-4356-84FA-E20FF13F6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83" r="35795" b="61901"/>
          <a:stretch/>
        </p:blipFill>
        <p:spPr>
          <a:xfrm>
            <a:off x="712454" y="2193589"/>
            <a:ext cx="2255169" cy="199223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1ECEAF73-E3DB-4CE0-B306-1F8438FC15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63" t="50273" r="36498" b="19079"/>
          <a:stretch/>
        </p:blipFill>
        <p:spPr>
          <a:xfrm>
            <a:off x="813996" y="5159228"/>
            <a:ext cx="2052084" cy="1602658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/>
          <a:srcRect l="67457" t="5298" r="3404" b="62156"/>
          <a:stretch/>
        </p:blipFill>
        <p:spPr>
          <a:xfrm>
            <a:off x="3993115" y="2447748"/>
            <a:ext cx="2052083" cy="170187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290119" y="997663"/>
            <a:ext cx="1992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000" b="1" cap="small" dirty="0"/>
              <a:t>rozštěpové vady</a:t>
            </a:r>
            <a:endParaRPr lang="cs-CZ" sz="2000" b="1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657350" y="-6349"/>
            <a:ext cx="5829300" cy="685859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rgbClr val="000000"/>
                </a:solidFill>
              </a:rPr>
              <a:t>Vrozené vývojové poruchy patra</a:t>
            </a:r>
            <a:endParaRPr lang="cs-CZ" sz="3000" dirty="0"/>
          </a:p>
        </p:txBody>
      </p:sp>
      <p:sp>
        <p:nvSpPr>
          <p:cNvPr id="11" name="Obdélník 10"/>
          <p:cNvSpPr/>
          <p:nvPr/>
        </p:nvSpPr>
        <p:spPr>
          <a:xfrm>
            <a:off x="514001" y="1357407"/>
            <a:ext cx="3537942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050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i="1" dirty="0">
                <a:solidFill>
                  <a:srgbClr val="FF0000"/>
                </a:solidFill>
                <a:latin typeface="Arial" panose="020B0604020202020204" pitchFamily="34" charset="0"/>
              </a:rPr>
              <a:t>cheiloschisis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rozštěp rtu (jen měkké tkáně)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unilaterální nebo bilaterální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3836528" y="1382774"/>
            <a:ext cx="3537942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900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cheilognathoschisis</a:t>
            </a:r>
            <a:endParaRPr lang="cs-CZ" b="1" i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rozštěp horní čelisti a rtu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unilaterální nebo bilaterální</a:t>
            </a:r>
          </a:p>
          <a:p>
            <a:r>
              <a:rPr lang="cs-CZ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1119135" y="4185826"/>
            <a:ext cx="2052083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900" i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cs-CZ" b="1" i="1" dirty="0">
                <a:solidFill>
                  <a:srgbClr val="FF0000"/>
                </a:solidFill>
                <a:latin typeface="Arial" panose="020B0604020202020204" pitchFamily="34" charset="0"/>
              </a:rPr>
              <a:t>palatoschisis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rozštěp patra</a:t>
            </a:r>
          </a:p>
          <a:p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   (izolovaný)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94826" y="4250627"/>
            <a:ext cx="308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cheilognathopalatoschisis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F988A197-A8F1-4ED4-941F-06B570B17C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93" t="50716" r="3404" b="18635"/>
          <a:stretch/>
        </p:blipFill>
        <p:spPr>
          <a:xfrm>
            <a:off x="3668651" y="5186100"/>
            <a:ext cx="2204483" cy="1602658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5E544D0D-7C6D-4458-AF98-95D2571F2AA8}"/>
              </a:ext>
            </a:extLst>
          </p:cNvPr>
          <p:cNvSpPr txBox="1"/>
          <p:nvPr/>
        </p:nvSpPr>
        <p:spPr>
          <a:xfrm>
            <a:off x="3672036" y="4550356"/>
            <a:ext cx="32990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rozštěp horní čelisti, rtu a patra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unilaterální</a:t>
            </a:r>
          </a:p>
        </p:txBody>
      </p:sp>
    </p:spTree>
    <p:extLst>
      <p:ext uri="{BB962C8B-B14F-4D97-AF65-F5344CB8AC3E}">
        <p14:creationId xmlns:p14="http://schemas.microsoft.com/office/powerpoint/2010/main" val="2414020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657350" y="-6349"/>
            <a:ext cx="5829300" cy="685859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rgbClr val="000000"/>
                </a:solidFill>
              </a:rPr>
              <a:t>Vrozené vývojové poruchy patra</a:t>
            </a:r>
            <a:endParaRPr lang="cs-CZ" sz="3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07975" y="1032788"/>
            <a:ext cx="5845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400" b="1" cap="small" dirty="0"/>
              <a:t>rozštěpové vady – </a:t>
            </a:r>
            <a:r>
              <a:rPr lang="cs-CZ" sz="2400" dirty="0"/>
              <a:t>často chirurgicky řešitelné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29" y="1759440"/>
            <a:ext cx="3887734" cy="212058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29" y="4031789"/>
            <a:ext cx="3887734" cy="220952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5" b="3040"/>
          <a:stretch/>
        </p:blipFill>
        <p:spPr>
          <a:xfrm>
            <a:off x="4798026" y="1759440"/>
            <a:ext cx="3703423" cy="2146972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5" y="4044132"/>
            <a:ext cx="3703423" cy="218484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037320" y="6379038"/>
            <a:ext cx="5449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https://www.youtube.com/watch?v=agmSH8_mLz0</a:t>
            </a:r>
          </a:p>
        </p:txBody>
      </p:sp>
    </p:spTree>
    <p:extLst>
      <p:ext uri="{BB962C8B-B14F-4D97-AF65-F5344CB8AC3E}">
        <p14:creationId xmlns:p14="http://schemas.microsoft.com/office/powerpoint/2010/main" val="609041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2993319" y="1268413"/>
            <a:ext cx="3091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400" dirty="0"/>
              <a:t>hypoplasie mandibuly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657350" y="-6349"/>
            <a:ext cx="5829300" cy="685859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rgbClr val="000000"/>
                </a:solidFill>
              </a:rPr>
              <a:t>Vrozené vývojové poruchy patra</a:t>
            </a:r>
            <a:endParaRPr lang="cs-CZ" sz="3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378" y="2969353"/>
            <a:ext cx="4257456" cy="277132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7" y="2969353"/>
            <a:ext cx="4226249" cy="2772420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1108486" y="2600021"/>
            <a:ext cx="2221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cap="small" dirty="0" err="1">
                <a:solidFill>
                  <a:srgbClr val="000000"/>
                </a:solidFill>
              </a:rPr>
              <a:t>Pierre</a:t>
            </a:r>
            <a:r>
              <a:rPr lang="cs-CZ" cap="small" dirty="0">
                <a:solidFill>
                  <a:srgbClr val="000000"/>
                </a:solidFill>
              </a:rPr>
              <a:t> Robin syndrome</a:t>
            </a:r>
            <a:endParaRPr lang="cs-CZ" cap="small" dirty="0"/>
          </a:p>
        </p:txBody>
      </p:sp>
      <p:sp>
        <p:nvSpPr>
          <p:cNvPr id="12" name="Obdélník 11"/>
          <p:cNvSpPr/>
          <p:nvPr/>
        </p:nvSpPr>
        <p:spPr>
          <a:xfrm>
            <a:off x="5334735" y="2600021"/>
            <a:ext cx="2653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cap="small" dirty="0" err="1">
                <a:solidFill>
                  <a:srgbClr val="000000"/>
                </a:solidFill>
              </a:rPr>
              <a:t>Treacher</a:t>
            </a:r>
            <a:r>
              <a:rPr lang="cs-CZ" cap="small" dirty="0">
                <a:solidFill>
                  <a:srgbClr val="000000"/>
                </a:solidFill>
              </a:rPr>
              <a:t> </a:t>
            </a:r>
            <a:r>
              <a:rPr lang="cs-CZ" cap="small" dirty="0" err="1">
                <a:solidFill>
                  <a:srgbClr val="000000"/>
                </a:solidFill>
              </a:rPr>
              <a:t>Collins</a:t>
            </a:r>
            <a:r>
              <a:rPr lang="cs-CZ" cap="small" dirty="0">
                <a:solidFill>
                  <a:srgbClr val="000000"/>
                </a:solidFill>
              </a:rPr>
              <a:t> syndrome</a:t>
            </a:r>
            <a:endParaRPr lang="cs-CZ" cap="small" dirty="0"/>
          </a:p>
        </p:txBody>
      </p:sp>
    </p:spTree>
    <p:extLst>
      <p:ext uri="{BB962C8B-B14F-4D97-AF65-F5344CB8AC3E}">
        <p14:creationId xmlns:p14="http://schemas.microsoft.com/office/powerpoint/2010/main" val="2330000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657350" y="-6349"/>
            <a:ext cx="5829300" cy="685859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rgbClr val="000000"/>
                </a:solidFill>
              </a:rPr>
              <a:t>Vrozené vývojové poruchy patra</a:t>
            </a:r>
            <a:endParaRPr lang="cs-CZ" sz="3000" dirty="0"/>
          </a:p>
        </p:txBody>
      </p:sp>
      <p:sp>
        <p:nvSpPr>
          <p:cNvPr id="2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2" t="-304" b="1"/>
          <a:stretch/>
        </p:blipFill>
        <p:spPr>
          <a:xfrm>
            <a:off x="387177" y="2211937"/>
            <a:ext cx="4787049" cy="4307689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902531" y="1315218"/>
            <a:ext cx="1271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cap="small" dirty="0" err="1"/>
              <a:t>agnathia</a:t>
            </a:r>
            <a:endParaRPr lang="cs-CZ" sz="2400" b="1" cap="small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3700296" y="1730078"/>
            <a:ext cx="16761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cs-CZ" sz="1200" dirty="0"/>
              <a:t>absence dolní čelisti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487" y="2211936"/>
            <a:ext cx="2584614" cy="430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60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657350" y="-6349"/>
            <a:ext cx="5829300" cy="685859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rgbClr val="000000"/>
                </a:solidFill>
              </a:rPr>
              <a:t>Deriváty žaberní brázd</a:t>
            </a:r>
            <a:endParaRPr lang="cs-CZ" sz="3000" dirty="0"/>
          </a:p>
        </p:txBody>
      </p:sp>
      <p:sp>
        <p:nvSpPr>
          <p:cNvPr id="2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394472" y="1171547"/>
            <a:ext cx="8551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v žaberním brázdách dochází k přímému </a:t>
            </a:r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kontaktu ektodermu a entodermu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endParaRPr lang="cs-CZ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43" y="1668523"/>
            <a:ext cx="6061502" cy="45461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26EC01-4816-47C7-A06C-5B9D986D7F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83" y="3115106"/>
            <a:ext cx="2253152" cy="182849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2844094-DDDC-41F7-973A-D73A5A13D998}"/>
              </a:ext>
            </a:extLst>
          </p:cNvPr>
          <p:cNvSpPr/>
          <p:nvPr/>
        </p:nvSpPr>
        <p:spPr>
          <a:xfrm>
            <a:off x="2487929" y="4700466"/>
            <a:ext cx="1183631" cy="64633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0735519-E18B-452F-8AF5-63ACA9471A78}"/>
              </a:ext>
            </a:extLst>
          </p:cNvPr>
          <p:cNvSpPr/>
          <p:nvPr/>
        </p:nvSpPr>
        <p:spPr>
          <a:xfrm>
            <a:off x="2487928" y="3595791"/>
            <a:ext cx="1183631" cy="64633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2.17: Excision of Preauricular Pits and Sinuses - Medicine LibreTexts">
            <a:extLst>
              <a:ext uri="{FF2B5EF4-FFF2-40B4-BE49-F238E27FC236}">
                <a16:creationId xmlns:a16="http://schemas.microsoft.com/office/drawing/2014/main" id="{52DD1009-7BE6-465F-B54C-57C357503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00"/>
          <a:stretch/>
        </p:blipFill>
        <p:spPr bwMode="auto">
          <a:xfrm>
            <a:off x="215283" y="5023631"/>
            <a:ext cx="1725243" cy="166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Šipka: doprava 5">
            <a:extLst>
              <a:ext uri="{FF2B5EF4-FFF2-40B4-BE49-F238E27FC236}">
                <a16:creationId xmlns:a16="http://schemas.microsoft.com/office/drawing/2014/main" id="{1839ABE0-4B37-490E-B356-2D86A602728D}"/>
              </a:ext>
            </a:extLst>
          </p:cNvPr>
          <p:cNvSpPr/>
          <p:nvPr/>
        </p:nvSpPr>
        <p:spPr>
          <a:xfrm rot="11606098">
            <a:off x="1034026" y="5533117"/>
            <a:ext cx="540775" cy="3066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153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657350" y="-6349"/>
            <a:ext cx="5829300" cy="685859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rgbClr val="000000"/>
                </a:solidFill>
              </a:rPr>
              <a:t>Vývoj ucha</a:t>
            </a:r>
            <a:endParaRPr lang="cs-CZ" sz="3000" dirty="0"/>
          </a:p>
        </p:txBody>
      </p:sp>
      <p:sp>
        <p:nvSpPr>
          <p:cNvPr id="2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307975" y="1008531"/>
            <a:ext cx="41486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cap="small" dirty="0">
                <a:solidFill>
                  <a:srgbClr val="FF0000"/>
                </a:solidFill>
              </a:rPr>
              <a:t>Endoderm</a:t>
            </a:r>
          </a:p>
          <a:p>
            <a:pPr marL="285750" indent="-285750">
              <a:buFontTx/>
              <a:buChar char="-"/>
            </a:pPr>
            <a:r>
              <a:rPr lang="cs-CZ" dirty="0">
                <a:solidFill>
                  <a:srgbClr val="000000"/>
                </a:solidFill>
              </a:rPr>
              <a:t>1. a 2  žaberní oblouk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</a:rPr>
              <a:t>první </a:t>
            </a:r>
            <a:r>
              <a:rPr lang="cs-CZ" b="1" dirty="0" err="1">
                <a:solidFill>
                  <a:srgbClr val="000000"/>
                </a:solidFill>
              </a:rPr>
              <a:t>endodermová</a:t>
            </a:r>
            <a:r>
              <a:rPr lang="cs-CZ" b="1" dirty="0">
                <a:solidFill>
                  <a:srgbClr val="000000"/>
                </a:solidFill>
              </a:rPr>
              <a:t> žaberní výchlipka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střední ucho (Eustachova trubice, středoušní dutina)</a:t>
            </a:r>
          </a:p>
          <a:p>
            <a:endParaRPr lang="cs-CZ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b="1" cap="small" dirty="0">
                <a:solidFill>
                  <a:srgbClr val="FF0000"/>
                </a:solidFill>
              </a:rPr>
              <a:t>Ektoderm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ektodermová vkleslina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úrovni                       1. žaberního oblouku → zevní zvukovod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ektodermální </a:t>
            </a:r>
            <a:r>
              <a:rPr lang="cs-CZ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plakoda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vnitřní ucho</a:t>
            </a:r>
          </a:p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cs-CZ" sz="2000" b="1" cap="small" dirty="0">
                <a:solidFill>
                  <a:srgbClr val="FF0000"/>
                </a:solidFill>
              </a:rPr>
              <a:t>Buňky neurální lišty (</a:t>
            </a:r>
            <a:r>
              <a:rPr lang="cs-CZ" sz="2000" b="1" cap="small" dirty="0" err="1">
                <a:solidFill>
                  <a:srgbClr val="FF0000"/>
                </a:solidFill>
              </a:rPr>
              <a:t>neural</a:t>
            </a:r>
            <a:r>
              <a:rPr lang="cs-CZ" sz="2000" b="1" cap="small" dirty="0">
                <a:solidFill>
                  <a:srgbClr val="FF0000"/>
                </a:solidFill>
              </a:rPr>
              <a:t> </a:t>
            </a:r>
            <a:r>
              <a:rPr lang="cs-CZ" sz="2000" b="1" cap="small" dirty="0" err="1">
                <a:solidFill>
                  <a:srgbClr val="FF0000"/>
                </a:solidFill>
              </a:rPr>
              <a:t>crest</a:t>
            </a:r>
            <a:r>
              <a:rPr lang="cs-CZ" sz="2000" b="1" cap="small" dirty="0">
                <a:solidFill>
                  <a:srgbClr val="0000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</a:rPr>
              <a:t>mezenchym 1. a 2. žaberního oblouku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sluchové kůstky středního ucha</a:t>
            </a:r>
          </a:p>
          <a:p>
            <a:endParaRPr lang="cs-CZ" b="1" cap="small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sz="2000" b="1" cap="small" dirty="0">
                <a:solidFill>
                  <a:srgbClr val="FF0000"/>
                </a:solidFill>
                <a:cs typeface="Calibri" panose="020F0502020204030204" pitchFamily="34" charset="0"/>
              </a:rPr>
              <a:t>Mezoderm</a:t>
            </a:r>
            <a:endParaRPr lang="cs-CZ" sz="2000" b="1" cap="small" dirty="0">
              <a:solidFill>
                <a:srgbClr val="FF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vazivová složka blanitého labyrintu  a okolí zevního zvukovodu, ušní boltec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"/>
          <a:stretch/>
        </p:blipFill>
        <p:spPr>
          <a:xfrm>
            <a:off x="4456671" y="1228940"/>
            <a:ext cx="4465444" cy="338236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A1F2C9C-925D-4DE0-9397-4EACDF1B12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53"/>
          <a:stretch/>
        </p:blipFill>
        <p:spPr>
          <a:xfrm>
            <a:off x="4791162" y="4736477"/>
            <a:ext cx="3769324" cy="178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3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657350" y="-6349"/>
            <a:ext cx="5829300" cy="685859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rgbClr val="000000"/>
                </a:solidFill>
              </a:rPr>
              <a:t>Vývoj vnitřního ucha</a:t>
            </a:r>
            <a:endParaRPr lang="cs-CZ" sz="3000" dirty="0"/>
          </a:p>
        </p:txBody>
      </p:sp>
      <p:sp>
        <p:nvSpPr>
          <p:cNvPr id="2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10"/>
          <a:stretch/>
        </p:blipFill>
        <p:spPr>
          <a:xfrm>
            <a:off x="307975" y="3509319"/>
            <a:ext cx="8729472" cy="2950444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352202" y="1182848"/>
            <a:ext cx="44375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ušní </a:t>
            </a:r>
            <a:r>
              <a:rPr 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plakoda</a:t>
            </a: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– ztluštění ektodermu na bocích </a:t>
            </a:r>
            <a:r>
              <a:rPr 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rhombocephala</a:t>
            </a:r>
            <a:endParaRPr lang="cs-CZ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zanořením vzniká </a:t>
            </a: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ušní jamka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a posléze </a:t>
            </a: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ušní váček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k odškrcenému ušnímu váčku </a:t>
            </a: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(otocystě)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se</a:t>
            </a: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přikládá skupina buněk derivovaná z neurální lišty, z nichž se vyvine </a:t>
            </a:r>
            <a:r>
              <a:rPr lang="cs-CZ" sz="1600" b="1" i="1" dirty="0">
                <a:solidFill>
                  <a:srgbClr val="000000"/>
                </a:solidFill>
                <a:latin typeface="Arial" panose="020B0604020202020204" pitchFamily="34" charset="0"/>
              </a:rPr>
              <a:t>ganglion vestibulocochleare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4" name="Obdélník 3"/>
          <p:cNvSpPr/>
          <p:nvPr/>
        </p:nvSpPr>
        <p:spPr>
          <a:xfrm>
            <a:off x="307975" y="3421027"/>
            <a:ext cx="2805928" cy="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25" b="64202"/>
          <a:stretch/>
        </p:blipFill>
        <p:spPr>
          <a:xfrm>
            <a:off x="221478" y="1107064"/>
            <a:ext cx="4050135" cy="23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83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657350" y="-6349"/>
            <a:ext cx="5829300" cy="685859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rgbClr val="000000"/>
                </a:solidFill>
              </a:rPr>
              <a:t>Vývoj vnitřního ucha</a:t>
            </a:r>
            <a:endParaRPr lang="cs-CZ" sz="3000" dirty="0"/>
          </a:p>
        </p:txBody>
      </p:sp>
      <p:sp>
        <p:nvSpPr>
          <p:cNvPr id="2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745" y="931315"/>
            <a:ext cx="4613976" cy="5863812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155575" y="1174610"/>
            <a:ext cx="411162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otocysta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= základ blanitého labyrintu </a:t>
            </a:r>
          </a:p>
          <a:p>
            <a:endParaRPr lang="cs-CZ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→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ventrální </a:t>
            </a:r>
            <a:r>
              <a:rPr 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sakulární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oddíl</a:t>
            </a:r>
          </a:p>
          <a:p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	</a:t>
            </a:r>
            <a:r>
              <a:rPr lang="cs-CZ" sz="1600" i="1" dirty="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→ </a:t>
            </a:r>
            <a:r>
              <a:rPr lang="cs-CZ" sz="1600" i="1" dirty="0" err="1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sacculus</a:t>
            </a:r>
            <a:endParaRPr lang="cs-CZ" sz="1600" i="1" dirty="0">
              <a:solidFill>
                <a:srgbClr val="000000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  <a:p>
            <a:r>
              <a:rPr lang="cs-CZ" sz="1600" i="1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cs-CZ" sz="1600" i="1" dirty="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→ </a:t>
            </a:r>
            <a:r>
              <a:rPr lang="cs-CZ" sz="1600" i="1" dirty="0" err="1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ductus</a:t>
            </a:r>
            <a:r>
              <a:rPr lang="cs-CZ" sz="1600" i="1" dirty="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cs-CZ" sz="1600" i="1" dirty="0" err="1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cochlearis</a:t>
            </a:r>
            <a:endParaRPr lang="cs-CZ" sz="1600" i="1" dirty="0">
              <a:solidFill>
                <a:srgbClr val="000000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  <a:p>
            <a:endParaRPr lang="cs-CZ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→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dorzální </a:t>
            </a:r>
            <a:r>
              <a:rPr 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utrikální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oddíl</a:t>
            </a:r>
          </a:p>
          <a:p>
            <a:r>
              <a:rPr lang="cs-CZ" sz="1600" i="1" dirty="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	→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půlkruhovité kanálky</a:t>
            </a:r>
          </a:p>
          <a:p>
            <a:r>
              <a:rPr lang="cs-CZ" sz="1600" i="1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cs-CZ" sz="1600" i="1" dirty="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→ </a:t>
            </a:r>
            <a:r>
              <a:rPr lang="cs-CZ" sz="1600" i="1" dirty="0" err="1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ductus</a:t>
            </a:r>
            <a:r>
              <a:rPr lang="cs-CZ" sz="1600" i="1" dirty="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cs-CZ" sz="1600" i="1" dirty="0" err="1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endolymphaticus</a:t>
            </a:r>
            <a:endParaRPr lang="cs-CZ" sz="1600" i="1" dirty="0">
              <a:solidFill>
                <a:srgbClr val="000000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i="1" dirty="0" err="1">
                <a:solidFill>
                  <a:srgbClr val="000000"/>
                </a:solidFill>
                <a:latin typeface="Arial" panose="020B0604020202020204" pitchFamily="34" charset="0"/>
              </a:rPr>
              <a:t>ductus</a:t>
            </a:r>
            <a:r>
              <a:rPr lang="cs-CZ" sz="16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1600" i="1" dirty="0" err="1">
                <a:solidFill>
                  <a:srgbClr val="000000"/>
                </a:solidFill>
                <a:latin typeface="Arial" panose="020B0604020202020204" pitchFamily="34" charset="0"/>
              </a:rPr>
              <a:t>cochlearis</a:t>
            </a:r>
            <a:r>
              <a:rPr lang="cs-CZ" sz="16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se postupně spirálovitě stáčí; se </a:t>
            </a:r>
            <a:r>
              <a:rPr lang="cs-CZ" sz="1600" i="1" dirty="0" err="1">
                <a:solidFill>
                  <a:srgbClr val="000000"/>
                </a:solidFill>
                <a:latin typeface="Arial" panose="020B0604020202020204" pitchFamily="34" charset="0"/>
              </a:rPr>
              <a:t>sacculem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zústává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spojeno úzkou spojkou </a:t>
            </a:r>
            <a:r>
              <a:rPr lang="cs-CZ" sz="1600" i="1" dirty="0" err="1">
                <a:solidFill>
                  <a:srgbClr val="000000"/>
                </a:solidFill>
                <a:latin typeface="Arial" panose="020B0604020202020204" pitchFamily="34" charset="0"/>
              </a:rPr>
              <a:t>ductus</a:t>
            </a:r>
            <a:r>
              <a:rPr lang="cs-CZ" sz="16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1600" i="1" dirty="0" err="1">
                <a:solidFill>
                  <a:srgbClr val="000000"/>
                </a:solidFill>
                <a:latin typeface="Arial" panose="020B0604020202020204" pitchFamily="34" charset="0"/>
              </a:rPr>
              <a:t>reuniens</a:t>
            </a:r>
            <a:r>
              <a:rPr lang="cs-CZ" sz="1600" i="1" dirty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tří půlkruhovité kanálky vznikají z kapsových výdutí </a:t>
            </a:r>
            <a:r>
              <a:rPr lang="cs-CZ" sz="1600" b="1" dirty="0">
                <a:solidFill>
                  <a:srgbClr val="FF0000"/>
                </a:solidFill>
                <a:latin typeface="Arial" panose="020B0604020202020204" pitchFamily="34" charset="0"/>
              </a:rPr>
              <a:t>resorpcí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611FA7-EA19-4B1F-A5E8-6E5D15B404F5}"/>
              </a:ext>
            </a:extLst>
          </p:cNvPr>
          <p:cNvSpPr/>
          <p:nvPr/>
        </p:nvSpPr>
        <p:spPr>
          <a:xfrm>
            <a:off x="4529889" y="5702968"/>
            <a:ext cx="439153" cy="33086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740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657350" y="-6349"/>
            <a:ext cx="5829300" cy="685859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rgbClr val="000000"/>
                </a:solidFill>
              </a:rPr>
              <a:t>Vývoj středního ucha</a:t>
            </a:r>
            <a:endParaRPr lang="cs-CZ" sz="3000" dirty="0"/>
          </a:p>
        </p:txBody>
      </p:sp>
      <p:sp>
        <p:nvSpPr>
          <p:cNvPr id="2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688" y="931315"/>
            <a:ext cx="5702645" cy="5113184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34841" y="1129199"/>
            <a:ext cx="28450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bubínková dutina a Eustachova trubice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229505" y="3086504"/>
            <a:ext cx="23086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středoušní kůstky</a:t>
            </a:r>
            <a:endParaRPr lang="cs-CZ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156371" y="3345741"/>
            <a:ext cx="32415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← chondrogenní osifikací chrupavek (derivovaných z </a:t>
            </a: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crest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z prvního (</a:t>
            </a:r>
            <a:r>
              <a:rPr lang="cs-CZ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maleus, incus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 druhého (</a:t>
            </a:r>
            <a:r>
              <a:rPr lang="cs-CZ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stapes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žaberního oblouku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234840" y="1686727"/>
            <a:ext cx="28450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← 1. </a:t>
            </a: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entodermová 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žaberní výchlipka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1"/>
          <a:stretch/>
        </p:blipFill>
        <p:spPr>
          <a:xfrm>
            <a:off x="155575" y="4543337"/>
            <a:ext cx="2987617" cy="2239658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360688" y="2659878"/>
            <a:ext cx="222771" cy="198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/>
        </p:nvSpPr>
        <p:spPr>
          <a:xfrm>
            <a:off x="3344212" y="5269151"/>
            <a:ext cx="222771" cy="198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6474551" y="2579671"/>
            <a:ext cx="222771" cy="198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6119230" y="5803108"/>
            <a:ext cx="222771" cy="198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2843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657350" y="-6349"/>
            <a:ext cx="5829300" cy="685859"/>
          </a:xfrm>
        </p:spPr>
        <p:txBody>
          <a:bodyPr>
            <a:normAutofit/>
          </a:bodyPr>
          <a:lstStyle/>
          <a:p>
            <a:r>
              <a:rPr lang="cs-CZ" sz="3000" dirty="0"/>
              <a:t>6.přednáška</a:t>
            </a:r>
            <a:endParaRPr lang="en-GB" sz="3000" dirty="0"/>
          </a:p>
        </p:txBody>
      </p:sp>
      <p:sp>
        <p:nvSpPr>
          <p:cNvPr id="5" name="Obdélník 4"/>
          <p:cNvSpPr/>
          <p:nvPr/>
        </p:nvSpPr>
        <p:spPr>
          <a:xfrm>
            <a:off x="2001795" y="2731193"/>
            <a:ext cx="1285102" cy="316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632716" y="1141389"/>
            <a:ext cx="83727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</a:rPr>
              <a:t>Vývoj obličeje, dutiny nosní, ústní a patra.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</a:rPr>
              <a:t>Vývoj jazyka.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</a:rPr>
              <a:t>Rozštěpové vady obličeje.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</a:rPr>
              <a:t>Vývoj ucha.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</a:rPr>
              <a:t>Přehled vývoje trávicí trubice – primitivní střevo a deriváty jeho oddílů.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</a:rPr>
              <a:t>Přehled vývoje dýchacího systému (dýchacích cesty, plíce)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</a:rPr>
              <a:t>Histogeneze plic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</a:rPr>
              <a:t>Zralost plic – plicní </a:t>
            </a:r>
            <a:r>
              <a:rPr lang="cs-CZ" sz="2000" dirty="0" err="1">
                <a:solidFill>
                  <a:srgbClr val="000000"/>
                </a:solidFill>
              </a:rPr>
              <a:t>surfaktant</a:t>
            </a:r>
            <a:endParaRPr lang="cs-CZ" sz="2000" dirty="0">
              <a:solidFill>
                <a:srgbClr val="000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53081" y="1108801"/>
            <a:ext cx="8353168" cy="30022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453081" y="4300151"/>
            <a:ext cx="8353168" cy="2047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5360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657350" y="-6349"/>
            <a:ext cx="5829300" cy="685859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rgbClr val="000000"/>
                </a:solidFill>
              </a:rPr>
              <a:t>Vývoj zevního ucha</a:t>
            </a:r>
            <a:endParaRPr lang="cs-CZ" sz="3000" dirty="0"/>
          </a:p>
        </p:txBody>
      </p:sp>
      <p:sp>
        <p:nvSpPr>
          <p:cNvPr id="2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5038407"/>
            <a:ext cx="8542638" cy="1555444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07975" y="968153"/>
            <a:ext cx="754268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cs typeface="Calibri" panose="020F0502020204030204" pitchFamily="34" charset="0"/>
              </a:rPr>
              <a:t>zevní zvukovod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cs typeface="Calibri" panose="020F0502020204030204" pitchFamily="34" charset="0"/>
              </a:rPr>
              <a:t>bubínek</a:t>
            </a:r>
            <a:r>
              <a:rPr lang="cs-CZ" dirty="0">
                <a:solidFill>
                  <a:srgbClr val="000000"/>
                </a:solidFill>
                <a:cs typeface="Calibri" panose="020F0502020204030204" pitchFamily="34" charset="0"/>
              </a:rPr>
              <a:t> (</a:t>
            </a:r>
            <a:r>
              <a:rPr lang="cs-CZ" i="1" dirty="0">
                <a:solidFill>
                  <a:srgbClr val="000000"/>
                </a:solidFill>
                <a:cs typeface="Calibri" panose="020F0502020204030204" pitchFamily="34" charset="0"/>
              </a:rPr>
              <a:t>membrána </a:t>
            </a:r>
            <a:r>
              <a:rPr lang="cs-CZ" i="1" dirty="0" err="1">
                <a:solidFill>
                  <a:srgbClr val="000000"/>
                </a:solidFill>
                <a:cs typeface="Calibri" panose="020F0502020204030204" pitchFamily="34" charset="0"/>
              </a:rPr>
              <a:t>tympani</a:t>
            </a:r>
            <a:r>
              <a:rPr lang="cs-CZ" dirty="0">
                <a:solidFill>
                  <a:srgbClr val="000000"/>
                </a:solidFill>
                <a:cs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cs typeface="Calibri" panose="020F0502020204030204" pitchFamily="34" charset="0"/>
              </a:rPr>
              <a:t>boltec ušní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694357" y="2683371"/>
            <a:ext cx="38860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← 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ektoderm zevního zvukovodu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←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entodermová žaberní výchlipka</a:t>
            </a:r>
          </a:p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← tenké vrstvy mezenchymu  </a:t>
            </a:r>
          </a:p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(z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crest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Obdélník 8"/>
          <p:cNvSpPr/>
          <p:nvPr/>
        </p:nvSpPr>
        <p:spPr>
          <a:xfrm>
            <a:off x="694357" y="4584040"/>
            <a:ext cx="65453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← </a:t>
            </a:r>
            <a:r>
              <a:rPr lang="cs-CZ" dirty="0">
                <a:solidFill>
                  <a:srgbClr val="000000"/>
                </a:solidFill>
              </a:rPr>
              <a:t>6 mezenchymálních hrbolků 1. a 2. žaberního oblouku</a:t>
            </a:r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687706" y="1563815"/>
            <a:ext cx="3683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← </a:t>
            </a:r>
            <a:r>
              <a:rPr lang="cs-CZ" dirty="0">
                <a:solidFill>
                  <a:srgbClr val="000000"/>
                </a:solidFill>
              </a:rPr>
              <a:t>1. žaberní </a:t>
            </a:r>
            <a:r>
              <a:rPr lang="cs-CZ" b="1" dirty="0" err="1">
                <a:solidFill>
                  <a:srgbClr val="FF0000"/>
                </a:solidFill>
              </a:rPr>
              <a:t>ektodermová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vkleslina</a:t>
            </a:r>
            <a:r>
              <a:rPr lang="cs-CZ" dirty="0">
                <a:solidFill>
                  <a:srgbClr val="000000"/>
                </a:solidFill>
              </a:rPr>
              <a:t> </a:t>
            </a:r>
            <a:endParaRPr lang="cs-CZ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8"/>
          <a:stretch/>
        </p:blipFill>
        <p:spPr>
          <a:xfrm>
            <a:off x="4406548" y="968153"/>
            <a:ext cx="1853365" cy="2480102"/>
          </a:xfrm>
          <a:prstGeom prst="rect">
            <a:avLst/>
          </a:prstGeom>
        </p:spPr>
      </p:pic>
      <p:grpSp>
        <p:nvGrpSpPr>
          <p:cNvPr id="18" name="Skupina 17"/>
          <p:cNvGrpSpPr/>
          <p:nvPr/>
        </p:nvGrpSpPr>
        <p:grpSpPr>
          <a:xfrm>
            <a:off x="6326658" y="1696995"/>
            <a:ext cx="2693773" cy="2964477"/>
            <a:chOff x="6326659" y="1883879"/>
            <a:chExt cx="2523954" cy="2777593"/>
          </a:xfrm>
        </p:grpSpPr>
        <p:pic>
          <p:nvPicPr>
            <p:cNvPr id="15" name="Obrázek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16" t="36056"/>
            <a:stretch/>
          </p:blipFill>
          <p:spPr>
            <a:xfrm>
              <a:off x="6491887" y="1883879"/>
              <a:ext cx="2358726" cy="2700161"/>
            </a:xfrm>
            <a:prstGeom prst="rect">
              <a:avLst/>
            </a:prstGeom>
          </p:spPr>
        </p:pic>
        <p:sp>
          <p:nvSpPr>
            <p:cNvPr id="16" name="Obdélník 15"/>
            <p:cNvSpPr/>
            <p:nvPr/>
          </p:nvSpPr>
          <p:spPr>
            <a:xfrm>
              <a:off x="6340604" y="2284198"/>
              <a:ext cx="329513" cy="4509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6326659" y="4210555"/>
              <a:ext cx="329513" cy="4509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039090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657350" y="-6349"/>
            <a:ext cx="5829300" cy="685859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rgbClr val="000000"/>
                </a:solidFill>
              </a:rPr>
              <a:t>Vrozené vývojové vady ucha</a:t>
            </a:r>
            <a:endParaRPr lang="cs-CZ" sz="3000" dirty="0"/>
          </a:p>
        </p:txBody>
      </p:sp>
      <p:sp>
        <p:nvSpPr>
          <p:cNvPr id="2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307975" y="813328"/>
            <a:ext cx="87618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cs typeface="Calibri" panose="020F0502020204030204" pitchFamily="34" charset="0"/>
              </a:rPr>
              <a:t>poruchy sluchové funkce </a:t>
            </a:r>
            <a:r>
              <a:rPr lang="cs-CZ" dirty="0">
                <a:solidFill>
                  <a:srgbClr val="000000"/>
                </a:solidFill>
                <a:cs typeface="Calibri" panose="020F0502020204030204" pitchFamily="34" charset="0"/>
              </a:rPr>
              <a:t>– pozdní diagnostika, součást rozsáhlých defektů, genetický podklad i vliv teratogenů (rubeola, </a:t>
            </a:r>
            <a:r>
              <a:rPr lang="cs-CZ" dirty="0" err="1">
                <a:solidFill>
                  <a:srgbClr val="000000"/>
                </a:solidFill>
                <a:cs typeface="Calibri" panose="020F0502020204030204" pitchFamily="34" charset="0"/>
              </a:rPr>
              <a:t>retinová</a:t>
            </a:r>
            <a:r>
              <a:rPr lang="cs-CZ" dirty="0">
                <a:solidFill>
                  <a:srgbClr val="000000"/>
                </a:solidFill>
                <a:cs typeface="Calibri" panose="020F0502020204030204" pitchFamily="34" charset="0"/>
              </a:rPr>
              <a:t> kyselina)</a:t>
            </a:r>
            <a:endParaRPr lang="cs-CZ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0000"/>
                </a:solidFill>
                <a:cs typeface="Calibri" panose="020F0502020204030204" pitchFamily="34" charset="0"/>
              </a:rPr>
              <a:t>auriculární</a:t>
            </a:r>
            <a:r>
              <a:rPr lang="cs-CZ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cs-CZ" b="1" dirty="0" err="1">
                <a:solidFill>
                  <a:srgbClr val="000000"/>
                </a:solidFill>
                <a:cs typeface="Calibri" panose="020F0502020204030204" pitchFamily="34" charset="0"/>
              </a:rPr>
              <a:t>anomalie</a:t>
            </a:r>
            <a:endParaRPr lang="cs-CZ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t="13277" b="8813"/>
          <a:stretch/>
        </p:blipFill>
        <p:spPr>
          <a:xfrm>
            <a:off x="3351522" y="2878924"/>
            <a:ext cx="2835336" cy="315973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464009" y="2509592"/>
            <a:ext cx="2700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cap="small" dirty="0">
                <a:solidFill>
                  <a:srgbClr val="000000"/>
                </a:solidFill>
                <a:cs typeface="Calibri" panose="020F0502020204030204" pitchFamily="34" charset="0"/>
              </a:rPr>
              <a:t>atrezie zevního zvukovodu</a:t>
            </a:r>
            <a:endParaRPr lang="cs-CZ" cap="small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" r="67199"/>
          <a:stretch/>
        </p:blipFill>
        <p:spPr>
          <a:xfrm>
            <a:off x="6323176" y="2900907"/>
            <a:ext cx="2647830" cy="315764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7" t="-1783" r="-466"/>
          <a:stretch/>
        </p:blipFill>
        <p:spPr>
          <a:xfrm>
            <a:off x="165721" y="2825186"/>
            <a:ext cx="3163371" cy="3213469"/>
          </a:xfrm>
          <a:prstGeom prst="rect">
            <a:avLst/>
          </a:prstGeom>
        </p:spPr>
      </p:pic>
      <p:sp>
        <p:nvSpPr>
          <p:cNvPr id="19" name="Obdélník 18"/>
          <p:cNvSpPr/>
          <p:nvPr/>
        </p:nvSpPr>
        <p:spPr>
          <a:xfrm>
            <a:off x="6807552" y="2509592"/>
            <a:ext cx="1854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cap="small" dirty="0">
                <a:solidFill>
                  <a:srgbClr val="000000"/>
                </a:solidFill>
                <a:cs typeface="Calibri" panose="020F0502020204030204" pitchFamily="34" charset="0"/>
              </a:rPr>
              <a:t>deformace boltce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1338310" y="2506643"/>
            <a:ext cx="770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cap="small" dirty="0" err="1">
                <a:solidFill>
                  <a:srgbClr val="000000"/>
                </a:solidFill>
                <a:cs typeface="Calibri" panose="020F0502020204030204" pitchFamily="34" charset="0"/>
              </a:rPr>
              <a:t>anotie</a:t>
            </a:r>
            <a:endParaRPr lang="cs-CZ" cap="small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188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657350" y="-6349"/>
            <a:ext cx="5829300" cy="685859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rgbClr val="000000"/>
                </a:solidFill>
              </a:rPr>
              <a:t>Vývoj jazyka</a:t>
            </a:r>
            <a:endParaRPr lang="cs-CZ" sz="3000" dirty="0"/>
          </a:p>
        </p:txBody>
      </p:sp>
      <p:sp>
        <p:nvSpPr>
          <p:cNvPr id="2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210434" y="1106511"/>
            <a:ext cx="88360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5. týden: </a:t>
            </a: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vývoj z 1. až 4. žaberního oblouku: </a:t>
            </a:r>
          </a:p>
          <a:p>
            <a:endParaRPr lang="cs-CZ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1. párové </a:t>
            </a:r>
            <a:r>
              <a:rPr lang="cs-CZ" sz="1600" i="1" dirty="0" err="1">
                <a:solidFill>
                  <a:srgbClr val="000000"/>
                </a:solidFill>
                <a:latin typeface="Arial" panose="020B0604020202020204" pitchFamily="34" charset="0"/>
              </a:rPr>
              <a:t>tuberculum</a:t>
            </a:r>
            <a:r>
              <a:rPr lang="cs-CZ" sz="16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1600" i="1" dirty="0" err="1">
                <a:solidFill>
                  <a:srgbClr val="000000"/>
                </a:solidFill>
                <a:latin typeface="Arial" panose="020B0604020202020204" pitchFamily="34" charset="0"/>
              </a:rPr>
              <a:t>linguale</a:t>
            </a:r>
            <a:r>
              <a:rPr lang="cs-CZ" sz="16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1600" i="1" dirty="0" err="1">
                <a:solidFill>
                  <a:srgbClr val="000000"/>
                </a:solidFill>
                <a:latin typeface="Arial" panose="020B0604020202020204" pitchFamily="34" charset="0"/>
              </a:rPr>
              <a:t>laterale</a:t>
            </a:r>
            <a:r>
              <a:rPr lang="cs-CZ" sz="1600" i="1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cs-CZ" sz="1600" i="1" dirty="0" err="1">
                <a:solidFill>
                  <a:srgbClr val="000000"/>
                </a:solidFill>
                <a:latin typeface="Arial" panose="020B0604020202020204" pitchFamily="34" charset="0"/>
              </a:rPr>
              <a:t>dexter</a:t>
            </a:r>
            <a:r>
              <a:rPr lang="cs-CZ" sz="1600" i="1" dirty="0">
                <a:solidFill>
                  <a:srgbClr val="000000"/>
                </a:solidFill>
                <a:latin typeface="Arial" panose="020B0604020202020204" pitchFamily="34" charset="0"/>
              </a:rPr>
              <a:t>/</a:t>
            </a:r>
            <a:r>
              <a:rPr lang="cs-CZ" sz="1600" i="1" dirty="0" err="1">
                <a:solidFill>
                  <a:srgbClr val="000000"/>
                </a:solidFill>
                <a:latin typeface="Arial" panose="020B0604020202020204" pitchFamily="34" charset="0"/>
              </a:rPr>
              <a:t>sinister</a:t>
            </a:r>
            <a:r>
              <a:rPr lang="cs-CZ" sz="1600" i="1" dirty="0">
                <a:solidFill>
                  <a:srgbClr val="000000"/>
                </a:solidFill>
                <a:latin typeface="Arial" panose="020B0604020202020204" pitchFamily="34" charset="0"/>
              </a:rPr>
              <a:t>) + </a:t>
            </a:r>
            <a:r>
              <a:rPr lang="cs-CZ" sz="1600" i="1" dirty="0" err="1">
                <a:solidFill>
                  <a:srgbClr val="000000"/>
                </a:solidFill>
                <a:latin typeface="Arial" panose="020B0604020202020204" pitchFamily="34" charset="0"/>
              </a:rPr>
              <a:t>tuberculum</a:t>
            </a:r>
            <a:r>
              <a:rPr lang="cs-CZ" sz="16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1600" i="1" dirty="0" err="1">
                <a:solidFill>
                  <a:srgbClr val="000000"/>
                </a:solidFill>
                <a:latin typeface="Arial" panose="020B0604020202020204" pitchFamily="34" charset="0"/>
              </a:rPr>
              <a:t>impar</a:t>
            </a:r>
            <a:r>
              <a:rPr lang="cs-CZ" sz="16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→ </a:t>
            </a: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hrot a tělo jazyka</a:t>
            </a:r>
          </a:p>
          <a:p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2. </a:t>
            </a:r>
            <a:r>
              <a:rPr lang="cs-CZ" sz="1600" i="1" dirty="0" err="1">
                <a:solidFill>
                  <a:srgbClr val="000000"/>
                </a:solidFill>
                <a:latin typeface="Arial" panose="020B0604020202020204" pitchFamily="34" charset="0"/>
              </a:rPr>
              <a:t>copula</a:t>
            </a:r>
            <a:endParaRPr lang="cs-CZ" sz="1600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3. a 4. </a:t>
            </a:r>
            <a:r>
              <a:rPr lang="cs-CZ" sz="1600" i="1" dirty="0" err="1">
                <a:solidFill>
                  <a:srgbClr val="000000"/>
                </a:solidFill>
                <a:latin typeface="Arial" panose="020B0604020202020204" pitchFamily="34" charset="0"/>
              </a:rPr>
              <a:t>eminentia</a:t>
            </a:r>
            <a:r>
              <a:rPr lang="cs-CZ" sz="16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1600" i="1" dirty="0" err="1">
                <a:solidFill>
                  <a:srgbClr val="000000"/>
                </a:solidFill>
                <a:latin typeface="Arial" panose="020B0604020202020204" pitchFamily="34" charset="0"/>
              </a:rPr>
              <a:t>hypobranchialis</a:t>
            </a:r>
            <a:endParaRPr lang="cs-CZ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575222" y="1966218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→ </a:t>
            </a: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kořen jazyka</a:t>
            </a:r>
            <a:endParaRPr lang="cs-CZ" sz="1600" b="1" dirty="0"/>
          </a:p>
        </p:txBody>
      </p:sp>
      <p:sp>
        <p:nvSpPr>
          <p:cNvPr id="12" name="Pravá složená závorka 11"/>
          <p:cNvSpPr/>
          <p:nvPr/>
        </p:nvSpPr>
        <p:spPr>
          <a:xfrm>
            <a:off x="3608173" y="2001795"/>
            <a:ext cx="131805" cy="345989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Šipka doprava 3"/>
          <p:cNvSpPr/>
          <p:nvPr/>
        </p:nvSpPr>
        <p:spPr>
          <a:xfrm rot="14454708">
            <a:off x="1746423" y="4843853"/>
            <a:ext cx="403654" cy="156519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852086" y="3336324"/>
            <a:ext cx="205946" cy="199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0" y="2856655"/>
            <a:ext cx="7332620" cy="370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97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657350" y="-6349"/>
            <a:ext cx="5829300" cy="685859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rgbClr val="000000"/>
                </a:solidFill>
              </a:rPr>
              <a:t>Vznik primitivního střeva</a:t>
            </a:r>
            <a:endParaRPr lang="cs-CZ" sz="3000" dirty="0"/>
          </a:p>
        </p:txBody>
      </p:sp>
      <p:sp>
        <p:nvSpPr>
          <p:cNvPr id="5" name="Obdélník 4"/>
          <p:cNvSpPr/>
          <p:nvPr/>
        </p:nvSpPr>
        <p:spPr>
          <a:xfrm>
            <a:off x="2001795" y="2731193"/>
            <a:ext cx="1285102" cy="316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" name="Skupina 6"/>
          <p:cNvGrpSpPr/>
          <p:nvPr/>
        </p:nvGrpSpPr>
        <p:grpSpPr>
          <a:xfrm>
            <a:off x="6027043" y="793201"/>
            <a:ext cx="2919213" cy="5875917"/>
            <a:chOff x="6040796" y="793201"/>
            <a:chExt cx="2919213" cy="5875917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95" t="22851" r="2570" b="21988"/>
            <a:stretch/>
          </p:blipFill>
          <p:spPr>
            <a:xfrm>
              <a:off x="6250101" y="793201"/>
              <a:ext cx="2575117" cy="2272162"/>
            </a:xfrm>
            <a:prstGeom prst="rect">
              <a:avLst/>
            </a:prstGeom>
          </p:spPr>
        </p:pic>
        <p:pic>
          <p:nvPicPr>
            <p:cNvPr id="13" name="Obrázek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71" t="29325" r="53235" b="36002"/>
            <a:stretch/>
          </p:blipFill>
          <p:spPr>
            <a:xfrm>
              <a:off x="6053644" y="2986815"/>
              <a:ext cx="2866012" cy="2329531"/>
            </a:xfrm>
            <a:prstGeom prst="rect">
              <a:avLst/>
            </a:prstGeom>
          </p:spPr>
        </p:pic>
        <p:pic>
          <p:nvPicPr>
            <p:cNvPr id="14" name="Obrázek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83" t="29699" r="14699" b="35628"/>
            <a:stretch/>
          </p:blipFill>
          <p:spPr>
            <a:xfrm>
              <a:off x="6115308" y="4787562"/>
              <a:ext cx="2844701" cy="1881556"/>
            </a:xfrm>
            <a:prstGeom prst="rect">
              <a:avLst/>
            </a:prstGeom>
          </p:spPr>
        </p:pic>
        <p:sp>
          <p:nvSpPr>
            <p:cNvPr id="3" name="Obdélník 2"/>
            <p:cNvSpPr/>
            <p:nvPr/>
          </p:nvSpPr>
          <p:spPr>
            <a:xfrm>
              <a:off x="6333688" y="6330990"/>
              <a:ext cx="268448" cy="2263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6040796" y="4849123"/>
              <a:ext cx="268448" cy="2263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221362" y="4250724"/>
              <a:ext cx="738647" cy="4325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9" name="Obdélník 8"/>
          <p:cNvSpPr/>
          <p:nvPr/>
        </p:nvSpPr>
        <p:spPr>
          <a:xfrm>
            <a:off x="345382" y="942486"/>
            <a:ext cx="5890966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primitivní střevo se vyvíjí během 4. týdne vývoje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entoderm z počátku vystýlá strop žloutového vaku, díky flexi embrya dochází k inkorporaci žloutkového váčku do těla zárodku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vně embrya zůstává allantois a žloutkový vak,                   které jsou následně vtěleny do pupečníkového stvolu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g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astrulací v</a:t>
            </a:r>
            <a:r>
              <a:rPr lang="en-GB" sz="1800" b="0" i="0" u="none" strike="noStrike" baseline="0" dirty="0" err="1">
                <a:latin typeface="ArialMT"/>
              </a:rPr>
              <a:t>ytvořený</a:t>
            </a:r>
            <a:r>
              <a:rPr lang="en-GB" sz="1800" b="0" i="0" u="none" strike="noStrike" baseline="0" dirty="0">
                <a:latin typeface="ArialMT"/>
              </a:rPr>
              <a:t> </a:t>
            </a:r>
            <a:r>
              <a:rPr lang="en-GB" sz="1800" b="0" i="0" u="none" strike="noStrike" baseline="0" dirty="0" err="1">
                <a:latin typeface="ArialMT"/>
              </a:rPr>
              <a:t>mezoderm</a:t>
            </a:r>
            <a:r>
              <a:rPr lang="en-GB" sz="1800" b="0" i="0" u="none" strike="noStrike" baseline="0" dirty="0">
                <a:latin typeface="ArialMT"/>
              </a:rPr>
              <a:t> </a:t>
            </a:r>
            <a:r>
              <a:rPr lang="en-GB" sz="1800" b="0" i="0" u="none" strike="noStrike" baseline="0" dirty="0" err="1">
                <a:latin typeface="ArialMT"/>
              </a:rPr>
              <a:t>oddělí</a:t>
            </a:r>
            <a:r>
              <a:rPr lang="en-GB" sz="1800" b="0" i="0" u="none" strike="noStrike" baseline="0" dirty="0">
                <a:latin typeface="ArialMT"/>
              </a:rPr>
              <a:t> </a:t>
            </a:r>
            <a:r>
              <a:rPr lang="en-GB" sz="1800" b="0" i="0" u="none" strike="noStrike" baseline="0" dirty="0" err="1">
                <a:latin typeface="ArialMT"/>
              </a:rPr>
              <a:t>ektoderm</a:t>
            </a:r>
            <a:r>
              <a:rPr lang="en-GB" sz="1800" b="0" i="0" u="none" strike="noStrike" baseline="0" dirty="0">
                <a:latin typeface="ArialMT"/>
              </a:rPr>
              <a:t> a </a:t>
            </a:r>
            <a:r>
              <a:rPr lang="en-GB" sz="1800" b="0" i="0" u="none" strike="noStrike" baseline="0" dirty="0" err="1">
                <a:latin typeface="ArialMT"/>
              </a:rPr>
              <a:t>entoderm</a:t>
            </a:r>
            <a:r>
              <a:rPr lang="cs-CZ" sz="1800" b="0" i="0" u="none" strike="noStrike" baseline="0" dirty="0">
                <a:latin typeface="ArialMT"/>
              </a:rPr>
              <a:t> </a:t>
            </a:r>
            <a:r>
              <a:rPr lang="en-GB" sz="1800" b="0" i="0" u="none" strike="noStrike" baseline="0" dirty="0" err="1">
                <a:latin typeface="ArialMT"/>
              </a:rPr>
              <a:t>všude</a:t>
            </a:r>
            <a:r>
              <a:rPr lang="en-GB" sz="1800" b="0" i="0" u="none" strike="noStrike" baseline="0" dirty="0">
                <a:latin typeface="ArialMT"/>
              </a:rPr>
              <a:t> </a:t>
            </a:r>
            <a:r>
              <a:rPr lang="en-GB" sz="1800" b="0" i="0" u="none" strike="noStrike" baseline="0" dirty="0" err="1">
                <a:latin typeface="ArialMT"/>
              </a:rPr>
              <a:t>kromě</a:t>
            </a:r>
            <a:r>
              <a:rPr lang="en-GB" sz="1800" b="0" i="0" u="none" strike="noStrike" baseline="0" dirty="0">
                <a:latin typeface="ArialMT"/>
              </a:rPr>
              <a:t> </a:t>
            </a:r>
            <a:r>
              <a:rPr lang="en-GB" sz="1800" b="0" i="0" u="none" strike="noStrike" baseline="0" dirty="0" err="1">
                <a:latin typeface="ArialMT"/>
              </a:rPr>
              <a:t>dvou</a:t>
            </a:r>
            <a:r>
              <a:rPr lang="en-GB" sz="1800" b="0" i="0" u="none" strike="noStrike" baseline="0" dirty="0">
                <a:latin typeface="ArialMT"/>
              </a:rPr>
              <a:t> </a:t>
            </a:r>
            <a:r>
              <a:rPr lang="en-GB" sz="1800" b="0" i="0" u="none" strike="noStrike" baseline="0" dirty="0" err="1">
                <a:latin typeface="ArialMT"/>
              </a:rPr>
              <a:t>míst</a:t>
            </a:r>
            <a:r>
              <a:rPr lang="en-GB" sz="1800" b="0" i="0" u="none" strike="noStrike" baseline="0" dirty="0">
                <a:latin typeface="ArialMT"/>
              </a:rPr>
              <a:t> – </a:t>
            </a:r>
            <a:r>
              <a:rPr lang="en-GB" sz="1800" b="1" i="0" u="none" strike="noStrike" baseline="0" dirty="0" err="1">
                <a:latin typeface="ArialMT"/>
              </a:rPr>
              <a:t>orofaryngová</a:t>
            </a:r>
            <a:r>
              <a:rPr lang="en-GB" sz="1800" b="1" i="0" u="none" strike="noStrike" baseline="0" dirty="0">
                <a:latin typeface="ArialMT"/>
              </a:rPr>
              <a:t> a </a:t>
            </a:r>
            <a:r>
              <a:rPr lang="en-GB" sz="1800" b="1" i="0" u="none" strike="noStrike" baseline="0" dirty="0" err="1">
                <a:latin typeface="ArialMT"/>
              </a:rPr>
              <a:t>kloaková</a:t>
            </a:r>
            <a:r>
              <a:rPr lang="cs-CZ" b="1" dirty="0">
                <a:latin typeface="ArialMT"/>
              </a:rPr>
              <a:t> m</a:t>
            </a:r>
            <a:r>
              <a:rPr lang="en-GB" sz="1800" b="1" i="0" u="none" strike="noStrike" baseline="0" dirty="0" err="1">
                <a:latin typeface="ArialMT"/>
              </a:rPr>
              <a:t>embrána</a:t>
            </a:r>
            <a:endParaRPr lang="cs-CZ" sz="1800" b="1" i="0" u="none" strike="noStrike" baseline="0" dirty="0">
              <a:latin typeface="ArialMT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1800" b="1" i="0" u="none" strike="noStrike" baseline="0" dirty="0"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3249971" y="4759252"/>
            <a:ext cx="321276" cy="241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/>
        </p:nvSpPr>
        <p:spPr>
          <a:xfrm>
            <a:off x="868273" y="5806571"/>
            <a:ext cx="321276" cy="431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7"/>
          <p:cNvSpPr/>
          <p:nvPr/>
        </p:nvSpPr>
        <p:spPr>
          <a:xfrm>
            <a:off x="1031315" y="5748760"/>
            <a:ext cx="321276" cy="353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299BF92-DAA6-7D59-3615-02CBBFB37FEA}"/>
              </a:ext>
            </a:extLst>
          </p:cNvPr>
          <p:cNvGrpSpPr/>
          <p:nvPr/>
        </p:nvGrpSpPr>
        <p:grpSpPr>
          <a:xfrm>
            <a:off x="-4054453" y="5552573"/>
            <a:ext cx="2727895" cy="2418633"/>
            <a:chOff x="1894140" y="4265580"/>
            <a:chExt cx="2727895" cy="2418633"/>
          </a:xfrm>
        </p:grpSpPr>
        <p:pic>
          <p:nvPicPr>
            <p:cNvPr id="1026" name="Picture 2" descr="Vertebrate Endoderm Formation - ScienceDirect">
              <a:extLst>
                <a:ext uri="{FF2B5EF4-FFF2-40B4-BE49-F238E27FC236}">
                  <a16:creationId xmlns:a16="http://schemas.microsoft.com/office/drawing/2014/main" id="{6CA920EE-D86F-1F81-89BE-EF8AA025AD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11"/>
            <a:stretch/>
          </p:blipFill>
          <p:spPr bwMode="auto">
            <a:xfrm>
              <a:off x="1900261" y="4265580"/>
              <a:ext cx="2721774" cy="2418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198EE2-DAB9-8DD6-D9A1-8B1AB9D4229D}"/>
                </a:ext>
              </a:extLst>
            </p:cNvPr>
            <p:cNvSpPr/>
            <p:nvPr/>
          </p:nvSpPr>
          <p:spPr>
            <a:xfrm>
              <a:off x="1894140" y="4380334"/>
              <a:ext cx="349008" cy="2933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2" t="-492" r="-512" b="48536"/>
          <a:stretch/>
        </p:blipFill>
        <p:spPr>
          <a:xfrm>
            <a:off x="-3981379" y="3967698"/>
            <a:ext cx="3314412" cy="157335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0F63A98-A978-8C6F-1614-D2386185D9D1}"/>
              </a:ext>
            </a:extLst>
          </p:cNvPr>
          <p:cNvGrpSpPr/>
          <p:nvPr/>
        </p:nvGrpSpPr>
        <p:grpSpPr>
          <a:xfrm>
            <a:off x="1189549" y="3676579"/>
            <a:ext cx="4423497" cy="3085310"/>
            <a:chOff x="4524258" y="3583086"/>
            <a:chExt cx="4423497" cy="3085310"/>
          </a:xfrm>
        </p:grpSpPr>
        <p:sp>
          <p:nvSpPr>
            <p:cNvPr id="26" name="Obdélník 25"/>
            <p:cNvSpPr/>
            <p:nvPr/>
          </p:nvSpPr>
          <p:spPr>
            <a:xfrm>
              <a:off x="5570364" y="6355492"/>
              <a:ext cx="333272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2" name="Obrázek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4" t="2210" r="857" b="15997"/>
            <a:stretch/>
          </p:blipFill>
          <p:spPr>
            <a:xfrm>
              <a:off x="4611466" y="3654259"/>
              <a:ext cx="4336289" cy="3014137"/>
            </a:xfrm>
            <a:prstGeom prst="rect">
              <a:avLst/>
            </a:prstGeom>
          </p:spPr>
        </p:pic>
        <p:sp>
          <p:nvSpPr>
            <p:cNvPr id="27" name="TextovéPole 5"/>
            <p:cNvSpPr txBox="1"/>
            <p:nvPr/>
          </p:nvSpPr>
          <p:spPr>
            <a:xfrm>
              <a:off x="4926840" y="3583086"/>
              <a:ext cx="232120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b="1" dirty="0" err="1">
                  <a:solidFill>
                    <a:srgbClr val="FF0000"/>
                  </a:solidFill>
                </a:rPr>
                <a:t>membrana</a:t>
              </a:r>
              <a:r>
                <a:rPr lang="cs-CZ" sz="1400" b="1" dirty="0">
                  <a:solidFill>
                    <a:srgbClr val="FF0000"/>
                  </a:solidFill>
                </a:rPr>
                <a:t> </a:t>
              </a:r>
              <a:r>
                <a:rPr lang="cs-CZ" sz="1400" b="1" dirty="0" err="1">
                  <a:solidFill>
                    <a:srgbClr val="FF0000"/>
                  </a:solidFill>
                </a:rPr>
                <a:t>oropharyngea</a:t>
              </a:r>
              <a:endParaRPr lang="cs-CZ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ovéPole 21"/>
            <p:cNvSpPr txBox="1"/>
            <p:nvPr/>
          </p:nvSpPr>
          <p:spPr>
            <a:xfrm>
              <a:off x="4524258" y="6104821"/>
              <a:ext cx="105033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b="1" dirty="0" err="1">
                  <a:solidFill>
                    <a:srgbClr val="FF0000"/>
                  </a:solidFill>
                </a:rPr>
                <a:t>membrana</a:t>
              </a:r>
              <a:r>
                <a:rPr lang="cs-CZ" sz="1400" b="1" dirty="0">
                  <a:solidFill>
                    <a:srgbClr val="FF0000"/>
                  </a:solidFill>
                </a:rPr>
                <a:t> </a:t>
              </a:r>
              <a:r>
                <a:rPr lang="cs-CZ" sz="1400" b="1" dirty="0" err="1">
                  <a:solidFill>
                    <a:srgbClr val="FF0000"/>
                  </a:solidFill>
                </a:rPr>
                <a:t>cloacal</a:t>
              </a:r>
              <a:endParaRPr lang="cs-CZ" sz="1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2057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E07F7-9945-D659-F8B4-456589E2A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74AB556-7863-E0F3-C218-156F396F3150}"/>
              </a:ext>
            </a:extLst>
          </p:cNvPr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B640823-C8A5-B0D7-C600-37E71A9607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7350" y="-6349"/>
            <a:ext cx="5829300" cy="685859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rgbClr val="000000"/>
                </a:solidFill>
              </a:rPr>
              <a:t>Vznik primitivního střeva</a:t>
            </a:r>
            <a:endParaRPr lang="cs-CZ" sz="3000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FD2267B-4014-4A8B-2DD7-E1F432982EB7}"/>
              </a:ext>
            </a:extLst>
          </p:cNvPr>
          <p:cNvSpPr/>
          <p:nvPr/>
        </p:nvSpPr>
        <p:spPr>
          <a:xfrm>
            <a:off x="2001795" y="2731193"/>
            <a:ext cx="1285102" cy="316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7956BB01-0059-3F09-9F42-550965489538}"/>
              </a:ext>
            </a:extLst>
          </p:cNvPr>
          <p:cNvSpPr/>
          <p:nvPr/>
        </p:nvSpPr>
        <p:spPr>
          <a:xfrm>
            <a:off x="289541" y="1221585"/>
            <a:ext cx="51753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primitivní střevo se dělí:</a:t>
            </a: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     - přední střevo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foregut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     - střední střevo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midgut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     - zadní střevo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hindgut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45E50F3F-E924-B181-D7F8-D6EB1BD7DEB2}"/>
              </a:ext>
            </a:extLst>
          </p:cNvPr>
          <p:cNvSpPr/>
          <p:nvPr/>
        </p:nvSpPr>
        <p:spPr>
          <a:xfrm>
            <a:off x="345382" y="942486"/>
            <a:ext cx="5890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1800" b="1" i="0" u="none" strike="noStrike" baseline="0" dirty="0"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B1C8835E-C210-AA42-71B5-CEAFC3455F73}"/>
              </a:ext>
            </a:extLst>
          </p:cNvPr>
          <p:cNvSpPr/>
          <p:nvPr/>
        </p:nvSpPr>
        <p:spPr>
          <a:xfrm>
            <a:off x="3249971" y="4759252"/>
            <a:ext cx="321276" cy="241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6569F8B5-4FE4-DA5B-7BD1-0670AF2192FF}"/>
              </a:ext>
            </a:extLst>
          </p:cNvPr>
          <p:cNvSpPr/>
          <p:nvPr/>
        </p:nvSpPr>
        <p:spPr>
          <a:xfrm>
            <a:off x="868273" y="5806571"/>
            <a:ext cx="321276" cy="431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7">
            <a:extLst>
              <a:ext uri="{FF2B5EF4-FFF2-40B4-BE49-F238E27FC236}">
                <a16:creationId xmlns:a16="http://schemas.microsoft.com/office/drawing/2014/main" id="{A087FF2C-C9D7-9D71-A03E-D7B550D3281F}"/>
              </a:ext>
            </a:extLst>
          </p:cNvPr>
          <p:cNvSpPr/>
          <p:nvPr/>
        </p:nvSpPr>
        <p:spPr>
          <a:xfrm>
            <a:off x="1031315" y="5748760"/>
            <a:ext cx="321276" cy="353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 descr="Vertebrate Endoderm Formation - ScienceDirect">
            <a:extLst>
              <a:ext uri="{FF2B5EF4-FFF2-40B4-BE49-F238E27FC236}">
                <a16:creationId xmlns:a16="http://schemas.microsoft.com/office/drawing/2014/main" id="{62526145-3CB8-E330-A86A-43CB6A4C16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8"/>
          <a:stretch/>
        </p:blipFill>
        <p:spPr bwMode="auto">
          <a:xfrm>
            <a:off x="4453337" y="1135770"/>
            <a:ext cx="4345281" cy="256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904D3F9-BF7B-18ED-E006-CCC0D82B2EA7}"/>
              </a:ext>
            </a:extLst>
          </p:cNvPr>
          <p:cNvSpPr/>
          <p:nvPr/>
        </p:nvSpPr>
        <p:spPr>
          <a:xfrm>
            <a:off x="3396743" y="3282323"/>
            <a:ext cx="349008" cy="2933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C2C881-EACA-F05E-803D-18443344BC97}"/>
              </a:ext>
            </a:extLst>
          </p:cNvPr>
          <p:cNvGrpSpPr/>
          <p:nvPr/>
        </p:nvGrpSpPr>
        <p:grpSpPr>
          <a:xfrm>
            <a:off x="371540" y="3945082"/>
            <a:ext cx="5694213" cy="2562279"/>
            <a:chOff x="289541" y="3698050"/>
            <a:chExt cx="6454347" cy="3012117"/>
          </a:xfrm>
        </p:grpSpPr>
        <p:pic>
          <p:nvPicPr>
            <p:cNvPr id="23" name="Obrázek 22">
              <a:extLst>
                <a:ext uri="{FF2B5EF4-FFF2-40B4-BE49-F238E27FC236}">
                  <a16:creationId xmlns:a16="http://schemas.microsoft.com/office/drawing/2014/main" id="{BB7CE806-B23D-8E50-4CDD-FD7BBFF7E9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32" t="-492" r="-512" b="48536"/>
            <a:stretch/>
          </p:blipFill>
          <p:spPr>
            <a:xfrm>
              <a:off x="398605" y="3698050"/>
              <a:ext cx="6345283" cy="301211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E546B9F-7B56-41CD-3C14-4353381778CA}"/>
                </a:ext>
              </a:extLst>
            </p:cNvPr>
            <p:cNvSpPr/>
            <p:nvPr/>
          </p:nvSpPr>
          <p:spPr>
            <a:xfrm>
              <a:off x="289541" y="5204108"/>
              <a:ext cx="321276" cy="7114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20794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657350" y="-6349"/>
            <a:ext cx="5829300" cy="685859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rgbClr val="000000"/>
                </a:solidFill>
              </a:rPr>
              <a:t>Primitivní střevo a jeho deriváty</a:t>
            </a:r>
            <a:endParaRPr lang="cs-CZ" sz="3000" dirty="0"/>
          </a:p>
        </p:txBody>
      </p:sp>
      <p:sp>
        <p:nvSpPr>
          <p:cNvPr id="25" name="Obdélník 24"/>
          <p:cNvSpPr/>
          <p:nvPr/>
        </p:nvSpPr>
        <p:spPr>
          <a:xfrm>
            <a:off x="1515762" y="6203092"/>
            <a:ext cx="333272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/>
          <p:cNvSpPr/>
          <p:nvPr/>
        </p:nvSpPr>
        <p:spPr>
          <a:xfrm>
            <a:off x="244602" y="1040048"/>
            <a:ext cx="1897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cap="small" dirty="0">
                <a:solidFill>
                  <a:srgbClr val="FF0000"/>
                </a:solidFill>
                <a:latin typeface="Calibri" panose="020F0502020204030204" pitchFamily="34" charset="0"/>
              </a:rPr>
              <a:t>přední střevo 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240844" y="1436780"/>
            <a:ext cx="268358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hltan</a:t>
            </a:r>
          </a:p>
          <a:p>
            <a:r>
              <a:rPr lang="cs-CZ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plíce</a:t>
            </a:r>
          </a:p>
          <a:p>
            <a:r>
              <a:rPr lang="cs-CZ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thyroidea</a:t>
            </a:r>
            <a:endParaRPr lang="cs-CZ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jícen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žaludek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žlučník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slinivka</a:t>
            </a:r>
          </a:p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i="1" dirty="0">
                <a:solidFill>
                  <a:srgbClr val="000000"/>
                </a:solidFill>
                <a:latin typeface="Arial" panose="020B0604020202020204" pitchFamily="34" charset="0"/>
              </a:rPr>
              <a:t>duodenum</a:t>
            </a:r>
          </a:p>
          <a:p>
            <a:r>
              <a:rPr lang="cs-CZ" sz="1400" dirty="0">
                <a:solidFill>
                  <a:srgbClr val="000000"/>
                </a:solidFill>
                <a:latin typeface="Arial" panose="020B0604020202020204" pitchFamily="34" charset="0"/>
              </a:rPr>
              <a:t>(po odstup jaterní výchlipky)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3135894" y="1025786"/>
            <a:ext cx="2002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cap="small" dirty="0">
                <a:solidFill>
                  <a:srgbClr val="FF0000"/>
                </a:solidFill>
                <a:latin typeface="Calibri" panose="020F0502020204030204" pitchFamily="34" charset="0"/>
              </a:rPr>
              <a:t>střední střevo 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3134084" y="1392782"/>
            <a:ext cx="359798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i="1" dirty="0">
                <a:solidFill>
                  <a:srgbClr val="000000"/>
                </a:solidFill>
                <a:latin typeface="Arial" panose="020B0604020202020204" pitchFamily="34" charset="0"/>
              </a:rPr>
              <a:t>duodenum</a:t>
            </a:r>
          </a:p>
          <a:p>
            <a:r>
              <a:rPr lang="cs-CZ" sz="1400" dirty="0">
                <a:solidFill>
                  <a:srgbClr val="000000"/>
                </a:solidFill>
                <a:latin typeface="Arial" panose="020B0604020202020204" pitchFamily="34" charset="0"/>
              </a:rPr>
              <a:t>(od jaterní výchlipky)</a:t>
            </a:r>
          </a:p>
          <a:p>
            <a:r>
              <a:rPr lang="cs-CZ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jejunum</a:t>
            </a:r>
          </a:p>
          <a:p>
            <a:r>
              <a:rPr lang="cs-CZ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i="1" dirty="0">
                <a:solidFill>
                  <a:srgbClr val="000000"/>
                </a:solidFill>
                <a:latin typeface="Arial" panose="020B0604020202020204" pitchFamily="34" charset="0"/>
              </a:rPr>
              <a:t>ileum</a:t>
            </a:r>
          </a:p>
          <a:p>
            <a:r>
              <a:rPr lang="cs-CZ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i="1" dirty="0" err="1">
                <a:solidFill>
                  <a:srgbClr val="000000"/>
                </a:solidFill>
                <a:latin typeface="Arial" panose="020B0604020202020204" pitchFamily="34" charset="0"/>
              </a:rPr>
              <a:t>caecum</a:t>
            </a:r>
            <a:endParaRPr lang="cs-CZ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i="1" dirty="0" err="1">
                <a:solidFill>
                  <a:srgbClr val="000000"/>
                </a:solidFill>
                <a:latin typeface="Arial" panose="020B0604020202020204" pitchFamily="34" charset="0"/>
              </a:rPr>
              <a:t>colon</a:t>
            </a:r>
            <a:r>
              <a:rPr lang="cs-CZ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Arial" panose="020B0604020202020204" pitchFamily="34" charset="0"/>
              </a:rPr>
              <a:t>ascendens</a:t>
            </a:r>
            <a:endParaRPr lang="cs-CZ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2/3 </a:t>
            </a:r>
            <a:r>
              <a:rPr lang="cs-CZ" i="1" dirty="0" err="1">
                <a:solidFill>
                  <a:srgbClr val="000000"/>
                </a:solidFill>
                <a:latin typeface="Arial" panose="020B0604020202020204" pitchFamily="34" charset="0"/>
              </a:rPr>
              <a:t>colon</a:t>
            </a:r>
            <a:r>
              <a:rPr lang="cs-CZ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Arial" panose="020B0604020202020204" pitchFamily="34" charset="0"/>
              </a:rPr>
              <a:t>transversum</a:t>
            </a:r>
            <a:endParaRPr lang="cs-CZ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6049591" y="1042407"/>
            <a:ext cx="1772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cap="small" dirty="0">
                <a:solidFill>
                  <a:srgbClr val="FF0000"/>
                </a:solidFill>
                <a:latin typeface="Calibri" panose="020F0502020204030204" pitchFamily="34" charset="0"/>
              </a:rPr>
              <a:t>zadní střevo 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6049591" y="1435763"/>
            <a:ext cx="35979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1/3 </a:t>
            </a:r>
            <a:r>
              <a:rPr lang="cs-CZ" i="1" dirty="0" err="1">
                <a:solidFill>
                  <a:srgbClr val="000000"/>
                </a:solidFill>
                <a:latin typeface="Arial" panose="020B0604020202020204" pitchFamily="34" charset="0"/>
              </a:rPr>
              <a:t>colon</a:t>
            </a:r>
            <a:r>
              <a:rPr lang="cs-CZ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Arial" panose="020B0604020202020204" pitchFamily="34" charset="0"/>
              </a:rPr>
              <a:t>transversum</a:t>
            </a:r>
            <a:endParaRPr lang="cs-CZ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i="1" dirty="0" err="1">
                <a:solidFill>
                  <a:srgbClr val="000000"/>
                </a:solidFill>
                <a:latin typeface="Arial" panose="020B0604020202020204" pitchFamily="34" charset="0"/>
              </a:rPr>
              <a:t>colon</a:t>
            </a:r>
            <a:r>
              <a:rPr lang="cs-CZ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Arial" panose="020B0604020202020204" pitchFamily="34" charset="0"/>
              </a:rPr>
              <a:t>descendens</a:t>
            </a:r>
            <a:endParaRPr lang="cs-CZ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cs-CZ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sigmoideum</a:t>
            </a:r>
            <a:endParaRPr lang="cs-CZ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rectum</a:t>
            </a:r>
            <a:endParaRPr lang="cs-CZ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část </a:t>
            </a:r>
            <a:r>
              <a:rPr lang="cs-CZ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analis</a:t>
            </a:r>
            <a:r>
              <a:rPr lang="cs-CZ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endParaRPr lang="cs-CZ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5332F69-29E0-41D8-87DF-07422F1AE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044" y="4371470"/>
            <a:ext cx="4951911" cy="218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13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657350" y="-6349"/>
            <a:ext cx="5829300" cy="685859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rgbClr val="000000"/>
                </a:solidFill>
              </a:rPr>
              <a:t>Primitivní střevo a jeho deriváty</a:t>
            </a:r>
            <a:endParaRPr lang="cs-CZ" sz="3000" dirty="0"/>
          </a:p>
        </p:txBody>
      </p:sp>
      <p:sp>
        <p:nvSpPr>
          <p:cNvPr id="5" name="Obdélník 4"/>
          <p:cNvSpPr/>
          <p:nvPr/>
        </p:nvSpPr>
        <p:spPr>
          <a:xfrm>
            <a:off x="1910794" y="2895950"/>
            <a:ext cx="1285102" cy="316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1" name="Obrázek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35" y="1882889"/>
            <a:ext cx="8401929" cy="4163684"/>
          </a:xfrm>
          <a:prstGeom prst="rect">
            <a:avLst/>
          </a:prstGeom>
        </p:spPr>
      </p:pic>
      <p:sp>
        <p:nvSpPr>
          <p:cNvPr id="23" name="Obdélník 22"/>
          <p:cNvSpPr/>
          <p:nvPr/>
        </p:nvSpPr>
        <p:spPr>
          <a:xfrm>
            <a:off x="1348088" y="1625714"/>
            <a:ext cx="843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cap="small" dirty="0">
                <a:solidFill>
                  <a:srgbClr val="000000"/>
                </a:solidFill>
                <a:latin typeface="Calibri" panose="020F0502020204030204" pitchFamily="34" charset="0"/>
              </a:rPr>
              <a:t>4.týden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5602931" y="1625714"/>
            <a:ext cx="843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cap="small" dirty="0">
                <a:solidFill>
                  <a:srgbClr val="000000"/>
                </a:solidFill>
                <a:latin typeface="Calibri" panose="020F0502020204030204" pitchFamily="34" charset="0"/>
              </a:rPr>
              <a:t>5.týden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1457713" y="5535827"/>
            <a:ext cx="333272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/>
        </p:nvSpPr>
        <p:spPr>
          <a:xfrm>
            <a:off x="5512315" y="5688227"/>
            <a:ext cx="333272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ovéPole 28"/>
          <p:cNvSpPr txBox="1"/>
          <p:nvPr/>
        </p:nvSpPr>
        <p:spPr>
          <a:xfrm>
            <a:off x="7422291" y="4522572"/>
            <a:ext cx="1493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</a:rPr>
              <a:t>duodenální klička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3912972" y="4933636"/>
            <a:ext cx="1243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</a:rPr>
              <a:t>pupeční klička</a:t>
            </a:r>
          </a:p>
        </p:txBody>
      </p:sp>
      <p:cxnSp>
        <p:nvCxnSpPr>
          <p:cNvPr id="32" name="Přímá spojnice se šipkou 31"/>
          <p:cNvCxnSpPr>
            <a:stCxn id="29" idx="1"/>
          </p:cNvCxnSpPr>
          <p:nvPr/>
        </p:nvCxnSpPr>
        <p:spPr>
          <a:xfrm flipH="1" flipV="1">
            <a:off x="6771503" y="4401642"/>
            <a:ext cx="650788" cy="274819"/>
          </a:xfrm>
          <a:prstGeom prst="straightConnector1">
            <a:avLst/>
          </a:prstGeom>
          <a:ln w="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se šipkou 33"/>
          <p:cNvCxnSpPr/>
          <p:nvPr/>
        </p:nvCxnSpPr>
        <p:spPr>
          <a:xfrm flipV="1">
            <a:off x="5156646" y="4676461"/>
            <a:ext cx="758122" cy="41106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114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657350" y="-6349"/>
            <a:ext cx="5829300" cy="685859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rgbClr val="000000"/>
                </a:solidFill>
              </a:rPr>
              <a:t>Vývoj předního střeva</a:t>
            </a:r>
            <a:endParaRPr lang="cs-CZ" sz="3000" dirty="0"/>
          </a:p>
        </p:txBody>
      </p:sp>
      <p:sp>
        <p:nvSpPr>
          <p:cNvPr id="2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0" name="Obrázek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76" y="1152927"/>
            <a:ext cx="6431525" cy="4547657"/>
          </a:xfrm>
          <a:prstGeom prst="rect">
            <a:avLst/>
          </a:prstGeom>
        </p:spPr>
      </p:pic>
      <p:cxnSp>
        <p:nvCxnSpPr>
          <p:cNvPr id="5" name="Přímá spojnice se šipkou 4"/>
          <p:cNvCxnSpPr/>
          <p:nvPr/>
        </p:nvCxnSpPr>
        <p:spPr>
          <a:xfrm flipH="1">
            <a:off x="1114798" y="4810897"/>
            <a:ext cx="542552" cy="27184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307975" y="5161690"/>
            <a:ext cx="1613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adenohypofýza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4541738" y="5274240"/>
            <a:ext cx="41499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primární střevo odděleno od ústní jamky (</a:t>
            </a:r>
            <a:r>
              <a:rPr lang="cs-CZ" sz="1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stomodeum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cs-CZ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orofaryngeální</a:t>
            </a:r>
            <a:r>
              <a:rPr lang="cs-CZ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membránou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 </a:t>
            </a:r>
            <a:r>
              <a:rPr lang="cs-CZ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týdnu 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dojde k jejímu proděravění (</a:t>
            </a:r>
            <a:r>
              <a:rPr 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apoptóza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 propojení ústní jamky s předním střevem</a:t>
            </a:r>
            <a:endParaRPr lang="cs-CZ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307974" y="5157120"/>
            <a:ext cx="1613647" cy="4048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/>
          <p:cNvSpPr/>
          <p:nvPr/>
        </p:nvSpPr>
        <p:spPr>
          <a:xfrm>
            <a:off x="2124291" y="5161690"/>
            <a:ext cx="1195558" cy="5601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6728589" y="4180325"/>
            <a:ext cx="932600" cy="3257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5102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789155" y="0"/>
            <a:ext cx="5829300" cy="685859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rgbClr val="000000"/>
                </a:solidFill>
              </a:rPr>
              <a:t>Vývoj předního střeva</a:t>
            </a:r>
            <a:endParaRPr lang="cs-CZ" sz="3000" dirty="0"/>
          </a:p>
        </p:txBody>
      </p:sp>
      <p:sp>
        <p:nvSpPr>
          <p:cNvPr id="5" name="Obdélník 4"/>
          <p:cNvSpPr/>
          <p:nvPr/>
        </p:nvSpPr>
        <p:spPr>
          <a:xfrm>
            <a:off x="2001795" y="2731193"/>
            <a:ext cx="1285102" cy="316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/>
        </p:nvSpPr>
        <p:spPr>
          <a:xfrm>
            <a:off x="1548714" y="5371070"/>
            <a:ext cx="333272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/>
        </p:nvSpPr>
        <p:spPr>
          <a:xfrm>
            <a:off x="5693932" y="5515232"/>
            <a:ext cx="333272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490228" y="1314799"/>
            <a:ext cx="79093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ve 4. týdnu – dilatace a rotace distální části předního střeva -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&gt;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žaludek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30307" y="2889596"/>
            <a:ext cx="1658848" cy="26776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longitudiální</a:t>
            </a:r>
            <a:r>
              <a:rPr lang="cs-CZ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rotace</a:t>
            </a:r>
          </a:p>
          <a:p>
            <a:r>
              <a:rPr lang="cs-CZ" sz="1200" dirty="0">
                <a:solidFill>
                  <a:srgbClr val="000000"/>
                </a:solidFill>
                <a:latin typeface="Arial" panose="020B0604020202020204" pitchFamily="34" charset="0"/>
              </a:rPr>
              <a:t>    vlevo ventrálně</a:t>
            </a:r>
          </a:p>
          <a:p>
            <a:r>
              <a:rPr lang="cs-CZ" sz="1200" dirty="0">
                <a:solidFill>
                  <a:srgbClr val="000000"/>
                </a:solidFill>
                <a:latin typeface="Arial" panose="020B0604020202020204" pitchFamily="34" charset="0"/>
              </a:rPr>
              <a:t>    vpravo dorzálně</a:t>
            </a:r>
          </a:p>
          <a:p>
            <a:endParaRPr lang="cs-CZ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b="1" dirty="0">
                <a:solidFill>
                  <a:srgbClr val="000000"/>
                </a:solidFill>
                <a:latin typeface="Arial" panose="020B0604020202020204" pitchFamily="34" charset="0"/>
              </a:rPr>
              <a:t>nerovnoměrný růst dorzální a ventrální strany</a:t>
            </a:r>
          </a:p>
          <a:p>
            <a:endParaRPr lang="cs-CZ" sz="12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b="1" dirty="0">
                <a:solidFill>
                  <a:srgbClr val="000000"/>
                </a:solidFill>
                <a:latin typeface="Arial" panose="020B0604020202020204" pitchFamily="34" charset="0"/>
              </a:rPr>
              <a:t>rotace kolem sagitální osy</a:t>
            </a:r>
          </a:p>
          <a:p>
            <a:r>
              <a:rPr lang="cs-CZ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   </a:t>
            </a:r>
            <a:r>
              <a:rPr lang="cs-CZ" sz="1200" i="1" dirty="0">
                <a:solidFill>
                  <a:srgbClr val="000000"/>
                </a:solidFill>
                <a:latin typeface="Arial" panose="020B0604020202020204" pitchFamily="34" charset="0"/>
              </a:rPr>
              <a:t>c. minor</a:t>
            </a:r>
            <a:r>
              <a:rPr lang="cs-CZ" sz="1200" dirty="0">
                <a:solidFill>
                  <a:srgbClr val="000000"/>
                </a:solidFill>
                <a:latin typeface="Arial" panose="020B0604020202020204" pitchFamily="34" charset="0"/>
              </a:rPr>
              <a:t> - doprava</a:t>
            </a:r>
          </a:p>
          <a:p>
            <a:r>
              <a:rPr lang="cs-CZ" sz="1200" dirty="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cs-CZ" sz="1200" i="1" dirty="0">
                <a:solidFill>
                  <a:srgbClr val="000000"/>
                </a:solidFill>
                <a:latin typeface="Arial" panose="020B0604020202020204" pitchFamily="34" charset="0"/>
              </a:rPr>
              <a:t> c. major</a:t>
            </a:r>
            <a:r>
              <a:rPr lang="cs-CZ" sz="1200" dirty="0">
                <a:solidFill>
                  <a:srgbClr val="000000"/>
                </a:solidFill>
                <a:latin typeface="Arial" panose="020B0604020202020204" pitchFamily="34" charset="0"/>
              </a:rPr>
              <a:t> - doleva</a:t>
            </a:r>
          </a:p>
          <a:p>
            <a:pPr algn="ctr"/>
            <a:endParaRPr lang="cs-CZ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1881986" y="1994765"/>
            <a:ext cx="7047794" cy="4642905"/>
            <a:chOff x="1715350" y="1926219"/>
            <a:chExt cx="7047794" cy="4642905"/>
          </a:xfrm>
        </p:grpSpPr>
        <p:grpSp>
          <p:nvGrpSpPr>
            <p:cNvPr id="6" name="Skupina 5"/>
            <p:cNvGrpSpPr/>
            <p:nvPr/>
          </p:nvGrpSpPr>
          <p:grpSpPr>
            <a:xfrm>
              <a:off x="1715350" y="1926219"/>
              <a:ext cx="7047794" cy="4642905"/>
              <a:chOff x="1100832" y="1592374"/>
              <a:chExt cx="7047794" cy="4642905"/>
            </a:xfrm>
          </p:grpSpPr>
          <p:pic>
            <p:nvPicPr>
              <p:cNvPr id="4" name="Obrázek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00832" y="1592374"/>
                <a:ext cx="6964011" cy="4642905"/>
              </a:xfrm>
              <a:prstGeom prst="rect">
                <a:avLst/>
              </a:prstGeom>
            </p:spPr>
          </p:pic>
          <p:sp>
            <p:nvSpPr>
              <p:cNvPr id="3" name="Zahnutá šipka nahoru 2"/>
              <p:cNvSpPr/>
              <p:nvPr/>
            </p:nvSpPr>
            <p:spPr>
              <a:xfrm rot="13161442" flipH="1">
                <a:off x="6900500" y="2196802"/>
                <a:ext cx="688992" cy="337751"/>
              </a:xfrm>
              <a:prstGeom prst="curved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Zahnutá šipka nahoru 11"/>
              <p:cNvSpPr/>
              <p:nvPr/>
            </p:nvSpPr>
            <p:spPr>
              <a:xfrm rot="2699516" flipH="1">
                <a:off x="5153047" y="3679828"/>
                <a:ext cx="688992" cy="337751"/>
              </a:xfrm>
              <a:prstGeom prst="curved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Zahnutá šipka nahoru 12"/>
              <p:cNvSpPr/>
              <p:nvPr/>
            </p:nvSpPr>
            <p:spPr>
              <a:xfrm rot="13161442" flipH="1">
                <a:off x="7459634" y="4662091"/>
                <a:ext cx="688992" cy="337751"/>
              </a:xfrm>
              <a:prstGeom prst="curved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Zahnutá šipka nahoru 13"/>
              <p:cNvSpPr/>
              <p:nvPr/>
            </p:nvSpPr>
            <p:spPr>
              <a:xfrm rot="2699516" flipH="1">
                <a:off x="4942362" y="5758549"/>
                <a:ext cx="688992" cy="337751"/>
              </a:xfrm>
              <a:prstGeom prst="curved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TextovéPole 7"/>
            <p:cNvSpPr txBox="1"/>
            <p:nvPr/>
          </p:nvSpPr>
          <p:spPr>
            <a:xfrm>
              <a:off x="5720411" y="3114404"/>
              <a:ext cx="94817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b="1" i="1" dirty="0" err="1">
                  <a:solidFill>
                    <a:srgbClr val="FF0000"/>
                  </a:solidFill>
                </a:rPr>
                <a:t>curvatura</a:t>
              </a:r>
              <a:r>
                <a:rPr lang="cs-CZ" sz="1400" b="1" i="1" dirty="0">
                  <a:solidFill>
                    <a:srgbClr val="FF0000"/>
                  </a:solidFill>
                </a:rPr>
                <a:t> minor</a:t>
              </a:r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7352780" y="4247672"/>
              <a:ext cx="94817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b="1" i="1" dirty="0" err="1">
                  <a:solidFill>
                    <a:srgbClr val="FF0000"/>
                  </a:solidFill>
                </a:rPr>
                <a:t>curvatura</a:t>
              </a:r>
              <a:r>
                <a:rPr lang="cs-CZ" sz="1400" b="1" i="1" dirty="0">
                  <a:solidFill>
                    <a:srgbClr val="FF0000"/>
                  </a:solidFill>
                </a:rPr>
                <a:t> major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83814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Obdélník 8"/>
          <p:cNvSpPr/>
          <p:nvPr/>
        </p:nvSpPr>
        <p:spPr>
          <a:xfrm>
            <a:off x="471802" y="1009004"/>
            <a:ext cx="86230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játra a slinivka vznikají z endodermu předního střeva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(stěna ventrálního duodena) na základě signalizace z okolního mezodermu</a:t>
            </a:r>
          </a:p>
          <a:p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týden: vznik jaterní výchlipky, její slepý konec se rozdělí na:</a:t>
            </a:r>
          </a:p>
          <a:p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		1) kraniální </a:t>
            </a:r>
            <a:r>
              <a:rPr lang="cs-CZ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hepatica</a:t>
            </a: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cs-CZ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hepaticus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žlázový parenchym</a:t>
            </a:r>
          </a:p>
          <a:p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		2) kaudální </a:t>
            </a:r>
            <a:r>
              <a:rPr lang="cs-CZ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cystica</a:t>
            </a: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cs-CZ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cysticus</a:t>
            </a:r>
            <a:r>
              <a:rPr lang="cs-CZ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vesica</a:t>
            </a:r>
            <a:r>
              <a:rPr lang="cs-CZ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fellea</a:t>
            </a:r>
            <a:endParaRPr lang="cs-CZ" sz="16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2" y="2845951"/>
            <a:ext cx="8200395" cy="2396053"/>
          </a:xfrm>
          <a:prstGeom prst="rect">
            <a:avLst/>
          </a:prstGeom>
        </p:spPr>
      </p:pic>
      <p:sp>
        <p:nvSpPr>
          <p:cNvPr id="16" name="Obdélník 15"/>
          <p:cNvSpPr/>
          <p:nvPr/>
        </p:nvSpPr>
        <p:spPr>
          <a:xfrm>
            <a:off x="378940" y="5420148"/>
            <a:ext cx="82932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týden: vznik dorzální slinivkové výchlipky (</a:t>
            </a:r>
            <a:r>
              <a:rPr lang="cs-CZ" sz="1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pancreas</a:t>
            </a:r>
            <a:r>
              <a:rPr lang="cs-CZ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dorsale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proti odstupu jaterní výchlipky, o několik dnu později vzniká ventrální výchlipka (</a:t>
            </a:r>
            <a:r>
              <a:rPr lang="cs-CZ" sz="1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pancreas</a:t>
            </a:r>
            <a:r>
              <a:rPr lang="cs-CZ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ventrale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týden: po otočení </a:t>
            </a:r>
            <a:r>
              <a:rPr 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duodeální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kličky dochází oba základy slinivky dostanou k sobě a fúzují 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sz="1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caput</a:t>
            </a:r>
            <a:r>
              <a:rPr lang="cs-CZ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pancreatis</a:t>
            </a:r>
            <a:r>
              <a:rPr lang="cs-CZ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corpus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cauda</a:t>
            </a:r>
            <a:r>
              <a:rPr lang="cs-CZ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pancreatis</a:t>
            </a:r>
            <a:r>
              <a:rPr lang="cs-CZ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jsou z dorzálního základu)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ACADAD4-E014-4967-8414-272C92732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9155" y="0"/>
            <a:ext cx="5829300" cy="685859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rgbClr val="000000"/>
                </a:solidFill>
              </a:rPr>
              <a:t>Vývoj předního střeva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3150660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657350" y="-6349"/>
            <a:ext cx="5829300" cy="685859"/>
          </a:xfrm>
        </p:spPr>
        <p:txBody>
          <a:bodyPr>
            <a:normAutofit/>
          </a:bodyPr>
          <a:lstStyle/>
          <a:p>
            <a:r>
              <a:rPr lang="cs-CZ" sz="3000" dirty="0"/>
              <a:t>Vývoj trávicího ústrojí</a:t>
            </a:r>
            <a:endParaRPr lang="en-GB" sz="3000" dirty="0"/>
          </a:p>
        </p:txBody>
      </p:sp>
      <p:sp>
        <p:nvSpPr>
          <p:cNvPr id="5" name="Obdélník 4"/>
          <p:cNvSpPr/>
          <p:nvPr/>
        </p:nvSpPr>
        <p:spPr>
          <a:xfrm>
            <a:off x="2001795" y="2731193"/>
            <a:ext cx="1285102" cy="316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378651" y="1082124"/>
            <a:ext cx="37237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cap="small" dirty="0">
                <a:solidFill>
                  <a:srgbClr val="000000"/>
                </a:solidFill>
                <a:latin typeface="Calibri" panose="020F0502020204030204" pitchFamily="34" charset="0"/>
              </a:rPr>
              <a:t>Entoderm</a:t>
            </a:r>
          </a:p>
          <a:p>
            <a:pPr marL="342900" indent="-342900">
              <a:buFontTx/>
              <a:buChar char="-"/>
            </a:pP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trávící trubice a přidružené orgány</a:t>
            </a:r>
          </a:p>
          <a:p>
            <a:endParaRPr lang="cs-CZ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cs-CZ" sz="2000" cap="small" dirty="0">
                <a:solidFill>
                  <a:srgbClr val="000000"/>
                </a:solidFill>
                <a:latin typeface="Calibri" panose="020F0502020204030204" pitchFamily="34" charset="0"/>
              </a:rPr>
              <a:t>Mezoderm (</a:t>
            </a:r>
            <a:r>
              <a:rPr lang="cs-CZ" sz="2000" cap="small" dirty="0" err="1">
                <a:solidFill>
                  <a:srgbClr val="000000"/>
                </a:solidFill>
                <a:latin typeface="Calibri" panose="020F0502020204030204" pitchFamily="34" charset="0"/>
              </a:rPr>
              <a:t>splachnopleura</a:t>
            </a:r>
            <a:r>
              <a:rPr lang="cs-CZ" sz="2000" cap="small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marL="342900" indent="-342900">
              <a:buFontTx/>
              <a:buChar char="-"/>
            </a:pP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pojivové tkáně</a:t>
            </a:r>
          </a:p>
          <a:p>
            <a:pPr marL="342900" indent="-342900">
              <a:buFontTx/>
              <a:buChar char="-"/>
            </a:pP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svaly </a:t>
            </a:r>
          </a:p>
          <a:p>
            <a:endParaRPr lang="cs-CZ" sz="2000" cap="small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cs-CZ" sz="2000" cap="small" dirty="0">
                <a:solidFill>
                  <a:srgbClr val="000000"/>
                </a:solidFill>
                <a:latin typeface="Calibri" panose="020F0502020204030204" pitchFamily="34" charset="0"/>
              </a:rPr>
              <a:t>Ektoderm</a:t>
            </a:r>
          </a:p>
          <a:p>
            <a:pPr marL="342900" indent="-342900">
              <a:buFontTx/>
              <a:buChar char="-"/>
            </a:pP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počáteční (ústní dutina) a koncový (periferie análního úseku) oddíl trávicího systému</a:t>
            </a:r>
          </a:p>
          <a:p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cs-CZ" sz="2000" cap="small" dirty="0">
                <a:solidFill>
                  <a:srgbClr val="000000"/>
                </a:solidFill>
                <a:latin typeface="Calibri" panose="020F0502020204030204" pitchFamily="34" charset="0"/>
              </a:rPr>
              <a:t>Buňky neurální lišty (</a:t>
            </a:r>
            <a:r>
              <a:rPr lang="cs-CZ" sz="2000" cap="small" dirty="0" err="1">
                <a:solidFill>
                  <a:srgbClr val="000000"/>
                </a:solidFill>
                <a:latin typeface="Calibri" panose="020F0502020204030204" pitchFamily="34" charset="0"/>
              </a:rPr>
              <a:t>neural</a:t>
            </a:r>
            <a:r>
              <a:rPr lang="cs-CZ" sz="2000" cap="small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2000" cap="small" dirty="0" err="1">
                <a:solidFill>
                  <a:srgbClr val="000000"/>
                </a:solidFill>
                <a:latin typeface="Calibri" panose="020F0502020204030204" pitchFamily="34" charset="0"/>
              </a:rPr>
              <a:t>crest</a:t>
            </a:r>
            <a:r>
              <a:rPr lang="cs-CZ" sz="2000" cap="small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-     čelist, nosní patro, zuby  </a:t>
            </a:r>
          </a:p>
          <a:p>
            <a:pPr marL="342900" indent="-342900">
              <a:buFontTx/>
              <a:buChar char="-"/>
            </a:pP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enterální nervový systém</a:t>
            </a:r>
          </a:p>
          <a:p>
            <a:pPr marL="342900" indent="-342900">
              <a:buFontTx/>
              <a:buChar char="-"/>
            </a:pP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částečně hltan </a:t>
            </a:r>
            <a:endParaRPr lang="cs-CZ" sz="2000" dirty="0"/>
          </a:p>
          <a:p>
            <a:pPr marL="342900" indent="-342900">
              <a:buFontTx/>
              <a:buChar char="-"/>
            </a:pPr>
            <a:endParaRPr lang="cs-CZ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BC7190-547E-4B16-88B7-874E8C219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508" y="853204"/>
            <a:ext cx="3142956" cy="165276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666" y="4638357"/>
            <a:ext cx="1812145" cy="214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722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71" y="1117216"/>
            <a:ext cx="6766560" cy="548030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739C27-5363-4AC6-B7A6-99A10A484D66}"/>
              </a:ext>
            </a:extLst>
          </p:cNvPr>
          <p:cNvSpPr txBox="1">
            <a:spLocks/>
          </p:cNvSpPr>
          <p:nvPr/>
        </p:nvSpPr>
        <p:spPr>
          <a:xfrm>
            <a:off x="1789155" y="0"/>
            <a:ext cx="5829300" cy="6858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000" dirty="0">
                <a:solidFill>
                  <a:srgbClr val="000000"/>
                </a:solidFill>
              </a:rPr>
              <a:t>Vývoj předního střeva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37352617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" name="Obdélník 4"/>
          <p:cNvSpPr/>
          <p:nvPr/>
        </p:nvSpPr>
        <p:spPr>
          <a:xfrm>
            <a:off x="2001795" y="2731193"/>
            <a:ext cx="1285102" cy="316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/>
        </p:nvSpPr>
        <p:spPr>
          <a:xfrm>
            <a:off x="1548714" y="5371070"/>
            <a:ext cx="333272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/>
        </p:nvSpPr>
        <p:spPr>
          <a:xfrm>
            <a:off x="5693932" y="5515232"/>
            <a:ext cx="333272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913" y="945994"/>
            <a:ext cx="4607636" cy="577245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164838" y="1126125"/>
            <a:ext cx="7071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5. týden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8260968" y="2342009"/>
            <a:ext cx="7071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6. týden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3918141" y="3281621"/>
            <a:ext cx="785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11. týden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8083491" y="4893810"/>
            <a:ext cx="785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12. týden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7403793" y="5667632"/>
            <a:ext cx="1106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fetální období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19057" y="1476274"/>
            <a:ext cx="34257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probíhá v důsledku růstu trávicí trubice a proliferace </a:t>
            </a:r>
            <a:r>
              <a:rPr lang="cs-CZ" i="1" dirty="0" err="1"/>
              <a:t>arteria</a:t>
            </a:r>
            <a:r>
              <a:rPr lang="cs-CZ" i="1" dirty="0"/>
              <a:t> </a:t>
            </a:r>
            <a:r>
              <a:rPr lang="cs-CZ" i="1" dirty="0" err="1"/>
              <a:t>mesenterica</a:t>
            </a:r>
            <a:r>
              <a:rPr lang="cs-CZ" i="1" dirty="0"/>
              <a:t> </a:t>
            </a:r>
            <a:r>
              <a:rPr lang="cs-CZ" i="1" dirty="0" err="1"/>
              <a:t>interior</a:t>
            </a:r>
            <a:r>
              <a:rPr lang="cs-CZ" dirty="0"/>
              <a:t>, která střevní kličku vyživuje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cs typeface="Arial" panose="020B0604020202020204" pitchFamily="34" charset="0"/>
              </a:rPr>
              <a:t>vázáno na vývoj mezenteria</a:t>
            </a:r>
            <a:endParaRPr lang="cs-CZ" dirty="0"/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19057" y="868232"/>
            <a:ext cx="3071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cs-CZ" b="1" dirty="0"/>
              <a:t>točení o cca 270</a:t>
            </a:r>
            <a:r>
              <a:rPr lang="cs-CZ" b="1" baseline="30000" dirty="0"/>
              <a:t>o</a:t>
            </a:r>
            <a:r>
              <a:rPr lang="cs-CZ" b="1" dirty="0"/>
              <a:t> proti   směru hodinových ručiček</a:t>
            </a:r>
          </a:p>
        </p:txBody>
      </p:sp>
      <p:sp>
        <p:nvSpPr>
          <p:cNvPr id="7" name="Obdélník 6"/>
          <p:cNvSpPr/>
          <p:nvPr/>
        </p:nvSpPr>
        <p:spPr>
          <a:xfrm>
            <a:off x="419057" y="5101962"/>
            <a:ext cx="34836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cs typeface="Arial" panose="020B0604020202020204" pitchFamily="34" charset="0"/>
              </a:rPr>
              <a:t>kaudální část středního střeva ztlušťuje za vzniku </a:t>
            </a:r>
            <a:r>
              <a:rPr lang="cs-CZ" dirty="0" err="1">
                <a:solidFill>
                  <a:srgbClr val="000000"/>
                </a:solidFill>
                <a:cs typeface="Arial" panose="020B0604020202020204" pitchFamily="34" charset="0"/>
              </a:rPr>
              <a:t>caeca</a:t>
            </a:r>
            <a:r>
              <a:rPr lang="cs-CZ" dirty="0">
                <a:solidFill>
                  <a:srgbClr val="000000"/>
                </a:solidFill>
                <a:cs typeface="Arial" panose="020B0604020202020204" pitchFamily="34" charset="0"/>
              </a:rPr>
              <a:t>; jeho </a:t>
            </a:r>
            <a:r>
              <a:rPr lang="cs-CZ" dirty="0" err="1">
                <a:solidFill>
                  <a:srgbClr val="000000"/>
                </a:solidFill>
                <a:cs typeface="Arial" panose="020B0604020202020204" pitchFamily="34" charset="0"/>
              </a:rPr>
              <a:t>nejkraniálnější</a:t>
            </a:r>
            <a:r>
              <a:rPr lang="cs-CZ" dirty="0">
                <a:solidFill>
                  <a:srgbClr val="000000"/>
                </a:solidFill>
                <a:cs typeface="Arial" panose="020B0604020202020204" pitchFamily="34" charset="0"/>
              </a:rPr>
              <a:t> část se elonguje bez ztluštění → </a:t>
            </a:r>
            <a:r>
              <a:rPr lang="cs-CZ" dirty="0" err="1">
                <a:solidFill>
                  <a:srgbClr val="000000"/>
                </a:solidFill>
                <a:cs typeface="Arial" panose="020B0604020202020204" pitchFamily="34" charset="0"/>
              </a:rPr>
              <a:t>appendix</a:t>
            </a:r>
            <a:r>
              <a:rPr lang="cs-CZ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cs-CZ" i="1" dirty="0" err="1">
                <a:solidFill>
                  <a:srgbClr val="000000"/>
                </a:solidFill>
                <a:cs typeface="Arial" panose="020B0604020202020204" pitchFamily="34" charset="0"/>
              </a:rPr>
              <a:t>processus</a:t>
            </a:r>
            <a:r>
              <a:rPr lang="cs-CZ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cs typeface="Arial" panose="020B0604020202020204" pitchFamily="34" charset="0"/>
              </a:rPr>
              <a:t>vermiforis</a:t>
            </a:r>
            <a:r>
              <a:rPr lang="cs-CZ" i="1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cs-CZ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84"/>
          <a:stretch/>
        </p:blipFill>
        <p:spPr>
          <a:xfrm>
            <a:off x="539347" y="3281621"/>
            <a:ext cx="3185134" cy="1719607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3902738" y="868232"/>
            <a:ext cx="5158884" cy="59279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E42EE36-CE97-42B1-AA05-FC76D5781832}"/>
              </a:ext>
            </a:extLst>
          </p:cNvPr>
          <p:cNvSpPr txBox="1">
            <a:spLocks/>
          </p:cNvSpPr>
          <p:nvPr/>
        </p:nvSpPr>
        <p:spPr>
          <a:xfrm>
            <a:off x="1789155" y="0"/>
            <a:ext cx="5829300" cy="6858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000" dirty="0">
                <a:solidFill>
                  <a:srgbClr val="000000"/>
                </a:solidFill>
              </a:rPr>
              <a:t>Vývoj středního střeva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18722046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394" y="1169311"/>
            <a:ext cx="4851675" cy="5536617"/>
          </a:xfrm>
          <a:prstGeom prst="rect">
            <a:avLst/>
          </a:prstGeom>
        </p:spPr>
      </p:pic>
      <p:sp>
        <p:nvSpPr>
          <p:cNvPr id="16" name="Obdélník 15"/>
          <p:cNvSpPr/>
          <p:nvPr/>
        </p:nvSpPr>
        <p:spPr>
          <a:xfrm>
            <a:off x="398415" y="1567739"/>
            <a:ext cx="2995661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fyziologická pupeční hernie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během rotace střevních kliček dojde k jejich dočasnému opuštění břišní dutiny</a:t>
            </a:r>
          </a:p>
          <a:p>
            <a:pPr marL="285750" indent="-285750">
              <a:buFontTx/>
              <a:buChar char="-"/>
            </a:pP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9. týden: repozice hernie (zpětný návrat), spojeno s obliterací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exocoelomu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pupečníku</a:t>
            </a:r>
          </a:p>
          <a:p>
            <a:pPr marL="285750" indent="-285750">
              <a:buFontTx/>
              <a:buChar char="-"/>
            </a:pP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během návratu kraniální kličky se umísťují doleva a kaudální doprava </a:t>
            </a:r>
          </a:p>
          <a:p>
            <a:pPr marL="285750" indent="-285750">
              <a:buFontTx/>
              <a:buChar char="-"/>
            </a:pPr>
            <a:endParaRPr lang="cs-CZ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CE7666C-21E7-4EDB-928B-5B76443FBA55}"/>
              </a:ext>
            </a:extLst>
          </p:cNvPr>
          <p:cNvSpPr txBox="1">
            <a:spLocks/>
          </p:cNvSpPr>
          <p:nvPr/>
        </p:nvSpPr>
        <p:spPr>
          <a:xfrm>
            <a:off x="1789155" y="0"/>
            <a:ext cx="5829300" cy="6858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000" dirty="0">
                <a:solidFill>
                  <a:srgbClr val="000000"/>
                </a:solidFill>
              </a:rPr>
              <a:t>Vývoj středního střeva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26830236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90" y="2203352"/>
            <a:ext cx="7274173" cy="45629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789155" y="0"/>
            <a:ext cx="5829300" cy="685859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rgbClr val="000000"/>
                </a:solidFill>
              </a:rPr>
              <a:t>Vývoj zadního střeva</a:t>
            </a:r>
            <a:endParaRPr lang="cs-CZ" sz="3000" dirty="0"/>
          </a:p>
        </p:txBody>
      </p:sp>
      <p:sp>
        <p:nvSpPr>
          <p:cNvPr id="22" name="Obdélník 21"/>
          <p:cNvSpPr/>
          <p:nvPr/>
        </p:nvSpPr>
        <p:spPr>
          <a:xfrm>
            <a:off x="317772" y="875370"/>
            <a:ext cx="95382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rozdělení kloaky </a:t>
            </a:r>
            <a:r>
              <a:rPr lang="en-GB" b="1" dirty="0" err="1">
                <a:latin typeface="ArialMT"/>
              </a:rPr>
              <a:t>urorektálním</a:t>
            </a:r>
            <a:r>
              <a:rPr lang="en-GB" b="1" dirty="0">
                <a:latin typeface="ArialMT"/>
              </a:rPr>
              <a:t> </a:t>
            </a:r>
            <a:r>
              <a:rPr lang="en-GB" b="1" dirty="0" err="1">
                <a:latin typeface="ArialMT"/>
              </a:rPr>
              <a:t>septem</a:t>
            </a:r>
            <a:endParaRPr lang="cs-CZ" b="1" dirty="0"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MT"/>
              </a:rPr>
              <a:t>v</a:t>
            </a:r>
            <a:r>
              <a:rPr lang="en-GB" dirty="0" err="1">
                <a:latin typeface="ArialMT"/>
              </a:rPr>
              <a:t>entrálně</a:t>
            </a:r>
            <a:r>
              <a:rPr lang="en-GB" dirty="0">
                <a:latin typeface="ArialMT"/>
              </a:rPr>
              <a:t> </a:t>
            </a:r>
            <a:r>
              <a:rPr lang="en-GB" dirty="0" err="1">
                <a:latin typeface="ArialMT"/>
              </a:rPr>
              <a:t>vzniká</a:t>
            </a:r>
            <a:r>
              <a:rPr lang="en-GB" dirty="0">
                <a:latin typeface="ArialMT"/>
              </a:rPr>
              <a:t> </a:t>
            </a:r>
            <a:r>
              <a:rPr lang="en-GB" b="1" i="1" dirty="0">
                <a:latin typeface="ArialMT"/>
              </a:rPr>
              <a:t>sinus urogenitalis</a:t>
            </a:r>
            <a:r>
              <a:rPr lang="en-GB" dirty="0">
                <a:latin typeface="ArialMT"/>
              </a:rPr>
              <a:t>, </a:t>
            </a:r>
            <a:r>
              <a:rPr lang="en-GB" dirty="0" err="1">
                <a:latin typeface="ArialMT"/>
              </a:rPr>
              <a:t>dorzálně</a:t>
            </a:r>
            <a:r>
              <a:rPr lang="en-GB" dirty="0">
                <a:latin typeface="ArialMT"/>
              </a:rPr>
              <a:t> </a:t>
            </a:r>
            <a:r>
              <a:rPr lang="en-GB" b="1" dirty="0" err="1">
                <a:latin typeface="ArialMT"/>
              </a:rPr>
              <a:t>anorektální</a:t>
            </a:r>
            <a:r>
              <a:rPr lang="en-GB" b="1" dirty="0">
                <a:latin typeface="ArialMT"/>
              </a:rPr>
              <a:t> </a:t>
            </a:r>
            <a:r>
              <a:rPr lang="en-GB" b="1" dirty="0" err="1">
                <a:latin typeface="ArialMT"/>
              </a:rPr>
              <a:t>kanál</a:t>
            </a:r>
            <a:endParaRPr lang="cs-CZ" b="1" dirty="0">
              <a:latin typeface="ArialMT"/>
            </a:endParaRPr>
          </a:p>
          <a:p>
            <a:pPr algn="l"/>
            <a:r>
              <a:rPr lang="nn-NO" sz="1800" b="0" i="0" u="none" strike="noStrike" baseline="0" dirty="0">
                <a:latin typeface="ArialMT"/>
              </a:rPr>
              <a:t>• </a:t>
            </a:r>
            <a:r>
              <a:rPr lang="cs-CZ" sz="1800" b="0" i="0" u="none" strike="noStrike" baseline="0" dirty="0">
                <a:latin typeface="ArialMT"/>
              </a:rPr>
              <a:t>  m</a:t>
            </a:r>
            <a:r>
              <a:rPr lang="nn-NO" sz="1800" b="0" i="0" u="none" strike="noStrike" baseline="0" dirty="0">
                <a:latin typeface="ArialMT"/>
              </a:rPr>
              <a:t>embrána se v oblasti rekta perforuje</a:t>
            </a:r>
            <a:endParaRPr lang="cs-CZ" sz="1800" b="0" i="0" u="none" strike="noStrike" baseline="0" dirty="0">
              <a:latin typeface="ArialMT"/>
            </a:endParaRPr>
          </a:p>
          <a:p>
            <a:pPr algn="l"/>
            <a:r>
              <a:rPr lang="cs-CZ" dirty="0">
                <a:latin typeface="ArialMT"/>
              </a:rPr>
              <a:t>    (</a:t>
            </a:r>
            <a:r>
              <a:rPr lang="nn-NO" sz="1800" b="0" i="0" u="none" strike="noStrike" baseline="0" dirty="0">
                <a:latin typeface="ArialMT"/>
              </a:rPr>
              <a:t>kaudální část rekta vzniká z</a:t>
            </a:r>
            <a:r>
              <a:rPr lang="cs-CZ" sz="1800" b="0" i="0" u="none" strike="noStrike" baseline="0" dirty="0">
                <a:latin typeface="ArialMT"/>
              </a:rPr>
              <a:t> </a:t>
            </a:r>
            <a:r>
              <a:rPr lang="en-GB" sz="1800" b="0" i="0" u="none" strike="noStrike" baseline="0" dirty="0" err="1">
                <a:latin typeface="ArialMT"/>
              </a:rPr>
              <a:t>ektodermu</a:t>
            </a:r>
            <a:r>
              <a:rPr lang="cs-CZ" sz="1800" b="0" i="0" u="none" strike="noStrike" baseline="0" dirty="0">
                <a:latin typeface="ArialMT"/>
              </a:rPr>
              <a:t> -</a:t>
            </a:r>
            <a:r>
              <a:rPr lang="en-GB" sz="1800" b="0" i="0" u="none" strike="noStrike" baseline="0" dirty="0">
                <a:latin typeface="ArialMT"/>
              </a:rPr>
              <a:t> proto </a:t>
            </a:r>
            <a:r>
              <a:rPr lang="en-GB" sz="1800" b="0" i="0" u="none" strike="noStrike" baseline="0" dirty="0" err="1">
                <a:latin typeface="ArialMT"/>
              </a:rPr>
              <a:t>jiné</a:t>
            </a:r>
            <a:r>
              <a:rPr lang="en-GB" sz="1800" b="0" i="0" u="none" strike="noStrike" baseline="0" dirty="0">
                <a:latin typeface="ArialMT"/>
              </a:rPr>
              <a:t> </a:t>
            </a:r>
            <a:r>
              <a:rPr lang="en-GB" sz="1800" b="0" i="0" u="none" strike="noStrike" baseline="0" dirty="0" err="1">
                <a:latin typeface="ArialMT"/>
              </a:rPr>
              <a:t>cév</a:t>
            </a:r>
            <a:r>
              <a:rPr lang="cs-CZ" sz="1800" b="0" i="0" u="none" strike="noStrike" baseline="0" dirty="0">
                <a:latin typeface="ArialMT"/>
              </a:rPr>
              <a:t>ní zásobení</a:t>
            </a:r>
            <a:r>
              <a:rPr lang="en-GB" sz="1800" b="0" i="0" u="none" strike="noStrike" baseline="0" dirty="0">
                <a:latin typeface="ArialMT"/>
              </a:rPr>
              <a:t>)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28149" y="2988730"/>
            <a:ext cx="791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5. týden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6253869" y="2105958"/>
            <a:ext cx="791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6. týden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7213213" y="3296507"/>
            <a:ext cx="791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8. týden</a:t>
            </a:r>
          </a:p>
        </p:txBody>
      </p:sp>
    </p:spTree>
    <p:extLst>
      <p:ext uri="{BB962C8B-B14F-4D97-AF65-F5344CB8AC3E}">
        <p14:creationId xmlns:p14="http://schemas.microsoft.com/office/powerpoint/2010/main" val="12169088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789155" y="0"/>
            <a:ext cx="5829300" cy="685859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rgbClr val="000000"/>
                </a:solidFill>
              </a:rPr>
              <a:t>Meconium</a:t>
            </a:r>
            <a:endParaRPr lang="cs-CZ" sz="3000" dirty="0"/>
          </a:p>
        </p:txBody>
      </p:sp>
      <p:sp>
        <p:nvSpPr>
          <p:cNvPr id="22" name="Obdélník 21"/>
          <p:cNvSpPr/>
          <p:nvPr/>
        </p:nvSpPr>
        <p:spPr>
          <a:xfrm>
            <a:off x="444088" y="866775"/>
            <a:ext cx="514701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= smolka, novorozenecká stolice</a:t>
            </a:r>
          </a:p>
          <a:p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altLang="en-US" dirty="0" err="1">
                <a:latin typeface="Arial" panose="020B0604020202020204" pitchFamily="34" charset="0"/>
              </a:rPr>
              <a:t>vzniká</a:t>
            </a:r>
            <a:r>
              <a:rPr lang="en-US" altLang="en-US" dirty="0">
                <a:latin typeface="Arial" panose="020B0604020202020204" pitchFamily="34" charset="0"/>
              </a:rPr>
              <a:t> z </a:t>
            </a:r>
            <a:r>
              <a:rPr lang="en-US" altLang="en-US" dirty="0" err="1">
                <a:latin typeface="Arial" panose="020B0604020202020204" pitchFamily="34" charset="0"/>
              </a:rPr>
              <a:t>látek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polknutých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dítětem</a:t>
            </a:r>
            <a:r>
              <a:rPr lang="en-US" altLang="en-US" dirty="0">
                <a:latin typeface="Arial" panose="020B0604020202020204" pitchFamily="34" charset="0"/>
              </a:rPr>
              <a:t> v </a:t>
            </a:r>
            <a:r>
              <a:rPr lang="cs-CZ" altLang="en-US" dirty="0">
                <a:latin typeface="Arial" panose="020B0604020202020204" pitchFamily="34" charset="0"/>
              </a:rPr>
              <a:t>děloze (epitel, lanugo, hlen, plodová voda, žluč,..)</a:t>
            </a:r>
          </a:p>
          <a:p>
            <a:pPr marL="285750" indent="-285750">
              <a:buFontTx/>
              <a:buChar char="-"/>
            </a:pPr>
            <a:endParaRPr lang="cs-CZ" altLang="en-US" dirty="0"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altLang="en-US" dirty="0">
                <a:latin typeface="Arial" panose="020B0604020202020204" pitchFamily="34" charset="0"/>
              </a:rPr>
              <a:t>tmavá, nezapáchá, konzistence dehtu</a:t>
            </a:r>
          </a:p>
          <a:p>
            <a:pPr marL="285750" indent="-285750">
              <a:buFontTx/>
              <a:buChar char="-"/>
            </a:pPr>
            <a:endParaRPr lang="cs-CZ" altLang="en-US" dirty="0"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altLang="en-US" dirty="0">
                <a:latin typeface="Arial" panose="020B0604020202020204" pitchFamily="34" charset="0"/>
              </a:rPr>
              <a:t>běžně neopouští střeva před porodem</a:t>
            </a:r>
          </a:p>
          <a:p>
            <a:pPr marL="285750" indent="-285750">
              <a:buFontTx/>
              <a:buChar char="-"/>
            </a:pPr>
            <a:endParaRPr lang="cs-CZ" altLang="en-US" dirty="0"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altLang="en-US" dirty="0">
                <a:latin typeface="Arial" panose="020B0604020202020204" pitchFamily="34" charset="0"/>
              </a:rPr>
              <a:t>pokud je vyloučena před porodem jeví se v plodové vodě se projevuje zeleně, hnědě nebo žlutě</a:t>
            </a:r>
          </a:p>
          <a:p>
            <a:pPr marL="285750" indent="-285750">
              <a:buFontTx/>
              <a:buChar char="-"/>
            </a:pPr>
            <a:endParaRPr lang="cs-CZ" altLang="en-US" dirty="0"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altLang="en-US" b="1" i="1" dirty="0">
                <a:latin typeface="Arial" panose="020B0604020202020204" pitchFamily="34" charset="0"/>
              </a:rPr>
              <a:t>meconium aspiration syndrom </a:t>
            </a:r>
          </a:p>
          <a:p>
            <a:r>
              <a:rPr lang="cs-CZ" altLang="en-US" b="1" i="1" dirty="0">
                <a:latin typeface="Arial" panose="020B0604020202020204" pitchFamily="34" charset="0"/>
              </a:rPr>
              <a:t>     </a:t>
            </a:r>
            <a:r>
              <a:rPr lang="cs-CZ" altLang="en-US" dirty="0">
                <a:latin typeface="Arial" panose="020B0604020202020204" pitchFamily="34" charset="0"/>
              </a:rPr>
              <a:t>= vdechnutí smolky z plodové vody</a:t>
            </a:r>
          </a:p>
          <a:p>
            <a:r>
              <a:rPr lang="cs-CZ" altLang="en-US" dirty="0">
                <a:latin typeface="Arial" panose="020B0604020202020204" pitchFamily="34" charset="0"/>
              </a:rPr>
              <a:t>     - nutno odsát a uvolnit dýchcí cesty</a:t>
            </a:r>
          </a:p>
          <a:p>
            <a:endParaRPr lang="cs-CZ" dirty="0">
              <a:latin typeface="Arial" panose="020B0604020202020204" pitchFamily="34" charset="0"/>
            </a:endParaRPr>
          </a:p>
          <a:p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01238A-2301-6319-FDA2-0D1223FFAF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49306" y="618103"/>
            <a:ext cx="1995460" cy="2659574"/>
          </a:xfrm>
          <a:prstGeom prst="rect">
            <a:avLst/>
          </a:prstGeom>
        </p:spPr>
      </p:pic>
      <p:pic>
        <p:nvPicPr>
          <p:cNvPr id="1027" name="Picture 3">
            <a:hlinkClick r:id="rId3"/>
            <a:extLst>
              <a:ext uri="{FF2B5EF4-FFF2-40B4-BE49-F238E27FC236}">
                <a16:creationId xmlns:a16="http://schemas.microsoft.com/office/drawing/2014/main" id="{DEE5C030-1F8A-4386-765B-AE2A9A580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250" y="3049141"/>
            <a:ext cx="2659574" cy="110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Meconium Aspiration Syndrome And HIE In Babies - Boston Law Group, LLC">
            <a:extLst>
              <a:ext uri="{FF2B5EF4-FFF2-40B4-BE49-F238E27FC236}">
                <a16:creationId xmlns:a16="http://schemas.microsoft.com/office/drawing/2014/main" id="{24AA2599-9FE4-72BB-0417-7156EB518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430" y="4329514"/>
            <a:ext cx="3617403" cy="240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4198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extovéPole 11"/>
          <p:cNvSpPr txBox="1"/>
          <p:nvPr/>
        </p:nvSpPr>
        <p:spPr>
          <a:xfrm>
            <a:off x="519222" y="1182426"/>
            <a:ext cx="8311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small" dirty="0"/>
              <a:t>výchlipky a duplikace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930" y="1505591"/>
            <a:ext cx="4824984" cy="505663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657350" y="-6349"/>
            <a:ext cx="6185072" cy="685859"/>
          </a:xfrm>
        </p:spPr>
        <p:txBody>
          <a:bodyPr>
            <a:noAutofit/>
          </a:bodyPr>
          <a:lstStyle/>
          <a:p>
            <a:r>
              <a:rPr lang="cs-CZ" sz="3000" dirty="0">
                <a:solidFill>
                  <a:srgbClr val="000000"/>
                </a:solidFill>
              </a:rPr>
              <a:t>Vrozené vývojové vady trávicího traktu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3593829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extovéPole 11"/>
          <p:cNvSpPr txBox="1"/>
          <p:nvPr/>
        </p:nvSpPr>
        <p:spPr>
          <a:xfrm>
            <a:off x="519222" y="1182426"/>
            <a:ext cx="8311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small" dirty="0"/>
              <a:t>pylorostenóza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657350" y="-6349"/>
            <a:ext cx="6185072" cy="685859"/>
          </a:xfrm>
        </p:spPr>
        <p:txBody>
          <a:bodyPr>
            <a:noAutofit/>
          </a:bodyPr>
          <a:lstStyle/>
          <a:p>
            <a:r>
              <a:rPr lang="cs-CZ" sz="3000" dirty="0">
                <a:solidFill>
                  <a:srgbClr val="000000"/>
                </a:solidFill>
              </a:rPr>
              <a:t>Vrozené vývojové vady trávicího traktu</a:t>
            </a:r>
            <a:endParaRPr lang="cs-CZ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53A5E7-50B5-4394-9524-B9E36C7E1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124" y="2280020"/>
            <a:ext cx="3380083" cy="2028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70DF15-E410-4C10-9303-7F08A5F4A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979" y="1367092"/>
            <a:ext cx="2810799" cy="2676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33DD6C-794D-40B1-A8C8-66077A829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947" y="4411456"/>
            <a:ext cx="2888668" cy="2131273"/>
          </a:xfrm>
          <a:prstGeom prst="rect">
            <a:avLst/>
          </a:prstGeom>
        </p:spPr>
      </p:pic>
      <p:pic>
        <p:nvPicPr>
          <p:cNvPr id="1026" name="Picture 2" descr="Pyloric Stenosis – Undergraduate Diagnostic Imaging Fundamentals">
            <a:extLst>
              <a:ext uri="{FF2B5EF4-FFF2-40B4-BE49-F238E27FC236}">
                <a16:creationId xmlns:a16="http://schemas.microsoft.com/office/drawing/2014/main" id="{FAE1BC8F-4D08-45EA-B662-A8134B85D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421" y="4286758"/>
            <a:ext cx="2601383" cy="225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9DD324-211A-4F69-8E3F-F0CE7421D340}"/>
              </a:ext>
            </a:extLst>
          </p:cNvPr>
          <p:cNvSpPr txBox="1"/>
          <p:nvPr/>
        </p:nvSpPr>
        <p:spPr>
          <a:xfrm>
            <a:off x="511395" y="1496064"/>
            <a:ext cx="5138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idiopatické ztluštění svaloviny pylorického svěrače</a:t>
            </a:r>
          </a:p>
          <a:p>
            <a:pPr marL="285750" indent="-285750">
              <a:buFontTx/>
              <a:buChar char="-"/>
            </a:pPr>
            <a:r>
              <a:rPr lang="cs-CZ" dirty="0"/>
              <a:t>explozivní zvracení, dehydratace</a:t>
            </a:r>
          </a:p>
        </p:txBody>
      </p:sp>
    </p:spTree>
    <p:extLst>
      <p:ext uri="{BB962C8B-B14F-4D97-AF65-F5344CB8AC3E}">
        <p14:creationId xmlns:p14="http://schemas.microsoft.com/office/powerpoint/2010/main" val="33507609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DAF73A-A679-4490-A1A4-B002BBF0D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796" y="5014166"/>
            <a:ext cx="2343721" cy="174314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71" y="2384569"/>
            <a:ext cx="2116558" cy="277419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494759" y="1738238"/>
            <a:ext cx="1354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small" dirty="0" err="1"/>
              <a:t>omphalocele</a:t>
            </a:r>
            <a:endParaRPr lang="cs-CZ" b="1" cap="small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19222" y="1182426"/>
            <a:ext cx="8311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vyhřeznutí střevních kliček </a:t>
            </a:r>
            <a:r>
              <a:rPr lang="cs-CZ" dirty="0"/>
              <a:t>spojeno s defekty uzavírky ventrální břišní stěny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705216" y="2062516"/>
            <a:ext cx="2933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- střevní kličky kryje </a:t>
            </a:r>
            <a:r>
              <a:rPr lang="cs-CZ" sz="1200" dirty="0" err="1"/>
              <a:t>amniotická</a:t>
            </a:r>
            <a:r>
              <a:rPr lang="cs-CZ" sz="1200" dirty="0"/>
              <a:t> membrána) 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287517" y="2104315"/>
            <a:ext cx="1895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cs-CZ" sz="1200" dirty="0"/>
              <a:t>pupeční kýla</a:t>
            </a:r>
          </a:p>
          <a:p>
            <a:pPr marL="171450" indent="-171450">
              <a:buFontTx/>
              <a:buChar char="-"/>
            </a:pPr>
            <a:r>
              <a:rPr lang="cs-CZ" sz="1200" dirty="0"/>
              <a:t>střevní kličky kryje kůže</a:t>
            </a:r>
          </a:p>
          <a:p>
            <a:pPr marL="171450" indent="-171450">
              <a:buFontTx/>
              <a:buChar char="-"/>
            </a:pPr>
            <a:r>
              <a:rPr lang="cs-CZ" sz="1200" dirty="0"/>
              <a:t>selhání </a:t>
            </a:r>
            <a:r>
              <a:rPr lang="cs-CZ" sz="1200" i="1" dirty="0" err="1"/>
              <a:t>rectus</a:t>
            </a:r>
            <a:r>
              <a:rPr lang="cs-CZ" sz="1200" i="1" dirty="0"/>
              <a:t> </a:t>
            </a:r>
            <a:r>
              <a:rPr lang="cs-CZ" sz="1200" i="1" dirty="0" err="1"/>
              <a:t>abdominis</a:t>
            </a:r>
            <a:endParaRPr lang="cs-CZ" sz="1200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" t="3916" r="8527" b="11889"/>
          <a:stretch/>
        </p:blipFill>
        <p:spPr>
          <a:xfrm>
            <a:off x="5017864" y="4050647"/>
            <a:ext cx="3716323" cy="252508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930" y="2261541"/>
            <a:ext cx="2705100" cy="1695450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4675092" y="1734983"/>
            <a:ext cx="3014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small" dirty="0"/>
              <a:t>Kongenitální </a:t>
            </a:r>
            <a:r>
              <a:rPr lang="cs-CZ" b="1" cap="small" dirty="0" err="1"/>
              <a:t>hernia</a:t>
            </a:r>
            <a:r>
              <a:rPr lang="cs-CZ" b="1" cap="small" dirty="0"/>
              <a:t> </a:t>
            </a:r>
            <a:r>
              <a:rPr lang="cs-CZ" b="1" cap="small" dirty="0" err="1"/>
              <a:t>unbilicalis</a:t>
            </a:r>
            <a:endParaRPr lang="cs-CZ" b="1" cap="small" dirty="0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1657350" y="-6349"/>
            <a:ext cx="6185072" cy="685859"/>
          </a:xfrm>
        </p:spPr>
        <p:txBody>
          <a:bodyPr>
            <a:noAutofit/>
          </a:bodyPr>
          <a:lstStyle/>
          <a:p>
            <a:r>
              <a:rPr lang="cs-CZ" sz="3000" dirty="0">
                <a:solidFill>
                  <a:srgbClr val="000000"/>
                </a:solidFill>
              </a:rPr>
              <a:t>Vrozené vývojové vady trávicího traktu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30572791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657350" y="-6349"/>
            <a:ext cx="6185072" cy="685859"/>
          </a:xfrm>
        </p:spPr>
        <p:txBody>
          <a:bodyPr>
            <a:noAutofit/>
          </a:bodyPr>
          <a:lstStyle/>
          <a:p>
            <a:r>
              <a:rPr lang="cs-CZ" sz="3000" dirty="0">
                <a:solidFill>
                  <a:srgbClr val="000000"/>
                </a:solidFill>
              </a:rPr>
              <a:t>Vrozené vývojové vady trávicího traktu</a:t>
            </a:r>
            <a:endParaRPr lang="cs-CZ" sz="30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713713" y="1318298"/>
            <a:ext cx="352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small" dirty="0"/>
              <a:t>pozůstatky pupečníkového provazce</a:t>
            </a: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78" y="2006127"/>
            <a:ext cx="8085605" cy="4081634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3457629" y="6274174"/>
            <a:ext cx="1166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zaškrcení střev!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774357" y="1917835"/>
            <a:ext cx="980302" cy="51232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TextovéPole 26"/>
          <p:cNvSpPr txBox="1"/>
          <p:nvPr/>
        </p:nvSpPr>
        <p:spPr>
          <a:xfrm>
            <a:off x="1800631" y="1899547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2-4% populace!</a:t>
            </a:r>
          </a:p>
          <a:p>
            <a:r>
              <a:rPr lang="cs-CZ" sz="1200" b="1" dirty="0"/>
              <a:t>(</a:t>
            </a:r>
            <a:r>
              <a:rPr lang="cs-CZ" sz="1200" b="1" dirty="0" err="1"/>
              <a:t>ulcerózy</a:t>
            </a:r>
            <a:r>
              <a:rPr lang="cs-CZ" sz="1200" b="1" dirty="0"/>
              <a:t>)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6533184" y="2245496"/>
            <a:ext cx="1906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small" dirty="0" err="1">
                <a:solidFill>
                  <a:schemeClr val="bg1"/>
                </a:solidFill>
              </a:rPr>
              <a:t>Meckelův</a:t>
            </a:r>
            <a:r>
              <a:rPr lang="cs-CZ" b="1" cap="small" dirty="0">
                <a:solidFill>
                  <a:schemeClr val="bg1"/>
                </a:solidFill>
              </a:rPr>
              <a:t> divertikl</a:t>
            </a:r>
          </a:p>
        </p:txBody>
      </p:sp>
      <p:sp>
        <p:nvSpPr>
          <p:cNvPr id="21" name="Šipka doprava 20"/>
          <p:cNvSpPr/>
          <p:nvPr/>
        </p:nvSpPr>
        <p:spPr>
          <a:xfrm rot="5400000">
            <a:off x="3925904" y="6085821"/>
            <a:ext cx="156697" cy="22001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ovéPole 28"/>
          <p:cNvSpPr txBox="1"/>
          <p:nvPr/>
        </p:nvSpPr>
        <p:spPr>
          <a:xfrm>
            <a:off x="1275985" y="6274174"/>
            <a:ext cx="1179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otevřený otvor!</a:t>
            </a:r>
          </a:p>
        </p:txBody>
      </p:sp>
      <p:sp>
        <p:nvSpPr>
          <p:cNvPr id="30" name="Šipka doprava 29"/>
          <p:cNvSpPr/>
          <p:nvPr/>
        </p:nvSpPr>
        <p:spPr>
          <a:xfrm rot="5400000">
            <a:off x="1722283" y="6085820"/>
            <a:ext cx="156697" cy="22001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38362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extovéPole 11"/>
          <p:cNvSpPr txBox="1"/>
          <p:nvPr/>
        </p:nvSpPr>
        <p:spPr>
          <a:xfrm>
            <a:off x="519222" y="1065466"/>
            <a:ext cx="831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cap="small" dirty="0"/>
              <a:t>defekty rotace střevních kliček</a:t>
            </a:r>
            <a:endParaRPr lang="cs-CZ" sz="2400" cap="smal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60" y="2012091"/>
            <a:ext cx="7734559" cy="4125098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819060" y="1495480"/>
            <a:ext cx="675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cs-CZ" dirty="0"/>
              <a:t>většinou asymptomatické, případně zaškrcení (</a:t>
            </a:r>
            <a:r>
              <a:rPr lang="cs-CZ" i="1" dirty="0" err="1"/>
              <a:t>vulvulus</a:t>
            </a:r>
            <a:r>
              <a:rPr lang="cs-CZ" i="1" dirty="0"/>
              <a:t>,</a:t>
            </a:r>
            <a:r>
              <a:rPr lang="cs-CZ" dirty="0"/>
              <a:t> strangulace</a:t>
            </a:r>
            <a:r>
              <a:rPr lang="cs-CZ" i="1" dirty="0"/>
              <a:t>)</a:t>
            </a:r>
            <a:endParaRPr lang="cs-CZ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657350" y="-6349"/>
            <a:ext cx="6185072" cy="685859"/>
          </a:xfrm>
        </p:spPr>
        <p:txBody>
          <a:bodyPr>
            <a:noAutofit/>
          </a:bodyPr>
          <a:lstStyle/>
          <a:p>
            <a:r>
              <a:rPr lang="cs-CZ" sz="3000" dirty="0">
                <a:solidFill>
                  <a:srgbClr val="000000"/>
                </a:solidFill>
              </a:rPr>
              <a:t>Vrozené vývojové vady trávicího traktu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2806347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657350" y="-6349"/>
            <a:ext cx="5829300" cy="685859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rgbClr val="000000"/>
                </a:solidFill>
              </a:rPr>
              <a:t>Vývoj ústní a nosní dutiny</a:t>
            </a:r>
            <a:endParaRPr lang="cs-CZ" sz="3000" dirty="0"/>
          </a:p>
        </p:txBody>
      </p:sp>
      <p:sp>
        <p:nvSpPr>
          <p:cNvPr id="2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grpSp>
        <p:nvGrpSpPr>
          <p:cNvPr id="7" name="Skupina 6"/>
          <p:cNvGrpSpPr/>
          <p:nvPr/>
        </p:nvGrpSpPr>
        <p:grpSpPr>
          <a:xfrm>
            <a:off x="155575" y="2906673"/>
            <a:ext cx="8921314" cy="3261310"/>
            <a:chOff x="155575" y="2389271"/>
            <a:chExt cx="8921314" cy="3261310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272"/>
            <a:stretch/>
          </p:blipFill>
          <p:spPr>
            <a:xfrm>
              <a:off x="4505558" y="2389271"/>
              <a:ext cx="4571331" cy="3123190"/>
            </a:xfrm>
            <a:prstGeom prst="rect">
              <a:avLst/>
            </a:prstGeom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453"/>
            <a:stretch/>
          </p:blipFill>
          <p:spPr>
            <a:xfrm>
              <a:off x="155575" y="2893538"/>
              <a:ext cx="4571331" cy="2757043"/>
            </a:xfrm>
            <a:prstGeom prst="rect">
              <a:avLst/>
            </a:prstGeom>
          </p:spPr>
        </p:pic>
        <p:sp>
          <p:nvSpPr>
            <p:cNvPr id="4" name="Obdélník 3"/>
            <p:cNvSpPr/>
            <p:nvPr/>
          </p:nvSpPr>
          <p:spPr>
            <a:xfrm>
              <a:off x="5651157" y="2504303"/>
              <a:ext cx="304800" cy="2059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/>
                <a:t>c</a:t>
              </a:r>
            </a:p>
          </p:txBody>
        </p:sp>
        <p:sp>
          <p:nvSpPr>
            <p:cNvPr id="9" name="Obdélník 8"/>
            <p:cNvSpPr/>
            <p:nvPr/>
          </p:nvSpPr>
          <p:spPr>
            <a:xfrm>
              <a:off x="811427" y="4313249"/>
              <a:ext cx="304800" cy="2059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/>
                <a:t>c</a:t>
              </a:r>
            </a:p>
          </p:txBody>
        </p:sp>
      </p:grpSp>
      <p:sp>
        <p:nvSpPr>
          <p:cNvPr id="5" name="TextovéPole 4"/>
          <p:cNvSpPr txBox="1"/>
          <p:nvPr/>
        </p:nvSpPr>
        <p:spPr>
          <a:xfrm>
            <a:off x="3070064" y="1061884"/>
            <a:ext cx="2584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cap="small" dirty="0"/>
              <a:t>lebka obratlovců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348303" y="1847734"/>
            <a:ext cx="8314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vzniká z  1) </a:t>
            </a:r>
            <a:r>
              <a:rPr lang="cs-CZ" b="1" dirty="0">
                <a:solidFill>
                  <a:srgbClr val="FF0000"/>
                </a:solidFill>
              </a:rPr>
              <a:t>mezodermu</a:t>
            </a:r>
            <a:r>
              <a:rPr lang="cs-CZ" dirty="0"/>
              <a:t> (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→ dermokranium, částečně chondrokranium)</a:t>
            </a:r>
            <a:endParaRPr lang="cs-CZ" dirty="0"/>
          </a:p>
          <a:p>
            <a:r>
              <a:rPr lang="cs-CZ" dirty="0"/>
              <a:t>                     2) mezenchymu derivovanému z buněk neurální lišty (</a:t>
            </a:r>
            <a:r>
              <a:rPr lang="cs-CZ" b="1" dirty="0" err="1">
                <a:solidFill>
                  <a:srgbClr val="FF0000"/>
                </a:solidFill>
              </a:rPr>
              <a:t>neural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crest</a:t>
            </a:r>
            <a:r>
              <a:rPr lang="cs-CZ" dirty="0"/>
              <a:t>)</a:t>
            </a:r>
          </a:p>
        </p:txBody>
      </p:sp>
      <p:grpSp>
        <p:nvGrpSpPr>
          <p:cNvPr id="27" name="Skupina 26"/>
          <p:cNvGrpSpPr/>
          <p:nvPr/>
        </p:nvGrpSpPr>
        <p:grpSpPr>
          <a:xfrm>
            <a:off x="4004156" y="6330564"/>
            <a:ext cx="3936099" cy="338554"/>
            <a:chOff x="1392195" y="5826350"/>
            <a:chExt cx="3936099" cy="338554"/>
          </a:xfrm>
        </p:grpSpPr>
        <p:sp>
          <p:nvSpPr>
            <p:cNvPr id="21" name="Obdélník 20"/>
            <p:cNvSpPr/>
            <p:nvPr/>
          </p:nvSpPr>
          <p:spPr>
            <a:xfrm>
              <a:off x="1392195" y="5916905"/>
              <a:ext cx="296562" cy="23261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1750541" y="5826350"/>
              <a:ext cx="35777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err="1"/>
                <a:t>chondrokranium</a:t>
              </a:r>
              <a:endParaRPr lang="cs-CZ" sz="1600" dirty="0"/>
            </a:p>
          </p:txBody>
        </p:sp>
      </p:grpSp>
      <p:grpSp>
        <p:nvGrpSpPr>
          <p:cNvPr id="26" name="Skupina 25"/>
          <p:cNvGrpSpPr/>
          <p:nvPr/>
        </p:nvGrpSpPr>
        <p:grpSpPr>
          <a:xfrm>
            <a:off x="1313549" y="6333696"/>
            <a:ext cx="3936099" cy="338554"/>
            <a:chOff x="886092" y="2817228"/>
            <a:chExt cx="3936099" cy="338554"/>
          </a:xfrm>
        </p:grpSpPr>
        <p:sp>
          <p:nvSpPr>
            <p:cNvPr id="20" name="Obdélník 19"/>
            <p:cNvSpPr/>
            <p:nvPr/>
          </p:nvSpPr>
          <p:spPr>
            <a:xfrm>
              <a:off x="886092" y="2907377"/>
              <a:ext cx="296562" cy="23261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1244438" y="2817228"/>
              <a:ext cx="35777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err="1"/>
                <a:t>viscerokranium</a:t>
              </a:r>
              <a:endParaRPr lang="cs-CZ" sz="1600" dirty="0"/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6694763" y="6330564"/>
            <a:ext cx="3936099" cy="338554"/>
            <a:chOff x="1392195" y="6192551"/>
            <a:chExt cx="3936099" cy="338554"/>
          </a:xfrm>
        </p:grpSpPr>
        <p:sp>
          <p:nvSpPr>
            <p:cNvPr id="22" name="Obdélník 21"/>
            <p:cNvSpPr/>
            <p:nvPr/>
          </p:nvSpPr>
          <p:spPr>
            <a:xfrm>
              <a:off x="1392195" y="6274579"/>
              <a:ext cx="296562" cy="232610"/>
            </a:xfrm>
            <a:prstGeom prst="rect">
              <a:avLst/>
            </a:prstGeom>
            <a:solidFill>
              <a:srgbClr val="C08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1750541" y="6192551"/>
              <a:ext cx="35777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err="1"/>
                <a:t>dermokranium</a:t>
              </a:r>
              <a:endParaRPr lang="cs-CZ" sz="1600" dirty="0"/>
            </a:p>
          </p:txBody>
        </p:sp>
      </p:grpSp>
      <p:sp>
        <p:nvSpPr>
          <p:cNvPr id="29" name="Obdélník 28"/>
          <p:cNvSpPr/>
          <p:nvPr/>
        </p:nvSpPr>
        <p:spPr>
          <a:xfrm>
            <a:off x="2894245" y="2361571"/>
            <a:ext cx="4599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(→ viscerokranium, částečně chondrokranium)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24653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" t="68021" r="280" b="-245"/>
          <a:stretch/>
        </p:blipFill>
        <p:spPr>
          <a:xfrm>
            <a:off x="4521666" y="2746195"/>
            <a:ext cx="4337109" cy="18371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extovéPole 11"/>
          <p:cNvSpPr txBox="1"/>
          <p:nvPr/>
        </p:nvSpPr>
        <p:spPr>
          <a:xfrm>
            <a:off x="598109" y="1177014"/>
            <a:ext cx="8311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small" dirty="0"/>
              <a:t>fistuly a atrezie zadního střeva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4" t="456" r="3543" b="11984"/>
          <a:stretch/>
        </p:blipFill>
        <p:spPr>
          <a:xfrm>
            <a:off x="226503" y="3752874"/>
            <a:ext cx="4026716" cy="269286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92"/>
          <a:stretch/>
        </p:blipFill>
        <p:spPr>
          <a:xfrm>
            <a:off x="4621427" y="902235"/>
            <a:ext cx="4341341" cy="1790631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98109" y="187141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solidFill>
                  <a:srgbClr val="000000"/>
                </a:solidFill>
                <a:cs typeface="Calibri" panose="020F0502020204030204" pitchFamily="34" charset="0"/>
              </a:rPr>
              <a:t>← </a:t>
            </a:r>
            <a:r>
              <a:rPr lang="cs-CZ" dirty="0">
                <a:solidFill>
                  <a:srgbClr val="000000"/>
                </a:solidFill>
              </a:rPr>
              <a:t>persistentní anální membrána (A)</a:t>
            </a:r>
          </a:p>
          <a:p>
            <a:r>
              <a:rPr lang="cs-CZ" dirty="0">
                <a:solidFill>
                  <a:srgbClr val="000000"/>
                </a:solidFill>
                <a:cs typeface="Calibri" panose="020F0502020204030204" pitchFamily="34" charset="0"/>
              </a:rPr>
              <a:t>← a</a:t>
            </a:r>
            <a:r>
              <a:rPr lang="cs-CZ" dirty="0">
                <a:solidFill>
                  <a:srgbClr val="000000"/>
                </a:solidFill>
              </a:rPr>
              <a:t>nální atrézie (B)</a:t>
            </a:r>
          </a:p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← </a:t>
            </a:r>
            <a:r>
              <a:rPr lang="cs-CZ" dirty="0" err="1">
                <a:solidFill>
                  <a:srgbClr val="000000"/>
                </a:solidFill>
              </a:rPr>
              <a:t>rektouretrální</a:t>
            </a:r>
            <a:r>
              <a:rPr lang="cs-CZ" dirty="0">
                <a:solidFill>
                  <a:srgbClr val="000000"/>
                </a:solidFill>
              </a:rPr>
              <a:t> fistula (C)</a:t>
            </a:r>
          </a:p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← 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cs-CZ" dirty="0" err="1">
                <a:solidFill>
                  <a:srgbClr val="000000"/>
                </a:solidFill>
              </a:rPr>
              <a:t>ectovesikální</a:t>
            </a:r>
            <a:r>
              <a:rPr lang="cs-CZ" dirty="0">
                <a:solidFill>
                  <a:srgbClr val="000000"/>
                </a:solidFill>
              </a:rPr>
              <a:t> fistula (D)</a:t>
            </a:r>
            <a:endParaRPr lang="cs-CZ" dirty="0"/>
          </a:p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← 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rectovaginální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fistula</a:t>
            </a:r>
            <a:r>
              <a:rPr lang="cs-CZ" dirty="0">
                <a:solidFill>
                  <a:srgbClr val="000000"/>
                </a:solidFill>
              </a:rPr>
              <a:t> (E)</a:t>
            </a:r>
          </a:p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← 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anoperineální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>
                <a:solidFill>
                  <a:srgbClr val="000000"/>
                </a:solidFill>
              </a:rPr>
              <a:t>fistula (F)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98109" y="1522734"/>
            <a:ext cx="330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- absence/defekt análního otvoru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2" t="36700" r="42327" b="60063"/>
          <a:stretch/>
        </p:blipFill>
        <p:spPr>
          <a:xfrm>
            <a:off x="6792097" y="2788498"/>
            <a:ext cx="209726" cy="18455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" t="35209" r="97692" b="60230"/>
          <a:stretch/>
        </p:blipFill>
        <p:spPr>
          <a:xfrm>
            <a:off x="4521666" y="2712999"/>
            <a:ext cx="100668" cy="260058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9" t="34721" r="281" b="32761"/>
          <a:stretch/>
        </p:blipFill>
        <p:spPr>
          <a:xfrm>
            <a:off x="4521666" y="4756558"/>
            <a:ext cx="1996581" cy="1853967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" t="68021" r="97317" b="27200"/>
          <a:stretch/>
        </p:blipFill>
        <p:spPr>
          <a:xfrm>
            <a:off x="4521666" y="4826863"/>
            <a:ext cx="124437" cy="27244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305" y="4863287"/>
            <a:ext cx="2300453" cy="1747238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8" t="68532" r="42824" b="27053"/>
          <a:stretch/>
        </p:blipFill>
        <p:spPr>
          <a:xfrm>
            <a:off x="6602135" y="4826863"/>
            <a:ext cx="176170" cy="25167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1657350" y="-6349"/>
            <a:ext cx="6185072" cy="685859"/>
          </a:xfrm>
        </p:spPr>
        <p:txBody>
          <a:bodyPr>
            <a:noAutofit/>
          </a:bodyPr>
          <a:lstStyle/>
          <a:p>
            <a:r>
              <a:rPr lang="cs-CZ" sz="3000" dirty="0">
                <a:solidFill>
                  <a:srgbClr val="000000"/>
                </a:solidFill>
              </a:rPr>
              <a:t>Vrozené vývojové vady trávicího traktu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32600872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657350" y="-6349"/>
            <a:ext cx="5829300" cy="685859"/>
          </a:xfrm>
        </p:spPr>
        <p:txBody>
          <a:bodyPr>
            <a:normAutofit/>
          </a:bodyPr>
          <a:lstStyle/>
          <a:p>
            <a:r>
              <a:rPr lang="cs-CZ" sz="3000" dirty="0"/>
              <a:t>Vývoj dýchacího ústrojí</a:t>
            </a:r>
            <a:endParaRPr lang="en-GB" sz="3000" dirty="0"/>
          </a:p>
        </p:txBody>
      </p:sp>
      <p:grpSp>
        <p:nvGrpSpPr>
          <p:cNvPr id="18" name="Skupina 17"/>
          <p:cNvGrpSpPr/>
          <p:nvPr/>
        </p:nvGrpSpPr>
        <p:grpSpPr>
          <a:xfrm>
            <a:off x="433567" y="1614070"/>
            <a:ext cx="8537439" cy="5064456"/>
            <a:chOff x="326475" y="1245728"/>
            <a:chExt cx="8537439" cy="5064456"/>
          </a:xfrm>
        </p:grpSpPr>
        <p:grpSp>
          <p:nvGrpSpPr>
            <p:cNvPr id="16" name="Skupina 15"/>
            <p:cNvGrpSpPr/>
            <p:nvPr/>
          </p:nvGrpSpPr>
          <p:grpSpPr>
            <a:xfrm>
              <a:off x="326475" y="1245728"/>
              <a:ext cx="8537439" cy="5064456"/>
              <a:chOff x="326475" y="1212970"/>
              <a:chExt cx="8592661" cy="5097214"/>
            </a:xfrm>
          </p:grpSpPr>
          <p:pic>
            <p:nvPicPr>
              <p:cNvPr id="4" name="Obrázek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26475" y="1212970"/>
                <a:ext cx="8592661" cy="5097214"/>
              </a:xfrm>
              <a:prstGeom prst="rect">
                <a:avLst/>
              </a:prstGeom>
            </p:spPr>
          </p:pic>
          <p:sp>
            <p:nvSpPr>
              <p:cNvPr id="14" name="Obdélník 13"/>
              <p:cNvSpPr/>
              <p:nvPr/>
            </p:nvSpPr>
            <p:spPr>
              <a:xfrm>
                <a:off x="1482811" y="5552840"/>
                <a:ext cx="370703" cy="3289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" name="Obdélník 14"/>
              <p:cNvSpPr/>
              <p:nvPr/>
            </p:nvSpPr>
            <p:spPr>
              <a:xfrm>
                <a:off x="5717059" y="5652556"/>
                <a:ext cx="370703" cy="3289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6" name="Obdélník 5"/>
            <p:cNvSpPr/>
            <p:nvPr/>
          </p:nvSpPr>
          <p:spPr>
            <a:xfrm>
              <a:off x="2875005" y="2097067"/>
              <a:ext cx="1416909" cy="667265"/>
            </a:xfrm>
            <a:prstGeom prst="rect">
              <a:avLst/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4415480" y="4885575"/>
              <a:ext cx="1285103" cy="667265"/>
            </a:xfrm>
            <a:prstGeom prst="rect">
              <a:avLst/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7" name="Obdélník 6"/>
          <p:cNvSpPr/>
          <p:nvPr/>
        </p:nvSpPr>
        <p:spPr>
          <a:xfrm>
            <a:off x="267460" y="938540"/>
            <a:ext cx="86090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cs-CZ" b="1" cap="small" dirty="0">
                <a:solidFill>
                  <a:srgbClr val="000000"/>
                </a:solidFill>
                <a:latin typeface="Arial" panose="020B0604020202020204" pitchFamily="34" charset="0"/>
              </a:rPr>
              <a:t>Entoderm</a:t>
            </a:r>
          </a:p>
          <a:p>
            <a:pPr marL="285750" indent="-285750">
              <a:buFontTx/>
              <a:buChar char="-"/>
            </a:pP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respirační </a:t>
            </a:r>
            <a:r>
              <a:rPr lang="cs-CZ" b="1" dirty="0" err="1">
                <a:solidFill>
                  <a:srgbClr val="000000"/>
                </a:solidFill>
                <a:latin typeface="Arial" panose="020B0604020202020204" pitchFamily="34" charset="0"/>
              </a:rPr>
              <a:t>divertikulum</a:t>
            </a:r>
            <a:endParaRPr lang="cs-CZ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    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vzniká jako 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laryngotracheální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výchlipka předního střeva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657350" y="6305892"/>
            <a:ext cx="918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25.den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480958" y="6305892"/>
            <a:ext cx="918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35.den</a:t>
            </a:r>
          </a:p>
        </p:txBody>
      </p:sp>
    </p:spTree>
    <p:extLst>
      <p:ext uri="{BB962C8B-B14F-4D97-AF65-F5344CB8AC3E}">
        <p14:creationId xmlns:p14="http://schemas.microsoft.com/office/powerpoint/2010/main" val="34441008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657350" y="-6349"/>
            <a:ext cx="5829300" cy="685859"/>
          </a:xfrm>
        </p:spPr>
        <p:txBody>
          <a:bodyPr>
            <a:normAutofit/>
          </a:bodyPr>
          <a:lstStyle/>
          <a:p>
            <a:r>
              <a:rPr lang="cs-CZ" sz="3000" dirty="0"/>
              <a:t>Vývoj průdušnice</a:t>
            </a:r>
            <a:endParaRPr lang="en-GB" sz="30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343874" y="1056328"/>
            <a:ext cx="86024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4. týden: ztluštění entodermu na ventrální stěně předního střeva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vznik </a:t>
            </a:r>
            <a:r>
              <a:rPr lang="cs-CZ" b="1" dirty="0" err="1"/>
              <a:t>laryngotrachelální</a:t>
            </a:r>
            <a:r>
              <a:rPr lang="cs-CZ" b="1" dirty="0"/>
              <a:t> rýhy</a:t>
            </a:r>
            <a:r>
              <a:rPr lang="cs-CZ" dirty="0"/>
              <a:t>, která se přetváří na </a:t>
            </a:r>
            <a:r>
              <a:rPr lang="cs-CZ" b="1" dirty="0" err="1"/>
              <a:t>laryngotrachealní</a:t>
            </a:r>
            <a:r>
              <a:rPr lang="cs-CZ" b="1" dirty="0"/>
              <a:t> výchlipku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/>
              <a:t>septum </a:t>
            </a:r>
            <a:r>
              <a:rPr lang="cs-CZ" b="1" i="1" dirty="0" err="1"/>
              <a:t>oesophagotracheale</a:t>
            </a:r>
            <a:r>
              <a:rPr lang="cs-CZ" b="1" i="1" dirty="0"/>
              <a:t>  </a:t>
            </a:r>
            <a:r>
              <a:rPr lang="cs-CZ" dirty="0"/>
              <a:t>oddělí ventrální </a:t>
            </a:r>
            <a:r>
              <a:rPr lang="cs-CZ" dirty="0" err="1"/>
              <a:t>laryngotracheální</a:t>
            </a:r>
            <a:r>
              <a:rPr lang="cs-CZ" dirty="0"/>
              <a:t> část od dorzálního základu jícnu, </a:t>
            </a:r>
            <a:r>
              <a:rPr lang="cs-CZ" dirty="0" err="1"/>
              <a:t>komukace</a:t>
            </a:r>
            <a:r>
              <a:rPr lang="cs-CZ" dirty="0"/>
              <a:t> skrz </a:t>
            </a:r>
            <a:r>
              <a:rPr lang="cs-CZ" b="1" i="1" dirty="0" err="1"/>
              <a:t>aditus</a:t>
            </a:r>
            <a:r>
              <a:rPr lang="cs-CZ" b="1" i="1" dirty="0"/>
              <a:t> </a:t>
            </a:r>
            <a:r>
              <a:rPr lang="cs-CZ" b="1" i="1" dirty="0" err="1"/>
              <a:t>laryngis</a:t>
            </a:r>
            <a:r>
              <a:rPr lang="cs-CZ" b="1" i="1" dirty="0"/>
              <a:t> primitive  </a:t>
            </a:r>
          </a:p>
        </p:txBody>
      </p:sp>
      <p:grpSp>
        <p:nvGrpSpPr>
          <p:cNvPr id="27" name="Skupina 26"/>
          <p:cNvGrpSpPr/>
          <p:nvPr/>
        </p:nvGrpSpPr>
        <p:grpSpPr>
          <a:xfrm>
            <a:off x="413701" y="3099180"/>
            <a:ext cx="8603038" cy="3641696"/>
            <a:chOff x="388987" y="2653976"/>
            <a:chExt cx="8603038" cy="3641696"/>
          </a:xfrm>
        </p:grpSpPr>
        <p:sp>
          <p:nvSpPr>
            <p:cNvPr id="5" name="Obdélník 4"/>
            <p:cNvSpPr/>
            <p:nvPr/>
          </p:nvSpPr>
          <p:spPr>
            <a:xfrm rot="2239527">
              <a:off x="5914239" y="3867325"/>
              <a:ext cx="226502" cy="1593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 rot="2091156">
              <a:off x="5775858" y="5267042"/>
              <a:ext cx="226502" cy="1593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9" name="Skupina 8"/>
            <p:cNvGrpSpPr/>
            <p:nvPr/>
          </p:nvGrpSpPr>
          <p:grpSpPr>
            <a:xfrm>
              <a:off x="388987" y="2653976"/>
              <a:ext cx="4124625" cy="3145607"/>
              <a:chOff x="388987" y="2653976"/>
              <a:chExt cx="4124625" cy="3145607"/>
            </a:xfrm>
          </p:grpSpPr>
          <p:pic>
            <p:nvPicPr>
              <p:cNvPr id="17" name="Obrázek 16"/>
              <p:cNvPicPr>
                <a:picLocks noChangeAspect="1"/>
              </p:cNvPicPr>
              <p:nvPr/>
            </p:nvPicPr>
            <p:blipFill rotWithShape="1">
              <a:blip r:embed="rId2"/>
              <a:srcRect l="52513" t="7583" b="9099"/>
              <a:stretch/>
            </p:blipFill>
            <p:spPr>
              <a:xfrm>
                <a:off x="388987" y="2653976"/>
                <a:ext cx="4124625" cy="3145607"/>
              </a:xfrm>
              <a:prstGeom prst="rect">
                <a:avLst/>
              </a:prstGeom>
            </p:spPr>
          </p:pic>
          <p:sp>
            <p:nvSpPr>
              <p:cNvPr id="20" name="Obdélník 19"/>
              <p:cNvSpPr/>
              <p:nvPr/>
            </p:nvSpPr>
            <p:spPr>
              <a:xfrm rot="4281748">
                <a:off x="305316" y="4023149"/>
                <a:ext cx="628475" cy="4072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/>
            <a:srcRect l="1959" r="42932" b="9099"/>
            <a:stretch/>
          </p:blipFill>
          <p:spPr>
            <a:xfrm>
              <a:off x="4423719" y="2653976"/>
              <a:ext cx="4292443" cy="3077594"/>
            </a:xfrm>
            <a:prstGeom prst="rect">
              <a:avLst/>
            </a:prstGeom>
          </p:spPr>
        </p:pic>
        <p:sp>
          <p:nvSpPr>
            <p:cNvPr id="21" name="Obdélník 20"/>
            <p:cNvSpPr/>
            <p:nvPr/>
          </p:nvSpPr>
          <p:spPr>
            <a:xfrm rot="3515119">
              <a:off x="1223836" y="5777805"/>
              <a:ext cx="628475" cy="4072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Obdélník 21"/>
            <p:cNvSpPr/>
            <p:nvPr/>
          </p:nvSpPr>
          <p:spPr>
            <a:xfrm rot="3515119">
              <a:off x="5072196" y="5777804"/>
              <a:ext cx="628475" cy="4072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Obdélník 22"/>
            <p:cNvSpPr/>
            <p:nvPr/>
          </p:nvSpPr>
          <p:spPr>
            <a:xfrm rot="3515119">
              <a:off x="5945017" y="5722403"/>
              <a:ext cx="628475" cy="4072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Obdélník 23"/>
            <p:cNvSpPr/>
            <p:nvPr/>
          </p:nvSpPr>
          <p:spPr>
            <a:xfrm rot="3515119">
              <a:off x="6950369" y="5595952"/>
              <a:ext cx="628475" cy="4072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Obdélník 24"/>
            <p:cNvSpPr/>
            <p:nvPr/>
          </p:nvSpPr>
          <p:spPr>
            <a:xfrm rot="5210741">
              <a:off x="8022124" y="3204423"/>
              <a:ext cx="1229775" cy="551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Obdélník 25"/>
            <p:cNvSpPr/>
            <p:nvPr/>
          </p:nvSpPr>
          <p:spPr>
            <a:xfrm rot="5210741">
              <a:off x="8101274" y="5149403"/>
              <a:ext cx="1229775" cy="551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3354678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657350" y="-6349"/>
            <a:ext cx="5829300" cy="685859"/>
          </a:xfrm>
        </p:spPr>
        <p:txBody>
          <a:bodyPr>
            <a:normAutofit/>
          </a:bodyPr>
          <a:lstStyle/>
          <a:p>
            <a:r>
              <a:rPr lang="cs-CZ" sz="3000" dirty="0"/>
              <a:t>Vývoj bronchů a plic</a:t>
            </a:r>
            <a:endParaRPr lang="en-GB" sz="3000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254316" y="1050732"/>
            <a:ext cx="87578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první dva plicní pupeny se kaudálně rozdělí vpravo na 3  a vlevo na 2 větve (základy plicních laloků)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tyto základy bronchů se dál dichotomicky větví: 18x do narození + 7x po narození </a:t>
            </a:r>
            <a:r>
              <a:rPr lang="cs-CZ" sz="1400" dirty="0"/>
              <a:t>(do 8 let)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mezenchym obklopující entodermové základy dýchacích cest se diferencuje na vazivo, chrupavky, hladkou svalovinu a cévy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i="1" dirty="0"/>
          </a:p>
        </p:txBody>
      </p:sp>
      <p:grpSp>
        <p:nvGrpSpPr>
          <p:cNvPr id="8" name="Skupina 7"/>
          <p:cNvGrpSpPr/>
          <p:nvPr/>
        </p:nvGrpSpPr>
        <p:grpSpPr>
          <a:xfrm>
            <a:off x="962267" y="3008222"/>
            <a:ext cx="7219466" cy="3507419"/>
            <a:chOff x="962226" y="3115391"/>
            <a:chExt cx="7219466" cy="3507419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2307" y="3115391"/>
              <a:ext cx="7219385" cy="3486702"/>
            </a:xfrm>
            <a:prstGeom prst="rect">
              <a:avLst/>
            </a:prstGeom>
          </p:spPr>
        </p:pic>
        <p:sp>
          <p:nvSpPr>
            <p:cNvPr id="7" name="Obdélník 6"/>
            <p:cNvSpPr/>
            <p:nvPr/>
          </p:nvSpPr>
          <p:spPr>
            <a:xfrm rot="19729305">
              <a:off x="962226" y="4833508"/>
              <a:ext cx="256893" cy="294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Obdélník 28"/>
            <p:cNvSpPr/>
            <p:nvPr/>
          </p:nvSpPr>
          <p:spPr>
            <a:xfrm rot="19729305">
              <a:off x="2325587" y="5348373"/>
              <a:ext cx="256893" cy="294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Obdélník 29"/>
            <p:cNvSpPr/>
            <p:nvPr/>
          </p:nvSpPr>
          <p:spPr>
            <a:xfrm rot="19729305">
              <a:off x="5159404" y="6328677"/>
              <a:ext cx="256893" cy="294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1" name="TextovéPole 30"/>
          <p:cNvSpPr txBox="1"/>
          <p:nvPr/>
        </p:nvSpPr>
        <p:spPr>
          <a:xfrm>
            <a:off x="1055080" y="6327855"/>
            <a:ext cx="989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5.týden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2640105" y="6327855"/>
            <a:ext cx="989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6.týden</a:t>
            </a:r>
          </a:p>
        </p:txBody>
      </p:sp>
      <p:sp>
        <p:nvSpPr>
          <p:cNvPr id="33" name="TextovéPole 32"/>
          <p:cNvSpPr txBox="1"/>
          <p:nvPr/>
        </p:nvSpPr>
        <p:spPr>
          <a:xfrm>
            <a:off x="5729066" y="6327855"/>
            <a:ext cx="989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8.týden</a:t>
            </a:r>
          </a:p>
        </p:txBody>
      </p:sp>
    </p:spTree>
    <p:extLst>
      <p:ext uri="{BB962C8B-B14F-4D97-AF65-F5344CB8AC3E}">
        <p14:creationId xmlns:p14="http://schemas.microsoft.com/office/powerpoint/2010/main" val="9014814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939" y="1124912"/>
            <a:ext cx="5009592" cy="531171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657350" y="-6349"/>
            <a:ext cx="5829300" cy="685859"/>
          </a:xfrm>
        </p:spPr>
        <p:txBody>
          <a:bodyPr>
            <a:normAutofit/>
          </a:bodyPr>
          <a:lstStyle/>
          <a:p>
            <a:r>
              <a:rPr lang="cs-CZ" sz="3000" dirty="0"/>
              <a:t>Histogeneze plic</a:t>
            </a:r>
            <a:endParaRPr lang="en-GB" sz="3000" dirty="0"/>
          </a:p>
        </p:txBody>
      </p:sp>
      <p:sp>
        <p:nvSpPr>
          <p:cNvPr id="2" name="Obdélník 1"/>
          <p:cNvSpPr/>
          <p:nvPr/>
        </p:nvSpPr>
        <p:spPr>
          <a:xfrm>
            <a:off x="308918" y="976631"/>
            <a:ext cx="404889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000000"/>
                </a:solidFill>
              </a:rPr>
              <a:t>1. stádium pseudožlázové</a:t>
            </a:r>
          </a:p>
          <a:p>
            <a:r>
              <a:rPr lang="cs-CZ" sz="1600" dirty="0">
                <a:solidFill>
                  <a:srgbClr val="000000"/>
                </a:solidFill>
              </a:rPr>
              <a:t>(5.-17. týden)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solidFill>
                  <a:srgbClr val="000000"/>
                </a:solidFill>
              </a:rPr>
              <a:t>terminální bronchioly zakončeny</a:t>
            </a:r>
          </a:p>
          <a:p>
            <a:r>
              <a:rPr lang="cs-CZ" sz="1600" dirty="0">
                <a:solidFill>
                  <a:srgbClr val="000000"/>
                </a:solidFill>
              </a:rPr>
              <a:t>     slepě, podobají se žláze</a:t>
            </a:r>
          </a:p>
          <a:p>
            <a:endParaRPr lang="cs-CZ" sz="1600" dirty="0">
              <a:solidFill>
                <a:srgbClr val="000000"/>
              </a:solidFill>
            </a:endParaRPr>
          </a:p>
          <a:p>
            <a:r>
              <a:rPr lang="cs-CZ" sz="1600" b="1" dirty="0">
                <a:solidFill>
                  <a:srgbClr val="000000"/>
                </a:solidFill>
              </a:rPr>
              <a:t>2.stádium kanálkové</a:t>
            </a:r>
          </a:p>
          <a:p>
            <a:r>
              <a:rPr lang="cs-CZ" sz="1600" dirty="0">
                <a:solidFill>
                  <a:srgbClr val="000000"/>
                </a:solidFill>
              </a:rPr>
              <a:t>(13.-25. týden)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solidFill>
                  <a:srgbClr val="000000"/>
                </a:solidFill>
              </a:rPr>
              <a:t>rozšiřování </a:t>
            </a:r>
            <a:r>
              <a:rPr lang="cs-CZ" sz="1600" dirty="0" err="1">
                <a:solidFill>
                  <a:srgbClr val="000000"/>
                </a:solidFill>
              </a:rPr>
              <a:t>lumina</a:t>
            </a:r>
            <a:r>
              <a:rPr lang="cs-CZ" sz="1600" dirty="0">
                <a:solidFill>
                  <a:srgbClr val="000000"/>
                </a:solidFill>
              </a:rPr>
              <a:t> bronchů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solidFill>
                  <a:srgbClr val="000000"/>
                </a:solidFill>
              </a:rPr>
              <a:t>vaskularizace intersticiálního mezodermu </a:t>
            </a:r>
          </a:p>
          <a:p>
            <a:endParaRPr lang="cs-CZ" sz="1600" dirty="0">
              <a:solidFill>
                <a:srgbClr val="000000"/>
              </a:solidFill>
            </a:endParaRPr>
          </a:p>
          <a:p>
            <a:r>
              <a:rPr lang="cs-CZ" sz="1600" b="1" dirty="0">
                <a:solidFill>
                  <a:srgbClr val="000000"/>
                </a:solidFill>
              </a:rPr>
              <a:t>3.stádium primitivních alveolů </a:t>
            </a:r>
            <a:r>
              <a:rPr lang="cs-CZ" sz="1600" dirty="0">
                <a:solidFill>
                  <a:srgbClr val="000000"/>
                </a:solidFill>
              </a:rPr>
              <a:t>(terminálních sakulů)</a:t>
            </a:r>
          </a:p>
          <a:p>
            <a:r>
              <a:rPr lang="cs-CZ" sz="1600" dirty="0">
                <a:solidFill>
                  <a:srgbClr val="000000"/>
                </a:solidFill>
              </a:rPr>
              <a:t>(od 24. týdne do porodu)</a:t>
            </a:r>
          </a:p>
          <a:p>
            <a:r>
              <a:rPr lang="cs-CZ" sz="1600" dirty="0">
                <a:solidFill>
                  <a:srgbClr val="000000"/>
                </a:solidFill>
              </a:rPr>
              <a:t>-    diferenciace </a:t>
            </a:r>
            <a:r>
              <a:rPr lang="cs-CZ" sz="1600" dirty="0" err="1">
                <a:solidFill>
                  <a:srgbClr val="000000"/>
                </a:solidFill>
              </a:rPr>
              <a:t>pneumocytů</a:t>
            </a:r>
            <a:endParaRPr lang="cs-CZ" sz="1600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sz="1600" dirty="0">
                <a:solidFill>
                  <a:srgbClr val="000000"/>
                </a:solidFill>
              </a:rPr>
              <a:t>tvorba </a:t>
            </a:r>
            <a:r>
              <a:rPr lang="cs-CZ" sz="1600" b="1" dirty="0" err="1">
                <a:solidFill>
                  <a:srgbClr val="FF0000"/>
                </a:solidFill>
              </a:rPr>
              <a:t>surfaktantu</a:t>
            </a:r>
            <a:r>
              <a:rPr lang="cs-CZ" sz="1600" b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solidFill>
                  <a:srgbClr val="000000"/>
                </a:solidFill>
              </a:rPr>
              <a:t>od 26. týdne plocha alveolů umožňuje přežití</a:t>
            </a:r>
          </a:p>
          <a:p>
            <a:pPr marL="285750" indent="-285750">
              <a:buFontTx/>
              <a:buChar char="-"/>
            </a:pPr>
            <a:endParaRPr lang="cs-CZ" sz="1600" dirty="0">
              <a:solidFill>
                <a:srgbClr val="000000"/>
              </a:solidFill>
            </a:endParaRPr>
          </a:p>
          <a:p>
            <a:r>
              <a:rPr lang="sv-SE" sz="1600" b="1" dirty="0">
                <a:solidFill>
                  <a:srgbClr val="000000"/>
                </a:solidFill>
              </a:rPr>
              <a:t>4.st</a:t>
            </a:r>
            <a:r>
              <a:rPr lang="cs-CZ" sz="1600" b="1" dirty="0">
                <a:solidFill>
                  <a:srgbClr val="000000"/>
                </a:solidFill>
              </a:rPr>
              <a:t>á</a:t>
            </a:r>
            <a:r>
              <a:rPr lang="sv-SE" sz="1600" b="1" dirty="0">
                <a:solidFill>
                  <a:srgbClr val="000000"/>
                </a:solidFill>
              </a:rPr>
              <a:t>dium definitivních alveolů</a:t>
            </a:r>
            <a:endParaRPr lang="cs-CZ" sz="1600" b="1" dirty="0">
              <a:solidFill>
                <a:srgbClr val="000000"/>
              </a:solidFill>
            </a:endParaRPr>
          </a:p>
          <a:p>
            <a:r>
              <a:rPr lang="sv-SE" sz="1600" dirty="0">
                <a:solidFill>
                  <a:srgbClr val="000000"/>
                </a:solidFill>
              </a:rPr>
              <a:t>(</a:t>
            </a:r>
            <a:r>
              <a:rPr lang="cs-CZ" sz="1600" dirty="0">
                <a:solidFill>
                  <a:srgbClr val="000000"/>
                </a:solidFill>
              </a:rPr>
              <a:t>po porodu, </a:t>
            </a:r>
            <a:r>
              <a:rPr lang="sv-SE" sz="1600" dirty="0">
                <a:solidFill>
                  <a:srgbClr val="000000"/>
                </a:solidFill>
              </a:rPr>
              <a:t>40. týden</a:t>
            </a:r>
            <a:r>
              <a:rPr lang="cs-CZ" sz="1600" dirty="0">
                <a:solidFill>
                  <a:srgbClr val="000000"/>
                </a:solidFill>
              </a:rPr>
              <a:t>-</a:t>
            </a:r>
            <a:r>
              <a:rPr lang="sv-SE" sz="1600" dirty="0">
                <a:solidFill>
                  <a:srgbClr val="000000"/>
                </a:solidFill>
              </a:rPr>
              <a:t>8. rok)</a:t>
            </a:r>
            <a:endParaRPr lang="cs-CZ" sz="1600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sz="1600" dirty="0">
                <a:solidFill>
                  <a:srgbClr val="000000"/>
                </a:solidFill>
              </a:rPr>
              <a:t>formování sekundárních sept v alveolech a tím zvětšování respirační plochy</a:t>
            </a:r>
            <a:endParaRPr lang="sv-SE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4102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306588" y="-40745"/>
            <a:ext cx="6391018" cy="685859"/>
          </a:xfrm>
        </p:spPr>
        <p:txBody>
          <a:bodyPr>
            <a:noAutofit/>
          </a:bodyPr>
          <a:lstStyle/>
          <a:p>
            <a:r>
              <a:rPr lang="cs-CZ" sz="3000" dirty="0"/>
              <a:t>Vrozené vývojové vady dýchacího ústrojí</a:t>
            </a:r>
            <a:endParaRPr lang="en-GB" sz="3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373" y="1208284"/>
            <a:ext cx="5480015" cy="516884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46227" y="1142027"/>
            <a:ext cx="8311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small" dirty="0"/>
              <a:t>fistula </a:t>
            </a:r>
            <a:r>
              <a:rPr lang="cs-CZ" b="1" cap="small" dirty="0" err="1"/>
              <a:t>treacheooesophagealis</a:t>
            </a:r>
            <a:endParaRPr lang="cs-CZ" b="1" cap="small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46227" y="1622026"/>
            <a:ext cx="27264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píštěl spojující jícen a průdušnici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častý výskyt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projevují se časně po narození dušením a regurgitací mléka po kojení</a:t>
            </a:r>
          </a:p>
        </p:txBody>
      </p:sp>
    </p:spTree>
    <p:extLst>
      <p:ext uri="{BB962C8B-B14F-4D97-AF65-F5344CB8AC3E}">
        <p14:creationId xmlns:p14="http://schemas.microsoft.com/office/powerpoint/2010/main" val="37541318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TextovéPole 7"/>
          <p:cNvSpPr txBox="1"/>
          <p:nvPr/>
        </p:nvSpPr>
        <p:spPr>
          <a:xfrm>
            <a:off x="346227" y="1142027"/>
            <a:ext cx="8311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small" dirty="0"/>
              <a:t>Hypoplazie plic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46227" y="1622026"/>
            <a:ext cx="4522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často kombinováno s brániční hernií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753" y="2102025"/>
            <a:ext cx="4835362" cy="395238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81" y="2259898"/>
            <a:ext cx="3108131" cy="379451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306588" y="-40745"/>
            <a:ext cx="6391018" cy="685859"/>
          </a:xfrm>
        </p:spPr>
        <p:txBody>
          <a:bodyPr>
            <a:noAutofit/>
          </a:bodyPr>
          <a:lstStyle/>
          <a:p>
            <a:r>
              <a:rPr lang="cs-CZ" sz="3000" dirty="0"/>
              <a:t>Vrozené vývojové vady dýchacího ústrojí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18327309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TextovéPole 7"/>
          <p:cNvSpPr txBox="1"/>
          <p:nvPr/>
        </p:nvSpPr>
        <p:spPr>
          <a:xfrm>
            <a:off x="346227" y="1142027"/>
            <a:ext cx="8311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small" dirty="0"/>
              <a:t>Respirační </a:t>
            </a:r>
            <a:r>
              <a:rPr lang="cs-CZ" b="1" cap="small" dirty="0" err="1"/>
              <a:t>distress</a:t>
            </a:r>
            <a:r>
              <a:rPr lang="cs-CZ" b="1" cap="small" dirty="0"/>
              <a:t> syndrom</a:t>
            </a:r>
          </a:p>
          <a:p>
            <a:r>
              <a:rPr lang="cs-CZ" sz="1400" dirty="0"/>
              <a:t>(</a:t>
            </a:r>
            <a:r>
              <a:rPr lang="cs-CZ" sz="1400" dirty="0" err="1"/>
              <a:t>hyaline</a:t>
            </a:r>
            <a:r>
              <a:rPr lang="cs-CZ" sz="1400" dirty="0"/>
              <a:t> </a:t>
            </a:r>
            <a:r>
              <a:rPr lang="cs-CZ" sz="1400" dirty="0" err="1"/>
              <a:t>membrane</a:t>
            </a:r>
            <a:r>
              <a:rPr lang="cs-CZ" sz="1400" dirty="0"/>
              <a:t> </a:t>
            </a:r>
            <a:r>
              <a:rPr lang="cs-CZ" sz="1400" dirty="0" err="1"/>
              <a:t>disease</a:t>
            </a:r>
            <a:r>
              <a:rPr lang="cs-CZ" sz="1400" dirty="0"/>
              <a:t>)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46227" y="1787313"/>
            <a:ext cx="32701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obtížné dýchání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u předčasně narozených dětí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porucha tvorby </a:t>
            </a:r>
            <a:r>
              <a:rPr lang="cs-CZ" sz="1600" dirty="0" err="1"/>
              <a:t>surfaktantu</a:t>
            </a:r>
            <a:r>
              <a:rPr lang="cs-CZ" sz="1600" dirty="0"/>
              <a:t>, který snižuje povrchové napětí alveolů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proteinová vrstva brání výměně plynů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40" y="4039635"/>
            <a:ext cx="3408866" cy="258410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6531" r="-2948" b="49905"/>
          <a:stretch/>
        </p:blipFill>
        <p:spPr>
          <a:xfrm>
            <a:off x="3962401" y="2003650"/>
            <a:ext cx="4940477" cy="1989556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8" t="16694" r="4841"/>
          <a:stretch/>
        </p:blipFill>
        <p:spPr>
          <a:xfrm>
            <a:off x="3962401" y="4039635"/>
            <a:ext cx="4827493" cy="2584106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445" y="897034"/>
            <a:ext cx="1573426" cy="1048951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306588" y="-40745"/>
            <a:ext cx="6391018" cy="685859"/>
          </a:xfrm>
        </p:spPr>
        <p:txBody>
          <a:bodyPr>
            <a:noAutofit/>
          </a:bodyPr>
          <a:lstStyle/>
          <a:p>
            <a:r>
              <a:rPr lang="cs-CZ" sz="3000" dirty="0"/>
              <a:t>Vrozené vývojové vady dýchacího ústrojí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3850709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Skupina 13"/>
          <p:cNvGrpSpPr/>
          <p:nvPr/>
        </p:nvGrpSpPr>
        <p:grpSpPr>
          <a:xfrm>
            <a:off x="4173589" y="1479791"/>
            <a:ext cx="4822070" cy="2763040"/>
            <a:chOff x="4285220" y="2655097"/>
            <a:chExt cx="4207991" cy="2411174"/>
          </a:xfrm>
        </p:grpSpPr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277" b="53384"/>
            <a:stretch/>
          </p:blipFill>
          <p:spPr>
            <a:xfrm>
              <a:off x="4285220" y="2655097"/>
              <a:ext cx="4207991" cy="2411174"/>
            </a:xfrm>
            <a:prstGeom prst="rect">
              <a:avLst/>
            </a:prstGeom>
          </p:spPr>
        </p:pic>
        <p:sp>
          <p:nvSpPr>
            <p:cNvPr id="13" name="Obdélník 12"/>
            <p:cNvSpPr/>
            <p:nvPr/>
          </p:nvSpPr>
          <p:spPr>
            <a:xfrm>
              <a:off x="7379558" y="3912974"/>
              <a:ext cx="1113653" cy="11532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9" name="TextovéPole 18"/>
          <p:cNvSpPr txBox="1"/>
          <p:nvPr/>
        </p:nvSpPr>
        <p:spPr>
          <a:xfrm>
            <a:off x="7857354" y="1821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657350" y="-6349"/>
            <a:ext cx="5829300" cy="685859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rgbClr val="000000"/>
                </a:solidFill>
              </a:rPr>
              <a:t>Vývoj ústní a nosní dutiny</a:t>
            </a:r>
            <a:endParaRPr lang="cs-CZ" sz="3000" dirty="0"/>
          </a:p>
        </p:txBody>
      </p:sp>
      <p:sp>
        <p:nvSpPr>
          <p:cNvPr id="2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4936419" y="892964"/>
            <a:ext cx="2115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cap="small" dirty="0"/>
              <a:t>Žaberní oblouky</a:t>
            </a:r>
          </a:p>
        </p:txBody>
      </p:sp>
      <p:grpSp>
        <p:nvGrpSpPr>
          <p:cNvPr id="35" name="Skupina 34"/>
          <p:cNvGrpSpPr/>
          <p:nvPr/>
        </p:nvGrpSpPr>
        <p:grpSpPr>
          <a:xfrm>
            <a:off x="58593" y="1107347"/>
            <a:ext cx="3526119" cy="5370958"/>
            <a:chOff x="851664" y="1278075"/>
            <a:chExt cx="2966060" cy="4682243"/>
          </a:xfrm>
        </p:grpSpPr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224" y="1426418"/>
              <a:ext cx="2857500" cy="4533900"/>
            </a:xfrm>
            <a:prstGeom prst="rect">
              <a:avLst/>
            </a:prstGeom>
          </p:spPr>
        </p:pic>
        <p:sp>
          <p:nvSpPr>
            <p:cNvPr id="17" name="Obdélník 16"/>
            <p:cNvSpPr/>
            <p:nvPr/>
          </p:nvSpPr>
          <p:spPr>
            <a:xfrm rot="7873866">
              <a:off x="805997" y="1323742"/>
              <a:ext cx="794547" cy="703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/>
                <a:t>CV</a:t>
              </a:r>
            </a:p>
          </p:txBody>
        </p:sp>
      </p:grpSp>
      <p:sp>
        <p:nvSpPr>
          <p:cNvPr id="32" name="Obdélník 31"/>
          <p:cNvSpPr/>
          <p:nvPr/>
        </p:nvSpPr>
        <p:spPr>
          <a:xfrm rot="7873866">
            <a:off x="4056845" y="1408550"/>
            <a:ext cx="794547" cy="607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CV</a:t>
            </a:r>
          </a:p>
        </p:txBody>
      </p:sp>
      <p:sp>
        <p:nvSpPr>
          <p:cNvPr id="34" name="Obdélník 33"/>
          <p:cNvSpPr/>
          <p:nvPr/>
        </p:nvSpPr>
        <p:spPr>
          <a:xfrm>
            <a:off x="3910489" y="4650245"/>
            <a:ext cx="5007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žaberní oblouky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oddělují 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žaberní brázdy</a:t>
            </a:r>
          </a:p>
          <a:p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170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657350" y="-6349"/>
            <a:ext cx="5829300" cy="685859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rgbClr val="000000"/>
                </a:solidFill>
              </a:rPr>
              <a:t>Vývoj obličeje</a:t>
            </a:r>
            <a:endParaRPr lang="cs-CZ" sz="3000" dirty="0"/>
          </a:p>
        </p:txBody>
      </p:sp>
      <p:sp>
        <p:nvSpPr>
          <p:cNvPr id="2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t="20075"/>
          <a:stretch/>
        </p:blipFill>
        <p:spPr>
          <a:xfrm>
            <a:off x="856471" y="2979992"/>
            <a:ext cx="7669404" cy="368098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55574" y="931315"/>
            <a:ext cx="88730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</a:rPr>
              <a:t>během 4. týdne se kolem primitivní ústní jamky (</a:t>
            </a:r>
            <a:r>
              <a:rPr lang="cs-CZ" b="1" dirty="0">
                <a:solidFill>
                  <a:srgbClr val="000000"/>
                </a:solidFill>
              </a:rPr>
              <a:t>stomodeum</a:t>
            </a:r>
            <a:r>
              <a:rPr lang="cs-CZ" dirty="0">
                <a:solidFill>
                  <a:srgbClr val="000000"/>
                </a:solidFill>
              </a:rPr>
              <a:t>) vytvoří 5 výběžků:                                     párové </a:t>
            </a:r>
            <a:r>
              <a:rPr lang="cs-CZ" b="1" dirty="0">
                <a:solidFill>
                  <a:srgbClr val="000000"/>
                </a:solidFill>
              </a:rPr>
              <a:t>maxilární </a:t>
            </a:r>
            <a:r>
              <a:rPr lang="cs-CZ" dirty="0">
                <a:solidFill>
                  <a:srgbClr val="000000"/>
                </a:solidFill>
              </a:rPr>
              <a:t>a </a:t>
            </a:r>
            <a:r>
              <a:rPr lang="cs-CZ" b="1" dirty="0">
                <a:solidFill>
                  <a:srgbClr val="000000"/>
                </a:solidFill>
              </a:rPr>
              <a:t>mandibulární </a:t>
            </a:r>
            <a:r>
              <a:rPr lang="cs-CZ" dirty="0">
                <a:solidFill>
                  <a:srgbClr val="000000"/>
                </a:solidFill>
              </a:rPr>
              <a:t>(obojí z 1. žaberního oblouku) </a:t>
            </a:r>
          </a:p>
          <a:p>
            <a:r>
              <a:rPr lang="cs-CZ" dirty="0">
                <a:solidFill>
                  <a:srgbClr val="000000"/>
                </a:solidFill>
              </a:rPr>
              <a:t>     a nepárový </a:t>
            </a:r>
            <a:r>
              <a:rPr lang="cs-CZ" b="1" dirty="0">
                <a:solidFill>
                  <a:srgbClr val="000000"/>
                </a:solidFill>
              </a:rPr>
              <a:t>frontonasální</a:t>
            </a:r>
            <a:r>
              <a:rPr lang="cs-CZ" dirty="0">
                <a:solidFill>
                  <a:srgbClr val="000000"/>
                </a:solidFill>
              </a:rPr>
              <a:t> (</a:t>
            </a:r>
            <a:r>
              <a:rPr lang="cs-CZ" b="1" dirty="0">
                <a:solidFill>
                  <a:srgbClr val="000000"/>
                </a:solidFill>
              </a:rPr>
              <a:t>čelní)</a:t>
            </a:r>
            <a:endParaRPr lang="cs-CZ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</a:rPr>
              <a:t>mandibulární výběžky srostou ve střední čáře a dají vznik dolní čelisti a dolnímu rtu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</a:rPr>
              <a:t>v čelním valu se zakládají </a:t>
            </a:r>
            <a:r>
              <a:rPr lang="cs-CZ" b="1" dirty="0">
                <a:solidFill>
                  <a:srgbClr val="000000"/>
                </a:solidFill>
              </a:rPr>
              <a:t>čichové </a:t>
            </a:r>
            <a:r>
              <a:rPr lang="cs-CZ" b="1" dirty="0" err="1">
                <a:solidFill>
                  <a:srgbClr val="000000"/>
                </a:solidFill>
              </a:rPr>
              <a:t>plakody</a:t>
            </a:r>
            <a:r>
              <a:rPr lang="cs-CZ" dirty="0">
                <a:solidFill>
                  <a:srgbClr val="000000"/>
                </a:solidFill>
              </a:rPr>
              <a:t>, které se prohlubují v čichové </a:t>
            </a:r>
            <a:r>
              <a:rPr lang="cs-CZ" b="1" dirty="0">
                <a:solidFill>
                  <a:srgbClr val="000000"/>
                </a:solidFill>
              </a:rPr>
              <a:t>jamky</a:t>
            </a:r>
            <a:endParaRPr lang="cs-CZ" dirty="0">
              <a:solidFill>
                <a:srgbClr val="000000"/>
              </a:solidFill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885480" y="2497264"/>
            <a:ext cx="2626373" cy="307777"/>
            <a:chOff x="1215095" y="2433466"/>
            <a:chExt cx="2626373" cy="307777"/>
          </a:xfrm>
        </p:grpSpPr>
        <p:sp>
          <p:nvSpPr>
            <p:cNvPr id="18" name="Obdélník 17"/>
            <p:cNvSpPr/>
            <p:nvPr/>
          </p:nvSpPr>
          <p:spPr>
            <a:xfrm>
              <a:off x="1215095" y="2483579"/>
              <a:ext cx="263610" cy="247135"/>
            </a:xfrm>
            <a:prstGeom prst="rect">
              <a:avLst/>
            </a:prstGeom>
            <a:solidFill>
              <a:srgbClr val="99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1478705" y="2433466"/>
              <a:ext cx="23627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/>
                <a:t>frontonazální  (čelní) výběžek</a:t>
              </a:r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3806308" y="2495481"/>
            <a:ext cx="1786206" cy="307777"/>
            <a:chOff x="1215095" y="2433466"/>
            <a:chExt cx="1786206" cy="307777"/>
          </a:xfrm>
        </p:grpSpPr>
        <p:sp>
          <p:nvSpPr>
            <p:cNvPr id="20" name="Obdélník 19"/>
            <p:cNvSpPr/>
            <p:nvPr/>
          </p:nvSpPr>
          <p:spPr>
            <a:xfrm>
              <a:off x="1215095" y="2483579"/>
              <a:ext cx="263610" cy="247135"/>
            </a:xfrm>
            <a:prstGeom prst="rect">
              <a:avLst/>
            </a:prstGeom>
            <a:solidFill>
              <a:srgbClr val="F4D5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1478705" y="2433466"/>
              <a:ext cx="15225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/>
                <a:t>maxilární výběžek</a:t>
              </a:r>
            </a:p>
          </p:txBody>
        </p:sp>
      </p:grpSp>
      <p:grpSp>
        <p:nvGrpSpPr>
          <p:cNvPr id="22" name="Skupina 21"/>
          <p:cNvGrpSpPr/>
          <p:nvPr/>
        </p:nvGrpSpPr>
        <p:grpSpPr>
          <a:xfrm>
            <a:off x="6094362" y="2497148"/>
            <a:ext cx="2135726" cy="307777"/>
            <a:chOff x="1215095" y="2433466"/>
            <a:chExt cx="2135726" cy="307777"/>
          </a:xfrm>
        </p:grpSpPr>
        <p:sp>
          <p:nvSpPr>
            <p:cNvPr id="23" name="Obdélník 22"/>
            <p:cNvSpPr/>
            <p:nvPr/>
          </p:nvSpPr>
          <p:spPr>
            <a:xfrm>
              <a:off x="1215095" y="2483579"/>
              <a:ext cx="263610" cy="24713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1478705" y="2433466"/>
              <a:ext cx="18721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/>
                <a:t>mandibulární výběžek</a:t>
              </a:r>
            </a:p>
          </p:txBody>
        </p:sp>
      </p:grpSp>
      <p:sp>
        <p:nvSpPr>
          <p:cNvPr id="25" name="Obdélník 24"/>
          <p:cNvSpPr/>
          <p:nvPr/>
        </p:nvSpPr>
        <p:spPr>
          <a:xfrm>
            <a:off x="1215095" y="4143632"/>
            <a:ext cx="263610" cy="2339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3433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657350" y="-6349"/>
            <a:ext cx="5829300" cy="685859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rgbClr val="000000"/>
                </a:solidFill>
              </a:rPr>
              <a:t>Vývoj obličeje</a:t>
            </a:r>
            <a:endParaRPr lang="cs-CZ" sz="3000" dirty="0"/>
          </a:p>
        </p:txBody>
      </p:sp>
      <p:sp>
        <p:nvSpPr>
          <p:cNvPr id="2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567" y="2534146"/>
            <a:ext cx="6765136" cy="416575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42544" y="931315"/>
            <a:ext cx="8658911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</a:rPr>
              <a:t>čichové jamky jsou ohraničeny valy –</a:t>
            </a:r>
            <a:r>
              <a:rPr lang="cs-CZ" b="1" dirty="0">
                <a:solidFill>
                  <a:srgbClr val="000000"/>
                </a:solidFill>
              </a:rPr>
              <a:t>mediální a laterální nosní valy </a:t>
            </a:r>
            <a:r>
              <a:rPr lang="cs-CZ" sz="1600" dirty="0">
                <a:solidFill>
                  <a:srgbClr val="000000"/>
                </a:solidFill>
              </a:rPr>
              <a:t>(</a:t>
            </a:r>
            <a:r>
              <a:rPr lang="cs-CZ" sz="1600" i="1" dirty="0" err="1">
                <a:solidFill>
                  <a:srgbClr val="000000"/>
                </a:solidFill>
              </a:rPr>
              <a:t>processus</a:t>
            </a:r>
            <a:r>
              <a:rPr lang="cs-CZ" sz="1600" i="1" dirty="0">
                <a:solidFill>
                  <a:srgbClr val="000000"/>
                </a:solidFill>
              </a:rPr>
              <a:t> </a:t>
            </a:r>
            <a:r>
              <a:rPr lang="cs-CZ" sz="1600" i="1" dirty="0" err="1">
                <a:solidFill>
                  <a:srgbClr val="000000"/>
                </a:solidFill>
              </a:rPr>
              <a:t>nasales</a:t>
            </a:r>
            <a:r>
              <a:rPr lang="cs-CZ" sz="1600" i="1" dirty="0">
                <a:solidFill>
                  <a:srgbClr val="000000"/>
                </a:solidFill>
              </a:rPr>
              <a:t> </a:t>
            </a:r>
            <a:r>
              <a:rPr lang="cs-CZ" sz="1600" i="1" dirty="0" err="1">
                <a:solidFill>
                  <a:srgbClr val="000000"/>
                </a:solidFill>
              </a:rPr>
              <a:t>mediales</a:t>
            </a:r>
            <a:r>
              <a:rPr lang="cs-CZ" sz="1600" i="1" dirty="0">
                <a:solidFill>
                  <a:srgbClr val="000000"/>
                </a:solidFill>
              </a:rPr>
              <a:t> a </a:t>
            </a:r>
            <a:r>
              <a:rPr lang="cs-CZ" sz="1600" i="1" dirty="0" err="1">
                <a:solidFill>
                  <a:srgbClr val="000000"/>
                </a:solidFill>
              </a:rPr>
              <a:t>laterales</a:t>
            </a:r>
            <a:r>
              <a:rPr lang="cs-CZ" sz="1600" dirty="0">
                <a:solidFill>
                  <a:srgbClr val="0000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</a:rPr>
              <a:t>zbytek čelního valu vytvoří </a:t>
            </a:r>
            <a:r>
              <a:rPr lang="cs-CZ" b="1" i="1" dirty="0">
                <a:solidFill>
                  <a:srgbClr val="000000"/>
                </a:solidFill>
              </a:rPr>
              <a:t>area </a:t>
            </a:r>
            <a:r>
              <a:rPr lang="cs-CZ" b="1" i="1" dirty="0" err="1">
                <a:solidFill>
                  <a:srgbClr val="000000"/>
                </a:solidFill>
              </a:rPr>
              <a:t>triangularis</a:t>
            </a:r>
            <a:r>
              <a:rPr lang="cs-CZ" b="1" i="1" dirty="0">
                <a:solidFill>
                  <a:srgbClr val="000000"/>
                </a:solidFill>
              </a:rPr>
              <a:t> </a:t>
            </a:r>
            <a:r>
              <a:rPr lang="cs-CZ" dirty="0">
                <a:solidFill>
                  <a:srgbClr val="000000"/>
                </a:solidFill>
              </a:rPr>
              <a:t>(základ pro hřbet a hrot nosu)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</a:rPr>
              <a:t>mediální nosní valy spolu srostou a vsouvají se mezi maxilární výběžky jako tzv. </a:t>
            </a:r>
            <a:r>
              <a:rPr lang="cs-CZ" b="1" dirty="0">
                <a:solidFill>
                  <a:srgbClr val="000000"/>
                </a:solidFill>
              </a:rPr>
              <a:t>intermaxilární segment </a:t>
            </a:r>
            <a:r>
              <a:rPr lang="cs-CZ" dirty="0">
                <a:solidFill>
                  <a:srgbClr val="000000"/>
                </a:solidFill>
              </a:rPr>
              <a:t>(dávají vznik střední části horního rtu, části horní čelisti v oblasti řezáků a části patra – primární patro)</a:t>
            </a:r>
          </a:p>
        </p:txBody>
      </p:sp>
      <p:cxnSp>
        <p:nvCxnSpPr>
          <p:cNvPr id="8" name="Přímá spojnice 7"/>
          <p:cNvCxnSpPr/>
          <p:nvPr/>
        </p:nvCxnSpPr>
        <p:spPr>
          <a:xfrm flipH="1">
            <a:off x="1334530" y="3550508"/>
            <a:ext cx="1087394" cy="741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709655" y="3431059"/>
            <a:ext cx="105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i="1" dirty="0"/>
              <a:t>area</a:t>
            </a:r>
          </a:p>
          <a:p>
            <a:r>
              <a:rPr lang="cs-CZ" sz="1400" b="1" i="1" dirty="0" err="1"/>
              <a:t>triangularis</a:t>
            </a:r>
            <a:endParaRPr lang="cs-CZ" sz="1400" b="1" i="1" dirty="0"/>
          </a:p>
        </p:txBody>
      </p:sp>
      <p:sp>
        <p:nvSpPr>
          <p:cNvPr id="16" name="Obdélník 15"/>
          <p:cNvSpPr/>
          <p:nvPr/>
        </p:nvSpPr>
        <p:spPr>
          <a:xfrm>
            <a:off x="1589904" y="3954279"/>
            <a:ext cx="263610" cy="2542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6461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657350" y="-6349"/>
            <a:ext cx="5829300" cy="685859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rgbClr val="000000"/>
                </a:solidFill>
              </a:rPr>
              <a:t>Vývoj obličeje</a:t>
            </a:r>
            <a:endParaRPr lang="cs-CZ" sz="3000" dirty="0"/>
          </a:p>
        </p:txBody>
      </p:sp>
      <p:sp>
        <p:nvSpPr>
          <p:cNvPr id="2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321" y="931315"/>
            <a:ext cx="5144529" cy="5706470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243917" y="1097807"/>
            <a:ext cx="311896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maxilární výběžky srostou s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intermaxilárním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segmentem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vytvoření horní čelisti a rtu)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maxilární výběžky srostou s laterálními nosními valy čímž vznikne zbytek horní čelisti a postranní partie nosu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laterální nosní valy jsou od maxilárních zpočátku odděleny rýhou – </a:t>
            </a:r>
            <a:r>
              <a:rPr lang="cs-CZ" i="1" dirty="0" err="1">
                <a:solidFill>
                  <a:srgbClr val="000000"/>
                </a:solidFill>
                <a:latin typeface="Arial" panose="020B0604020202020204" pitchFamily="34" charset="0"/>
              </a:rPr>
              <a:t>sulcus</a:t>
            </a:r>
            <a:r>
              <a:rPr lang="cs-CZ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Arial" panose="020B0604020202020204" pitchFamily="34" charset="0"/>
              </a:rPr>
              <a:t>nasolacrimalis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, která se uzavře a vytvoří slzný kanálek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původně laterálně směřující oči se přetáčejí dopředu</a:t>
            </a:r>
          </a:p>
        </p:txBody>
      </p:sp>
      <p:sp>
        <p:nvSpPr>
          <p:cNvPr id="5" name="Obdélník 4"/>
          <p:cNvSpPr/>
          <p:nvPr/>
        </p:nvSpPr>
        <p:spPr>
          <a:xfrm>
            <a:off x="3426941" y="4522573"/>
            <a:ext cx="5519351" cy="220774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8834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9050"/>
            <a:ext cx="9143999" cy="74875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657350" y="-6349"/>
            <a:ext cx="5829300" cy="685859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rgbClr val="000000"/>
                </a:solidFill>
              </a:rPr>
              <a:t>Vývoj patra</a:t>
            </a:r>
            <a:endParaRPr lang="cs-CZ" sz="3000" dirty="0"/>
          </a:p>
        </p:txBody>
      </p:sp>
      <p:sp>
        <p:nvSpPr>
          <p:cNvPr id="2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71" y="1477539"/>
            <a:ext cx="6970776" cy="531571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60375" y="995667"/>
            <a:ext cx="55861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horizontalizace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a srůst patrových plotének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6993925" y="3798264"/>
            <a:ext cx="684522" cy="35422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7678447" y="3793351"/>
            <a:ext cx="1157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sz="1200" dirty="0"/>
              <a:t>průchod cév a nervů</a:t>
            </a:r>
          </a:p>
        </p:txBody>
      </p:sp>
    </p:spTree>
    <p:extLst>
      <p:ext uri="{BB962C8B-B14F-4D97-AF65-F5344CB8AC3E}">
        <p14:creationId xmlns:p14="http://schemas.microsoft.com/office/powerpoint/2010/main" val="3871974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5591</TotalTime>
  <Words>1975</Words>
  <Application>Microsoft Office PowerPoint</Application>
  <PresentationFormat>On-screen Show (4:3)</PresentationFormat>
  <Paragraphs>397</Paragraphs>
  <Slides>47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Arial</vt:lpstr>
      <vt:lpstr>ArialMT</vt:lpstr>
      <vt:lpstr>Calibri</vt:lpstr>
      <vt:lpstr>Calibri Light</vt:lpstr>
      <vt:lpstr>Office Theme</vt:lpstr>
      <vt:lpstr>EMBRYOLOGIE</vt:lpstr>
      <vt:lpstr>6.přednáška</vt:lpstr>
      <vt:lpstr>Vývoj trávicího ústrojí</vt:lpstr>
      <vt:lpstr>Vývoj ústní a nosní dutiny</vt:lpstr>
      <vt:lpstr>Vývoj ústní a nosní dutiny</vt:lpstr>
      <vt:lpstr>Vývoj obličeje</vt:lpstr>
      <vt:lpstr>Vývoj obličeje</vt:lpstr>
      <vt:lpstr>Vývoj obličeje</vt:lpstr>
      <vt:lpstr>Vývoj patra</vt:lpstr>
      <vt:lpstr>Vývoj patra</vt:lpstr>
      <vt:lpstr>Vrozené vývojové poruchy patra</vt:lpstr>
      <vt:lpstr>Vrozené vývojové poruchy patra</vt:lpstr>
      <vt:lpstr>Vrozené vývojové poruchy patra</vt:lpstr>
      <vt:lpstr>Vrozené vývojové poruchy patra</vt:lpstr>
      <vt:lpstr>Deriváty žaberní brázd</vt:lpstr>
      <vt:lpstr>Vývoj ucha</vt:lpstr>
      <vt:lpstr>Vývoj vnitřního ucha</vt:lpstr>
      <vt:lpstr>Vývoj vnitřního ucha</vt:lpstr>
      <vt:lpstr>Vývoj středního ucha</vt:lpstr>
      <vt:lpstr>Vývoj zevního ucha</vt:lpstr>
      <vt:lpstr>Vrozené vývojové vady ucha</vt:lpstr>
      <vt:lpstr>Vývoj jazyka</vt:lpstr>
      <vt:lpstr>Vznik primitivního střeva</vt:lpstr>
      <vt:lpstr>Vznik primitivního střeva</vt:lpstr>
      <vt:lpstr>Primitivní střevo a jeho deriváty</vt:lpstr>
      <vt:lpstr>Primitivní střevo a jeho deriváty</vt:lpstr>
      <vt:lpstr>Vývoj předního střeva</vt:lpstr>
      <vt:lpstr>Vývoj předního střeva</vt:lpstr>
      <vt:lpstr>Vývoj předního střeva</vt:lpstr>
      <vt:lpstr>PowerPoint Presentation</vt:lpstr>
      <vt:lpstr>PowerPoint Presentation</vt:lpstr>
      <vt:lpstr>PowerPoint Presentation</vt:lpstr>
      <vt:lpstr>Vývoj zadního střeva</vt:lpstr>
      <vt:lpstr>Meconium</vt:lpstr>
      <vt:lpstr>Vrozené vývojové vady trávicího traktu</vt:lpstr>
      <vt:lpstr>Vrozené vývojové vady trávicího traktu</vt:lpstr>
      <vt:lpstr>Vrozené vývojové vady trávicího traktu</vt:lpstr>
      <vt:lpstr>Vrozené vývojové vady trávicího traktu</vt:lpstr>
      <vt:lpstr>Vrozené vývojové vady trávicího traktu</vt:lpstr>
      <vt:lpstr>Vrozené vývojové vady trávicího traktu</vt:lpstr>
      <vt:lpstr>Vývoj dýchacího ústrojí</vt:lpstr>
      <vt:lpstr>Vývoj průdušnice</vt:lpstr>
      <vt:lpstr>Vývoj bronchů a plic</vt:lpstr>
      <vt:lpstr>Histogeneze plic</vt:lpstr>
      <vt:lpstr>Vrozené vývojové vady dýchacího ústrojí</vt:lpstr>
      <vt:lpstr>Vrozené vývojové vady dýchacího ústrojí</vt:lpstr>
      <vt:lpstr>Vrozené vývojové vady dýchacího ústrojí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EMBRYOLOGIE</dc:title>
  <dc:creator>PharmDr. Zuzana Holubcová Ph.D.</dc:creator>
  <cp:lastModifiedBy>Zuzana Holubcová</cp:lastModifiedBy>
  <cp:revision>356</cp:revision>
  <dcterms:created xsi:type="dcterms:W3CDTF">2019-08-26T09:46:49Z</dcterms:created>
  <dcterms:modified xsi:type="dcterms:W3CDTF">2024-11-25T21:17:21Z</dcterms:modified>
</cp:coreProperties>
</file>