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256" r:id="rId5"/>
    <p:sldId id="275" r:id="rId6"/>
    <p:sldId id="277" r:id="rId7"/>
    <p:sldId id="292" r:id="rId8"/>
    <p:sldId id="334" r:id="rId9"/>
    <p:sldId id="335" r:id="rId10"/>
    <p:sldId id="336" r:id="rId11"/>
    <p:sldId id="337" r:id="rId12"/>
    <p:sldId id="338" r:id="rId13"/>
    <p:sldId id="339" r:id="rId14"/>
    <p:sldId id="329" r:id="rId15"/>
    <p:sldId id="330" r:id="rId16"/>
    <p:sldId id="332" r:id="rId17"/>
    <p:sldId id="340" r:id="rId18"/>
    <p:sldId id="331" r:id="rId19"/>
    <p:sldId id="333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8505D6-A060-43D0-0F7C-05F87AA86144}" v="3" dt="2024-10-01T17:11:50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5768" autoAdjust="0"/>
  </p:normalViewPr>
  <p:slideViewPr>
    <p:cSldViewPr snapToGrid="0">
      <p:cViewPr varScale="1">
        <p:scale>
          <a:sx n="88" d="100"/>
          <a:sy n="88" d="100"/>
        </p:scale>
        <p:origin x="533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7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6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na Slezáčková" userId="S::24238@muni.cz::81870b90-65ee-4311-b1b2-426775910038" providerId="AD" clId="Web-{CE8505D6-A060-43D0-0F7C-05F87AA86144}"/>
    <pc:docChg chg="modSld">
      <pc:chgData name="Alena Slezáčková" userId="S::24238@muni.cz::81870b90-65ee-4311-b1b2-426775910038" providerId="AD" clId="Web-{CE8505D6-A060-43D0-0F7C-05F87AA86144}" dt="2024-10-01T17:11:50.726" v="2" actId="20577"/>
      <pc:docMkLst>
        <pc:docMk/>
      </pc:docMkLst>
      <pc:sldChg chg="modSp">
        <pc:chgData name="Alena Slezáčková" userId="S::24238@muni.cz::81870b90-65ee-4311-b1b2-426775910038" providerId="AD" clId="Web-{CE8505D6-A060-43D0-0F7C-05F87AA86144}" dt="2024-10-01T17:11:50.726" v="2" actId="20577"/>
        <pc:sldMkLst>
          <pc:docMk/>
          <pc:sldMk cId="525640353" sldId="304"/>
        </pc:sldMkLst>
        <pc:spChg chg="mod">
          <ac:chgData name="Alena Slezáčková" userId="S::24238@muni.cz::81870b90-65ee-4311-b1b2-426775910038" providerId="AD" clId="Web-{CE8505D6-A060-43D0-0F7C-05F87AA86144}" dt="2024-10-01T17:11:50.726" v="2" actId="20577"/>
          <ac:spMkLst>
            <pc:docMk/>
            <pc:sldMk cId="525640353" sldId="304"/>
            <ac:spMk id="2" creationId="{082AA75B-1D0D-4279-99B1-7D865CA88A2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3C7DFA-6EE6-4696-B5A2-F94AE53D5C6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46E29683-092B-448A-BB48-AB7EF1B8A1A2}">
      <dgm:prSet phldrT="[Text]" custT="1"/>
      <dgm:spPr/>
      <dgm:t>
        <a:bodyPr/>
        <a:lstStyle/>
        <a:p>
          <a:r>
            <a:rPr lang="cs-CZ" sz="2400" b="1" dirty="0">
              <a:solidFill>
                <a:schemeClr val="tx1"/>
              </a:solidFill>
            </a:rPr>
            <a:t>Přírodní vědy</a:t>
          </a:r>
        </a:p>
        <a:p>
          <a:r>
            <a:rPr lang="cs-CZ" sz="2000" noProof="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rPr>
            <a:t>Zkoumají přírodní jevy, získává empirické poznatky o světě prostřednictvím pozorování, experimentů a analýzy.</a:t>
          </a:r>
          <a:endParaRPr lang="cs-CZ" sz="2000" noProof="0" dirty="0">
            <a:solidFill>
              <a:schemeClr val="tx1"/>
            </a:solidFill>
            <a:latin typeface="+mj-lt"/>
          </a:endParaRPr>
        </a:p>
      </dgm:t>
    </dgm:pt>
    <dgm:pt modelId="{145A3D71-A264-47DA-84A3-F766D2895C61}" type="parTrans" cxnId="{6EDA355F-CEB4-4456-8539-D484CC17F6DE}">
      <dgm:prSet/>
      <dgm:spPr/>
      <dgm:t>
        <a:bodyPr/>
        <a:lstStyle/>
        <a:p>
          <a:endParaRPr lang="cs-CZ"/>
        </a:p>
      </dgm:t>
    </dgm:pt>
    <dgm:pt modelId="{F3CC5924-2A11-440D-B0CA-AF46C7C897CA}" type="sibTrans" cxnId="{6EDA355F-CEB4-4456-8539-D484CC17F6DE}">
      <dgm:prSet/>
      <dgm:spPr/>
      <dgm:t>
        <a:bodyPr/>
        <a:lstStyle/>
        <a:p>
          <a:endParaRPr lang="cs-CZ"/>
        </a:p>
      </dgm:t>
    </dgm:pt>
    <dgm:pt modelId="{E9A4DF83-C1FE-4BEB-8293-0CB2B1553C00}">
      <dgm:prSet phldrT="[Text]" custT="1"/>
      <dgm:spPr/>
      <dgm:t>
        <a:bodyPr/>
        <a:lstStyle/>
        <a:p>
          <a:r>
            <a:rPr lang="cs-CZ" sz="2400" b="1" dirty="0">
              <a:solidFill>
                <a:schemeClr val="tx1"/>
              </a:solidFill>
            </a:rPr>
            <a:t>Filozofie</a:t>
          </a:r>
        </a:p>
        <a:p>
          <a:r>
            <a:rPr lang="cs-CZ" sz="2000" noProof="0" dirty="0">
              <a:solidFill>
                <a:srgbClr val="202020"/>
              </a:solidFill>
              <a:latin typeface="Rosario"/>
              <a:ea typeface="Rosario"/>
              <a:cs typeface="Rosario"/>
              <a:sym typeface="Rosario"/>
            </a:rPr>
            <a:t>Zabývá se hlubokými otázkami o smyslu, hodnotách a poznání. Poskytuje rámec pro kritické uvažování o světě a našem místě v něm.</a:t>
          </a:r>
          <a:endParaRPr lang="cs-CZ" sz="2000" noProof="0" dirty="0">
            <a:solidFill>
              <a:schemeClr val="tx1"/>
            </a:solidFill>
          </a:endParaRPr>
        </a:p>
        <a:p>
          <a:endParaRPr lang="cs-CZ" sz="2400" dirty="0">
            <a:solidFill>
              <a:schemeClr val="tx1"/>
            </a:solidFill>
          </a:endParaRPr>
        </a:p>
      </dgm:t>
    </dgm:pt>
    <dgm:pt modelId="{1618B49B-2829-4594-A2D5-FB4143E85F84}" type="parTrans" cxnId="{8E9112B2-207B-49DD-95B8-19A9EC5DBE0C}">
      <dgm:prSet/>
      <dgm:spPr/>
      <dgm:t>
        <a:bodyPr/>
        <a:lstStyle/>
        <a:p>
          <a:endParaRPr lang="cs-CZ"/>
        </a:p>
      </dgm:t>
    </dgm:pt>
    <dgm:pt modelId="{2830DCC5-724F-440A-BD40-E5B410522975}" type="sibTrans" cxnId="{8E9112B2-207B-49DD-95B8-19A9EC5DBE0C}">
      <dgm:prSet/>
      <dgm:spPr/>
      <dgm:t>
        <a:bodyPr/>
        <a:lstStyle/>
        <a:p>
          <a:endParaRPr lang="cs-CZ"/>
        </a:p>
      </dgm:t>
    </dgm:pt>
    <dgm:pt modelId="{990AD3AE-7B9A-4FC1-9E0A-A68FC02D7319}">
      <dgm:prSet phldrT="[Text]" custT="1"/>
      <dgm:spPr/>
      <dgm:t>
        <a:bodyPr/>
        <a:lstStyle/>
        <a:p>
          <a:r>
            <a:rPr lang="cs-CZ" sz="2400" b="1" dirty="0">
              <a:solidFill>
                <a:schemeClr val="tx1"/>
              </a:solidFill>
            </a:rPr>
            <a:t>Etika (součást filozofie)</a:t>
          </a:r>
        </a:p>
        <a:p>
          <a:r>
            <a:rPr lang="cs-CZ" sz="2000" noProof="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rPr>
            <a:t>Zkoumá morální hodnoty a principy, které řídí naše jednání, včetně otázky, co je správné a co špatné.</a:t>
          </a:r>
          <a:endParaRPr lang="cs-CZ" sz="2000" noProof="0" dirty="0">
            <a:solidFill>
              <a:schemeClr val="tx1"/>
            </a:solidFill>
            <a:latin typeface="+mj-lt"/>
          </a:endParaRPr>
        </a:p>
      </dgm:t>
    </dgm:pt>
    <dgm:pt modelId="{787EB5D6-924F-4CDE-9687-E36E737A10D6}" type="parTrans" cxnId="{3637B40C-2497-4B3F-9EC4-2ACED7E74117}">
      <dgm:prSet/>
      <dgm:spPr/>
      <dgm:t>
        <a:bodyPr/>
        <a:lstStyle/>
        <a:p>
          <a:endParaRPr lang="cs-CZ"/>
        </a:p>
      </dgm:t>
    </dgm:pt>
    <dgm:pt modelId="{000B7AF3-B094-43A8-9238-7BACCACFCEC0}" type="sibTrans" cxnId="{3637B40C-2497-4B3F-9EC4-2ACED7E74117}">
      <dgm:prSet/>
      <dgm:spPr/>
      <dgm:t>
        <a:bodyPr/>
        <a:lstStyle/>
        <a:p>
          <a:endParaRPr lang="cs-CZ"/>
        </a:p>
      </dgm:t>
    </dgm:pt>
    <dgm:pt modelId="{17274E06-C2A0-4C2A-87D6-131C0FF0B369}">
      <dgm:prSet phldrT="[Text]" custT="1"/>
      <dgm:spPr/>
      <dgm:t>
        <a:bodyPr/>
        <a:lstStyle/>
        <a:p>
          <a:endParaRPr lang="cs-CZ" sz="2400" b="1" dirty="0">
            <a:solidFill>
              <a:schemeClr val="tx1"/>
            </a:solidFill>
          </a:endParaRPr>
        </a:p>
        <a:p>
          <a:r>
            <a:rPr lang="cs-CZ" sz="2400" b="1" dirty="0">
              <a:solidFill>
                <a:schemeClr val="tx1"/>
              </a:solidFill>
            </a:rPr>
            <a:t>Bioetika (mezioborová oblast)</a:t>
          </a:r>
        </a:p>
        <a:p>
          <a:r>
            <a:rPr lang="cs-CZ" sz="2000" noProof="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rPr>
            <a:t>Aplikuje etické principy na problémy vznikající v oblasti biologie a medicíny. Řeší morální dilemata, která přináší technologický a vědecký pokrok v medicíně.</a:t>
          </a:r>
          <a:endParaRPr lang="cs-CZ" sz="2000" noProof="0" dirty="0">
            <a:solidFill>
              <a:schemeClr val="tx1"/>
            </a:solidFill>
            <a:latin typeface="+mj-lt"/>
          </a:endParaRPr>
        </a:p>
        <a:p>
          <a:endParaRPr lang="cs-CZ" sz="2400" dirty="0">
            <a:solidFill>
              <a:schemeClr val="tx1"/>
            </a:solidFill>
          </a:endParaRPr>
        </a:p>
      </dgm:t>
    </dgm:pt>
    <dgm:pt modelId="{05C95FFF-AF6A-4BED-9E85-C6C409A5AE92}" type="parTrans" cxnId="{67C01E6C-BA37-4270-9144-6A5A912B80F1}">
      <dgm:prSet/>
      <dgm:spPr/>
      <dgm:t>
        <a:bodyPr/>
        <a:lstStyle/>
        <a:p>
          <a:endParaRPr lang="cs-CZ"/>
        </a:p>
      </dgm:t>
    </dgm:pt>
    <dgm:pt modelId="{32BBD452-CB32-426D-9C35-3D136D10441C}" type="sibTrans" cxnId="{67C01E6C-BA37-4270-9144-6A5A912B80F1}">
      <dgm:prSet/>
      <dgm:spPr/>
      <dgm:t>
        <a:bodyPr/>
        <a:lstStyle/>
        <a:p>
          <a:endParaRPr lang="cs-CZ"/>
        </a:p>
      </dgm:t>
    </dgm:pt>
    <dgm:pt modelId="{AECFBDF5-E222-4B13-9E97-A6F08BE1D27E}" type="pres">
      <dgm:prSet presAssocID="{333C7DFA-6EE6-4696-B5A2-F94AE53D5C6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7BF19C9-A4CD-4C94-A263-EB4E4B5FE04B}" type="pres">
      <dgm:prSet presAssocID="{46E29683-092B-448A-BB48-AB7EF1B8A1A2}" presName="node" presStyleLbl="node1" presStyleIdx="0" presStyleCnt="4" custScaleX="87583" custScaleY="901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96D152-6391-4152-8FD6-F6C14473D293}" type="pres">
      <dgm:prSet presAssocID="{F3CC5924-2A11-440D-B0CA-AF46C7C897CA}" presName="sibTrans" presStyleCnt="0"/>
      <dgm:spPr/>
    </dgm:pt>
    <dgm:pt modelId="{97B4D77D-12FF-455B-B3D3-BD106A38F9C8}" type="pres">
      <dgm:prSet presAssocID="{E9A4DF83-C1FE-4BEB-8293-0CB2B1553C0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E71936-5463-400C-9790-8BFB86757C82}" type="pres">
      <dgm:prSet presAssocID="{2830DCC5-724F-440A-BD40-E5B410522975}" presName="sibTrans" presStyleCnt="0"/>
      <dgm:spPr/>
    </dgm:pt>
    <dgm:pt modelId="{953B9662-515F-43F5-820D-BDE1CD5A6E78}" type="pres">
      <dgm:prSet presAssocID="{990AD3AE-7B9A-4FC1-9E0A-A68FC02D7319}" presName="node" presStyleLbl="node1" presStyleIdx="2" presStyleCnt="4" custScaleY="73518" custLinFactNeighborX="-600" custLinFactNeighborY="-121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C3E26E-53B3-4172-94A7-49B841261C40}" type="pres">
      <dgm:prSet presAssocID="{000B7AF3-B094-43A8-9238-7BACCACFCEC0}" presName="sibTrans" presStyleCnt="0"/>
      <dgm:spPr/>
    </dgm:pt>
    <dgm:pt modelId="{7ECFB7FD-DC99-4F46-A807-63EC793AFD7F}" type="pres">
      <dgm:prSet presAssocID="{17274E06-C2A0-4C2A-87D6-131C0FF0B369}" presName="node" presStyleLbl="node1" presStyleIdx="3" presStyleCnt="4" custScaleX="129376" custLinFactNeighborX="0" custLinFactNeighborY="291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2DCB40A-6F74-448D-90F4-36FF9C622317}" type="presOf" srcId="{46E29683-092B-448A-BB48-AB7EF1B8A1A2}" destId="{37BF19C9-A4CD-4C94-A263-EB4E4B5FE04B}" srcOrd="0" destOrd="0" presId="urn:microsoft.com/office/officeart/2005/8/layout/default"/>
    <dgm:cxn modelId="{8E9112B2-207B-49DD-95B8-19A9EC5DBE0C}" srcId="{333C7DFA-6EE6-4696-B5A2-F94AE53D5C6A}" destId="{E9A4DF83-C1FE-4BEB-8293-0CB2B1553C00}" srcOrd="1" destOrd="0" parTransId="{1618B49B-2829-4594-A2D5-FB4143E85F84}" sibTransId="{2830DCC5-724F-440A-BD40-E5B410522975}"/>
    <dgm:cxn modelId="{DA351B0F-F19C-45C3-9383-544F2C5C6244}" type="presOf" srcId="{990AD3AE-7B9A-4FC1-9E0A-A68FC02D7319}" destId="{953B9662-515F-43F5-820D-BDE1CD5A6E78}" srcOrd="0" destOrd="0" presId="urn:microsoft.com/office/officeart/2005/8/layout/default"/>
    <dgm:cxn modelId="{D5D7B56E-3771-468F-AC48-1F75E816DECF}" type="presOf" srcId="{E9A4DF83-C1FE-4BEB-8293-0CB2B1553C00}" destId="{97B4D77D-12FF-455B-B3D3-BD106A38F9C8}" srcOrd="0" destOrd="0" presId="urn:microsoft.com/office/officeart/2005/8/layout/default"/>
    <dgm:cxn modelId="{5C278F9E-65C4-4AD5-B724-D18F04D1EE79}" type="presOf" srcId="{333C7DFA-6EE6-4696-B5A2-F94AE53D5C6A}" destId="{AECFBDF5-E222-4B13-9E97-A6F08BE1D27E}" srcOrd="0" destOrd="0" presId="urn:microsoft.com/office/officeart/2005/8/layout/default"/>
    <dgm:cxn modelId="{6EDA355F-CEB4-4456-8539-D484CC17F6DE}" srcId="{333C7DFA-6EE6-4696-B5A2-F94AE53D5C6A}" destId="{46E29683-092B-448A-BB48-AB7EF1B8A1A2}" srcOrd="0" destOrd="0" parTransId="{145A3D71-A264-47DA-84A3-F766D2895C61}" sibTransId="{F3CC5924-2A11-440D-B0CA-AF46C7C897CA}"/>
    <dgm:cxn modelId="{67C01E6C-BA37-4270-9144-6A5A912B80F1}" srcId="{333C7DFA-6EE6-4696-B5A2-F94AE53D5C6A}" destId="{17274E06-C2A0-4C2A-87D6-131C0FF0B369}" srcOrd="3" destOrd="0" parTransId="{05C95FFF-AF6A-4BED-9E85-C6C409A5AE92}" sibTransId="{32BBD452-CB32-426D-9C35-3D136D10441C}"/>
    <dgm:cxn modelId="{6264DC82-BEDE-4406-8A7C-A64BF9E53A1F}" type="presOf" srcId="{17274E06-C2A0-4C2A-87D6-131C0FF0B369}" destId="{7ECFB7FD-DC99-4F46-A807-63EC793AFD7F}" srcOrd="0" destOrd="0" presId="urn:microsoft.com/office/officeart/2005/8/layout/default"/>
    <dgm:cxn modelId="{3637B40C-2497-4B3F-9EC4-2ACED7E74117}" srcId="{333C7DFA-6EE6-4696-B5A2-F94AE53D5C6A}" destId="{990AD3AE-7B9A-4FC1-9E0A-A68FC02D7319}" srcOrd="2" destOrd="0" parTransId="{787EB5D6-924F-4CDE-9687-E36E737A10D6}" sibTransId="{000B7AF3-B094-43A8-9238-7BACCACFCEC0}"/>
    <dgm:cxn modelId="{0DB17F5B-1841-4DE6-A236-EE3B6E43248C}" type="presParOf" srcId="{AECFBDF5-E222-4B13-9E97-A6F08BE1D27E}" destId="{37BF19C9-A4CD-4C94-A263-EB4E4B5FE04B}" srcOrd="0" destOrd="0" presId="urn:microsoft.com/office/officeart/2005/8/layout/default"/>
    <dgm:cxn modelId="{4849D5FF-AD1C-43FB-BA93-C8CE439592CA}" type="presParOf" srcId="{AECFBDF5-E222-4B13-9E97-A6F08BE1D27E}" destId="{4F96D152-6391-4152-8FD6-F6C14473D293}" srcOrd="1" destOrd="0" presId="urn:microsoft.com/office/officeart/2005/8/layout/default"/>
    <dgm:cxn modelId="{EA436975-ED36-4314-B79A-DC99965B305F}" type="presParOf" srcId="{AECFBDF5-E222-4B13-9E97-A6F08BE1D27E}" destId="{97B4D77D-12FF-455B-B3D3-BD106A38F9C8}" srcOrd="2" destOrd="0" presId="urn:microsoft.com/office/officeart/2005/8/layout/default"/>
    <dgm:cxn modelId="{B9DDF6B1-49E6-440C-A298-7C3C629F187A}" type="presParOf" srcId="{AECFBDF5-E222-4B13-9E97-A6F08BE1D27E}" destId="{0DE71936-5463-400C-9790-8BFB86757C82}" srcOrd="3" destOrd="0" presId="urn:microsoft.com/office/officeart/2005/8/layout/default"/>
    <dgm:cxn modelId="{2A23D004-CA3E-429C-8784-A539AD69E8DE}" type="presParOf" srcId="{AECFBDF5-E222-4B13-9E97-A6F08BE1D27E}" destId="{953B9662-515F-43F5-820D-BDE1CD5A6E78}" srcOrd="4" destOrd="0" presId="urn:microsoft.com/office/officeart/2005/8/layout/default"/>
    <dgm:cxn modelId="{B0867EA5-6C2E-4301-A09F-0B358F1CE9E9}" type="presParOf" srcId="{AECFBDF5-E222-4B13-9E97-A6F08BE1D27E}" destId="{65C3E26E-53B3-4172-94A7-49B841261C40}" srcOrd="5" destOrd="0" presId="urn:microsoft.com/office/officeart/2005/8/layout/default"/>
    <dgm:cxn modelId="{461673AE-7412-4BC4-A961-B2E1E4FBE84B}" type="presParOf" srcId="{AECFBDF5-E222-4B13-9E97-A6F08BE1D27E}" destId="{7ECFB7FD-DC99-4F46-A807-63EC793AFD7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F19C9-A4CD-4C94-A263-EB4E4B5FE04B}">
      <dsp:nvSpPr>
        <dsp:cNvPr id="0" name=""/>
        <dsp:cNvSpPr/>
      </dsp:nvSpPr>
      <dsp:spPr>
        <a:xfrm>
          <a:off x="62591" y="116293"/>
          <a:ext cx="3435976" cy="21225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tx1"/>
              </a:solidFill>
            </a:rPr>
            <a:t>Přírodní vědy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rPr>
            <a:t>Zkoumají přírodní jevy, získává empirické poznatky o světě prostřednictvím pozorování, experimentů a analýzy.</a:t>
          </a:r>
          <a:endParaRPr lang="cs-CZ" sz="2000" kern="1200" noProof="0" dirty="0">
            <a:solidFill>
              <a:schemeClr val="tx1"/>
            </a:solidFill>
            <a:latin typeface="+mj-lt"/>
          </a:endParaRPr>
        </a:p>
      </dsp:txBody>
      <dsp:txXfrm>
        <a:off x="62591" y="116293"/>
        <a:ext cx="3435976" cy="2122598"/>
      </dsp:txXfrm>
    </dsp:sp>
    <dsp:sp modelId="{97B4D77D-12FF-455B-B3D3-BD106A38F9C8}">
      <dsp:nvSpPr>
        <dsp:cNvPr id="0" name=""/>
        <dsp:cNvSpPr/>
      </dsp:nvSpPr>
      <dsp:spPr>
        <a:xfrm>
          <a:off x="3890879" y="659"/>
          <a:ext cx="3923109" cy="23538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tx1"/>
              </a:solidFill>
            </a:rPr>
            <a:t>Filozofie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dirty="0">
              <a:solidFill>
                <a:srgbClr val="202020"/>
              </a:solidFill>
              <a:latin typeface="Rosario"/>
              <a:ea typeface="Rosario"/>
              <a:cs typeface="Rosario"/>
              <a:sym typeface="Rosario"/>
            </a:rPr>
            <a:t>Zabývá se hlubokými otázkami o smyslu, hodnotách a poznání. Poskytuje rámec pro kritické uvažování o světě a našem místě v něm.</a:t>
          </a:r>
          <a:endParaRPr lang="cs-CZ" sz="2000" kern="1200" noProof="0" dirty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>
            <a:solidFill>
              <a:schemeClr val="tx1"/>
            </a:solidFill>
          </a:endParaRPr>
        </a:p>
      </dsp:txBody>
      <dsp:txXfrm>
        <a:off x="3890879" y="659"/>
        <a:ext cx="3923109" cy="2353865"/>
      </dsp:txXfrm>
    </dsp:sp>
    <dsp:sp modelId="{953B9662-515F-43F5-820D-BDE1CD5A6E78}">
      <dsp:nvSpPr>
        <dsp:cNvPr id="0" name=""/>
        <dsp:cNvSpPr/>
      </dsp:nvSpPr>
      <dsp:spPr>
        <a:xfrm>
          <a:off x="8182760" y="26128"/>
          <a:ext cx="3923109" cy="173051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tx1"/>
              </a:solidFill>
            </a:rPr>
            <a:t>Etika (součást filozofie)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rPr>
            <a:t>Zkoumá morální hodnoty a principy, které řídí naše jednání, včetně otázky, co je správné a co špatné.</a:t>
          </a:r>
          <a:endParaRPr lang="cs-CZ" sz="2000" kern="1200" noProof="0" dirty="0">
            <a:solidFill>
              <a:schemeClr val="tx1"/>
            </a:solidFill>
            <a:latin typeface="+mj-lt"/>
          </a:endParaRPr>
        </a:p>
      </dsp:txBody>
      <dsp:txXfrm>
        <a:off x="8182760" y="26128"/>
        <a:ext cx="3923109" cy="1730514"/>
      </dsp:txXfrm>
    </dsp:sp>
    <dsp:sp modelId="{7ECFB7FD-DC99-4F46-A807-63EC793AFD7F}">
      <dsp:nvSpPr>
        <dsp:cNvPr id="0" name=""/>
        <dsp:cNvSpPr/>
      </dsp:nvSpPr>
      <dsp:spPr>
        <a:xfrm>
          <a:off x="3558219" y="2747496"/>
          <a:ext cx="5075561" cy="235386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b="1" kern="1200" dirty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tx1"/>
              </a:solidFill>
            </a:rPr>
            <a:t>Bioetika (mezioborová oblast)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rPr>
            <a:t>Aplikuje etické principy na problémy vznikající v oblasti biologie a medicíny. Řeší morální dilemata, která přináší technologický a vědecký pokrok v medicíně.</a:t>
          </a:r>
          <a:endParaRPr lang="cs-CZ" sz="2000" kern="1200" noProof="0" dirty="0">
            <a:solidFill>
              <a:schemeClr val="tx1"/>
            </a:solidFill>
            <a:latin typeface="+mj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>
            <a:solidFill>
              <a:schemeClr val="tx1"/>
            </a:solidFill>
          </a:endParaRPr>
        </a:p>
      </dsp:txBody>
      <dsp:txXfrm>
        <a:off x="3558219" y="2747496"/>
        <a:ext cx="5075561" cy="2353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7810-EB3E-417B-BBBD-FBAA9608A742}" type="datetime1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Leandro Loriga Ph.D. - Masaryk University - Ethics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AA46-4D6D-4EDD-AA48-389E59911E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46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a.millova@med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g16u_bzjPE" TargetMode="External"/><Relationship Id="rId2" Type="http://schemas.openxmlformats.org/officeDocument/2006/relationships/hyperlink" Target="https://www.youtube.com/watch?v=bOpf6KcWYy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rect/el/estud/lf/ps21/lekarska_etika/web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ve zdravotnictví</a:t>
            </a:r>
            <a:br>
              <a:rPr lang="cs-CZ" dirty="0" smtClean="0"/>
            </a:br>
            <a:r>
              <a:rPr lang="cs-CZ" dirty="0" smtClean="0"/>
              <a:t>1. setkání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1"/>
            <a:ext cx="11361600" cy="1797381"/>
          </a:xfrm>
        </p:spPr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PhDr.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Denisa Denglerová,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Ph.D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cs-CZ" dirty="0" smtClean="0">
                <a:hlinkClick r:id="rId2"/>
              </a:rPr>
              <a:t>denisa.denglerova@med.muni.cz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Ústav lékařské psychologie a psychosomatiky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D83D36-E84B-4F93-860A-D94D0F6E88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72B983-80A0-4216-ABEC-67E24F69A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5" y="720000"/>
            <a:ext cx="12023035" cy="972002"/>
          </a:xfrm>
        </p:spPr>
        <p:txBody>
          <a:bodyPr/>
          <a:lstStyle/>
          <a:p>
            <a:r>
              <a:rPr lang="cs-CZ" dirty="0" smtClean="0"/>
              <a:t>ROVNOVÁHA </a:t>
            </a:r>
            <a:r>
              <a:rPr lang="cs-CZ" dirty="0"/>
              <a:t>MEZI ZÁKONY/PRAVIDLY A MORÁLNÍMI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082D3D-E955-4445-9C86-CC7847478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92002"/>
            <a:ext cx="12192001" cy="4139998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560785" lvl="1" indent="-280393">
              <a:lnSpc>
                <a:spcPts val="3376"/>
              </a:lnSpc>
              <a:buFont typeface="Arial"/>
              <a:buChar char="•"/>
            </a:pP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Ve složitých případech, jako jsou otázky </a:t>
            </a: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využití bionických technologií, genetické modifikace nebo asistované reprodukce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, se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zdravotníci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setkávají s tím, že </a:t>
            </a: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zákony a pravidla nemusí vždy zcela odpovídat morálním principům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.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Lékaři a zdravotníci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budou muset být schopni kriticky přemýšlet, kdy je vhodné se řídit zákonem a kdy je nutné zohlednit vyšší morální principy, jako je spravedlnost nebo lidská důstojnost.</a:t>
            </a:r>
          </a:p>
          <a:p>
            <a:pPr marL="280392" lvl="1" indent="0">
              <a:lnSpc>
                <a:spcPts val="3376"/>
              </a:lnSpc>
              <a:buNone/>
            </a:pPr>
            <a:endParaRPr lang="cs-CZ" sz="240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endParaRPr>
          </a:p>
          <a:p>
            <a:pPr marL="280392" lvl="1" indent="0">
              <a:lnSpc>
                <a:spcPts val="3376"/>
              </a:lnSpc>
              <a:buNone/>
            </a:pPr>
            <a:r>
              <a:rPr lang="cs-CZ" sz="2400" b="1" dirty="0">
                <a:solidFill>
                  <a:srgbClr val="C00000"/>
                </a:solidFill>
                <a:ea typeface="Rosario"/>
                <a:cs typeface="Rosario"/>
                <a:sym typeface="Rosario"/>
              </a:rPr>
              <a:t>!!!</a:t>
            </a:r>
            <a:r>
              <a:rPr lang="cs-CZ" sz="2400" dirty="0">
                <a:solidFill>
                  <a:srgbClr val="202020"/>
                </a:solidFill>
                <a:ea typeface="Rosario"/>
                <a:cs typeface="Rosario"/>
                <a:sym typeface="Rosario"/>
              </a:rPr>
              <a:t>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Etika poskytne nástroje, jak </a:t>
            </a:r>
            <a:r>
              <a:rPr lang="cs-CZ" sz="2400" b="1" dirty="0">
                <a:solidFill>
                  <a:srgbClr val="C00000"/>
                </a:solidFill>
                <a:latin typeface="+mj-lt"/>
                <a:ea typeface="Rosario"/>
                <a:cs typeface="Rosario"/>
                <a:sym typeface="Rosario"/>
              </a:rPr>
              <a:t>vyvažovat právní povinnosti s morální odpovědností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37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TROLLEY PROBLEM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1476454"/>
            <a:ext cx="5329645" cy="4751546"/>
          </a:xfrm>
        </p:spPr>
      </p:pic>
    </p:spTree>
    <p:extLst>
      <p:ext uri="{BB962C8B-B14F-4D97-AF65-F5344CB8AC3E}">
        <p14:creationId xmlns:p14="http://schemas.microsoft.com/office/powerpoint/2010/main" val="962419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TROLLEY PROBLEM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Diskuze různých variant a hlavně odůvodnění řešení: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Jednoduchý </a:t>
            </a:r>
            <a:r>
              <a:rPr lang="cs-CZ" dirty="0" err="1" smtClean="0"/>
              <a:t>trolley</a:t>
            </a:r>
            <a:r>
              <a:rPr lang="cs-CZ" dirty="0" smtClean="0"/>
              <a:t> problém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Řešení s těžkým břemenem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Varianta transplantace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Porod jednoho dítěte koncem pánevním x porod čtyřčat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Možná vysvětlení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z pohledu psychologie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 pohledu filozofie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573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TROLLEY PROBLEM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Ke shlédnutí:</a:t>
            </a:r>
          </a:p>
          <a:p>
            <a:pPr marL="72000" indent="0">
              <a:buNone/>
            </a:pPr>
            <a:r>
              <a:rPr lang="cs-CZ" dirty="0" err="1">
                <a:hlinkClick r:id="rId2"/>
              </a:rPr>
              <a:t>The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Trolley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Problem</a:t>
            </a:r>
            <a:r>
              <a:rPr lang="cs-CZ" dirty="0">
                <a:hlinkClick r:id="rId2"/>
              </a:rPr>
              <a:t> (youtube.com</a:t>
            </a:r>
            <a:r>
              <a:rPr lang="cs-CZ" dirty="0" smtClean="0">
                <a:hlinkClick r:id="rId2"/>
              </a:rPr>
              <a:t>)</a:t>
            </a:r>
            <a:endParaRPr lang="cs-CZ" dirty="0">
              <a:hlinkClick r:id="rId2"/>
            </a:endParaRPr>
          </a:p>
          <a:p>
            <a:pPr marL="72000" indent="0">
              <a:buNone/>
            </a:pPr>
            <a:r>
              <a:rPr lang="en-US" dirty="0">
                <a:hlinkClick r:id="rId3"/>
              </a:rPr>
              <a:t>Would you sacrifice one person to save five? - Eleanor Nelsen (youtube.com</a:t>
            </a:r>
            <a:r>
              <a:rPr lang="en-US" dirty="0" smtClean="0">
                <a:hlinkClick r:id="rId3"/>
              </a:rPr>
              <a:t>)</a:t>
            </a:r>
            <a:endParaRPr lang="cs-CZ" dirty="0" smtClean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404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PSYCHOLOGICKÝ NÁHLED MORÁLNÍCH DILEMAT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128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079863" y="456429"/>
            <a:ext cx="9159467" cy="1143000"/>
          </a:xfrm>
        </p:spPr>
        <p:txBody>
          <a:bodyPr/>
          <a:lstStyle/>
          <a:p>
            <a:pPr eaLnBrk="1" hangingPunct="1"/>
            <a:r>
              <a:rPr lang="cs-CZ" altLang="cs-CZ" sz="4400" dirty="0"/>
              <a:t>Vývoj morálního vědomí a jednání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975359" y="1332411"/>
            <a:ext cx="10624457" cy="467868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err="1" smtClean="0"/>
              <a:t>Piaget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ve 30. letech zformulovat tři stádia, </a:t>
            </a:r>
            <a:r>
              <a:rPr lang="cs-CZ" altLang="cs-CZ" sz="2000" dirty="0" err="1"/>
              <a:t>Kohlberg</a:t>
            </a:r>
            <a:r>
              <a:rPr lang="cs-CZ" altLang="cs-CZ" sz="2000" dirty="0"/>
              <a:t> v 60. letech ověřoval a </a:t>
            </a:r>
            <a:r>
              <a:rPr lang="cs-CZ" altLang="cs-CZ" sz="2000" dirty="0" smtClean="0"/>
              <a:t>dále rozpracoval</a:t>
            </a:r>
            <a:r>
              <a:rPr lang="cs-CZ" altLang="cs-CZ" sz="2000" dirty="0"/>
              <a:t>. </a:t>
            </a: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Kognitivní </a:t>
            </a:r>
            <a:r>
              <a:rPr lang="cs-CZ" altLang="cs-CZ" sz="2000" dirty="0"/>
              <a:t>vývoj je nutným předpokladem morálního vývoje</a:t>
            </a:r>
            <a:r>
              <a:rPr lang="cs-CZ" altLang="cs-CZ" sz="2000" dirty="0" smtClean="0"/>
              <a:t>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b="1" dirty="0" smtClean="0">
                <a:solidFill>
                  <a:srgbClr val="0000DC"/>
                </a:solidFill>
              </a:rPr>
              <a:t>Stádia morálního vývoje:</a:t>
            </a:r>
            <a:endParaRPr lang="cs-CZ" altLang="cs-CZ" sz="2000" b="1" dirty="0">
              <a:solidFill>
                <a:srgbClr val="0000D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b="1" dirty="0" err="1" smtClean="0">
                <a:solidFill>
                  <a:srgbClr val="0000DC"/>
                </a:solidFill>
              </a:rPr>
              <a:t>prekonvenční</a:t>
            </a:r>
            <a:r>
              <a:rPr lang="cs-CZ" altLang="cs-CZ" sz="2000" b="1" dirty="0" smtClean="0">
                <a:solidFill>
                  <a:srgbClr val="0000DC"/>
                </a:solidFill>
              </a:rPr>
              <a:t> </a:t>
            </a:r>
            <a:r>
              <a:rPr lang="cs-CZ" altLang="cs-CZ" sz="2000" b="1" dirty="0">
                <a:solidFill>
                  <a:srgbClr val="0000DC"/>
                </a:solidFill>
              </a:rPr>
              <a:t>úroveň morálky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orientace </a:t>
            </a:r>
            <a:r>
              <a:rPr lang="cs-CZ" altLang="cs-CZ" sz="1600" dirty="0"/>
              <a:t>na trest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orientace </a:t>
            </a:r>
            <a:r>
              <a:rPr lang="cs-CZ" altLang="cs-CZ" sz="1600" dirty="0"/>
              <a:t>na odměnu – co z toho budu mít? Fanatický smysl pro </a:t>
            </a:r>
            <a:r>
              <a:rPr lang="cs-CZ" altLang="cs-CZ" sz="1600" dirty="0" smtClean="0"/>
              <a:t>rovnost</a:t>
            </a:r>
            <a:endParaRPr lang="cs-CZ" altLang="cs-CZ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b="1" dirty="0" smtClean="0">
                <a:solidFill>
                  <a:srgbClr val="0000DC"/>
                </a:solidFill>
              </a:rPr>
              <a:t>konvenční </a:t>
            </a:r>
            <a:r>
              <a:rPr lang="cs-CZ" altLang="cs-CZ" sz="2000" b="1" dirty="0">
                <a:solidFill>
                  <a:srgbClr val="0000DC"/>
                </a:solidFill>
              </a:rPr>
              <a:t>úroveň morálky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orientace </a:t>
            </a:r>
            <a:r>
              <a:rPr lang="cs-CZ" altLang="cs-CZ" sz="1600" dirty="0"/>
              <a:t>být hodným dítětem – důraz kladen na vztahy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orientace </a:t>
            </a:r>
            <a:r>
              <a:rPr lang="cs-CZ" altLang="cs-CZ" sz="1600" dirty="0"/>
              <a:t>na řád a zákon – „právní pozitivismus“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b="1" dirty="0" err="1" smtClean="0">
                <a:solidFill>
                  <a:srgbClr val="0000DC"/>
                </a:solidFill>
              </a:rPr>
              <a:t>postkonvenční</a:t>
            </a:r>
            <a:r>
              <a:rPr lang="cs-CZ" altLang="cs-CZ" sz="2000" b="1" dirty="0" smtClean="0">
                <a:solidFill>
                  <a:srgbClr val="0000DC"/>
                </a:solidFill>
              </a:rPr>
              <a:t> </a:t>
            </a:r>
            <a:r>
              <a:rPr lang="cs-CZ" altLang="cs-CZ" sz="2000" b="1" dirty="0">
                <a:solidFill>
                  <a:srgbClr val="0000DC"/>
                </a:solidFill>
              </a:rPr>
              <a:t>úroveň morálky</a:t>
            </a:r>
            <a:r>
              <a:rPr lang="cs-CZ" altLang="cs-CZ" sz="2000" dirty="0"/>
              <a:t> – cca kolem 25 roku, pouze 15%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orientace </a:t>
            </a:r>
            <a:r>
              <a:rPr lang="cs-CZ" altLang="cs-CZ" sz="1600" dirty="0"/>
              <a:t>na společenskou smlouvu – kdy právo vede k bezpráví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orientace </a:t>
            </a:r>
            <a:r>
              <a:rPr lang="cs-CZ" altLang="cs-CZ" sz="1600" dirty="0"/>
              <a:t>na univerzální etické principy – individuální svědomí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/>
              <a:t>		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/>
              <a:t>		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2628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STÁDIA MORÁLNÍHO </a:t>
            </a:r>
            <a:r>
              <a:rPr lang="cs-CZ" dirty="0" smtClean="0"/>
              <a:t>VÝVOJE - APLIKACE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 smtClean="0"/>
              <a:t>Cvičení </a:t>
            </a:r>
            <a:r>
              <a:rPr lang="cs-CZ" sz="2400" dirty="0" smtClean="0"/>
              <a:t>1 – pojďme kategorizovat zmíněná řešení </a:t>
            </a:r>
            <a:r>
              <a:rPr lang="cs-CZ" sz="2400" dirty="0" err="1" smtClean="0"/>
              <a:t>trolley</a:t>
            </a:r>
            <a:r>
              <a:rPr lang="cs-CZ" sz="2400" dirty="0" smtClean="0"/>
              <a:t> problému z pohledu </a:t>
            </a:r>
            <a:r>
              <a:rPr lang="cs-CZ" sz="2400" dirty="0" err="1" smtClean="0"/>
              <a:t>Kohlbergových</a:t>
            </a:r>
            <a:r>
              <a:rPr lang="cs-CZ" sz="2400" dirty="0" smtClean="0"/>
              <a:t> kategorií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 smtClean="0"/>
              <a:t>Cvičení 2 – Heinzovo dilema – vymyslet řešení a odůvodnění odpovídající konkrétní kategorii </a:t>
            </a:r>
            <a:r>
              <a:rPr lang="cs-CZ" sz="2400" dirty="0" err="1" smtClean="0"/>
              <a:t>Kohlbergova</a:t>
            </a:r>
            <a:r>
              <a:rPr lang="cs-CZ" sz="2400" dirty="0" smtClean="0"/>
              <a:t> </a:t>
            </a:r>
            <a:r>
              <a:rPr lang="cs-CZ" sz="2400" dirty="0" smtClean="0"/>
              <a:t>pojetí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 smtClean="0"/>
              <a:t>Cvičení 3 – profesní etická dilemata – popište situace, s nimiž se setkáváte ve své praxi a zkuste je klasifikovat z pohledu </a:t>
            </a:r>
            <a:r>
              <a:rPr lang="cs-CZ" sz="2400" dirty="0" err="1" smtClean="0"/>
              <a:t>Kohlbergova</a:t>
            </a:r>
            <a:r>
              <a:rPr lang="cs-CZ" sz="2400" dirty="0" smtClean="0"/>
              <a:t> pojetí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704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9C7154-FA96-4F07-A3B5-AC686751BF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E44987-E250-4A58-BC72-B3E940CABC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4FB827-A638-46ED-9CCD-8603ED1A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INFO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F8CD030-E534-411A-BACA-FE124F389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teoretické přednášky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případové studie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</a:t>
            </a:r>
            <a:r>
              <a:rPr lang="cs-CZ" sz="2400" dirty="0" smtClean="0"/>
              <a:t>iskuze a otázky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u</a:t>
            </a:r>
            <a:r>
              <a:rPr lang="cs-CZ" sz="2400" dirty="0" smtClean="0"/>
              <a:t>končení kolokvium na základě splněné docházky a závěrečné rozpravy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účast </a:t>
            </a:r>
            <a:r>
              <a:rPr lang="cs-CZ" dirty="0" smtClean="0"/>
              <a:t>je povinná (100</a:t>
            </a:r>
            <a:r>
              <a:rPr lang="cs-CZ" dirty="0"/>
              <a:t>% docházka</a:t>
            </a:r>
            <a:r>
              <a:rPr lang="cs-CZ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</a:t>
            </a:r>
            <a:r>
              <a:rPr lang="cs-CZ" dirty="0" smtClean="0"/>
              <a:t>ktivita v průběhu výuky 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5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4390CA-EFD3-4BDE-BCAB-7258E4D0DD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D4CDE6-31B5-4AFA-97D3-F28C6E8BDE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BC2690-EB2C-4A42-84DA-00E213FD7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KE STUDIU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90A805-8756-411B-AA42-7F27764DF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8537"/>
            <a:ext cx="10753200" cy="48694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J. Kuře, R. Veselská a kolektiv: Kapitoly z lékařské etiky</a:t>
            </a:r>
          </a:p>
          <a:p>
            <a:pPr marL="72000" indent="0">
              <a:buNone/>
            </a:pPr>
            <a:r>
              <a:rPr lang="cs-CZ" sz="2000" dirty="0">
                <a:hlinkClick r:id="rId2"/>
              </a:rPr>
              <a:t>https://is.muni.cz/do/rect/el/estud/lf/ps21/lekarska_etika/web/index.html</a:t>
            </a: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M. O. Vácha, R. Königová a M. Mauer (2012). </a:t>
            </a:r>
            <a:r>
              <a:rPr lang="cs-CZ" sz="2000" i="1" dirty="0"/>
              <a:t>Základy moderní lékařské etiky</a:t>
            </a:r>
            <a:r>
              <a:rPr lang="cs-CZ" sz="2000" dirty="0"/>
              <a:t>. Praha: Portál</a:t>
            </a:r>
            <a:r>
              <a:rPr lang="cs-CZ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Jiří Šimek (2015). Lékařská etika. Praha: </a:t>
            </a:r>
            <a:r>
              <a:rPr lang="cs-CZ" sz="2000" dirty="0" err="1" smtClean="0"/>
              <a:t>Grada</a:t>
            </a:r>
            <a:endParaRPr lang="cs-CZ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Radek Ptáček, Petr Bartůněk a kol. (2014). Etické problémy medicíny na prahu 21. století.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Albert R. </a:t>
            </a:r>
            <a:r>
              <a:rPr lang="cs-CZ" sz="2000" dirty="0" err="1" smtClean="0"/>
              <a:t>Jonsen</a:t>
            </a:r>
            <a:r>
              <a:rPr lang="cs-CZ" sz="2000" dirty="0" smtClean="0"/>
              <a:t>, Mark </a:t>
            </a:r>
            <a:r>
              <a:rPr lang="cs-CZ" sz="2000" dirty="0" err="1" smtClean="0"/>
              <a:t>Siegler</a:t>
            </a:r>
            <a:r>
              <a:rPr lang="cs-CZ" sz="2000" dirty="0" smtClean="0"/>
              <a:t>, William J. </a:t>
            </a:r>
            <a:r>
              <a:rPr lang="cs-CZ" sz="2000" dirty="0" err="1" smtClean="0"/>
              <a:t>Winslade</a:t>
            </a:r>
            <a:r>
              <a:rPr lang="cs-CZ" sz="2000" dirty="0" smtClean="0"/>
              <a:t> (2019). Klinická etika. Praha: Triton</a:t>
            </a:r>
            <a:endParaRPr lang="cs-CZ" sz="20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370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B2628-9AF1-496B-99BD-15389E0BD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577" y="516796"/>
            <a:ext cx="9239794" cy="451576"/>
          </a:xfrm>
        </p:spPr>
        <p:txBody>
          <a:bodyPr/>
          <a:lstStyle/>
          <a:p>
            <a:r>
              <a:rPr lang="cs-CZ" sz="3900" dirty="0"/>
              <a:t>PŘÍRODNÍ </a:t>
            </a:r>
            <a:r>
              <a:rPr lang="cs-CZ" sz="3900" dirty="0" smtClean="0"/>
              <a:t>VĚDY </a:t>
            </a:r>
            <a:r>
              <a:rPr lang="cs-CZ" sz="3900" dirty="0"/>
              <a:t>x </a:t>
            </a:r>
            <a:r>
              <a:rPr lang="cs-CZ" sz="3900" dirty="0" smtClean="0"/>
              <a:t>FILOZOFIE x ETIKA</a:t>
            </a:r>
            <a:endParaRPr lang="cs-CZ" sz="39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743A5D-26C6-4744-ADB0-FA3821846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AA46-4D6D-4EDD-AA48-389E59911E74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E43AD5DE-57B3-4F0D-B485-6296B0CF55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194357"/>
              </p:ext>
            </p:extLst>
          </p:nvPr>
        </p:nvGraphicFramePr>
        <p:xfrm>
          <a:off x="0" y="1687064"/>
          <a:ext cx="12192000" cy="5101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B903F0F5-D29C-40C1-82D5-350B9685FE62}"/>
              </a:ext>
            </a:extLst>
          </p:cNvPr>
          <p:cNvSpPr txBox="1"/>
          <p:nvPr/>
        </p:nvSpPr>
        <p:spPr>
          <a:xfrm>
            <a:off x="304670" y="3847497"/>
            <a:ext cx="2955365" cy="13234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Co je technicky možné? Jak funguje lidské tělo? Jak můžeme vyléčit nemoc?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EBED509-1B2D-45E3-B6D1-93338638AEDD}"/>
              </a:ext>
            </a:extLst>
          </p:cNvPr>
          <p:cNvSpPr txBox="1"/>
          <p:nvPr/>
        </p:nvSpPr>
        <p:spPr>
          <a:xfrm>
            <a:off x="3965714" y="3576025"/>
            <a:ext cx="3402496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Co je pravda? Jak můžeme poznat realitu? Co znamená dobré a správné?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DFC36D1-7C51-4FF1-AFE9-E1084836F962}"/>
              </a:ext>
            </a:extLst>
          </p:cNvPr>
          <p:cNvSpPr txBox="1"/>
          <p:nvPr/>
        </p:nvSpPr>
        <p:spPr>
          <a:xfrm>
            <a:off x="8348867" y="3344191"/>
            <a:ext cx="3756991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Jak bychom měli jednat? Co je spravedlnost? Jak vyvážit práva jedince a společnosti?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32DD3F3-9B5E-4487-9EE1-D3827F712AFA}"/>
              </a:ext>
            </a:extLst>
          </p:cNvPr>
          <p:cNvSpPr txBox="1"/>
          <p:nvPr/>
        </p:nvSpPr>
        <p:spPr>
          <a:xfrm>
            <a:off x="8348867" y="4509216"/>
            <a:ext cx="3756991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Smíme zasahovat do lidského genomu? Je správné použít technologii, která umožní geneticky upravovat člověka? Jak vyvážit přínosy medicínského pokroku a ochranu lidské důstojnosti?</a:t>
            </a:r>
          </a:p>
        </p:txBody>
      </p:sp>
    </p:spTree>
    <p:extLst>
      <p:ext uri="{BB962C8B-B14F-4D97-AF65-F5344CB8AC3E}">
        <p14:creationId xmlns:p14="http://schemas.microsoft.com/office/powerpoint/2010/main" val="1468894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A20567-DB9D-47AB-A99D-238E3A490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DA1314-19AE-4563-A380-1019DBA63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</a:t>
            </a:r>
            <a:r>
              <a:rPr lang="cs-CZ" dirty="0" smtClean="0"/>
              <a:t>ZDRAVOTNICKÁ </a:t>
            </a:r>
            <a:r>
              <a:rPr lang="cs-CZ" dirty="0"/>
              <a:t>ETIKA NEZBYTNÁ?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2F82C41-3870-481E-A8A4-CF2AFB456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306" y="1898938"/>
            <a:ext cx="2944983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02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8DC12A-1319-470E-B509-40BB0D7D99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86EDBA-F22B-4010-82BA-7CB763044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PROTOŽE…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8EF5D25-5BFE-44EB-98A3-4030EE2C5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9000"/>
            <a:ext cx="12192000" cy="5389669"/>
          </a:xfrm>
        </p:spPr>
        <p:txBody>
          <a:bodyPr/>
          <a:lstStyle/>
          <a:p>
            <a:pPr marL="280392" lvl="1" indent="0">
              <a:lnSpc>
                <a:spcPts val="3376"/>
              </a:lnSpc>
              <a:buNone/>
            </a:pP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…poskytuje morální kompas.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Zdravotníci,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kteří rozumějí etice, budou schopni činit informovaná, eticky odpovědná rozhodnutí, která nepoškozují pacienty ani společnost.</a:t>
            </a:r>
          </a:p>
          <a:p>
            <a:pPr marL="280392" lvl="1" indent="0">
              <a:lnSpc>
                <a:spcPts val="3376"/>
              </a:lnSpc>
              <a:buNone/>
            </a:pP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…chrání lidskou důstojnost.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Etické myšlení umožňuje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zdravotníkům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zajistit, že každý pacient bude ošetřen s respektem k jeho právům a autonomii, i v kontextu moderních technologií.</a:t>
            </a:r>
          </a:p>
          <a:p>
            <a:pPr marL="280392" lvl="1" indent="0">
              <a:lnSpc>
                <a:spcPts val="3376"/>
              </a:lnSpc>
              <a:buNone/>
            </a:pP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…je základem spravedlnosti.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Bez znalosti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zdravotnické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etiky by mohlo dojít k nespravedlivému rozdělování zdrojů a technologií, což by vedlo k nerovnostem ve zdravotnictví.</a:t>
            </a:r>
          </a:p>
          <a:p>
            <a:pPr marL="280392" lvl="1" indent="0">
              <a:lnSpc>
                <a:spcPts val="3376"/>
              </a:lnSpc>
              <a:buNone/>
            </a:pP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…pomáhá orientovat se v komplexních situacích.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Technologický pokrok přináší nové možnosti, ale také nové výzvy. Etika vám umožní balancovat mezi tím, co je technicky možné, a co je morálně správné.</a:t>
            </a:r>
          </a:p>
          <a:p>
            <a:pPr marL="72000" indent="0">
              <a:buNone/>
            </a:pP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86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83B0E1-1371-47F5-846D-DBF3ADDC9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D7DDBA-B529-4FEE-A5A0-75332A381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720000"/>
            <a:ext cx="11628783" cy="451576"/>
          </a:xfrm>
        </p:spPr>
        <p:txBody>
          <a:bodyPr/>
          <a:lstStyle/>
          <a:p>
            <a:r>
              <a:rPr lang="cs-CZ" dirty="0"/>
              <a:t>PROČ JE </a:t>
            </a:r>
            <a:r>
              <a:rPr lang="cs-CZ" dirty="0" smtClean="0"/>
              <a:t>ZDRAVOTNICKÁ </a:t>
            </a:r>
            <a:r>
              <a:rPr lang="cs-CZ" dirty="0"/>
              <a:t>ETIKA DŮLEŽITÁ?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08932DE-332D-4EA9-9A92-43F94706E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2002"/>
            <a:ext cx="12192000" cy="4535998"/>
          </a:xfrm>
        </p:spPr>
        <p:txBody>
          <a:bodyPr/>
          <a:lstStyle/>
          <a:p>
            <a:pPr marL="72000" indent="0" algn="ctr">
              <a:buNone/>
            </a:pPr>
            <a:r>
              <a:rPr lang="cs-CZ" dirty="0">
                <a:solidFill>
                  <a:schemeClr val="accent3"/>
                </a:solidFill>
                <a:latin typeface="Impact" panose="020B0806030902050204" pitchFamily="34" charset="0"/>
              </a:rPr>
              <a:t>TECHNOLOGICKÝ POKROK = MORÁLNÍ </a:t>
            </a:r>
            <a:r>
              <a:rPr lang="cs-CZ" dirty="0" smtClean="0">
                <a:solidFill>
                  <a:schemeClr val="accent3"/>
                </a:solidFill>
                <a:latin typeface="Impact" panose="020B0806030902050204" pitchFamily="34" charset="0"/>
              </a:rPr>
              <a:t>DILEMA</a:t>
            </a:r>
            <a:endParaRPr lang="cs-CZ" dirty="0">
              <a:solidFill>
                <a:schemeClr val="accent3"/>
              </a:solidFill>
              <a:latin typeface="Impact" panose="020B0806030902050204" pitchFamily="34" charset="0"/>
            </a:endParaRPr>
          </a:p>
          <a:p>
            <a:pPr marL="72000" indent="0">
              <a:buNone/>
            </a:pPr>
            <a:endParaRPr lang="cs-CZ" dirty="0"/>
          </a:p>
          <a:p>
            <a:pPr marL="560785" lvl="1" indent="-280393">
              <a:lnSpc>
                <a:spcPts val="3376"/>
              </a:lnSpc>
              <a:buFont typeface="Arial"/>
              <a:buChar char="•"/>
            </a:pP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Pokročilé technologie jako bionika, genetické inženýrství, klonování či asistovaná reprodukce neustále </a:t>
            </a: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rozšiřují možnosti lékařské vědy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, ale zároveň otevírají </a:t>
            </a: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etické otázky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, na které tradiční medicína nemusí mít odpověď.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Lékaři a zdravotníci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se dnes a v budoucnosti budou stále častěji setkávat s </a:t>
            </a: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morálními dilematy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, která vyplývají z toho, co je technicky možné, ale ne vždy morálně přijatelné.</a:t>
            </a:r>
          </a:p>
          <a:p>
            <a:pPr>
              <a:lnSpc>
                <a:spcPts val="3376"/>
              </a:lnSpc>
            </a:pPr>
            <a:endParaRPr lang="cs-CZ" sz="240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endParaRPr>
          </a:p>
          <a:p>
            <a:pPr marL="280392" lvl="1" indent="0">
              <a:lnSpc>
                <a:spcPts val="3376"/>
              </a:lnSpc>
              <a:buNone/>
            </a:pPr>
            <a:r>
              <a:rPr lang="cs-CZ" sz="2400" b="1" dirty="0">
                <a:solidFill>
                  <a:srgbClr val="C00000"/>
                </a:solidFill>
                <a:ea typeface="Rosario"/>
                <a:cs typeface="Rosario"/>
                <a:sym typeface="Rosario"/>
              </a:rPr>
              <a:t>!!!</a:t>
            </a:r>
            <a:r>
              <a:rPr lang="cs-CZ" sz="2400" dirty="0">
                <a:solidFill>
                  <a:srgbClr val="202020"/>
                </a:solidFill>
                <a:ea typeface="Rosario"/>
                <a:cs typeface="Rosario"/>
                <a:sym typeface="Rosario"/>
              </a:rPr>
              <a:t>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Znalost lékařské etiky je klíčem k tomu, jak se </a:t>
            </a:r>
            <a:r>
              <a:rPr lang="cs-CZ" sz="2400" b="1" dirty="0">
                <a:solidFill>
                  <a:srgbClr val="C00000"/>
                </a:solidFill>
                <a:latin typeface="+mj-lt"/>
                <a:ea typeface="Rosario"/>
                <a:cs typeface="Rosario"/>
                <a:sym typeface="Rosario"/>
              </a:rPr>
              <a:t>rozhodnout správně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, i když technologie umožňuje udělat více, než co je eticky žádoucí.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87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B94CDE-9017-4669-AD34-CCFC6E44C8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FF2D14-4196-41A9-AA3E-20B1A3BFB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91" y="720000"/>
            <a:ext cx="11618844" cy="451576"/>
          </a:xfrm>
        </p:spPr>
        <p:txBody>
          <a:bodyPr/>
          <a:lstStyle/>
          <a:p>
            <a:r>
              <a:rPr lang="cs-CZ" dirty="0"/>
              <a:t>PROČ JE </a:t>
            </a:r>
            <a:r>
              <a:rPr lang="cs-CZ" dirty="0" smtClean="0"/>
              <a:t>ZDRAVOTNICKÁ ETIKA </a:t>
            </a:r>
            <a:r>
              <a:rPr lang="cs-CZ" dirty="0"/>
              <a:t>DŮLEŽITÁ?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D64B41-5BFA-453B-B4BC-2F534415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2002"/>
            <a:ext cx="12192000" cy="4139998"/>
          </a:xfrm>
        </p:spPr>
        <p:txBody>
          <a:bodyPr/>
          <a:lstStyle/>
          <a:p>
            <a:pPr marL="280392" lvl="1" indent="0" algn="ctr">
              <a:lnSpc>
                <a:spcPts val="3376"/>
              </a:lnSpc>
              <a:buNone/>
            </a:pPr>
            <a:r>
              <a:rPr lang="cs-CZ" sz="2400" dirty="0">
                <a:solidFill>
                  <a:schemeClr val="accent3"/>
                </a:solidFill>
                <a:latin typeface="Impact" panose="020B0806030902050204" pitchFamily="34" charset="0"/>
                <a:ea typeface="Rosario"/>
                <a:cs typeface="Rosario"/>
                <a:sym typeface="Rosario"/>
              </a:rPr>
              <a:t>LÉKAŘI </a:t>
            </a:r>
            <a:r>
              <a:rPr lang="cs-CZ" sz="2400" dirty="0" smtClean="0">
                <a:solidFill>
                  <a:schemeClr val="accent3"/>
                </a:solidFill>
                <a:latin typeface="Impact" panose="020B0806030902050204" pitchFamily="34" charset="0"/>
                <a:ea typeface="Rosario"/>
                <a:cs typeface="Rosario"/>
                <a:sym typeface="Rosario"/>
              </a:rPr>
              <a:t> A ZDRAVOTNÍCI = </a:t>
            </a:r>
            <a:r>
              <a:rPr lang="cs-CZ" sz="2400" dirty="0">
                <a:solidFill>
                  <a:schemeClr val="accent3"/>
                </a:solidFill>
                <a:latin typeface="Impact" panose="020B0806030902050204" pitchFamily="34" charset="0"/>
                <a:ea typeface="Rosario"/>
                <a:cs typeface="Rosario"/>
                <a:sym typeface="Rosario"/>
              </a:rPr>
              <a:t>NOSITELÉ ZDPOVĚDNOSTI ZA OCHRANU LIDSKÉ DŮSTOJNOSTI</a:t>
            </a:r>
          </a:p>
          <a:p>
            <a:pPr marL="280392" lvl="1" indent="0">
              <a:lnSpc>
                <a:spcPts val="3376"/>
              </a:lnSpc>
              <a:buNone/>
            </a:pPr>
            <a:endParaRPr lang="cs-CZ" sz="240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endParaRPr>
          </a:p>
          <a:p>
            <a:pPr marL="560785" lvl="1" indent="-280393">
              <a:lnSpc>
                <a:spcPts val="3376"/>
              </a:lnSpc>
              <a:buFont typeface="Arial"/>
              <a:buChar char="•"/>
            </a:pP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Zdravotníci nejen </a:t>
            </a:r>
            <a:r>
              <a:rPr lang="cs-CZ" sz="2400" b="1" dirty="0" smtClean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aplikují </a:t>
            </a: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medicínské technologie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, ale také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se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budou podílet na </a:t>
            </a: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ochraně práv pacientů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a zachování lidské důstojnosti. Etika je základem, který jim pomůže rozhodovat se, jaké technologie a léčby jsou vhodné nejen z medicínského, ale i z morálního hlediska.</a:t>
            </a:r>
          </a:p>
          <a:p>
            <a:pPr>
              <a:lnSpc>
                <a:spcPts val="3376"/>
              </a:lnSpc>
            </a:pPr>
            <a:endParaRPr lang="cs-CZ" sz="240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endParaRPr>
          </a:p>
          <a:p>
            <a:pPr marL="280392" lvl="1" indent="0">
              <a:lnSpc>
                <a:spcPts val="3376"/>
              </a:lnSpc>
              <a:buNone/>
            </a:pPr>
            <a:r>
              <a:rPr lang="cs-CZ" sz="2400" b="1" dirty="0">
                <a:solidFill>
                  <a:srgbClr val="C00000"/>
                </a:solidFill>
                <a:ea typeface="Rosario"/>
                <a:cs typeface="Rosario"/>
                <a:sym typeface="Rosario"/>
              </a:rPr>
              <a:t>!!!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Bez znalosti etiky hrozí, že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se zdravotníci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mohou stát </a:t>
            </a:r>
            <a:r>
              <a:rPr lang="cs-CZ" sz="2400" b="1" dirty="0">
                <a:solidFill>
                  <a:srgbClr val="C00000"/>
                </a:solidFill>
                <a:latin typeface="+mj-lt"/>
                <a:ea typeface="Rosario"/>
                <a:cs typeface="Rosario"/>
                <a:sym typeface="Rosario"/>
              </a:rPr>
              <a:t>pouhými technickými experty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, kteří slepě aplikují technologie bez ohledu na morální následky pro pacienty a společnost.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5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14EBAE-E1BD-46D5-984B-7D2765F5C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610B0D-8820-4D9D-818D-95A7BF490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12192000" cy="451576"/>
          </a:xfrm>
        </p:spPr>
        <p:txBody>
          <a:bodyPr/>
          <a:lstStyle/>
          <a:p>
            <a:r>
              <a:rPr lang="cs-CZ" sz="3900" dirty="0"/>
              <a:t>AUTONOMIE PACIENTA A ETICKÉ ROZHODOVÁNÍ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B78EFC0-2FE5-4B6C-B889-47E707483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50504"/>
            <a:ext cx="12192000" cy="4281496"/>
          </a:xfrm>
        </p:spPr>
        <p:txBody>
          <a:bodyPr/>
          <a:lstStyle/>
          <a:p>
            <a:pPr marL="280392" lvl="1" indent="0" algn="ctr">
              <a:lnSpc>
                <a:spcPts val="3376"/>
              </a:lnSpc>
              <a:buNone/>
            </a:pPr>
            <a:r>
              <a:rPr lang="cs-CZ" sz="2400" dirty="0">
                <a:solidFill>
                  <a:schemeClr val="accent3"/>
                </a:solidFill>
                <a:latin typeface="Impact" panose="020B0806030902050204" pitchFamily="34" charset="0"/>
                <a:ea typeface="Rosario"/>
                <a:cs typeface="Rosario"/>
                <a:sym typeface="Rosario"/>
              </a:rPr>
              <a:t>AUTONOMIE PACIENTA = PRÁVO PACIENTA ROZHODOVAT O VLASTNÍ LÉČBĚ</a:t>
            </a:r>
          </a:p>
          <a:p>
            <a:pPr marL="560785" lvl="1" indent="-280393">
              <a:lnSpc>
                <a:spcPts val="3376"/>
              </a:lnSpc>
              <a:buFont typeface="Arial"/>
              <a:buChar char="•"/>
            </a:pP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Jde o jeden z hlavních pilířů lékařské etiky.</a:t>
            </a:r>
          </a:p>
          <a:p>
            <a:pPr marL="560785" lvl="1" indent="-280393">
              <a:lnSpc>
                <a:spcPts val="3376"/>
              </a:lnSpc>
              <a:buFont typeface="Arial"/>
              <a:buChar char="•"/>
            </a:pPr>
            <a:endParaRPr lang="cs-CZ" sz="240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endParaRPr>
          </a:p>
          <a:p>
            <a:pPr marL="560785" lvl="1" indent="-280393">
              <a:lnSpc>
                <a:spcPts val="3376"/>
              </a:lnSpc>
              <a:buFont typeface="Arial"/>
              <a:buChar char="•"/>
            </a:pP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Lékaři i zdravotníci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budou muset </a:t>
            </a: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umět respektovat rozhodnutí pacientů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a zároveň je správně </a:t>
            </a:r>
            <a:r>
              <a:rPr lang="cs-CZ" sz="2400" b="1" dirty="0">
                <a:solidFill>
                  <a:srgbClr val="0000DC"/>
                </a:solidFill>
                <a:latin typeface="+mj-lt"/>
                <a:ea typeface="Rosario"/>
                <a:cs typeface="Rosario"/>
                <a:sym typeface="Rosario"/>
              </a:rPr>
              <a:t>informovat o etických a lékařských důsledcích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jejich rozhodnutí.</a:t>
            </a:r>
          </a:p>
          <a:p>
            <a:pPr>
              <a:lnSpc>
                <a:spcPts val="3376"/>
              </a:lnSpc>
            </a:pPr>
            <a:endParaRPr lang="cs-CZ" sz="2400" dirty="0">
              <a:solidFill>
                <a:srgbClr val="202020"/>
              </a:solidFill>
              <a:latin typeface="+mj-lt"/>
              <a:ea typeface="Rosario"/>
              <a:cs typeface="Rosario"/>
              <a:sym typeface="Rosario"/>
            </a:endParaRPr>
          </a:p>
          <a:p>
            <a:pPr marL="280392" lvl="1" indent="0">
              <a:lnSpc>
                <a:spcPts val="3376"/>
              </a:lnSpc>
              <a:buNone/>
            </a:pPr>
            <a:r>
              <a:rPr lang="cs-CZ" sz="2400" b="1" dirty="0">
                <a:solidFill>
                  <a:srgbClr val="C00000"/>
                </a:solidFill>
                <a:latin typeface="+mj-lt"/>
                <a:ea typeface="Rosario"/>
                <a:cs typeface="Rosario"/>
                <a:sym typeface="Rosario"/>
              </a:rPr>
              <a:t>!!!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 Bez znalosti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etiky zdravotníci </a:t>
            </a:r>
            <a:r>
              <a:rPr lang="cs-CZ" sz="2400" b="1" dirty="0">
                <a:solidFill>
                  <a:srgbClr val="C00000"/>
                </a:solidFill>
                <a:latin typeface="+mj-lt"/>
                <a:ea typeface="Rosario"/>
                <a:cs typeface="Rosario"/>
                <a:sym typeface="Rosario"/>
              </a:rPr>
              <a:t>nemusí být schopni správně komunikovat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s pacienty o důsledcích pokročilých léčebných </a:t>
            </a:r>
            <a:r>
              <a:rPr lang="cs-CZ" sz="2400" dirty="0" smtClean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technologií a </a:t>
            </a:r>
            <a:r>
              <a:rPr lang="cs-CZ" sz="2400" dirty="0">
                <a:solidFill>
                  <a:srgbClr val="202020"/>
                </a:solidFill>
                <a:latin typeface="+mj-lt"/>
                <a:ea typeface="Rosario"/>
                <a:cs typeface="Rosario"/>
                <a:sym typeface="Rosario"/>
              </a:rPr>
              <a:t>zajistit, aby jejich rozhodnutí byla opravdu informovaná a morálně podložená.</a:t>
            </a:r>
          </a:p>
          <a:p>
            <a:pPr marL="72000" indent="0">
              <a:buNone/>
            </a:pP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850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7DC2226D64884CA016DC27BD8BD94E" ma:contentTypeVersion="14" ma:contentTypeDescription="Vytvoří nový dokument" ma:contentTypeScope="" ma:versionID="d1237a9285283856705e4f2c67561553">
  <xsd:schema xmlns:xsd="http://www.w3.org/2001/XMLSchema" xmlns:xs="http://www.w3.org/2001/XMLSchema" xmlns:p="http://schemas.microsoft.com/office/2006/metadata/properties" xmlns:ns2="fd7b8438-7947-48ae-b9fd-5bb6af67cc6c" xmlns:ns3="3903f059-374d-40c2-9fe9-54f72ed69fee" targetNamespace="http://schemas.microsoft.com/office/2006/metadata/properties" ma:root="true" ma:fieldsID="46f975f6db00dbe2e82c4e467b5f4832" ns2:_="" ns3:_="">
    <xsd:import namespace="fd7b8438-7947-48ae-b9fd-5bb6af67cc6c"/>
    <xsd:import namespace="3903f059-374d-40c2-9fe9-54f72ed69f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b8438-7947-48ae-b9fd-5bb6af67cc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3f059-374d-40c2-9fe9-54f72ed69fe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33f0df6-5538-4a3c-b27d-75853d8b9b77}" ma:internalName="TaxCatchAll" ma:showField="CatchAllData" ma:web="3903f059-374d-40c2-9fe9-54f72ed69f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7b8438-7947-48ae-b9fd-5bb6af67cc6c">
      <Terms xmlns="http://schemas.microsoft.com/office/infopath/2007/PartnerControls"/>
    </lcf76f155ced4ddcb4097134ff3c332f>
    <TaxCatchAll xmlns="3903f059-374d-40c2-9fe9-54f72ed69fe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345491-4108-45EB-9D37-5DD033B005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b8438-7947-48ae-b9fd-5bb6af67cc6c"/>
    <ds:schemaRef ds:uri="3903f059-374d-40c2-9fe9-54f72ed69f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808005-EB1D-4707-AB3D-6E74D79ECBD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3903f059-374d-40c2-9fe9-54f72ed69fee"/>
    <ds:schemaRef ds:uri="http://purl.org/dc/terms/"/>
    <ds:schemaRef ds:uri="fd7b8438-7947-48ae-b9fd-5bb6af67cc6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1DBF480-995C-404F-B069-75A5B970FA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2415</TotalTime>
  <Words>1068</Words>
  <Application>Microsoft Office PowerPoint</Application>
  <PresentationFormat>Širokoúhlá obrazovka</PresentationFormat>
  <Paragraphs>127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Impact</vt:lpstr>
      <vt:lpstr>Rosario</vt:lpstr>
      <vt:lpstr>Tahoma</vt:lpstr>
      <vt:lpstr>Wingdings</vt:lpstr>
      <vt:lpstr>Wingdings 2</vt:lpstr>
      <vt:lpstr>Prezentace_MU_CZ</vt:lpstr>
      <vt:lpstr>Etika ve zdravotnictví 1. setkání</vt:lpstr>
      <vt:lpstr>ORGANIZAČNÍ INFO</vt:lpstr>
      <vt:lpstr>ZDROJE KE STUDIU</vt:lpstr>
      <vt:lpstr>PŘÍRODNÍ VĚDY x FILOZOFIE x ETIKA</vt:lpstr>
      <vt:lpstr>PROČ JE ZDRAVOTNICKÁ ETIKA NEZBYTNÁ?</vt:lpstr>
      <vt:lpstr>PROTOŽE…</vt:lpstr>
      <vt:lpstr>PROČ JE ZDRAVOTNICKÁ ETIKA DŮLEŽITÁ?</vt:lpstr>
      <vt:lpstr>PROČ JE ZDRAVOTNICKÁ ETIKA DŮLEŽITÁ?</vt:lpstr>
      <vt:lpstr>AUTONOMIE PACIENTA A ETICKÉ ROZHODOVÁNÍ</vt:lpstr>
      <vt:lpstr>ROVNOVÁHA MEZI ZÁKONY/PRAVIDLY A MORÁLNÍMI PRINCIPY</vt:lpstr>
      <vt:lpstr>TROLLEY PROBLEM</vt:lpstr>
      <vt:lpstr>TROLLEY PROBLEM</vt:lpstr>
      <vt:lpstr>TROLLEY PROBLEM</vt:lpstr>
      <vt:lpstr>PSYCHOLOGICKÝ NÁHLED MORÁLNÍCH DILEMAT</vt:lpstr>
      <vt:lpstr>Vývoj morálního vědomí a jednání</vt:lpstr>
      <vt:lpstr>STÁDIA MORÁLNÍHO VÝVOJE - APLIKACE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 role etiky v medicíně</dc:title>
  <dc:creator>Katarína Millová</dc:creator>
  <cp:lastModifiedBy>Denisa Denglerová</cp:lastModifiedBy>
  <cp:revision>70</cp:revision>
  <cp:lastPrinted>1601-01-01T00:00:00Z</cp:lastPrinted>
  <dcterms:created xsi:type="dcterms:W3CDTF">2024-09-26T12:55:55Z</dcterms:created>
  <dcterms:modified xsi:type="dcterms:W3CDTF">2024-10-15T05:52:33Z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0x010100217DC2226D64884CA016DC27BD8BD94E</vt:lpwstr>
  </property>
  <property fmtid="{D5CDD505-2E9C-101B-9397-08002B2CF9AE}" pid="3" name="MediaServiceImageTags">
    <vt:lpwstr/>
  </property>
</Properties>
</file>