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56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505D6-A060-43D0-0F7C-05F87AA86144}" v="3" dt="2024-10-01T17:11:50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5768" autoAdjust="0"/>
  </p:normalViewPr>
  <p:slideViewPr>
    <p:cSldViewPr snapToGrid="0">
      <p:cViewPr varScale="1">
        <p:scale>
          <a:sx n="88" d="100"/>
          <a:sy n="88" d="100"/>
        </p:scale>
        <p:origin x="533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6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Slezáčková" userId="S::24238@muni.cz::81870b90-65ee-4311-b1b2-426775910038" providerId="AD" clId="Web-{CE8505D6-A060-43D0-0F7C-05F87AA86144}"/>
    <pc:docChg chg="modSld">
      <pc:chgData name="Alena Slezáčková" userId="S::24238@muni.cz::81870b90-65ee-4311-b1b2-426775910038" providerId="AD" clId="Web-{CE8505D6-A060-43D0-0F7C-05F87AA86144}" dt="2024-10-01T17:11:50.726" v="2" actId="20577"/>
      <pc:docMkLst>
        <pc:docMk/>
      </pc:docMkLst>
      <pc:sldChg chg="modSp">
        <pc:chgData name="Alena Slezáčková" userId="S::24238@muni.cz::81870b90-65ee-4311-b1b2-426775910038" providerId="AD" clId="Web-{CE8505D6-A060-43D0-0F7C-05F87AA86144}" dt="2024-10-01T17:11:50.726" v="2" actId="20577"/>
        <pc:sldMkLst>
          <pc:docMk/>
          <pc:sldMk cId="525640353" sldId="304"/>
        </pc:sldMkLst>
        <pc:spChg chg="mod">
          <ac:chgData name="Alena Slezáčková" userId="S::24238@muni.cz::81870b90-65ee-4311-b1b2-426775910038" providerId="AD" clId="Web-{CE8505D6-A060-43D0-0F7C-05F87AA86144}" dt="2024-10-01T17:11:50.726" v="2" actId="20577"/>
          <ac:spMkLst>
            <pc:docMk/>
            <pc:sldMk cId="525640353" sldId="304"/>
            <ac:spMk id="2" creationId="{082AA75B-1D0D-4279-99B1-7D865CA88A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7810-EB3E-417B-BBBD-FBAA9608A742}" type="datetime1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Leandro Loriga Ph.D. - Masaryk University - Ethics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A46-4D6D-4EDD-AA48-389E59911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4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nisa.millova@med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Lp6U5mUMQQ?si=vehYBYak1UIDD14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 </a:t>
            </a:r>
            <a:r>
              <a:rPr lang="cs-CZ" smtClean="0"/>
              <a:t>ve </a:t>
            </a:r>
            <a:r>
              <a:rPr lang="cs-CZ" smtClean="0"/>
              <a:t>zdravotnictví - Principialismus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1"/>
            <a:ext cx="11361600" cy="1797381"/>
          </a:xfrm>
        </p:spPr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PhDr.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Denisa Denglerová,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Ph.D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cs-CZ" dirty="0" smtClean="0">
                <a:hlinkClick r:id="rId2"/>
              </a:rPr>
              <a:t>denisa.denglerova@med.muni.cz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Ústav lékařské psychologie a psychosomatiky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C584B-4F6B-5C74-CD68-F99DB191E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1EDBB-1445-D6BD-F0B1-41AE65895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48B292-70B5-3F7A-F091-CD0AFB09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70304"/>
            <a:ext cx="10753200" cy="451576"/>
          </a:xfrm>
        </p:spPr>
        <p:txBody>
          <a:bodyPr/>
          <a:lstStyle/>
          <a:p>
            <a:r>
              <a:rPr lang="cs-CZ" dirty="0"/>
              <a:t>5 ETICKÝCH PRINCIPŮ TELEMEDICÍNY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CEACB-C2CC-DF3B-53A6-F83F4C45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1661"/>
            <a:ext cx="12192000" cy="4470339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1A1A19"/>
                </a:solidFill>
                <a:latin typeface="Helvetica" pitchFamily="2" charset="0"/>
              </a:rPr>
              <a:t>P</a:t>
            </a:r>
            <a:r>
              <a:rPr lang="cs-CZ" b="1" dirty="0">
                <a:solidFill>
                  <a:srgbClr val="1A1A19"/>
                </a:solidFill>
                <a:effectLst/>
                <a:latin typeface="Helvetica" pitchFamily="2" charset="0"/>
              </a:rPr>
              <a:t>rincip zvážení výhod a nevýhod</a:t>
            </a:r>
            <a:endParaRPr lang="cs-CZ" b="1" dirty="0">
              <a:solidFill>
                <a:srgbClr val="1A1A19"/>
              </a:solidFill>
              <a:latin typeface="Helvetica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A1A19"/>
                </a:solidFill>
                <a:effectLst/>
                <a:latin typeface="Helvetica" pitchFamily="2" charset="0"/>
              </a:rPr>
              <a:t>technologie musí přinášet prospěch a ten musí</a:t>
            </a:r>
            <a:r>
              <a:rPr lang="cs-CZ" dirty="0">
                <a:solidFill>
                  <a:srgbClr val="1A1A19"/>
                </a:solidFill>
                <a:latin typeface="Helvetica" pitchFamily="2" charset="0"/>
              </a:rPr>
              <a:t> </a:t>
            </a:r>
            <a:r>
              <a:rPr lang="cs-CZ" dirty="0">
                <a:solidFill>
                  <a:srgbClr val="1A1A19"/>
                </a:solidFill>
                <a:effectLst/>
                <a:latin typeface="Helvetica" pitchFamily="2" charset="0"/>
              </a:rPr>
              <a:t>převažovat její rizika a možné negativní dopady na životy</a:t>
            </a:r>
            <a:r>
              <a:rPr lang="cs-CZ" dirty="0">
                <a:solidFill>
                  <a:srgbClr val="1A1A19"/>
                </a:solidFill>
                <a:latin typeface="Helvetica" pitchFamily="2" charset="0"/>
              </a:rPr>
              <a:t> </a:t>
            </a:r>
            <a:r>
              <a:rPr lang="cs-CZ" dirty="0">
                <a:solidFill>
                  <a:srgbClr val="1A1A19"/>
                </a:solidFill>
                <a:effectLst/>
                <a:latin typeface="Helvetica" pitchFamily="2" charset="0"/>
              </a:rPr>
              <a:t>jedinců a společnosti</a:t>
            </a:r>
          </a:p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1A1A19"/>
                </a:solidFill>
                <a:latin typeface="Helvetica" pitchFamily="2" charset="0"/>
              </a:rPr>
              <a:t>P</a:t>
            </a:r>
            <a:r>
              <a:rPr lang="cs-CZ" b="1" dirty="0">
                <a:solidFill>
                  <a:srgbClr val="1A1A19"/>
                </a:solidFill>
                <a:effectLst/>
                <a:latin typeface="Helvetica" pitchFamily="2" charset="0"/>
              </a:rPr>
              <a:t>rincip opatrnosti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A1A19"/>
                </a:solidFill>
                <a:latin typeface="Helvetica" pitchFamily="2" charset="0"/>
              </a:rPr>
              <a:t>u</a:t>
            </a:r>
            <a:r>
              <a:rPr lang="cs-CZ" dirty="0">
                <a:solidFill>
                  <a:srgbClr val="1A1A19"/>
                </a:solidFill>
                <a:effectLst/>
                <a:latin typeface="Helvetica" pitchFamily="2" charset="0"/>
              </a:rPr>
              <a:t> technologie musí být byla identifikována výrazná rizika a být přijata</a:t>
            </a:r>
            <a:r>
              <a:rPr lang="cs-CZ" dirty="0">
                <a:solidFill>
                  <a:srgbClr val="1A1A19"/>
                </a:solidFill>
                <a:latin typeface="Helvetica" pitchFamily="2" charset="0"/>
              </a:rPr>
              <a:t> </a:t>
            </a:r>
            <a:r>
              <a:rPr lang="cs-CZ" dirty="0">
                <a:solidFill>
                  <a:srgbClr val="1A1A19"/>
                </a:solidFill>
                <a:effectLst/>
                <a:latin typeface="Helvetica" pitchFamily="2" charset="0"/>
              </a:rPr>
              <a:t>všechna opatření pro jejich minimalizaci</a:t>
            </a:r>
          </a:p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1A1A19"/>
                </a:solidFill>
                <a:latin typeface="Helvetica" pitchFamily="2" charset="0"/>
              </a:rPr>
              <a:t>P</a:t>
            </a:r>
            <a:r>
              <a:rPr lang="cs-CZ" b="1" dirty="0">
                <a:solidFill>
                  <a:srgbClr val="1A1A19"/>
                </a:solidFill>
                <a:effectLst/>
                <a:latin typeface="Helvetica" pitchFamily="2" charset="0"/>
              </a:rPr>
              <a:t>rincip udržitelnosti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A1A19"/>
                </a:solidFill>
                <a:effectLst/>
                <a:latin typeface="Helvetica" pitchFamily="2" charset="0"/>
              </a:rPr>
              <a:t>umožňuje využívání technologií pouze v případě, že</a:t>
            </a:r>
            <a:r>
              <a:rPr lang="cs-CZ" dirty="0">
                <a:solidFill>
                  <a:srgbClr val="1A1A19"/>
                </a:solidFill>
                <a:latin typeface="Helvetica" pitchFamily="2" charset="0"/>
              </a:rPr>
              <a:t> </a:t>
            </a:r>
            <a:r>
              <a:rPr lang="cs-CZ" dirty="0">
                <a:solidFill>
                  <a:srgbClr val="1A1A19"/>
                </a:solidFill>
                <a:effectLst/>
                <a:latin typeface="Helvetica" pitchFamily="2" charset="0"/>
              </a:rPr>
              <a:t>to nevede k výraznému vyčerpání přírodních, sociálních</a:t>
            </a:r>
            <a:r>
              <a:rPr lang="cs-CZ" dirty="0">
                <a:solidFill>
                  <a:srgbClr val="1A1A19"/>
                </a:solidFill>
                <a:latin typeface="Helvetica" pitchFamily="2" charset="0"/>
              </a:rPr>
              <a:t> </a:t>
            </a:r>
            <a:r>
              <a:rPr lang="cs-CZ" dirty="0">
                <a:solidFill>
                  <a:srgbClr val="1A1A19"/>
                </a:solidFill>
                <a:effectLst/>
                <a:latin typeface="Helvetica" pitchFamily="2" charset="0"/>
              </a:rPr>
              <a:t>či ekonomických zdrojů</a:t>
            </a:r>
          </a:p>
          <a:p>
            <a:pPr marL="586350" indent="-514350">
              <a:buFont typeface="+mj-lt"/>
              <a:buAutoNum type="arabicPeriod" startAt="4"/>
            </a:pPr>
            <a:r>
              <a:rPr lang="cs-CZ" b="1" dirty="0">
                <a:solidFill>
                  <a:srgbClr val="1A1A19"/>
                </a:solidFill>
                <a:latin typeface="Helvetica" pitchFamily="2" charset="0"/>
              </a:rPr>
              <a:t>Princip autonomie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A1A19"/>
                </a:solidFill>
                <a:latin typeface="Helvetica" pitchFamily="2" charset="0"/>
              </a:rPr>
              <a:t>technologie nesmí omezovat lidskou autonomii a svobodu</a:t>
            </a:r>
          </a:p>
          <a:p>
            <a:pPr marL="586350" indent="-514350">
              <a:buFont typeface="+mj-lt"/>
              <a:buAutoNum type="arabicPeriod" startAt="5"/>
            </a:pPr>
            <a:r>
              <a:rPr lang="cs-CZ" b="1" dirty="0">
                <a:solidFill>
                  <a:srgbClr val="1A1A19"/>
                </a:solidFill>
                <a:latin typeface="Helvetica" pitchFamily="2" charset="0"/>
              </a:rPr>
              <a:t>Princip férovosti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A1A19"/>
                </a:solidFill>
                <a:latin typeface="Helvetica" pitchFamily="2" charset="0"/>
              </a:rPr>
              <a:t>nedovoluje využívání technologií, které nerovným (neférovým) způsobem distribuují její výhody a nevýhody, či dokonce vedou k diskriminaci jedinců a skupin</a:t>
            </a:r>
          </a:p>
          <a:p>
            <a:pPr marL="72000" indent="0">
              <a:buNone/>
            </a:pPr>
            <a:endParaRPr lang="cs-CZ" dirty="0">
              <a:solidFill>
                <a:srgbClr val="1A1A19"/>
              </a:solidFill>
              <a:effectLst/>
              <a:latin typeface="Helvetica" pitchFamily="2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37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ED844B-F5C7-473D-92AD-9D8E910FE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9ACA44-D69A-4902-BEC5-915C38E4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AKTIVITA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89BF9B-686F-49B3-9D9C-2DD5C6FE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Jaké jsou podle vás VÝHODY telemedicíny?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Jaká RIZIKA naopak hrozí u telemedicíny?</a:t>
            </a:r>
          </a:p>
        </p:txBody>
      </p:sp>
    </p:spTree>
    <p:extLst>
      <p:ext uri="{BB962C8B-B14F-4D97-AF65-F5344CB8AC3E}">
        <p14:creationId xmlns:p14="http://schemas.microsoft.com/office/powerpoint/2010/main" val="261708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1C373-D906-7AF7-0179-CB70CCF13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CCCB0-6AA6-9A9D-EA38-642E0CFD8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A66EFD-F1A1-5F10-9FAD-8CC382C8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TELEMEDICÍNY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C2142D-4933-4B4F-4C70-041B8032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2002"/>
            <a:ext cx="12192000" cy="4139998"/>
          </a:xfrm>
        </p:spPr>
        <p:txBody>
          <a:bodyPr/>
          <a:lstStyle/>
          <a:p>
            <a:pPr marL="643500" indent="-571500">
              <a:buFont typeface="+mj-lt"/>
              <a:buAutoNum type="arabicPeriod"/>
            </a:pPr>
            <a:r>
              <a:rPr lang="cs-CZ" sz="2400" b="1" dirty="0">
                <a:solidFill>
                  <a:srgbClr val="1A1A19"/>
                </a:solidFill>
                <a:latin typeface="+mj-lt"/>
              </a:rPr>
              <a:t>U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snadňuje a zrychluje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přístup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ke zdravotní péči, včetně péče specializované</a:t>
            </a: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 marL="643500" indent="-571500">
              <a:buFont typeface="+mj-lt"/>
              <a:buAutoNum type="arabicPeriod"/>
            </a:pPr>
            <a:r>
              <a:rPr lang="cs-CZ" sz="2400" b="1" dirty="0">
                <a:solidFill>
                  <a:srgbClr val="1A1A19"/>
                </a:solidFill>
                <a:latin typeface="+mj-lt"/>
              </a:rPr>
              <a:t>V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ylepšuje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 primární, sekundární a terciální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péči</a:t>
            </a:r>
            <a:endParaRPr lang="cs-CZ" sz="2400" b="1" dirty="0">
              <a:solidFill>
                <a:srgbClr val="1A1A19"/>
              </a:solidFill>
              <a:latin typeface="+mj-lt"/>
            </a:endParaRPr>
          </a:p>
          <a:p>
            <a:pPr marL="643500" indent="-571500">
              <a:buFont typeface="+mj-lt"/>
              <a:buAutoNum type="arabicPeriod"/>
            </a:pPr>
            <a:r>
              <a:rPr lang="cs-CZ" sz="2400" b="1" dirty="0">
                <a:solidFill>
                  <a:srgbClr val="1A1A19"/>
                </a:solidFill>
                <a:latin typeface="+mj-lt"/>
              </a:rPr>
              <a:t>Může ušetřit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pacientům čas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a nezbytnost cesty k lékaři</a:t>
            </a: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 marL="643500" indent="-571500">
              <a:buFont typeface="+mj-lt"/>
              <a:buAutoNum type="arabicPeriod"/>
            </a:pP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Zkvalitňuje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 péči</a:t>
            </a: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 marL="643500" indent="-571500">
              <a:buFont typeface="+mj-lt"/>
              <a:buAutoNum type="arabicPeriod"/>
            </a:pP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Umožňuje férovější distribuci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benefitů zdravotnické péče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mezi jednotlivými </a:t>
            </a:r>
            <a:r>
              <a:rPr lang="en-GB" sz="2400" dirty="0" err="1">
                <a:solidFill>
                  <a:srgbClr val="1A1A19"/>
                </a:solidFill>
                <a:effectLst/>
                <a:latin typeface="+mj-lt"/>
              </a:rPr>
              <a:t>regiony</a:t>
            </a:r>
            <a:endParaRPr lang="en-GB" sz="2400" dirty="0">
              <a:solidFill>
                <a:srgbClr val="1A1A19"/>
              </a:solidFill>
              <a:effectLst/>
              <a:latin typeface="+mj-lt"/>
            </a:endParaRPr>
          </a:p>
          <a:p>
            <a:pPr lvl="1"/>
            <a:endParaRPr lang="en-CZ" dirty="0"/>
          </a:p>
          <a:p>
            <a:pPr marL="72000" indent="0">
              <a:buNone/>
            </a:pPr>
            <a:endParaRPr lang="en-GB" dirty="0">
              <a:solidFill>
                <a:srgbClr val="1A1A19"/>
              </a:solidFill>
              <a:effectLst/>
              <a:latin typeface="Helvetica" pitchFamily="2" charset="0"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576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8E42F-F3E5-6B1E-2101-AFFB9DDE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3A188-7A38-963A-2E69-829E64D87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D283B3-C239-F28D-36C3-1D82D84E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92574"/>
          </a:xfrm>
        </p:spPr>
        <p:txBody>
          <a:bodyPr/>
          <a:lstStyle/>
          <a:p>
            <a:r>
              <a:rPr lang="cs-CZ" dirty="0"/>
              <a:t>PŘÍNOSY TELEMEDICÍNY Z PRAXE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ACA9A0-77C2-D27F-05A2-4F79CE4B7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" y="1692002"/>
            <a:ext cx="12122426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Zkušenosti z telekonferencích praktických lékařů se specialisty (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radiologie, patologie, dermatologie, psychiatrie, kardiologie či otorinolaryngologie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) ukázaly, že:</a:t>
            </a:r>
          </a:p>
          <a:p>
            <a:pPr marL="72000" indent="0">
              <a:buNone/>
            </a:pP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 marL="643500" indent="-571500">
              <a:buFont typeface="+mj-lt"/>
              <a:buAutoNum type="arabicPeriod"/>
            </a:pP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kvalita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 diagnóz prostřednictvím telekonference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byla stejná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jako v případě fyzického vyšetření specialistou</a:t>
            </a:r>
          </a:p>
          <a:p>
            <a:pPr marL="643500" indent="-571500">
              <a:buFont typeface="+mj-lt"/>
              <a:buAutoNum type="arabicPeriod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pacienti mohli získat přístup k specializované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expertíze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z pohodlí svého domova</a:t>
            </a:r>
            <a:endParaRPr lang="cs-CZ" sz="2400" b="1" dirty="0">
              <a:solidFill>
                <a:srgbClr val="1A1A19"/>
              </a:solidFill>
              <a:latin typeface="+mj-lt"/>
            </a:endParaRPr>
          </a:p>
          <a:p>
            <a:pPr marL="643500" indent="-571500">
              <a:buFont typeface="+mj-lt"/>
              <a:buAutoNum type="arabicPeriod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t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elemedicína byla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velmi efektivní a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ušetřila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 minimálně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náklady na cestování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do místa pracoviště příslušného specialisty</a:t>
            </a:r>
          </a:p>
        </p:txBody>
      </p:sp>
    </p:spTree>
    <p:extLst>
      <p:ext uri="{BB962C8B-B14F-4D97-AF65-F5344CB8AC3E}">
        <p14:creationId xmlns:p14="http://schemas.microsoft.com/office/powerpoint/2010/main" val="150190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09A56-6EA5-8E5E-34A0-59EFAD10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0D7DE-28EA-A7D2-FA6D-46A70C129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0B8106-91FE-EC46-C1F6-1F7C1A05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TELEMEDICÍNA A ETIKA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7217C-C76A-8F05-F42A-B603DFBF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uplatňují se zde tradiční etické principy</a:t>
            </a:r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pPr marL="586350" indent="-514350">
              <a:buFont typeface="+mj-lt"/>
              <a:buAutoNum type="arabicPeriod"/>
            </a:pP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princip prospěchu (</a:t>
            </a:r>
            <a:r>
              <a:rPr lang="cs-CZ" sz="2400" dirty="0" err="1">
                <a:solidFill>
                  <a:srgbClr val="1A1A19"/>
                </a:solidFill>
                <a:effectLst/>
                <a:latin typeface="+mj-lt"/>
              </a:rPr>
              <a:t>beneficence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)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princip neškození (</a:t>
            </a:r>
            <a:r>
              <a:rPr lang="cs-CZ" sz="2400" dirty="0" err="1">
                <a:solidFill>
                  <a:srgbClr val="1A1A19"/>
                </a:solidFill>
                <a:effectLst/>
                <a:latin typeface="+mj-lt"/>
              </a:rPr>
              <a:t>nonmaleficence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)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princip respektu k autonomii</a:t>
            </a: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 marL="586350" indent="-514350">
              <a:buFont typeface="+mj-lt"/>
              <a:buAutoNum type="arabicPeriod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princip férovosti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534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09A02-CCF1-6F88-5050-5586D3F5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F19CA0-71C9-298A-928C-6254F262A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312CCA-B2D0-2763-C549-34D59945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PRINCIP PROSPĚCHU (BENEFICENCE)</a:t>
            </a:r>
            <a:endParaRPr lang="en-CZ" sz="30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7DA8BD-03E1-5A40-E0C5-7747644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" y="1692002"/>
            <a:ext cx="1208267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jeho primárním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smyslem je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prospívat pacientům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v míře, v níž je to možné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50"/>
                </a:solidFill>
                <a:latin typeface="+mj-lt"/>
              </a:rPr>
              <a:t>v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 případě</a:t>
            </a:r>
            <a:r>
              <a:rPr lang="cs-CZ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telemedicíny je její uplatňování podmíněno tím, že přinese pacientům reálný prospěch</a:t>
            </a:r>
            <a:endParaRPr lang="cs-CZ" sz="2400" dirty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50"/>
                </a:solidFill>
                <a:latin typeface="+mj-lt"/>
              </a:rPr>
              <a:t>t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en je někdy nutné určovat komparativně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 marL="72000" indent="0">
              <a:buNone/>
            </a:pPr>
            <a:r>
              <a:rPr lang="cs-CZ" sz="2400" b="1" dirty="0">
                <a:solidFill>
                  <a:srgbClr val="C00000"/>
                </a:solidFill>
                <a:effectLst/>
                <a:latin typeface="+mj-lt"/>
              </a:rPr>
              <a:t>Příklad: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Je-li telemedicína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zdrojem benefitů, nicméně menších než tradiční forma interakce lékař-pacient, a je-li tato tradiční forma běžně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přístupná všem a rovným způsobem, potom by měla být před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telemedicínou jednoznačně preferována.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99702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4539D-FE64-A841-1285-580736A1A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FFF7A-FEAE-F9F9-FADE-5664E6F4C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07F4A9-4A5A-28F4-A653-E71A04BE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500" dirty="0"/>
              <a:t>2. PRINCIP NEPOŠKOZENÍ (NONMALEFICENCE)</a:t>
            </a:r>
            <a:endParaRPr lang="en-CZ" sz="3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55FE74-03B6-718A-8F6D-6D9803AA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3585"/>
            <a:ext cx="121920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jeho primární smyslem je, že lékaři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nesmějí úmyslně působit újmu</a:t>
            </a:r>
            <a:endParaRPr lang="cs-CZ" sz="2400" b="1" dirty="0">
              <a:solidFill>
                <a:srgbClr val="1A1A19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pokud ji působí (úmyslně i neúmyslně), musí být odůvodněna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benefitem, který újmu výrazně převažuje (např. 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a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mputace končetiny)</a:t>
            </a:r>
          </a:p>
          <a:p>
            <a:pPr marL="72000" indent="0">
              <a:buNone/>
            </a:pPr>
            <a:r>
              <a:rPr lang="cs-CZ" sz="2400" b="1" dirty="0">
                <a:solidFill>
                  <a:srgbClr val="C00000"/>
                </a:solidFill>
                <a:effectLst/>
                <a:latin typeface="+mj-lt"/>
              </a:rPr>
              <a:t>Příklad 1: 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Pokud by telemedicína přinášela méně benefitů než medicína</a:t>
            </a:r>
            <a:r>
              <a:rPr lang="cs-CZ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klasická a postupně se stala preferovanou modalitou interakce mezi poskytovateli zdravotnických služeb a pacienty, bylo by možné tuto volbu chápat jako působící újmu.</a:t>
            </a:r>
          </a:p>
          <a:p>
            <a:pPr marL="72000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+mj-lt"/>
              </a:rPr>
              <a:t>Příklad 2</a:t>
            </a:r>
            <a:r>
              <a:rPr lang="cs-CZ" sz="2400" dirty="0">
                <a:solidFill>
                  <a:srgbClr val="C00000"/>
                </a:solidFill>
                <a:latin typeface="+mj-lt"/>
              </a:rPr>
              <a:t>: 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Ohrožení vztahu mezi lékaři a pacienty. 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Osobní styk umožňuje využívat řadu forem komunikace – verbální i neverbální. V některých situacích může být neverbální komunikace důležitější než verbální. 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Telemedicína některé formy komunikace vylučuje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. Pouhá prezence lékaře na obrazovce (či AI) může pacienty 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mást, zneklidňovat a vést k odosobnění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jejich vztahu a důvěry k lékařům </a:t>
            </a:r>
          </a:p>
          <a:p>
            <a:pPr marL="72000" indent="0">
              <a:buNone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(jež má samo o sobě určitý terapeutický potenciál).</a:t>
            </a:r>
          </a:p>
          <a:p>
            <a:pPr marL="72000" indent="0">
              <a:buNone/>
            </a:pPr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77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7AE4-5AC4-63AA-3A98-409B7C82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5D413-19BB-5BBF-CD60-36B9B3802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10674A-8327-D4CF-E555-BCC21C4C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PRINCIP AUTONOMIE</a:t>
            </a:r>
            <a:endParaRPr lang="en-CZ" sz="3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3EDF3-3130-8BD7-BB5A-8A5690D5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2002"/>
            <a:ext cx="121920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povinnost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respektovat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autonomní přání pacientů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a jejich zapojení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do rozhodovacích procesů</a:t>
            </a: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50"/>
                </a:solidFill>
                <a:latin typeface="+mj-lt"/>
              </a:rPr>
              <a:t>v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 souvislosti s telemedicínou vyvstává</a:t>
            </a:r>
            <a:r>
              <a:rPr lang="cs-CZ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otázka, zda bude autonomii pacientů posilovat, či oslabovat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A1A19"/>
              </a:solidFill>
              <a:latin typeface="+mj-lt"/>
            </a:endParaRPr>
          </a:p>
          <a:p>
            <a:pPr marL="72000" indent="0">
              <a:buNone/>
            </a:pPr>
            <a:r>
              <a:rPr lang="cs-CZ" sz="2400" b="1" dirty="0">
                <a:solidFill>
                  <a:srgbClr val="C00000"/>
                </a:solidFill>
                <a:effectLst/>
                <a:latin typeface="+mj-lt"/>
              </a:rPr>
              <a:t>Příklad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: Pokud by například určité formy interakce mezi lékaři a pacienty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(např. konzultace při nachlazení) byly povinně „na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dálku“, mohlo by to omezit autonomii těch, kteří z nějakého, více či méně legitimního důvodu preferují návštěvu lékaře.</a:t>
            </a:r>
          </a:p>
          <a:p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267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93CF-D9FB-BAF2-4EE9-F0ABDBA1C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399EE-3AD6-6C86-515D-F506E528B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61E55C-775A-88A9-4016-2979A92B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PRINCIP FÉROVOSTI</a:t>
            </a:r>
            <a:endParaRPr lang="en-CZ" sz="3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102DA-1482-349E-3B28-627A7374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001"/>
            <a:ext cx="12192000" cy="557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vyžaduje, aby lékaři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nerozlišovali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mezi pacienty na základě nepodstatných vlastností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(rasa, pohlaví, náboženství atd.) a férově distribuovali výhody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a nevýhody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50"/>
                </a:solidFill>
                <a:latin typeface="+mj-lt"/>
              </a:rPr>
              <a:t>t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elemedicína má potenciál přispět k férové</a:t>
            </a:r>
            <a:r>
              <a:rPr lang="cs-CZ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00B050"/>
                </a:solidFill>
                <a:effectLst/>
                <a:latin typeface="+mj-lt"/>
              </a:rPr>
              <a:t>distribuci zdravotnických služeb pozitivně, ale i negativně</a:t>
            </a:r>
            <a:endParaRPr lang="cs-CZ" sz="2400" dirty="0">
              <a:solidFill>
                <a:srgbClr val="00B050"/>
              </a:solidFill>
              <a:latin typeface="+mj-lt"/>
            </a:endParaRPr>
          </a:p>
          <a:p>
            <a:pPr marL="72000" indent="0">
              <a:buNone/>
            </a:pPr>
            <a:r>
              <a:rPr lang="cs-CZ" sz="2400" b="1" dirty="0">
                <a:solidFill>
                  <a:srgbClr val="00B050"/>
                </a:solidFill>
                <a:latin typeface="+mj-lt"/>
              </a:rPr>
              <a:t>Pozitiva: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zpřístupnění péče v izolovaných oblastech,</a:t>
            </a:r>
          </a:p>
          <a:p>
            <a:pPr marL="268288" lvl="1" indent="-179388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narovnání kvality péče v rámci státu (prostřednictvím konzultací se specialisty) apod.</a:t>
            </a:r>
          </a:p>
          <a:p>
            <a:pPr marL="88900" lvl="1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+mj-lt"/>
              </a:rPr>
              <a:t>Negativa:</a:t>
            </a:r>
          </a:p>
          <a:p>
            <a:pPr marL="268288" lvl="1" indent="-179388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situace, kdy někteří lidé k telemedicíně (či některým jejím formám) přístup mít nebudou (nevlastní počítač ani chytrý telefon), budou ho mít jen v omezené míře, nebudou důvěřovat technice, mohou mít problémy ji ovládat nebo mohou trpět omezeními, která jim přístup k telemedicíně ztíží nebo mu zcela zabrání</a:t>
            </a:r>
          </a:p>
          <a:p>
            <a:pPr marL="72000" indent="0">
              <a:buNone/>
            </a:pPr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1566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DCE5D-C0D5-651B-E156-B7AD9AAF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F79838-E783-89B4-9BAF-3F9A04B0DD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D828CF-20DC-6C5D-99E0-A917C601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720000"/>
            <a:ext cx="11708296" cy="451576"/>
          </a:xfrm>
        </p:spPr>
        <p:txBody>
          <a:bodyPr/>
          <a:lstStyle/>
          <a:p>
            <a:pPr algn="ctr"/>
            <a:r>
              <a:rPr lang="cs-CZ" dirty="0"/>
              <a:t>ETICKÉ NORMY REGULUJÍCÍ TELEMEDICÍNU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3A5FDF-4566-AA0C-24EE-80374D78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431235"/>
            <a:ext cx="12042913" cy="470676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Dokument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Světové lékařské asociace (WMA) „</a:t>
            </a:r>
            <a:r>
              <a:rPr lang="cs-CZ" sz="2400" b="1" dirty="0" err="1">
                <a:solidFill>
                  <a:srgbClr val="C00000"/>
                </a:solidFill>
                <a:effectLst/>
                <a:latin typeface="+mj-lt"/>
              </a:rPr>
              <a:t>Statement</a:t>
            </a:r>
            <a:r>
              <a:rPr lang="cs-CZ" sz="2400" b="1" dirty="0">
                <a:solidFill>
                  <a:srgbClr val="C00000"/>
                </a:solidFill>
                <a:effectLst/>
                <a:latin typeface="+mj-lt"/>
              </a:rPr>
              <a:t> on </a:t>
            </a:r>
            <a:r>
              <a:rPr lang="cs-CZ" sz="2400" b="1" dirty="0" err="1">
                <a:solidFill>
                  <a:srgbClr val="C00000"/>
                </a:solidFill>
                <a:effectLst/>
                <a:latin typeface="+mj-lt"/>
              </a:rPr>
              <a:t>the</a:t>
            </a:r>
            <a:r>
              <a:rPr lang="cs-CZ" sz="2400" b="1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effectLst/>
                <a:latin typeface="+mj-lt"/>
              </a:rPr>
              <a:t>Ethics</a:t>
            </a:r>
            <a:r>
              <a:rPr lang="cs-CZ" sz="2400" b="1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effectLst/>
                <a:latin typeface="+mj-lt"/>
              </a:rPr>
              <a:t>of</a:t>
            </a:r>
            <a:r>
              <a:rPr lang="cs-CZ" sz="2400" b="1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effectLst/>
                <a:latin typeface="+mj-lt"/>
              </a:rPr>
              <a:t>Telemedicine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“ 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popisuje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 </a:t>
            </a:r>
            <a:r>
              <a:rPr lang="cs-CZ" sz="2400" dirty="0">
                <a:effectLst/>
                <a:latin typeface="+mj-lt"/>
              </a:rPr>
              <a:t>6 hlavních etických norem</a:t>
            </a:r>
          </a:p>
          <a:p>
            <a:endParaRPr lang="cs-CZ" sz="2400" b="1" dirty="0">
              <a:solidFill>
                <a:schemeClr val="accent2"/>
              </a:solidFill>
              <a:effectLst/>
              <a:latin typeface="+mj-lt"/>
            </a:endParaRPr>
          </a:p>
          <a:p>
            <a:pPr marL="586350" indent="-514350">
              <a:buFont typeface="+mj-lt"/>
              <a:buAutoNum type="arabicPeriod"/>
            </a:pP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Vztah mezi lékařem a pacientem by měl být založený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na osobním vyšetření a dostatečné znalosti anamnézy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t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elemedicína by měla být využívána primárně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v situacích, kdy </a:t>
            </a:r>
            <a:r>
              <a:rPr lang="cs-CZ" sz="2400" dirty="0">
                <a:solidFill>
                  <a:srgbClr val="C00000"/>
                </a:solidFill>
                <a:effectLst/>
                <a:latin typeface="+mj-lt"/>
              </a:rPr>
              <a:t>lékař nemůže být fyzicky přítomný</a:t>
            </a:r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pPr marL="586350" indent="-514350">
              <a:buFont typeface="+mj-lt"/>
              <a:buAutoNum type="arabicPeriod" startAt="2"/>
            </a:pPr>
            <a:r>
              <a:rPr lang="cs-CZ" sz="2400" b="1" dirty="0">
                <a:solidFill>
                  <a:srgbClr val="1A1A19"/>
                </a:solidFill>
                <a:latin typeface="+mj-lt"/>
              </a:rPr>
              <a:t>Vztah mezi lékařem a pacientem musí být založený na vzájemné důvěře a respektu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telemedicína může představovat </a:t>
            </a:r>
            <a:r>
              <a:rPr lang="cs-CZ" sz="2400" dirty="0">
                <a:solidFill>
                  <a:srgbClr val="C00000"/>
                </a:solidFill>
                <a:latin typeface="+mj-lt"/>
              </a:rPr>
              <a:t>překážky nastolení tohoto vztahu</a:t>
            </a:r>
          </a:p>
          <a:p>
            <a:pPr marL="324000" lvl="1" indent="0">
              <a:buNone/>
            </a:pPr>
            <a:endParaRPr lang="cs-CZ" dirty="0">
              <a:solidFill>
                <a:srgbClr val="1A1A19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0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BA46D-393F-46CD-A5BF-DC7EFAD9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PRINCIPIALISMUS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79273-06E1-4DF9-991E-8977EF50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1357"/>
            <a:ext cx="12192000" cy="44206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etický přístup, který tvrdí, že morální rozhodování by mělo být založeno na </a:t>
            </a:r>
            <a:r>
              <a:rPr lang="cs-CZ" sz="2200" b="1" dirty="0">
                <a:solidFill>
                  <a:srgbClr val="0000DC"/>
                </a:solidFill>
                <a:latin typeface="+mj-lt"/>
                <a:ea typeface="Rosario"/>
                <a:cs typeface="Rosario"/>
                <a:sym typeface="Rosario"/>
              </a:rPr>
              <a:t>čtyřech základních etických principech</a:t>
            </a:r>
            <a:r>
              <a:rPr lang="cs-CZ" sz="22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. Tyto principy poskytují praktický rámec pro řešení etických dilemat a často se používají v bioetice, zejména v medicíně. Správné jednání by mělo brát v úvahu všechny čtyři principy a nalézt mezi nimi rovnováhu.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202020"/>
              </a:solidFill>
              <a:latin typeface="+mj-lt"/>
              <a:ea typeface="Rosario"/>
              <a:cs typeface="Rosario"/>
              <a:sym typeface="Rosari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Tom Beauchamp</a:t>
            </a:r>
            <a:endParaRPr lang="cs-CZ" sz="2200" b="1" dirty="0">
              <a:solidFill>
                <a:srgbClr val="202020"/>
              </a:solidFill>
              <a:latin typeface="+mj-lt"/>
              <a:ea typeface="Rosario"/>
              <a:cs typeface="Rosario"/>
              <a:sym typeface="Rosari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b="1" dirty="0">
              <a:solidFill>
                <a:srgbClr val="202020"/>
              </a:solidFill>
              <a:latin typeface="+mj-lt"/>
              <a:ea typeface="Rosario"/>
              <a:cs typeface="Rosario"/>
              <a:sym typeface="Rosari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b="1" dirty="0">
              <a:solidFill>
                <a:srgbClr val="202020"/>
              </a:solidFill>
              <a:latin typeface="+mj-lt"/>
              <a:ea typeface="Rosario"/>
              <a:cs typeface="Rosario"/>
              <a:sym typeface="Rosari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James Childress</a:t>
            </a:r>
            <a:endParaRPr lang="cs-CZ" sz="2200" b="1" dirty="0">
              <a:solidFill>
                <a:srgbClr val="202020"/>
              </a:solidFill>
              <a:latin typeface="+mj-lt"/>
              <a:ea typeface="Rosario"/>
              <a:cs typeface="Rosario"/>
              <a:sym typeface="Rosario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5981F3-1F93-4699-93ED-12DA85D3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A46-4D6D-4EDD-AA48-389E59911E74}" type="slidenum">
              <a:rPr lang="en-GB" smtClean="0"/>
              <a:t>2</a:t>
            </a:fld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F9F9A61-A9A1-4B16-85D2-C14D88D05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t="27971" r="24348" b="22174"/>
          <a:stretch/>
        </p:blipFill>
        <p:spPr>
          <a:xfrm>
            <a:off x="3131405" y="3219251"/>
            <a:ext cx="5207526" cy="28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4CA49-D640-4A9F-9271-E614BF74E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19241-951B-D8CD-C50D-61AB006E4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80F66C-4282-8BF7-6D48-791DAEB8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720000"/>
            <a:ext cx="11251096" cy="451576"/>
          </a:xfrm>
        </p:spPr>
        <p:txBody>
          <a:bodyPr/>
          <a:lstStyle/>
          <a:p>
            <a:pPr algn="ctr"/>
            <a:r>
              <a:rPr lang="cs-CZ" dirty="0"/>
              <a:t>ETICKÉ NORMY REGULUJÍCÍ TELEMEDICÍNU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22C73B-248C-FD1A-9778-E331272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92002"/>
            <a:ext cx="12264887" cy="4139998"/>
          </a:xfrm>
        </p:spPr>
        <p:txBody>
          <a:bodyPr/>
          <a:lstStyle/>
          <a:p>
            <a:pPr marL="586350" indent="-514350">
              <a:buFont typeface="+mj-lt"/>
              <a:buAutoNum type="arabicPeriod" startAt="3"/>
            </a:pP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Lékař se musí snažit zajistit, aby nebyla ohrožena důvěrnost, soukromí a integrita pacientů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t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elemedicína zahrnuje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C00000"/>
                </a:solidFill>
                <a:effectLst/>
                <a:latin typeface="+mj-lt"/>
              </a:rPr>
              <a:t>shromažďování, ukládání a zpracovávání velkých objemů dat</a:t>
            </a:r>
            <a:endParaRPr lang="cs-CZ" sz="2400" dirty="0">
              <a:solidFill>
                <a:srgbClr val="C0000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j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e třeba zajistit, aby tato data byla chráněna a nebylo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400" dirty="0">
                <a:solidFill>
                  <a:srgbClr val="1A1A19"/>
                </a:solidFill>
                <a:effectLst/>
                <a:latin typeface="+mj-lt"/>
              </a:rPr>
              <a:t>možné je získat, případně nějakým způsobem zneužít</a:t>
            </a:r>
          </a:p>
          <a:p>
            <a:pPr marL="324000" lvl="1" indent="0">
              <a:buNone/>
            </a:pPr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pPr marL="586350" indent="-514350">
              <a:buFont typeface="+mj-lt"/>
              <a:buAutoNum type="arabicPeriod" startAt="4"/>
            </a:pPr>
            <a:r>
              <a:rPr lang="cs-CZ" sz="2400" b="1" dirty="0">
                <a:solidFill>
                  <a:srgbClr val="1A1A19"/>
                </a:solidFill>
                <a:latin typeface="+mj-lt"/>
              </a:rPr>
              <a:t>Informovaný souhlas předpokládá plnou informovanost pacientů o specifikách telemedicíny, lékaři by jim proto měli odpovídající formou vysvětlit například: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podstatu telemedicíny a její fungování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jakým způsobem se plánují konzultace s lékařem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A1A19"/>
                </a:solidFill>
                <a:latin typeface="+mj-lt"/>
              </a:rPr>
              <a:t>jaká jsou rizika spojená s telemedicínou</a:t>
            </a:r>
          </a:p>
          <a:p>
            <a:endParaRPr lang="en-GB" dirty="0">
              <a:solidFill>
                <a:srgbClr val="1A1A19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8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FF758-9D39-58DF-CADE-72BFB5B8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041A3-599F-024F-470E-5B9FC40C8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03636-FF85-0AD6-7459-47AFDC79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720000"/>
            <a:ext cx="11324113" cy="451576"/>
          </a:xfrm>
        </p:spPr>
        <p:txBody>
          <a:bodyPr/>
          <a:lstStyle/>
          <a:p>
            <a:pPr algn="ctr"/>
            <a:r>
              <a:rPr lang="cs-CZ" dirty="0"/>
              <a:t>ETICKÉ NORMY REGULUJÍCÍ TELEMEDICÍNU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5A3825-FC90-CA16-7D53-67136CA8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2002"/>
            <a:ext cx="12192000" cy="4139998"/>
          </a:xfrm>
        </p:spPr>
        <p:txBody>
          <a:bodyPr/>
          <a:lstStyle/>
          <a:p>
            <a:pPr marL="586350" indent="-514350">
              <a:buFont typeface="+mj-lt"/>
              <a:buAutoNum type="arabicPeriod" startAt="5"/>
            </a:pP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Lékař konzultovaný prostřednictvím telemedicíny by měl uchovat záznam informací od pacienta a doporučení, jež na jejich základě pacientovi předal</a:t>
            </a:r>
          </a:p>
          <a:p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pPr marL="586350" indent="-514350">
              <a:buFont typeface="+mj-lt"/>
              <a:buAutoNum type="arabicPeriod" startAt="6"/>
            </a:pP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Lékař by se měl ujistit, že pacient pochopil jeho doporučení, a snažit se zajistit kontinuitu péče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49545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BB203-F385-41BA-B68F-775BECF3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PRINCIPIALISMUS – ZÁKLADNÍ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D1DDB6-2E50-4ED3-81CC-CD61728E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1872000"/>
            <a:ext cx="11688417" cy="3960000"/>
          </a:xfrm>
        </p:spPr>
        <p:txBody>
          <a:bodyPr/>
          <a:lstStyle/>
          <a:p>
            <a:pPr marL="0" lvl="2" algn="just">
              <a:lnSpc>
                <a:spcPts val="3376"/>
              </a:lnSpc>
            </a:pPr>
            <a:r>
              <a:rPr lang="cs-CZ" sz="2400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	1) Autonomie: </a:t>
            </a:r>
            <a:r>
              <a:rPr lang="cs-CZ" sz="24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respektování práva pacienta rozhodovat o své vlastní léčbě a zachování jeho svobody volby.</a:t>
            </a:r>
          </a:p>
          <a:p>
            <a:pPr marL="0" lvl="2" algn="just">
              <a:lnSpc>
                <a:spcPts val="3376"/>
              </a:lnSpc>
            </a:pPr>
            <a:r>
              <a:rPr lang="cs-CZ" sz="2400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	2) Neškodit (non-</a:t>
            </a:r>
            <a:r>
              <a:rPr lang="cs-CZ" sz="2400" dirty="0" err="1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maleficence</a:t>
            </a:r>
            <a:r>
              <a:rPr lang="cs-CZ" sz="2400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): </a:t>
            </a:r>
            <a:r>
              <a:rPr lang="cs-CZ" sz="24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povinnost lékaře neubližovat pacientovi a vyhýbat se činům, které mohou pacientovi způsobit škodu.</a:t>
            </a:r>
          </a:p>
          <a:p>
            <a:pPr marL="0" lvl="2" algn="just">
              <a:lnSpc>
                <a:spcPts val="3376"/>
              </a:lnSpc>
            </a:pPr>
            <a:r>
              <a:rPr lang="cs-CZ" sz="2400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	3) Dobročinnost (</a:t>
            </a:r>
            <a:r>
              <a:rPr lang="cs-CZ" sz="2400" dirty="0" err="1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beneficence</a:t>
            </a:r>
            <a:r>
              <a:rPr lang="cs-CZ" sz="2400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): </a:t>
            </a:r>
            <a:r>
              <a:rPr lang="cs-CZ" sz="24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povinnost lékaře jednat v nejlepším zájmu pacienta a usilovat o jeho prospěch, zmírňovat utrpení a poskytovat efektivní léčbu.</a:t>
            </a:r>
          </a:p>
          <a:p>
            <a:pPr marL="0" lvl="2" algn="just">
              <a:lnSpc>
                <a:spcPts val="3376"/>
              </a:lnSpc>
            </a:pPr>
            <a:r>
              <a:rPr lang="cs-CZ" sz="2400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	4) Spravedlnost: </a:t>
            </a:r>
            <a:r>
              <a:rPr lang="cs-CZ" sz="24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zajištění spravedlivého přístupu k léčbě a zdravotním zdrojům, aby byly tyto zdroje rozdělovány rovnoměrně mezi pacienty bez diskriminace.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B7710D-4659-4E0A-8158-1C50F0BC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A46-4D6D-4EDD-AA48-389E59911E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3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0F67A0-C1A8-40B7-83DD-7D98A6FD8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77BC5C-07C6-4C74-AB8E-3D2A9F0F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PRINCIPIALISMU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947E55-430A-4C16-A002-6493FF7B6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1113"/>
            <a:ext cx="12192000" cy="5028887"/>
          </a:xfrm>
        </p:spPr>
        <p:txBody>
          <a:bodyPr/>
          <a:lstStyle/>
          <a:p>
            <a:pPr marL="72000" indent="0" algn="just">
              <a:lnSpc>
                <a:spcPts val="3376"/>
              </a:lnSpc>
              <a:buNone/>
            </a:pPr>
            <a:r>
              <a:rPr lang="cs-CZ" sz="20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Pacient s pokročilou nevyléčitelnou nemocí žádá o přístup k experimentální léčbě, která nebyla dosud plně ověřena a může nést rizika. Lékař se musí rozhodnout na základě čtyř principů:</a:t>
            </a:r>
          </a:p>
          <a:p>
            <a:pPr marL="560785" lvl="1" indent="-280393" algn="just">
              <a:lnSpc>
                <a:spcPts val="3376"/>
              </a:lnSpc>
              <a:buFont typeface="Arial"/>
              <a:buChar char="•"/>
            </a:pPr>
            <a:r>
              <a:rPr lang="cs-CZ" dirty="0">
                <a:solidFill>
                  <a:srgbClr val="0000DC"/>
                </a:solidFill>
                <a:latin typeface="+mj-lt"/>
                <a:ea typeface="Rosario"/>
                <a:cs typeface="Rosario"/>
                <a:sym typeface="Rosario"/>
              </a:rPr>
              <a:t>Autonomie: </a:t>
            </a: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Pacient má právo rozhodnout se pro tuto léčbu, pokud je plně informován o rizicích.</a:t>
            </a:r>
          </a:p>
          <a:p>
            <a:pPr marL="560785" lvl="1" indent="-280393" algn="just">
              <a:lnSpc>
                <a:spcPts val="3376"/>
              </a:lnSpc>
              <a:buFont typeface="Arial"/>
              <a:buChar char="•"/>
            </a:pPr>
            <a:r>
              <a:rPr lang="cs-CZ" dirty="0">
                <a:solidFill>
                  <a:srgbClr val="0000DC"/>
                </a:solidFill>
                <a:latin typeface="+mj-lt"/>
                <a:ea typeface="Rosario"/>
                <a:cs typeface="Rosario"/>
                <a:sym typeface="Rosario"/>
              </a:rPr>
              <a:t>Neškodit: </a:t>
            </a: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Lékař by měl zvážit, zda léčba pacientovi neublíží více, než mu může pomoci.</a:t>
            </a:r>
          </a:p>
          <a:p>
            <a:pPr marL="560785" lvl="1" indent="-280393" algn="just">
              <a:lnSpc>
                <a:spcPts val="3376"/>
              </a:lnSpc>
              <a:buFont typeface="Arial"/>
              <a:buChar char="•"/>
            </a:pPr>
            <a:r>
              <a:rPr lang="cs-CZ" dirty="0">
                <a:solidFill>
                  <a:srgbClr val="0000DC"/>
                </a:solidFill>
                <a:latin typeface="+mj-lt"/>
                <a:ea typeface="Rosario"/>
                <a:cs typeface="Rosario"/>
                <a:sym typeface="Rosario"/>
              </a:rPr>
              <a:t>Dobročinnost: </a:t>
            </a: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Experimentální léčba by mohla pacientovi přinést určitou naději a snížit jeho utrpení, ale to musí být vyváženo možností poškození.</a:t>
            </a:r>
          </a:p>
          <a:p>
            <a:pPr marL="560785" lvl="1" indent="-280393" algn="just">
              <a:lnSpc>
                <a:spcPts val="3376"/>
              </a:lnSpc>
              <a:buFont typeface="Arial"/>
              <a:buChar char="•"/>
            </a:pPr>
            <a:r>
              <a:rPr lang="cs-CZ" dirty="0">
                <a:solidFill>
                  <a:srgbClr val="0000DC"/>
                </a:solidFill>
                <a:latin typeface="+mj-lt"/>
                <a:ea typeface="Rosario"/>
                <a:cs typeface="Rosario"/>
                <a:sym typeface="Rosario"/>
              </a:rPr>
              <a:t>Spravedlnost: </a:t>
            </a: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Lékař musí také zajistit, že přístup k této experimentální léčbě je spravedlivě přidělován a není upřednostňován jeden pacient na úkor ostatních.</a:t>
            </a:r>
          </a:p>
          <a:p>
            <a:pPr marL="560785" lvl="1" indent="-280393" algn="just">
              <a:lnSpc>
                <a:spcPts val="3376"/>
              </a:lnSpc>
              <a:buFont typeface="Arial"/>
              <a:buChar char="•"/>
            </a:pPr>
            <a:endParaRPr lang="cs-CZ" dirty="0">
              <a:solidFill>
                <a:srgbClr val="202020"/>
              </a:solidFill>
              <a:latin typeface="+mj-lt"/>
              <a:ea typeface="Rosario"/>
              <a:cs typeface="Rosario"/>
              <a:sym typeface="Rosario"/>
            </a:endParaRPr>
          </a:p>
          <a:p>
            <a:pPr marL="7200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+mj-lt"/>
                <a:ea typeface="Rosario"/>
                <a:cs typeface="Rosario"/>
                <a:sym typeface="Rosario"/>
              </a:rPr>
              <a:t>Měl by pacient s nevyléčitelnou nemocí dostat přístup k experimentální léčbě, která může být riziková? Jak byste vyvažovali mezi respektem k pacientově autonomii, povinností neškodit a možností poskytnout naději skrze experimentální léčbu?</a:t>
            </a:r>
          </a:p>
          <a:p>
            <a:pPr marL="72000" indent="0">
              <a:buNone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3753B1-F8AF-4E67-BF38-E5C0E4EC4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6D5393-055E-4590-95E0-1B33B15D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A NEVÝHODY PRINCIPIALISMU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BEEEC20-E797-4983-9D62-C0CD64EB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1282148"/>
            <a:ext cx="12102548" cy="5466522"/>
          </a:xfrm>
        </p:spPr>
        <p:txBody>
          <a:bodyPr/>
          <a:lstStyle/>
          <a:p>
            <a:pPr marL="280392" lvl="1" indent="0" algn="just">
              <a:lnSpc>
                <a:spcPts val="3376"/>
              </a:lnSpc>
              <a:buNone/>
            </a:pPr>
            <a:r>
              <a:rPr lang="cs-CZ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MEZI PRINCIPY MŮŽE NASTAT KONFLIKT:</a:t>
            </a:r>
          </a:p>
          <a:p>
            <a:pPr marL="623292" lvl="1" indent="-342900" algn="just">
              <a:lnSpc>
                <a:spcPts val="3376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Jedním z hlavních problémů </a:t>
            </a:r>
            <a:r>
              <a:rPr lang="cs-CZ" dirty="0" err="1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principialismu</a:t>
            </a: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 je, že </a:t>
            </a:r>
            <a:r>
              <a:rPr lang="cs-CZ" b="1" dirty="0">
                <a:solidFill>
                  <a:srgbClr val="C00000"/>
                </a:solidFill>
                <a:latin typeface="+mj-lt"/>
                <a:ea typeface="Rosario"/>
                <a:cs typeface="Rosario"/>
                <a:sym typeface="Rosario"/>
              </a:rPr>
              <a:t>čtyři principy mohou být v konfliktu</a:t>
            </a: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. Například respektování autonomie pacienta může být v rozporu s principem neškodit, když pacient žádá léčbu, která může být nebezpečná.</a:t>
            </a:r>
          </a:p>
          <a:p>
            <a:pPr marL="280392" lvl="1" indent="0" algn="just">
              <a:lnSpc>
                <a:spcPts val="3376"/>
              </a:lnSpc>
              <a:buNone/>
            </a:pPr>
            <a:r>
              <a:rPr lang="cs-CZ" b="1" dirty="0">
                <a:solidFill>
                  <a:srgbClr val="0000DC"/>
                </a:solidFill>
                <a:latin typeface="+mj-lt"/>
                <a:ea typeface="Rosario"/>
                <a:cs typeface="Rosario"/>
                <a:sym typeface="Rosario"/>
              </a:rPr>
              <a:t>Problém v medicíně: </a:t>
            </a:r>
            <a:r>
              <a:rPr lang="cs-CZ" i="1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Lékař může čelit dilematu, kdy dodržení jednoho principu vede k porušení jiného, jako například když pacient žádá o léčbu, která je riskantní, ale potenciálně nadějná.</a:t>
            </a:r>
          </a:p>
          <a:p>
            <a:pPr marL="280392" lvl="1" indent="0" algn="just">
              <a:lnSpc>
                <a:spcPts val="3376"/>
              </a:lnSpc>
              <a:buNone/>
            </a:pPr>
            <a:endParaRPr lang="cs-CZ" i="1" dirty="0">
              <a:solidFill>
                <a:srgbClr val="202020"/>
              </a:solidFill>
              <a:latin typeface="+mj-lt"/>
              <a:ea typeface="Rosario"/>
              <a:cs typeface="Rosario"/>
              <a:sym typeface="Rosario"/>
            </a:endParaRPr>
          </a:p>
          <a:p>
            <a:pPr marL="280392" lvl="1" indent="0" algn="just">
              <a:lnSpc>
                <a:spcPts val="3376"/>
              </a:lnSpc>
              <a:buNone/>
            </a:pPr>
            <a:r>
              <a:rPr lang="cs-CZ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PRINCIPY JSOU PŘÍLIŠ OBECNÉ:</a:t>
            </a:r>
          </a:p>
          <a:p>
            <a:pPr marL="623292" lvl="1" indent="-342900" algn="just">
              <a:lnSpc>
                <a:spcPts val="3376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Principy jsou obecné a </a:t>
            </a:r>
            <a:r>
              <a:rPr lang="cs-CZ" b="1" dirty="0">
                <a:solidFill>
                  <a:srgbClr val="C00000"/>
                </a:solidFill>
                <a:latin typeface="+mj-lt"/>
                <a:ea typeface="Rosario"/>
                <a:cs typeface="Rosario"/>
                <a:sym typeface="Rosario"/>
              </a:rPr>
              <a:t>nemusí vždy poskytovat konkrétní návod</a:t>
            </a:r>
            <a:r>
              <a:rPr lang="cs-CZ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, jak postupovat v jednotlivých situacích. Jejich interpretace závisí na kontextu a mohou vést k různým závěrům v různých situacích.</a:t>
            </a:r>
          </a:p>
          <a:p>
            <a:pPr marL="280392" lvl="1" indent="0" algn="just">
              <a:lnSpc>
                <a:spcPts val="3376"/>
              </a:lnSpc>
              <a:buNone/>
            </a:pPr>
            <a:r>
              <a:rPr lang="cs-CZ" b="1" dirty="0">
                <a:solidFill>
                  <a:srgbClr val="0000DC"/>
                </a:solidFill>
                <a:latin typeface="+mj-lt"/>
                <a:ea typeface="Rosario"/>
                <a:cs typeface="Rosario"/>
                <a:sym typeface="Rosario"/>
              </a:rPr>
              <a:t>Problém v medicíně: </a:t>
            </a:r>
            <a:r>
              <a:rPr lang="cs-CZ" i="1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Lékaři mohou mít různé názory na to, jak aplikovat principy v konkrétních případech, což může vést k rozdílným závěrům o tom, co je správné.</a:t>
            </a:r>
          </a:p>
          <a:p>
            <a:pPr marL="72000" indent="0">
              <a:buNone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025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4688E8-E108-4B76-8363-D59107684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2911A4-5D3B-4875-80B0-E9B103AF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A NEVÝHODY PRINCIPIALISMU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6AA2EA-86CC-42D7-B25C-53E35EDF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2002"/>
            <a:ext cx="11473200" cy="4139998"/>
          </a:xfrm>
        </p:spPr>
        <p:txBody>
          <a:bodyPr/>
          <a:lstStyle/>
          <a:p>
            <a:pPr marL="280392" lvl="1" indent="0" algn="just">
              <a:lnSpc>
                <a:spcPts val="3376"/>
              </a:lnSpc>
              <a:buNone/>
            </a:pPr>
            <a:r>
              <a:rPr lang="cs-CZ" sz="2400" dirty="0">
                <a:solidFill>
                  <a:srgbClr val="C00000"/>
                </a:solidFill>
                <a:latin typeface="Impact" panose="020B0806030902050204" pitchFamily="34" charset="0"/>
                <a:ea typeface="Rosario"/>
                <a:cs typeface="Rosario"/>
                <a:sym typeface="Rosario"/>
              </a:rPr>
              <a:t>NEŘEŠÍ HLUBŠÍ FILOZOFICKÉ OTÁZKY:</a:t>
            </a:r>
          </a:p>
          <a:p>
            <a:pPr marL="623292" lvl="1" indent="-342900" algn="just">
              <a:lnSpc>
                <a:spcPts val="3376"/>
              </a:lnSpc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Principialismus</a:t>
            </a:r>
            <a:r>
              <a:rPr lang="cs-CZ" sz="24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 je praktický rámec, ale </a:t>
            </a:r>
            <a:r>
              <a:rPr lang="cs-CZ" sz="2400" b="1" dirty="0">
                <a:solidFill>
                  <a:srgbClr val="C00000"/>
                </a:solidFill>
                <a:latin typeface="+mj-lt"/>
                <a:ea typeface="Rosario"/>
                <a:cs typeface="Rosario"/>
                <a:sym typeface="Rosario"/>
              </a:rPr>
              <a:t>nezabývá se hlubšími otázkami morální filozofie</a:t>
            </a:r>
            <a:r>
              <a:rPr lang="cs-CZ" sz="2400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, jako jsou základy samotné morálky nebo důvody, proč bychom měli dodržovat určité principy. Chybí mu tedy filozofická hloubka některých jiných etických teorií, jako je deontologie nebo utilitarismus.</a:t>
            </a:r>
          </a:p>
          <a:p>
            <a:pPr marL="280392" lvl="1" indent="0" algn="just">
              <a:lnSpc>
                <a:spcPts val="3376"/>
              </a:lnSpc>
              <a:buNone/>
            </a:pPr>
            <a:r>
              <a:rPr lang="cs-CZ" sz="2400" b="1" dirty="0">
                <a:solidFill>
                  <a:srgbClr val="0000DC"/>
                </a:solidFill>
                <a:latin typeface="+mj-lt"/>
                <a:ea typeface="Rosario"/>
                <a:cs typeface="Rosario"/>
                <a:sym typeface="Rosario"/>
              </a:rPr>
              <a:t>Problém v medicíně: </a:t>
            </a:r>
            <a:r>
              <a:rPr lang="cs-CZ" sz="2400" i="1" dirty="0">
                <a:solidFill>
                  <a:srgbClr val="202020"/>
                </a:solidFill>
                <a:latin typeface="+mj-lt"/>
                <a:ea typeface="Rosario"/>
                <a:cs typeface="Rosario"/>
                <a:sym typeface="Rosario"/>
              </a:rPr>
              <a:t>Lékaři se mohou ptát, proč by měli principy následovat a jak je správně vyvážit, když jsou v konfliktu.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2" name="AutoShape 2" descr="https://euc-powerpoint.officeapps.live.com/pods/GetClipboardImage.ashx?Id=99aa8491-5fcf-4cd7-ba7c-cdb3aa28f30e&amp;DC=GEU9&amp;pkey=986bb8c9-1cff-4736-936e-87edc2e1202e&amp;wdwaccluster=GEU9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1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F0192E-5695-AC8C-1ADA-26EE721A1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i="0" u="none" strike="noStrike" dirty="0">
                <a:solidFill>
                  <a:srgbClr val="212529"/>
                </a:solidFill>
                <a:effectLst/>
                <a:latin typeface="-apple-system"/>
              </a:rPr>
              <a:t>ČERNÝ, D. Etika </a:t>
            </a:r>
            <a:r>
              <a:rPr lang="en-GB" i="0" u="none" strike="noStrike" dirty="0" err="1">
                <a:solidFill>
                  <a:srgbClr val="212529"/>
                </a:solidFill>
                <a:effectLst/>
                <a:latin typeface="-apple-system"/>
              </a:rPr>
              <a:t>telemedicíny</a:t>
            </a:r>
            <a:r>
              <a:rPr lang="en-GB" i="0" u="none" strike="noStrike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GB" i="1" u="none" strike="noStrike" dirty="0" err="1">
                <a:solidFill>
                  <a:srgbClr val="212529"/>
                </a:solidFill>
                <a:effectLst/>
                <a:latin typeface="-apple-system"/>
              </a:rPr>
              <a:t>Časopis</a:t>
            </a:r>
            <a:r>
              <a:rPr lang="en-GB" i="1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i="1" u="none" strike="noStrike" dirty="0" err="1">
                <a:solidFill>
                  <a:srgbClr val="212529"/>
                </a:solidFill>
                <a:effectLst/>
                <a:latin typeface="-apple-system"/>
              </a:rPr>
              <a:t>lékařů</a:t>
            </a:r>
            <a:r>
              <a:rPr lang="en-GB" i="1" u="none" strike="noStrike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i="1" u="none" strike="noStrike" dirty="0" err="1">
                <a:solidFill>
                  <a:srgbClr val="212529"/>
                </a:solidFill>
                <a:effectLst/>
                <a:latin typeface="-apple-system"/>
              </a:rPr>
              <a:t>českých</a:t>
            </a:r>
            <a:r>
              <a:rPr lang="en-GB" i="1" u="none" strike="noStrike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GB" i="0" u="none" strike="noStrike" dirty="0">
                <a:solidFill>
                  <a:srgbClr val="212529"/>
                </a:solidFill>
                <a:effectLst/>
                <a:latin typeface="-apple-system"/>
              </a:rPr>
              <a:t>2021, 160(7-8), 282-286. ISSN 0008-7335.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852A06-5B1F-CD25-B718-6AA25B75A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B884DE-EE07-2763-41F8-BF1A5468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TELEMEDICÍNA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C18206-1AF1-8FE1-3EA7-01547822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i="1" dirty="0">
                <a:solidFill>
                  <a:srgbClr val="1A1A19"/>
                </a:solidFill>
                <a:effectLst/>
                <a:latin typeface="Helvetica" pitchFamily="2" charset="0"/>
              </a:rPr>
              <a:t>„Poskytování zdravotnických služeb, kde </a:t>
            </a:r>
            <a:r>
              <a:rPr lang="cs-CZ" b="1" i="1" dirty="0">
                <a:solidFill>
                  <a:srgbClr val="0000DC"/>
                </a:solidFill>
                <a:effectLst/>
                <a:latin typeface="Helvetica" pitchFamily="2" charset="0"/>
              </a:rPr>
              <a:t>je rozhodujícím faktorem vzdálenost</a:t>
            </a:r>
            <a:r>
              <a:rPr lang="cs-CZ" i="1" dirty="0">
                <a:solidFill>
                  <a:srgbClr val="1A1A19"/>
                </a:solidFill>
                <a:effectLst/>
                <a:latin typeface="Helvetica" pitchFamily="2" charset="0"/>
              </a:rPr>
              <a:t>, všemi zdravotnickými pracovníky s využitím</a:t>
            </a:r>
            <a:r>
              <a:rPr lang="cs-CZ" i="1" dirty="0">
                <a:solidFill>
                  <a:srgbClr val="1A1A19"/>
                </a:solidFill>
                <a:latin typeface="Helvetica" pitchFamily="2" charset="0"/>
              </a:rPr>
              <a:t> </a:t>
            </a:r>
            <a:r>
              <a:rPr lang="cs-CZ" b="1" i="1" dirty="0">
                <a:solidFill>
                  <a:srgbClr val="0000DC"/>
                </a:solidFill>
                <a:effectLst/>
                <a:latin typeface="Helvetica" pitchFamily="2" charset="0"/>
              </a:rPr>
              <a:t>informačních a komunikačních technologií </a:t>
            </a:r>
            <a:r>
              <a:rPr lang="cs-CZ" i="1" dirty="0">
                <a:solidFill>
                  <a:srgbClr val="1A1A19"/>
                </a:solidFill>
                <a:effectLst/>
                <a:latin typeface="Helvetica" pitchFamily="2" charset="0"/>
              </a:rPr>
              <a:t>pro výměnu platných informací</a:t>
            </a:r>
            <a:r>
              <a:rPr lang="cs-CZ" i="1" dirty="0">
                <a:solidFill>
                  <a:srgbClr val="1A1A19"/>
                </a:solidFill>
                <a:latin typeface="Helvetica" pitchFamily="2" charset="0"/>
              </a:rPr>
              <a:t> </a:t>
            </a:r>
            <a:r>
              <a:rPr lang="cs-CZ" i="1" dirty="0">
                <a:solidFill>
                  <a:srgbClr val="1A1A19"/>
                </a:solidFill>
                <a:effectLst/>
                <a:latin typeface="Helvetica" pitchFamily="2" charset="0"/>
              </a:rPr>
              <a:t>pro </a:t>
            </a:r>
            <a:r>
              <a:rPr lang="cs-CZ" b="1" i="1" dirty="0">
                <a:solidFill>
                  <a:srgbClr val="0000DC"/>
                </a:solidFill>
                <a:effectLst/>
                <a:latin typeface="Helvetica" pitchFamily="2" charset="0"/>
              </a:rPr>
              <a:t>diagnostiku, léčbu a prevenci nemocí a úrazů</a:t>
            </a:r>
            <a:r>
              <a:rPr lang="cs-CZ" i="1" dirty="0">
                <a:solidFill>
                  <a:srgbClr val="1A1A19"/>
                </a:solidFill>
                <a:effectLst/>
                <a:latin typeface="Helvetica" pitchFamily="2" charset="0"/>
              </a:rPr>
              <a:t>, výzkum a hodnocení a pro další vzdělávání zdravotníků, to vše v zájmu zlepšení zdraví jednotlivců</a:t>
            </a:r>
            <a:r>
              <a:rPr lang="cs-CZ" i="1" dirty="0">
                <a:solidFill>
                  <a:srgbClr val="1A1A19"/>
                </a:solidFill>
                <a:latin typeface="Helvetica" pitchFamily="2" charset="0"/>
              </a:rPr>
              <a:t> </a:t>
            </a:r>
            <a:r>
              <a:rPr lang="cs-CZ" i="1" dirty="0">
                <a:solidFill>
                  <a:srgbClr val="1A1A19"/>
                </a:solidFill>
                <a:effectLst/>
                <a:latin typeface="Helvetica" pitchFamily="2" charset="0"/>
              </a:rPr>
              <a:t>a jejich komunit.“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51466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6E1A2-0051-4649-83F1-C9EB96C0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00"/>
            <a:ext cx="12192000" cy="451576"/>
          </a:xfrm>
        </p:spPr>
        <p:txBody>
          <a:bodyPr/>
          <a:lstStyle/>
          <a:p>
            <a:pPr algn="ctr"/>
            <a:r>
              <a:rPr lang="cs-CZ" dirty="0"/>
              <a:t>TELEMEDICÍNA V SOUČASNÉM SVĚTĚ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898C7C-156B-496E-80BE-CD5CD918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AA46-4D6D-4EDD-AA48-389E59911E74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056FA6D-5DBF-42A1-BEE9-0C9F22BBF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r="5519" b="6121"/>
          <a:stretch/>
        </p:blipFill>
        <p:spPr bwMode="auto">
          <a:xfrm>
            <a:off x="4573228" y="2125148"/>
            <a:ext cx="228455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9070824-5367-47B1-9A3D-E5924134026E}"/>
              </a:ext>
            </a:extLst>
          </p:cNvPr>
          <p:cNvSpPr txBox="1"/>
          <p:nvPr/>
        </p:nvSpPr>
        <p:spPr>
          <a:xfrm>
            <a:off x="2653749" y="4740965"/>
            <a:ext cx="67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hlinkClick r:id="rId3"/>
              </a:rPr>
              <a:t>https://youtu.be/PLp6U5mUMQQ?si=vehYBYak1UIDD14q</a:t>
            </a:r>
            <a:endParaRPr lang="cs-CZ" sz="2000" dirty="0"/>
          </a:p>
          <a:p>
            <a:pPr algn="ctr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6740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6E116-EB0A-B51F-8AB9-D9E040D35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DBC20-266D-9330-423B-DF2703E81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140728-CED5-CF67-1FA3-367FE9D0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ZÁKLADNÍ TYPY TELEMEDICÍNY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9974CB-7177-7AEA-33B3-6DAEA8ED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2644"/>
            <a:ext cx="12192000" cy="546620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  <a:effectLst/>
                <a:latin typeface="+mj-lt"/>
              </a:rPr>
              <a:t>1.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Synchronní videokonference </a:t>
            </a:r>
            <a:endParaRPr lang="cs-CZ" sz="2400" b="1" dirty="0">
              <a:solidFill>
                <a:srgbClr val="1A1A19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A1A19"/>
                </a:solidFill>
                <a:effectLst/>
                <a:latin typeface="+mj-lt"/>
              </a:rPr>
              <a:t>komunikace na dálku v reálném čase</a:t>
            </a:r>
          </a:p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  <a:effectLst/>
                <a:latin typeface="+mj-lt"/>
              </a:rPr>
              <a:t>2. </a:t>
            </a:r>
            <a:r>
              <a:rPr lang="cs-CZ" sz="2400" b="1" dirty="0">
                <a:solidFill>
                  <a:srgbClr val="1A1A19"/>
                </a:solidFill>
                <a:effectLst/>
                <a:latin typeface="+mj-lt"/>
              </a:rPr>
              <a:t>Asynchronní modalita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A1A19"/>
                </a:solidFill>
                <a:effectLst/>
                <a:latin typeface="+mj-lt"/>
              </a:rPr>
              <a:t>vyhodnocování snímků</a:t>
            </a:r>
            <a:endParaRPr lang="cs-CZ" sz="2000" dirty="0">
              <a:solidFill>
                <a:srgbClr val="1A1A19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A1A19"/>
                </a:solidFill>
                <a:effectLst/>
                <a:latin typeface="+mj-lt"/>
              </a:rPr>
              <a:t>konzultace</a:t>
            </a:r>
            <a:r>
              <a:rPr lang="cs-CZ" sz="20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000" dirty="0">
                <a:solidFill>
                  <a:srgbClr val="1A1A19"/>
                </a:solidFill>
                <a:effectLst/>
                <a:latin typeface="+mj-lt"/>
              </a:rPr>
              <a:t>v případě neakutních případů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A1A19"/>
                </a:solidFill>
                <a:latin typeface="+mj-lt"/>
              </a:rPr>
              <a:t>p</a:t>
            </a:r>
            <a:r>
              <a:rPr lang="cs-CZ" sz="2000" dirty="0">
                <a:solidFill>
                  <a:srgbClr val="1A1A19"/>
                </a:solidFill>
                <a:effectLst/>
                <a:latin typeface="+mj-lt"/>
              </a:rPr>
              <a:t>acient může například</a:t>
            </a:r>
            <a:r>
              <a:rPr lang="cs-CZ" sz="2000" dirty="0">
                <a:solidFill>
                  <a:srgbClr val="1A1A19"/>
                </a:solidFill>
                <a:latin typeface="+mj-lt"/>
              </a:rPr>
              <a:t> </a:t>
            </a:r>
            <a:r>
              <a:rPr lang="cs-CZ" sz="2000" dirty="0">
                <a:solidFill>
                  <a:srgbClr val="1A1A19"/>
                </a:solidFill>
                <a:effectLst/>
                <a:latin typeface="+mj-lt"/>
              </a:rPr>
              <a:t>vyplnit dotazník a vložit do něj obrázky kožní vyrážky</a:t>
            </a:r>
            <a:endParaRPr lang="cs-CZ" sz="2000" b="1" dirty="0">
              <a:solidFill>
                <a:srgbClr val="1A1A19"/>
              </a:solidFill>
              <a:latin typeface="+mj-lt"/>
            </a:endParaRPr>
          </a:p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  <a:latin typeface="+mj-lt"/>
              </a:rPr>
              <a:t>3. 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Vzdálené sledování pacientů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A1A19"/>
                </a:solidFill>
                <a:latin typeface="+mj-lt"/>
              </a:rPr>
              <a:t>nejčastěji se využívá u managementu chronických onemocnění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A1A19"/>
                </a:solidFill>
                <a:latin typeface="+mj-lt"/>
              </a:rPr>
              <a:t>u sledování vybraných parametrů pacientů na jednotkách intenzivní péče (tele-ICU)</a:t>
            </a:r>
          </a:p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  <a:latin typeface="+mj-lt"/>
              </a:rPr>
              <a:t>4. </a:t>
            </a:r>
            <a:r>
              <a:rPr lang="cs-CZ" sz="2400" b="1" dirty="0">
                <a:solidFill>
                  <a:srgbClr val="1A1A19"/>
                </a:solidFill>
                <a:latin typeface="+mj-lt"/>
              </a:rPr>
              <a:t>Zdraví v mobilu 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(</a:t>
            </a:r>
            <a:r>
              <a:rPr lang="cs-CZ" sz="2400" dirty="0" err="1">
                <a:solidFill>
                  <a:srgbClr val="1A1A19"/>
                </a:solidFill>
                <a:latin typeface="+mj-lt"/>
              </a:rPr>
              <a:t>mHealth</a:t>
            </a:r>
            <a:r>
              <a:rPr lang="cs-CZ" sz="2400" dirty="0">
                <a:solidFill>
                  <a:srgbClr val="1A1A19"/>
                </a:solidFill>
                <a:latin typeface="+mj-lt"/>
              </a:rPr>
              <a:t>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A1A19"/>
                </a:solidFill>
                <a:latin typeface="+mj-lt"/>
              </a:rPr>
              <a:t>mobilní technologie: sledování řady ukazatelů včetně okysličení krve, EKG, spánku, krevního tlaku</a:t>
            </a:r>
          </a:p>
          <a:p>
            <a:pPr lvl="1"/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pPr marL="586350" indent="-514350">
              <a:buFont typeface="+mj-lt"/>
              <a:buAutoNum type="arabicPeriod"/>
            </a:pPr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pPr marL="586350" indent="-514350">
              <a:buFont typeface="+mj-lt"/>
              <a:buAutoNum type="arabicPeriod"/>
            </a:pPr>
            <a:endParaRPr lang="cs-CZ" sz="2400" dirty="0">
              <a:solidFill>
                <a:srgbClr val="1A1A19"/>
              </a:solidFill>
              <a:effectLst/>
              <a:latin typeface="+mj-lt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8090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7DC2226D64884CA016DC27BD8BD94E" ma:contentTypeVersion="14" ma:contentTypeDescription="Vytvoří nový dokument" ma:contentTypeScope="" ma:versionID="d1237a9285283856705e4f2c67561553">
  <xsd:schema xmlns:xsd="http://www.w3.org/2001/XMLSchema" xmlns:xs="http://www.w3.org/2001/XMLSchema" xmlns:p="http://schemas.microsoft.com/office/2006/metadata/properties" xmlns:ns2="fd7b8438-7947-48ae-b9fd-5bb6af67cc6c" xmlns:ns3="3903f059-374d-40c2-9fe9-54f72ed69fee" targetNamespace="http://schemas.microsoft.com/office/2006/metadata/properties" ma:root="true" ma:fieldsID="46f975f6db00dbe2e82c4e467b5f4832" ns2:_="" ns3:_="">
    <xsd:import namespace="fd7b8438-7947-48ae-b9fd-5bb6af67cc6c"/>
    <xsd:import namespace="3903f059-374d-40c2-9fe9-54f72ed69f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b8438-7947-48ae-b9fd-5bb6af67c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3f059-374d-40c2-9fe9-54f72ed69f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33f0df6-5538-4a3c-b27d-75853d8b9b77}" ma:internalName="TaxCatchAll" ma:showField="CatchAllData" ma:web="3903f059-374d-40c2-9fe9-54f72ed69f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7b8438-7947-48ae-b9fd-5bb6af67cc6c">
      <Terms xmlns="http://schemas.microsoft.com/office/infopath/2007/PartnerControls"/>
    </lcf76f155ced4ddcb4097134ff3c332f>
    <TaxCatchAll xmlns="3903f059-374d-40c2-9fe9-54f72ed69fee" xsi:nil="true"/>
  </documentManagement>
</p:properties>
</file>

<file path=customXml/itemProps1.xml><?xml version="1.0" encoding="utf-8"?>
<ds:datastoreItem xmlns:ds="http://schemas.openxmlformats.org/officeDocument/2006/customXml" ds:itemID="{91DBF480-995C-404F-B069-75A5B970FA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45491-4108-45EB-9D37-5DD033B00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b8438-7947-48ae-b9fd-5bb6af67cc6c"/>
    <ds:schemaRef ds:uri="3903f059-374d-40c2-9fe9-54f72ed69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808005-EB1D-4707-AB3D-6E74D79ECBD3}">
  <ds:schemaRefs>
    <ds:schemaRef ds:uri="http://schemas.openxmlformats.org/package/2006/metadata/core-properties"/>
    <ds:schemaRef ds:uri="fd7b8438-7947-48ae-b9fd-5bb6af67cc6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903f059-374d-40c2-9fe9-54f72ed69fee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3460</TotalTime>
  <Words>1513</Words>
  <Application>Microsoft Office PowerPoint</Application>
  <PresentationFormat>Širokoúhlá obrazovka</PresentationFormat>
  <Paragraphs>157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-apple-system</vt:lpstr>
      <vt:lpstr>Arial</vt:lpstr>
      <vt:lpstr>Helvetica</vt:lpstr>
      <vt:lpstr>Impact</vt:lpstr>
      <vt:lpstr>Rosario</vt:lpstr>
      <vt:lpstr>Tahoma</vt:lpstr>
      <vt:lpstr>Wingdings</vt:lpstr>
      <vt:lpstr>Prezentace_MU_CZ</vt:lpstr>
      <vt:lpstr>Etika ve zdravotnictví - Principialismus</vt:lpstr>
      <vt:lpstr>PRINCIPIALISMUS</vt:lpstr>
      <vt:lpstr>PRINCIPIALISMUS – ZÁKLADNÍ PRINCIPY</vt:lpstr>
      <vt:lpstr>APLIKACE PRINCIPIALISMU</vt:lpstr>
      <vt:lpstr>PROBLÉMY A NEVÝHODY PRINCIPIALISMU</vt:lpstr>
      <vt:lpstr>PROBLÉMY A NEVÝHODY PRINCIPIALISMU</vt:lpstr>
      <vt:lpstr>TELEMEDICÍNA</vt:lpstr>
      <vt:lpstr>TELEMEDICÍNA V SOUČASNÉM SVĚTĚ</vt:lpstr>
      <vt:lpstr>4 ZÁKLADNÍ TYPY TELEMEDICÍNY</vt:lpstr>
      <vt:lpstr>5 ETICKÝCH PRINCIPŮ TELEMEDICÍNY</vt:lpstr>
      <vt:lpstr>SKUPINOVÁ AKTIVITA</vt:lpstr>
      <vt:lpstr>PŘÍNOSY TELEMEDICÍNY</vt:lpstr>
      <vt:lpstr>PŘÍNOSY TELEMEDICÍNY Z PRAXE</vt:lpstr>
      <vt:lpstr>TELEMEDICÍNA A ETIKA</vt:lpstr>
      <vt:lpstr>1. PRINCIP PROSPĚCHU (BENEFICENCE)</vt:lpstr>
      <vt:lpstr>2. PRINCIP NEPOŠKOZENÍ (NONMALEFICENCE)</vt:lpstr>
      <vt:lpstr>3. PRINCIP AUTONOMIE</vt:lpstr>
      <vt:lpstr>4. PRINCIP FÉROVOSTI</vt:lpstr>
      <vt:lpstr>ETICKÉ NORMY REGULUJÍCÍ TELEMEDICÍNU</vt:lpstr>
      <vt:lpstr>ETICKÉ NORMY REGULUJÍCÍ TELEMEDICÍNU</vt:lpstr>
      <vt:lpstr>ETICKÉ NORMY REGULUJÍCÍ TELEMEDICÍNU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a role etiky v medicíně</dc:title>
  <dc:creator>Katarína Millová</dc:creator>
  <cp:lastModifiedBy>Denisa Denglerová</cp:lastModifiedBy>
  <cp:revision>79</cp:revision>
  <cp:lastPrinted>1601-01-01T00:00:00Z</cp:lastPrinted>
  <dcterms:created xsi:type="dcterms:W3CDTF">2024-09-26T12:55:55Z</dcterms:created>
  <dcterms:modified xsi:type="dcterms:W3CDTF">2024-12-09T09:04:37Z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0x010100217DC2226D64884CA016DC27BD8BD94E</vt:lpwstr>
  </property>
  <property fmtid="{D5CDD505-2E9C-101B-9397-08002B2CF9AE}" pid="3" name="MediaServiceImageTags">
    <vt:lpwstr/>
  </property>
</Properties>
</file>