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485" r:id="rId3"/>
    <p:sldId id="484" r:id="rId4"/>
    <p:sldId id="487" r:id="rId5"/>
    <p:sldId id="488" r:id="rId6"/>
    <p:sldId id="489" r:id="rId7"/>
    <p:sldId id="501" r:id="rId8"/>
    <p:sldId id="502" r:id="rId9"/>
    <p:sldId id="493" r:id="rId10"/>
    <p:sldId id="442" r:id="rId11"/>
    <p:sldId id="441" r:id="rId12"/>
    <p:sldId id="443" r:id="rId13"/>
    <p:sldId id="444" r:id="rId14"/>
    <p:sldId id="422" r:id="rId15"/>
    <p:sldId id="413" r:id="rId16"/>
    <p:sldId id="447" r:id="rId17"/>
    <p:sldId id="383" r:id="rId18"/>
    <p:sldId id="414" r:id="rId19"/>
    <p:sldId id="382" r:id="rId20"/>
    <p:sldId id="398" r:id="rId21"/>
    <p:sldId id="397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8D1DA0-CAEE-476B-8867-9AD224336274}" v="2" dt="2024-12-04T15:25:06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obot" userId="8edb803b-cac4-4c2b-8b5f-c391bf30afed" providerId="ADAL" clId="{8C8D1DA0-CAEE-476B-8867-9AD224336274}"/>
    <pc:docChg chg="addSld modSld">
      <pc:chgData name="Martin Krobot" userId="8edb803b-cac4-4c2b-8b5f-c391bf30afed" providerId="ADAL" clId="{8C8D1DA0-CAEE-476B-8867-9AD224336274}" dt="2024-12-04T15:40:34.348" v="189" actId="20577"/>
      <pc:docMkLst>
        <pc:docMk/>
      </pc:docMkLst>
      <pc:sldChg chg="add">
        <pc:chgData name="Martin Krobot" userId="8edb803b-cac4-4c2b-8b5f-c391bf30afed" providerId="ADAL" clId="{8C8D1DA0-CAEE-476B-8867-9AD224336274}" dt="2024-12-04T15:25:06.425" v="1"/>
        <pc:sldMkLst>
          <pc:docMk/>
          <pc:sldMk cId="2969219371" sldId="397"/>
        </pc:sldMkLst>
      </pc:sldChg>
      <pc:sldChg chg="add">
        <pc:chgData name="Martin Krobot" userId="8edb803b-cac4-4c2b-8b5f-c391bf30afed" providerId="ADAL" clId="{8C8D1DA0-CAEE-476B-8867-9AD224336274}" dt="2024-12-04T15:25:06.425" v="1"/>
        <pc:sldMkLst>
          <pc:docMk/>
          <pc:sldMk cId="4011656044" sldId="398"/>
        </pc:sldMkLst>
      </pc:sldChg>
      <pc:sldChg chg="add">
        <pc:chgData name="Martin Krobot" userId="8edb803b-cac4-4c2b-8b5f-c391bf30afed" providerId="ADAL" clId="{8C8D1DA0-CAEE-476B-8867-9AD224336274}" dt="2024-12-04T15:24:49.535" v="0"/>
        <pc:sldMkLst>
          <pc:docMk/>
          <pc:sldMk cId="1492415401" sldId="447"/>
        </pc:sldMkLst>
      </pc:sldChg>
      <pc:sldChg chg="modSp mod">
        <pc:chgData name="Martin Krobot" userId="8edb803b-cac4-4c2b-8b5f-c391bf30afed" providerId="ADAL" clId="{8C8D1DA0-CAEE-476B-8867-9AD224336274}" dt="2024-12-04T15:36:37.588" v="40" actId="113"/>
        <pc:sldMkLst>
          <pc:docMk/>
          <pc:sldMk cId="1037450095" sldId="485"/>
        </pc:sldMkLst>
        <pc:spChg chg="mod">
          <ac:chgData name="Martin Krobot" userId="8edb803b-cac4-4c2b-8b5f-c391bf30afed" providerId="ADAL" clId="{8C8D1DA0-CAEE-476B-8867-9AD224336274}" dt="2024-12-04T15:36:11.118" v="33" actId="20577"/>
          <ac:spMkLst>
            <pc:docMk/>
            <pc:sldMk cId="1037450095" sldId="485"/>
            <ac:spMk id="3" creationId="{847A8C42-1401-483D-8F62-709703F585B3}"/>
          </ac:spMkLst>
        </pc:spChg>
        <pc:spChg chg="mod">
          <ac:chgData name="Martin Krobot" userId="8edb803b-cac4-4c2b-8b5f-c391bf30afed" providerId="ADAL" clId="{8C8D1DA0-CAEE-476B-8867-9AD224336274}" dt="2024-12-04T15:36:37.588" v="40" actId="113"/>
          <ac:spMkLst>
            <pc:docMk/>
            <pc:sldMk cId="1037450095" sldId="485"/>
            <ac:spMk id="4" creationId="{B3316266-0639-492F-9C3E-6FF59A9330F3}"/>
          </ac:spMkLst>
        </pc:spChg>
      </pc:sldChg>
      <pc:sldChg chg="modSp mod">
        <pc:chgData name="Martin Krobot" userId="8edb803b-cac4-4c2b-8b5f-c391bf30afed" providerId="ADAL" clId="{8C8D1DA0-CAEE-476B-8867-9AD224336274}" dt="2024-12-04T15:40:34.348" v="189" actId="20577"/>
        <pc:sldMkLst>
          <pc:docMk/>
          <pc:sldMk cId="217876945" sldId="489"/>
        </pc:sldMkLst>
        <pc:spChg chg="mod">
          <ac:chgData name="Martin Krobot" userId="8edb803b-cac4-4c2b-8b5f-c391bf30afed" providerId="ADAL" clId="{8C8D1DA0-CAEE-476B-8867-9AD224336274}" dt="2024-12-04T15:40:34.348" v="189" actId="20577"/>
          <ac:spMkLst>
            <pc:docMk/>
            <pc:sldMk cId="217876945" sldId="489"/>
            <ac:spMk id="4" creationId="{726D55C0-A1CE-46D3-9ADC-BE39B034CC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NkraCgYQ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epdf/10.1111/pai.1349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kojících, příkrmy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Martin Krobot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8CD5E9-BEBC-4160-BF55-34EF79694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C3FF96-182C-442E-A9AB-02400914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ctr">
            <a:normAutofit/>
          </a:bodyPr>
          <a:lstStyle/>
          <a:p>
            <a:r>
              <a:rPr lang="cs-CZ"/>
              <a:t>Zavádění příkrmů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FBD2B50-143A-464D-A095-49A63C49F3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6096000" y="0"/>
            <a:ext cx="6096000" cy="6858000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67784D-D68D-42B4-896D-CC72A4920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42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EBCF7-2920-4888-9D91-4E9932D6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Doporučení WHO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41267-DC56-4FC9-B294-4759BF4D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480"/>
            <a:ext cx="10515600" cy="41930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5400" b="1"/>
              <a:t>do ukončeného 6. měsíce</a:t>
            </a:r>
            <a:br>
              <a:rPr lang="cs-CZ" sz="5400" b="1"/>
            </a:br>
            <a:r>
              <a:rPr lang="cs-CZ" sz="5400"/>
              <a:t>výlučné kojení</a:t>
            </a:r>
            <a:endParaRPr lang="cs-CZ" sz="5400" b="1"/>
          </a:p>
          <a:p>
            <a:pPr marL="0" indent="0" algn="ctr">
              <a:buNone/>
            </a:pPr>
            <a:endParaRPr lang="cs-CZ" sz="2000" b="1"/>
          </a:p>
          <a:p>
            <a:pPr marL="0" indent="0" algn="ctr">
              <a:buNone/>
            </a:pPr>
            <a:endParaRPr lang="cs-CZ" sz="2000" b="1"/>
          </a:p>
          <a:p>
            <a:pPr marL="0" indent="0" algn="ctr">
              <a:buNone/>
            </a:pPr>
            <a:r>
              <a:rPr lang="cs-CZ" sz="3600" b="1"/>
              <a:t>do 2 let věku dítěte i déle</a:t>
            </a:r>
            <a:br>
              <a:rPr lang="cs-CZ" sz="3600" b="1"/>
            </a:br>
            <a:r>
              <a:rPr lang="cs-CZ" sz="3600"/>
              <a:t>zavádění místní výživné stravy</a:t>
            </a:r>
            <a:br>
              <a:rPr lang="cs-CZ" sz="3600"/>
            </a:br>
            <a:r>
              <a:rPr lang="cs-CZ" sz="3600"/>
              <a:t>za současného kojení</a:t>
            </a:r>
          </a:p>
        </p:txBody>
      </p:sp>
    </p:spTree>
    <p:extLst>
      <p:ext uri="{BB962C8B-B14F-4D97-AF65-F5344CB8AC3E}">
        <p14:creationId xmlns:p14="http://schemas.microsoft.com/office/powerpoint/2010/main" val="42022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60C5C9-FB08-42E4-AE48-AB1944E6C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AFB110-6FF2-49E4-A605-EF407BD17C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044381-723B-4ACE-B615-3B97474F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58720"/>
            <a:ext cx="10753200" cy="3373280"/>
          </a:xfrm>
        </p:spPr>
        <p:txBody>
          <a:bodyPr/>
          <a:lstStyle/>
          <a:p>
            <a:r>
              <a:rPr lang="cs-CZ"/>
              <a:t>Cochrane review – podklad pro doporučení WHO</a:t>
            </a:r>
          </a:p>
          <a:p>
            <a:r>
              <a:rPr lang="cs-CZ"/>
              <a:t>základní závěry</a:t>
            </a:r>
          </a:p>
          <a:p>
            <a:pPr lvl="1"/>
            <a:r>
              <a:rPr lang="cs-CZ"/>
              <a:t>zavádění po 6. měsíci </a:t>
            </a:r>
            <a:r>
              <a:rPr lang="cs-CZ" b="1"/>
              <a:t>snižuje incidenci</a:t>
            </a:r>
            <a:r>
              <a:rPr lang="cs-CZ"/>
              <a:t> GIT infekcí a </a:t>
            </a:r>
            <a:r>
              <a:rPr lang="cs-CZ" b="1"/>
              <a:t>prodlužuje</a:t>
            </a:r>
            <a:r>
              <a:rPr lang="cs-CZ"/>
              <a:t> laktační amenoreu</a:t>
            </a:r>
          </a:p>
          <a:p>
            <a:pPr lvl="1"/>
            <a:r>
              <a:rPr lang="cs-CZ"/>
              <a:t>dřívější zavádění </a:t>
            </a:r>
            <a:r>
              <a:rPr lang="cs-CZ" b="1"/>
              <a:t>nepřináší benefity</a:t>
            </a:r>
            <a:r>
              <a:rPr lang="cs-CZ"/>
              <a:t> oproti zavádění po 6. měsíci</a:t>
            </a:r>
          </a:p>
          <a:p>
            <a:endParaRPr lang="cs-CZ"/>
          </a:p>
          <a:p>
            <a:r>
              <a:rPr lang="cs-CZ"/>
              <a:t>s ohledem na výše uvedené autoři doporučují </a:t>
            </a:r>
            <a:r>
              <a:rPr lang="cs-CZ" b="1"/>
              <a:t>výlučné kojení během prvních 6 měsíců</a:t>
            </a:r>
            <a:r>
              <a:rPr lang="cs-CZ"/>
              <a:t> s ohledem na individuální prospívání</a:t>
            </a:r>
          </a:p>
          <a:p>
            <a:pPr lvl="1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CD2B8F-90DE-47EC-9DE2-D26D59661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413560"/>
            <a:ext cx="8278380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271CEE-4E7C-497E-8E52-196124F013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487240-FE91-4B64-AB22-D4C6ADCD4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8AD586-FCD2-4BC3-BB48-41C54C7C5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429000"/>
            <a:ext cx="10753200" cy="2403000"/>
          </a:xfrm>
        </p:spPr>
        <p:txBody>
          <a:bodyPr/>
          <a:lstStyle/>
          <a:p>
            <a:r>
              <a:rPr lang="cs-CZ"/>
              <a:t>výlučné kojení je </a:t>
            </a:r>
            <a:r>
              <a:rPr lang="cs-CZ" b="1"/>
              <a:t>nutričně adekvátní </a:t>
            </a:r>
            <a:r>
              <a:rPr lang="cs-CZ"/>
              <a:t>do 6 měsíců věku pro většinu zdravých dětí zdravých matek</a:t>
            </a:r>
          </a:p>
          <a:p>
            <a:r>
              <a:rPr lang="cs-CZ"/>
              <a:t>nebyly prokázány </a:t>
            </a:r>
            <a:r>
              <a:rPr lang="cs-CZ" b="1"/>
              <a:t>žádné benefity </a:t>
            </a:r>
            <a:r>
              <a:rPr lang="cs-CZ"/>
              <a:t>dřívějšího zavádění příkrmů</a:t>
            </a:r>
          </a:p>
          <a:p>
            <a:r>
              <a:rPr lang="cs-CZ"/>
              <a:t>dítě může být připraveno na příkrm již kolem 4. měsíce, což </a:t>
            </a:r>
            <a:r>
              <a:rPr lang="cs-CZ" b="1"/>
              <a:t>neznamená</a:t>
            </a:r>
            <a:r>
              <a:rPr lang="cs-CZ"/>
              <a:t>, že je nezbytné příkrm zavádět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E84CF3-6597-40BA-860B-7BB7CADB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7840"/>
            <a:ext cx="8331456" cy="24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2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Kdy tedy začít?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30718"/>
          </a:xfrm>
        </p:spPr>
        <p:txBody>
          <a:bodyPr>
            <a:normAutofit/>
          </a:bodyPr>
          <a:lstStyle/>
          <a:p>
            <a:pPr marL="454025" indent="-342900">
              <a:buClr>
                <a:srgbClr val="0000DC"/>
              </a:buClr>
              <a:tabLst>
                <a:tab pos="466725" algn="l"/>
                <a:tab pos="954088" algn="l"/>
                <a:tab pos="1438275" algn="l"/>
                <a:tab pos="1925638" algn="l"/>
                <a:tab pos="2408238" algn="l"/>
                <a:tab pos="2892425" algn="l"/>
                <a:tab pos="3379788" algn="l"/>
                <a:tab pos="3863975" algn="l"/>
                <a:tab pos="4348163" algn="l"/>
                <a:tab pos="4833938" algn="l"/>
                <a:tab pos="5318125" algn="l"/>
                <a:tab pos="5805488" algn="l"/>
                <a:tab pos="6289675" algn="l"/>
                <a:tab pos="6773863" algn="l"/>
                <a:tab pos="7259638" algn="l"/>
                <a:tab pos="7743825" algn="l"/>
                <a:tab pos="8231188" algn="l"/>
                <a:tab pos="8715375" algn="l"/>
                <a:tab pos="9199563" algn="l"/>
                <a:tab pos="9685338" algn="l"/>
              </a:tabLst>
            </a:pPr>
            <a:r>
              <a:rPr lang="cs-CZ" altLang="cs-CZ">
                <a:ea typeface="MS PGothic" panose="020B0600070205080204" pitchFamily="34" charset="-128"/>
              </a:rPr>
              <a:t>mateřské mléko pokrývá potřeby </a:t>
            </a:r>
            <a:r>
              <a:rPr lang="cs-CZ" altLang="cs-CZ" b="1">
                <a:ea typeface="MS PGothic" panose="020B0600070205080204" pitchFamily="34" charset="-128"/>
              </a:rPr>
              <a:t>cca do 6 měsíců</a:t>
            </a:r>
          </a:p>
          <a:p>
            <a:pPr marL="454025" indent="-342900">
              <a:buClr>
                <a:srgbClr val="0000DC"/>
              </a:buClr>
              <a:tabLst>
                <a:tab pos="466725" algn="l"/>
                <a:tab pos="954088" algn="l"/>
                <a:tab pos="1438275" algn="l"/>
                <a:tab pos="1925638" algn="l"/>
                <a:tab pos="2408238" algn="l"/>
                <a:tab pos="2892425" algn="l"/>
                <a:tab pos="3379788" algn="l"/>
                <a:tab pos="3863975" algn="l"/>
                <a:tab pos="4348163" algn="l"/>
                <a:tab pos="4833938" algn="l"/>
                <a:tab pos="5318125" algn="l"/>
                <a:tab pos="5805488" algn="l"/>
                <a:tab pos="6289675" algn="l"/>
                <a:tab pos="6773863" algn="l"/>
                <a:tab pos="7259638" algn="l"/>
                <a:tab pos="7743825" algn="l"/>
                <a:tab pos="8231188" algn="l"/>
                <a:tab pos="8715375" algn="l"/>
                <a:tab pos="9199563" algn="l"/>
                <a:tab pos="9685338" algn="l"/>
              </a:tabLst>
            </a:pPr>
            <a:r>
              <a:rPr lang="cs-CZ" altLang="cs-CZ">
                <a:ea typeface="MS PGothic" panose="020B0600070205080204" pitchFamily="34" charset="-128"/>
              </a:rPr>
              <a:t>dítě musí být </a:t>
            </a:r>
            <a:r>
              <a:rPr lang="cs-CZ" altLang="cs-CZ" b="1">
                <a:ea typeface="MS PGothic" panose="020B0600070205080204" pitchFamily="34" charset="-128"/>
              </a:rPr>
              <a:t>vývojově zralé</a:t>
            </a:r>
            <a:r>
              <a:rPr lang="cs-CZ" altLang="cs-CZ">
                <a:ea typeface="MS PGothic" panose="020B0600070205080204" pitchFamily="34" charset="-128"/>
              </a:rPr>
              <a:t> pro příjem stravy</a:t>
            </a:r>
          </a:p>
          <a:p>
            <a:pPr marL="706025" lvl="1" indent="-342900">
              <a:buClr>
                <a:srgbClr val="0000DC"/>
              </a:buClr>
              <a:tabLst>
                <a:tab pos="466725" algn="l"/>
                <a:tab pos="954088" algn="l"/>
                <a:tab pos="1438275" algn="l"/>
                <a:tab pos="1925638" algn="l"/>
                <a:tab pos="2408238" algn="l"/>
                <a:tab pos="2892425" algn="l"/>
                <a:tab pos="3379788" algn="l"/>
                <a:tab pos="3863975" algn="l"/>
                <a:tab pos="4348163" algn="l"/>
                <a:tab pos="4833938" algn="l"/>
                <a:tab pos="5318125" algn="l"/>
                <a:tab pos="5805488" algn="l"/>
                <a:tab pos="6289675" algn="l"/>
                <a:tab pos="6773863" algn="l"/>
                <a:tab pos="7259638" algn="l"/>
                <a:tab pos="7743825" algn="l"/>
                <a:tab pos="8231188" algn="l"/>
                <a:tab pos="8715375" algn="l"/>
                <a:tab pos="9199563" algn="l"/>
                <a:tab pos="9685338" algn="l"/>
              </a:tabLst>
            </a:pPr>
            <a:r>
              <a:rPr lang="cs-CZ" altLang="cs-CZ">
                <a:ea typeface="MS PGothic" panose="020B0600070205080204" pitchFamily="34" charset="-128"/>
              </a:rPr>
              <a:t>neuromotorický vývoj, koordinace, absence reflexů pro vypuzení z úst</a:t>
            </a:r>
          </a:p>
          <a:p>
            <a:pPr marL="706025" lvl="1" indent="-342900">
              <a:buClr>
                <a:srgbClr val="0000DC"/>
              </a:buClr>
              <a:tabLst>
                <a:tab pos="466725" algn="l"/>
                <a:tab pos="954088" algn="l"/>
                <a:tab pos="1438275" algn="l"/>
                <a:tab pos="1925638" algn="l"/>
                <a:tab pos="2408238" algn="l"/>
                <a:tab pos="2892425" algn="l"/>
                <a:tab pos="3379788" algn="l"/>
                <a:tab pos="3863975" algn="l"/>
                <a:tab pos="4348163" algn="l"/>
                <a:tab pos="4833938" algn="l"/>
                <a:tab pos="5318125" algn="l"/>
                <a:tab pos="5805488" algn="l"/>
                <a:tab pos="6289675" algn="l"/>
                <a:tab pos="6773863" algn="l"/>
                <a:tab pos="7259638" algn="l"/>
                <a:tab pos="7743825" algn="l"/>
                <a:tab pos="8231188" algn="l"/>
                <a:tab pos="8715375" algn="l"/>
                <a:tab pos="9199563" algn="l"/>
                <a:tab pos="9685338" algn="l"/>
              </a:tabLst>
            </a:pPr>
            <a:r>
              <a:rPr lang="cs-CZ" altLang="cs-CZ">
                <a:ea typeface="MS PGothic" panose="020B0600070205080204" pitchFamily="34" charset="-128"/>
              </a:rPr>
              <a:t>některé okolo 3.–4. měsíce, většinou </a:t>
            </a:r>
            <a:r>
              <a:rPr lang="cs-CZ" altLang="cs-CZ" b="1">
                <a:ea typeface="MS PGothic" panose="020B0600070205080204" pitchFamily="34" charset="-128"/>
              </a:rPr>
              <a:t>5.–7. měsíc</a:t>
            </a:r>
            <a:endParaRPr lang="cs-CZ" altLang="cs-CZ">
              <a:ea typeface="MS PGothic" panose="020B0600070205080204" pitchFamily="34" charset="-128"/>
            </a:endParaRPr>
          </a:p>
          <a:p>
            <a:pPr marL="454025" indent="-342900">
              <a:spcBef>
                <a:spcPts val="1200"/>
              </a:spcBef>
              <a:spcAft>
                <a:spcPts val="1200"/>
              </a:spcAft>
              <a:buClr>
                <a:srgbClr val="0000DC"/>
              </a:buClr>
              <a:tabLst>
                <a:tab pos="466725" algn="l"/>
                <a:tab pos="954088" algn="l"/>
                <a:tab pos="1438275" algn="l"/>
                <a:tab pos="1925638" algn="l"/>
                <a:tab pos="2408238" algn="l"/>
                <a:tab pos="2892425" algn="l"/>
                <a:tab pos="3379788" algn="l"/>
                <a:tab pos="3863975" algn="l"/>
                <a:tab pos="4348163" algn="l"/>
                <a:tab pos="4833938" algn="l"/>
                <a:tab pos="5318125" algn="l"/>
                <a:tab pos="5805488" algn="l"/>
                <a:tab pos="6289675" algn="l"/>
                <a:tab pos="6773863" algn="l"/>
                <a:tab pos="7259638" algn="l"/>
                <a:tab pos="7743825" algn="l"/>
                <a:tab pos="8231188" algn="l"/>
                <a:tab pos="8715375" algn="l"/>
                <a:tab pos="9199563" algn="l"/>
                <a:tab pos="9685338" algn="l"/>
              </a:tabLst>
            </a:pPr>
            <a:r>
              <a:rPr lang="cs-CZ" altLang="cs-CZ" b="1">
                <a:ea typeface="MS PGothic" panose="020B0600070205080204" pitchFamily="34" charset="-128"/>
              </a:rPr>
              <a:t>doporučení WHO</a:t>
            </a:r>
            <a:r>
              <a:rPr lang="cs-CZ" altLang="cs-CZ">
                <a:ea typeface="MS PGothic" panose="020B0600070205080204" pitchFamily="34" charset="-128"/>
              </a:rPr>
              <a:t> odpovídá všem požadavkům a vychází z Cochrane review</a:t>
            </a:r>
            <a:endParaRPr lang="cs-CZ" altLang="cs-CZ" sz="3200">
              <a:ea typeface="MS PGothic" panose="020B0600070205080204" pitchFamily="34" charset="-128"/>
            </a:endParaRPr>
          </a:p>
          <a:p>
            <a:pPr marL="454025" indent="-342900">
              <a:buClr>
                <a:srgbClr val="0000DC"/>
              </a:buClr>
              <a:tabLst>
                <a:tab pos="466725" algn="l"/>
                <a:tab pos="954088" algn="l"/>
                <a:tab pos="1438275" algn="l"/>
                <a:tab pos="1925638" algn="l"/>
                <a:tab pos="2408238" algn="l"/>
                <a:tab pos="2892425" algn="l"/>
                <a:tab pos="3379788" algn="l"/>
                <a:tab pos="3863975" algn="l"/>
                <a:tab pos="4348163" algn="l"/>
                <a:tab pos="4833938" algn="l"/>
                <a:tab pos="5318125" algn="l"/>
                <a:tab pos="5805488" algn="l"/>
                <a:tab pos="6289675" algn="l"/>
                <a:tab pos="6773863" algn="l"/>
                <a:tab pos="7259638" algn="l"/>
                <a:tab pos="7743825" algn="l"/>
                <a:tab pos="8231188" algn="l"/>
                <a:tab pos="8715375" algn="l"/>
                <a:tab pos="9199563" algn="l"/>
                <a:tab pos="9685338" algn="l"/>
              </a:tabLst>
            </a:pPr>
            <a:r>
              <a:rPr lang="cs-CZ" altLang="cs-CZ">
                <a:ea typeface="MS PGothic" panose="020B0600070205080204" pitchFamily="34" charset="-128"/>
              </a:rPr>
              <a:t>neprospívání před ukončeným 6. měsícem</a:t>
            </a:r>
          </a:p>
          <a:p>
            <a:pPr marL="706025" lvl="1" indent="-342900">
              <a:buClr>
                <a:srgbClr val="0000DC"/>
              </a:buClr>
              <a:tabLst>
                <a:tab pos="466725" algn="l"/>
                <a:tab pos="954088" algn="l"/>
                <a:tab pos="1438275" algn="l"/>
                <a:tab pos="1925638" algn="l"/>
                <a:tab pos="2408238" algn="l"/>
                <a:tab pos="2892425" algn="l"/>
                <a:tab pos="3379788" algn="l"/>
                <a:tab pos="3863975" algn="l"/>
                <a:tab pos="4348163" algn="l"/>
                <a:tab pos="4833938" algn="l"/>
                <a:tab pos="5318125" algn="l"/>
                <a:tab pos="5805488" algn="l"/>
                <a:tab pos="6289675" algn="l"/>
                <a:tab pos="6773863" algn="l"/>
                <a:tab pos="7259638" algn="l"/>
                <a:tab pos="7743825" algn="l"/>
                <a:tab pos="8231188" algn="l"/>
                <a:tab pos="8715375" algn="l"/>
                <a:tab pos="9199563" algn="l"/>
                <a:tab pos="9685338" algn="l"/>
              </a:tabLst>
            </a:pPr>
            <a:r>
              <a:rPr lang="cs-CZ" altLang="cs-CZ">
                <a:ea typeface="MS PGothic" panose="020B0600070205080204" pitchFamily="34" charset="-128"/>
              </a:rPr>
              <a:t>nejdříve podpora </a:t>
            </a:r>
            <a:r>
              <a:rPr lang="cs-CZ" altLang="cs-CZ" b="1">
                <a:ea typeface="MS PGothic" panose="020B0600070205080204" pitchFamily="34" charset="-128"/>
              </a:rPr>
              <a:t>laktace</a:t>
            </a:r>
          </a:p>
          <a:p>
            <a:pPr marL="706025" lvl="1" indent="-342900">
              <a:buClr>
                <a:srgbClr val="0000DC"/>
              </a:buClr>
              <a:tabLst>
                <a:tab pos="466725" algn="l"/>
                <a:tab pos="954088" algn="l"/>
                <a:tab pos="1438275" algn="l"/>
                <a:tab pos="1925638" algn="l"/>
                <a:tab pos="2408238" algn="l"/>
                <a:tab pos="2892425" algn="l"/>
                <a:tab pos="3379788" algn="l"/>
                <a:tab pos="3863975" algn="l"/>
                <a:tab pos="4348163" algn="l"/>
                <a:tab pos="4833938" algn="l"/>
                <a:tab pos="5318125" algn="l"/>
                <a:tab pos="5805488" algn="l"/>
                <a:tab pos="6289675" algn="l"/>
                <a:tab pos="6773863" algn="l"/>
                <a:tab pos="7259638" algn="l"/>
                <a:tab pos="7743825" algn="l"/>
                <a:tab pos="8231188" algn="l"/>
                <a:tab pos="8715375" algn="l"/>
                <a:tab pos="9199563" algn="l"/>
                <a:tab pos="9685338" algn="l"/>
              </a:tabLst>
            </a:pPr>
            <a:r>
              <a:rPr lang="cs-CZ" altLang="cs-CZ">
                <a:ea typeface="MS PGothic" panose="020B0600070205080204" pitchFamily="34" charset="-128"/>
              </a:rPr>
              <a:t>následně </a:t>
            </a:r>
            <a:r>
              <a:rPr lang="cs-CZ" altLang="cs-CZ" b="1">
                <a:ea typeface="MS PGothic" panose="020B0600070205080204" pitchFamily="34" charset="-128"/>
              </a:rPr>
              <a:t>nemléčný </a:t>
            </a:r>
            <a:r>
              <a:rPr lang="cs-CZ" altLang="cs-CZ">
                <a:ea typeface="MS PGothic" panose="020B0600070205080204" pitchFamily="34" charset="-128"/>
              </a:rPr>
              <a:t>příkrm</a:t>
            </a:r>
          </a:p>
          <a:p>
            <a:pPr marL="706025" lvl="1" indent="-342900">
              <a:buClr>
                <a:srgbClr val="0000DC"/>
              </a:buClr>
              <a:tabLst>
                <a:tab pos="466725" algn="l"/>
                <a:tab pos="954088" algn="l"/>
                <a:tab pos="1438275" algn="l"/>
                <a:tab pos="1925638" algn="l"/>
                <a:tab pos="2408238" algn="l"/>
                <a:tab pos="2892425" algn="l"/>
                <a:tab pos="3379788" algn="l"/>
                <a:tab pos="3863975" algn="l"/>
                <a:tab pos="4348163" algn="l"/>
                <a:tab pos="4833938" algn="l"/>
                <a:tab pos="5318125" algn="l"/>
                <a:tab pos="5805488" algn="l"/>
                <a:tab pos="6289675" algn="l"/>
                <a:tab pos="6773863" algn="l"/>
                <a:tab pos="7259638" algn="l"/>
                <a:tab pos="7743825" algn="l"/>
                <a:tab pos="8231188" algn="l"/>
                <a:tab pos="8715375" algn="l"/>
                <a:tab pos="9199563" algn="l"/>
                <a:tab pos="9685338" algn="l"/>
              </a:tabLst>
            </a:pPr>
            <a:r>
              <a:rPr lang="cs-CZ" altLang="cs-CZ">
                <a:ea typeface="MS PGothic" panose="020B0600070205080204" pitchFamily="34" charset="-128"/>
              </a:rPr>
              <a:t>jako poslední </a:t>
            </a:r>
            <a:r>
              <a:rPr lang="cs-CZ" altLang="cs-CZ" b="1">
                <a:ea typeface="MS PGothic" panose="020B0600070205080204" pitchFamily="34" charset="-128"/>
              </a:rPr>
              <a:t>náhrada</a:t>
            </a:r>
            <a:r>
              <a:rPr lang="cs-CZ" altLang="cs-CZ">
                <a:ea typeface="MS PGothic" panose="020B0600070205080204" pitchFamily="34" charset="-128"/>
              </a:rPr>
              <a:t> mateřského mléka</a:t>
            </a:r>
            <a:endParaRPr lang="cs-CZ" altLang="cs-CZ" sz="18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00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CA54AA-AF2A-4AE8-9562-E80439F7A5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Hygiena dětí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194A97-2A77-4FF3-A219-57F5A011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0E93E4-1684-4166-89EA-E3CF8B88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Zavádění příkrmů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FF1B79-C913-4914-93D4-81D86D89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sz="2600" b="1"/>
              <a:t>pestrost</a:t>
            </a:r>
            <a:r>
              <a:rPr lang="cs-CZ" sz="2600"/>
              <a:t> – postupně přidávat nové chutě </a:t>
            </a:r>
          </a:p>
          <a:p>
            <a:pPr>
              <a:lnSpc>
                <a:spcPct val="120000"/>
              </a:lnSpc>
            </a:pPr>
            <a:r>
              <a:rPr lang="cs-CZ" sz="2600"/>
              <a:t>nechat </a:t>
            </a:r>
            <a:r>
              <a:rPr lang="cs-CZ" sz="2600" b="1"/>
              <a:t>brát do ruky, krmit „samo“</a:t>
            </a:r>
            <a:r>
              <a:rPr lang="cs-CZ" sz="2600"/>
              <a:t>, ale </a:t>
            </a:r>
            <a:r>
              <a:rPr lang="cs-CZ" sz="2600" b="1"/>
              <a:t>nenutit</a:t>
            </a:r>
          </a:p>
          <a:p>
            <a:pPr>
              <a:lnSpc>
                <a:spcPct val="120000"/>
              </a:lnSpc>
            </a:pPr>
            <a:r>
              <a:rPr lang="cs-CZ" sz="2600"/>
              <a:t>postupně </a:t>
            </a:r>
            <a:r>
              <a:rPr lang="cs-CZ" sz="2600" b="1"/>
              <a:t>měkké kousky</a:t>
            </a:r>
            <a:r>
              <a:rPr lang="cs-CZ" sz="2600"/>
              <a:t> – spíše krájet než mačkat</a:t>
            </a:r>
          </a:p>
          <a:p>
            <a:pPr>
              <a:lnSpc>
                <a:spcPct val="120000"/>
              </a:lnSpc>
            </a:pPr>
            <a:r>
              <a:rPr lang="cs-CZ" sz="2600"/>
              <a:t>hlubší těžší miska, učit pracovat se </a:t>
            </a:r>
            <a:r>
              <a:rPr lang="cs-CZ" sz="2600" b="1"/>
              <a:t>lžičkou</a:t>
            </a:r>
          </a:p>
          <a:p>
            <a:pPr>
              <a:lnSpc>
                <a:spcPct val="120000"/>
              </a:lnSpc>
            </a:pPr>
            <a:r>
              <a:rPr lang="cs-CZ" sz="2600"/>
              <a:t>tekutiny po 10. měsíci </a:t>
            </a:r>
            <a:r>
              <a:rPr lang="cs-CZ" sz="2600" b="1"/>
              <a:t>ze šálku</a:t>
            </a:r>
          </a:p>
          <a:p>
            <a:pPr>
              <a:lnSpc>
                <a:spcPct val="120000"/>
              </a:lnSpc>
            </a:pPr>
            <a:r>
              <a:rPr lang="cs-CZ" sz="2600"/>
              <a:t>návyk na pravidelný </a:t>
            </a:r>
            <a:r>
              <a:rPr lang="cs-CZ" sz="2600" b="1"/>
              <a:t>stravovací režim</a:t>
            </a:r>
          </a:p>
          <a:p>
            <a:pPr>
              <a:lnSpc>
                <a:spcPct val="120000"/>
              </a:lnSpc>
            </a:pPr>
            <a:r>
              <a:rPr lang="cs-CZ" sz="2600"/>
              <a:t>samostatnost, ale ne bez dozoru</a:t>
            </a:r>
          </a:p>
          <a:p>
            <a:pPr>
              <a:lnSpc>
                <a:spcPct val="120000"/>
              </a:lnSpc>
            </a:pPr>
            <a:r>
              <a:rPr lang="cs-CZ" sz="2600" b="1"/>
              <a:t>společné stolování</a:t>
            </a:r>
            <a:r>
              <a:rPr lang="cs-CZ" sz="2600"/>
              <a:t> – návyky</a:t>
            </a:r>
            <a:endParaRPr lang="cs-CZ" sz="2600" b="1"/>
          </a:p>
          <a:p>
            <a:endParaRPr lang="cs-CZ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C6CC49-D61D-7470-24AF-69630AFB5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3ACCCC-8311-9F0E-A6A9-0941BAD899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50DFA0-EB4F-E0C8-F0C0-670A5E62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Baby-led weaning (BLW)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726882-CE00-93ED-D43A-6D4D62D9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https://www.youtube.com/watch?v=4ENkraCgYQ0</a:t>
            </a:r>
            <a:r>
              <a:rPr lang="cs-CZ"/>
              <a:t> (0:59)</a:t>
            </a:r>
          </a:p>
          <a:p>
            <a:pPr marL="72000" indent="0" algn="ctr">
              <a:lnSpc>
                <a:spcPct val="100000"/>
              </a:lnSpc>
              <a:buNone/>
            </a:pPr>
            <a:endParaRPr lang="cs-CZ" sz="8800" b="1"/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6000" b="1"/>
              <a:t>Benefity vs. rizika</a:t>
            </a:r>
            <a:endParaRPr lang="cs-CZ" b="1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4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Hygiena dětí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Zavádění potenciálních alergenů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u dětí s vysokým rizikem alergie vždy jen </a:t>
            </a:r>
            <a:r>
              <a:rPr lang="cs-CZ" sz="2400" b="1" dirty="0"/>
              <a:t>jedna nová potravina</a:t>
            </a:r>
            <a:endParaRPr lang="cs-CZ" sz="2400" dirty="0"/>
          </a:p>
          <a:p>
            <a:pPr lvl="1"/>
            <a:r>
              <a:rPr lang="cs-CZ" sz="2000" dirty="0"/>
              <a:t>zároveň s kojením, vyšší tolerance k antigenům</a:t>
            </a:r>
          </a:p>
          <a:p>
            <a:r>
              <a:rPr lang="cs-CZ" sz="2400" dirty="0"/>
              <a:t>u dětí bez rizika </a:t>
            </a:r>
            <a:r>
              <a:rPr lang="cs-CZ" sz="2400" b="1" dirty="0"/>
              <a:t>nedělat přestávky</a:t>
            </a:r>
            <a:r>
              <a:rPr lang="cs-CZ" sz="2400" dirty="0"/>
              <a:t>, zavádění by bylo velmi pomalé</a:t>
            </a:r>
          </a:p>
          <a:p>
            <a:r>
              <a:rPr lang="cs-CZ" sz="2400" dirty="0"/>
              <a:t>z hlediska alergie lepek </a:t>
            </a:r>
            <a:r>
              <a:rPr lang="cs-CZ" sz="2400" b="1" dirty="0"/>
              <a:t>nejpozději do 7. měsíce</a:t>
            </a:r>
            <a:r>
              <a:rPr lang="cs-CZ" sz="2400" dirty="0"/>
              <a:t> spolu s kojením</a:t>
            </a:r>
          </a:p>
          <a:p>
            <a:pPr lvl="1"/>
            <a:r>
              <a:rPr lang="cs-CZ" sz="2000" dirty="0"/>
              <a:t>ESPGHAN – načasování ale nemá vliv na incidenci </a:t>
            </a:r>
            <a:r>
              <a:rPr lang="cs-CZ" sz="2000" b="1" dirty="0"/>
              <a:t>celiakie</a:t>
            </a:r>
            <a:endParaRPr lang="cs-CZ" sz="2000" dirty="0"/>
          </a:p>
          <a:p>
            <a:pPr lvl="1"/>
            <a:endParaRPr lang="cs-CZ" sz="2000" dirty="0"/>
          </a:p>
          <a:p>
            <a:r>
              <a:rPr lang="cs-CZ" sz="2400" b="1" dirty="0"/>
              <a:t>studie EAT a LEAP</a:t>
            </a:r>
          </a:p>
          <a:p>
            <a:pPr lvl="1"/>
            <a:r>
              <a:rPr lang="cs-CZ" dirty="0"/>
              <a:t>časné zavádění alergenních potravin u rizikových skupin (čistá bílkovina)</a:t>
            </a:r>
          </a:p>
          <a:p>
            <a:pPr lvl="1"/>
            <a:r>
              <a:rPr lang="cs-CZ" dirty="0"/>
              <a:t>u dětí s atopickými potížemi </a:t>
            </a:r>
            <a:r>
              <a:rPr lang="cs-CZ" b="1" dirty="0"/>
              <a:t>výrazný pokles incidence</a:t>
            </a:r>
            <a:r>
              <a:rPr lang="cs-CZ" dirty="0"/>
              <a:t> alergií na arašídy a vejce</a:t>
            </a:r>
          </a:p>
          <a:p>
            <a:pPr lvl="1"/>
            <a:r>
              <a:rPr lang="cs-CZ" dirty="0"/>
              <a:t>u arašídů až </a:t>
            </a:r>
            <a:r>
              <a:rPr lang="cs-CZ" b="1" dirty="0"/>
              <a:t>100% pokles</a:t>
            </a:r>
            <a:r>
              <a:rPr lang="cs-CZ" dirty="0"/>
              <a:t>, u vajec </a:t>
            </a:r>
            <a:r>
              <a:rPr lang="cs-CZ" b="1" dirty="0"/>
              <a:t>pokles až 75 %</a:t>
            </a:r>
            <a:endParaRPr lang="cs-CZ" dirty="0"/>
          </a:p>
          <a:p>
            <a:pPr lvl="1"/>
            <a:r>
              <a:rPr lang="cs-CZ" dirty="0"/>
              <a:t>pravděpodobně souvislost s </a:t>
            </a:r>
            <a:r>
              <a:rPr lang="cs-CZ" b="1" dirty="0"/>
              <a:t>teorií dvojí expozice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716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88CC4D-43BD-47E8-92A3-0F2C1BD0A6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Hygiena dětí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164E77-5913-4B62-83E9-F8018E42F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D035FC-3EA5-421E-B6CF-8A4A6CE6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 co si dát pozor?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FFC238-B70C-4261-BE05-BBB835651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b="1"/>
              <a:t>nerozpustné</a:t>
            </a:r>
            <a:r>
              <a:rPr lang="cs-CZ"/>
              <a:t> malé kousky potravy</a:t>
            </a:r>
          </a:p>
          <a:p>
            <a:pPr>
              <a:lnSpc>
                <a:spcPct val="120000"/>
              </a:lnSpc>
            </a:pPr>
            <a:r>
              <a:rPr lang="cs-CZ"/>
              <a:t>nehradit </a:t>
            </a:r>
            <a:r>
              <a:rPr lang="cs-CZ" b="1"/>
              <a:t>bílkoviny</a:t>
            </a:r>
            <a:r>
              <a:rPr lang="cs-CZ"/>
              <a:t> jen z mléčných výrobků (málo Fe)</a:t>
            </a:r>
          </a:p>
          <a:p>
            <a:pPr>
              <a:lnSpc>
                <a:spcPct val="120000"/>
              </a:lnSpc>
            </a:pPr>
            <a:r>
              <a:rPr lang="cs-CZ"/>
              <a:t>nezařazovat </a:t>
            </a:r>
            <a:r>
              <a:rPr lang="cs-CZ" b="1"/>
              <a:t>nízkotučné výrobky</a:t>
            </a:r>
            <a:r>
              <a:rPr lang="cs-CZ"/>
              <a:t> – potřeba malého objemu energeticky </a:t>
            </a:r>
            <a:r>
              <a:rPr lang="cs-CZ" err="1"/>
              <a:t>denzní</a:t>
            </a:r>
            <a:r>
              <a:rPr lang="cs-CZ"/>
              <a:t> stravy (tuky hradí až 45 % CEP)</a:t>
            </a:r>
          </a:p>
          <a:p>
            <a:pPr>
              <a:lnSpc>
                <a:spcPct val="120000"/>
              </a:lnSpc>
            </a:pPr>
            <a:r>
              <a:rPr lang="cs-CZ" b="1"/>
              <a:t>sladkosti</a:t>
            </a:r>
            <a:r>
              <a:rPr lang="cs-CZ"/>
              <a:t>, pochutiny</a:t>
            </a:r>
          </a:p>
          <a:p>
            <a:pPr>
              <a:lnSpc>
                <a:spcPct val="120000"/>
              </a:lnSpc>
            </a:pPr>
            <a:r>
              <a:rPr lang="cs-CZ" b="1"/>
              <a:t>nepřislazovat, nesolit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1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Hygiena dětí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Úloha rodiče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cs-CZ"/>
              <a:t>dítě krmit </a:t>
            </a:r>
            <a:r>
              <a:rPr lang="cs-CZ" b="1"/>
              <a:t>pomalu a trpělivě</a:t>
            </a:r>
            <a:endParaRPr lang="cs-CZ"/>
          </a:p>
          <a:p>
            <a:pPr>
              <a:lnSpc>
                <a:spcPct val="120000"/>
              </a:lnSpc>
            </a:pPr>
            <a:r>
              <a:rPr lang="cs-CZ"/>
              <a:t>reagovat na známky </a:t>
            </a:r>
            <a:r>
              <a:rPr lang="cs-CZ" b="1"/>
              <a:t>hladu a sytosti</a:t>
            </a:r>
          </a:p>
          <a:p>
            <a:pPr>
              <a:lnSpc>
                <a:spcPct val="120000"/>
              </a:lnSpc>
            </a:pPr>
            <a:r>
              <a:rPr lang="cs-CZ"/>
              <a:t>různé </a:t>
            </a:r>
            <a:r>
              <a:rPr lang="cs-CZ" b="1"/>
              <a:t>kombinace, chutě, struktury</a:t>
            </a:r>
            <a:endParaRPr lang="cs-CZ"/>
          </a:p>
          <a:p>
            <a:pPr>
              <a:lnSpc>
                <a:spcPct val="120000"/>
              </a:lnSpc>
            </a:pPr>
            <a:r>
              <a:rPr lang="cs-CZ" b="1"/>
              <a:t>pomáhat</a:t>
            </a:r>
            <a:r>
              <a:rPr lang="cs-CZ"/>
              <a:t> dítěti v učení – pozor na negativní příklady</a:t>
            </a:r>
          </a:p>
          <a:p>
            <a:pPr>
              <a:lnSpc>
                <a:spcPct val="120000"/>
              </a:lnSpc>
            </a:pPr>
            <a:endParaRPr lang="cs-CZ" b="1"/>
          </a:p>
          <a:p>
            <a:pPr>
              <a:lnSpc>
                <a:spcPct val="120000"/>
              </a:lnSpc>
            </a:pPr>
            <a:r>
              <a:rPr lang="cs-CZ"/>
              <a:t>krmení – </a:t>
            </a:r>
            <a:r>
              <a:rPr lang="cs-CZ" b="1"/>
              <a:t>vztahová vazba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18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ACE835D-F2AC-4201-BC77-31F2C67C9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47A8C42-1401-483D-8F62-709703F5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Ovlivnění mateřského mléka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3316266-0639-492F-9C3E-6FF59A933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množství mateřského mléka (dále MM) </a:t>
            </a:r>
            <a:r>
              <a:rPr lang="cs-CZ" b="1" dirty="0"/>
              <a:t>nelze ovlivnit stravou, příjmem tekutin</a:t>
            </a:r>
            <a:r>
              <a:rPr lang="cs-CZ" dirty="0"/>
              <a:t> 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Množství MM ovlivní:  </a:t>
            </a:r>
          </a:p>
          <a:p>
            <a:r>
              <a:rPr lang="cs-CZ" b="1" dirty="0"/>
              <a:t>pozitivně</a:t>
            </a:r>
            <a:r>
              <a:rPr lang="cs-CZ" dirty="0"/>
              <a:t>: klid, frekvence kojení</a:t>
            </a:r>
          </a:p>
          <a:p>
            <a:r>
              <a:rPr lang="cs-CZ" b="1" dirty="0"/>
              <a:t>negativně</a:t>
            </a:r>
            <a:r>
              <a:rPr lang="cs-CZ" dirty="0"/>
              <a:t>: nadměrné užívání alkoholu, kouření, malnutrice, omezování kojení</a:t>
            </a:r>
          </a:p>
          <a:p>
            <a:endParaRPr lang="cs-CZ" dirty="0"/>
          </a:p>
          <a:p>
            <a:r>
              <a:rPr lang="cs-CZ" b="1" dirty="0"/>
              <a:t>složení MM ovlivnit lze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450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23CEB-8CDD-4D8D-9F80-3712DD06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Výživa po 2. roce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93" y="1539782"/>
            <a:ext cx="8348614" cy="52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6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7BCAD6-6B06-4BA3-B86E-69BAC1C757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Hygiena dětí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286166-35C6-428B-ABDA-410C69F6F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2E1C19-297C-41AF-86C1-1871CE2A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Riziková živina – železo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4832CC-BFA9-4140-8E0A-961C2A73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často nedostatečný přívod (zásoby cca do </a:t>
            </a:r>
            <a:r>
              <a:rPr lang="cs-CZ" err="1"/>
              <a:t>uk</a:t>
            </a:r>
            <a:r>
              <a:rPr lang="cs-CZ"/>
              <a:t>. 6. měsíce)</a:t>
            </a:r>
          </a:p>
          <a:p>
            <a:r>
              <a:rPr lang="cs-CZ" b="1"/>
              <a:t>neopomíjet i další zdroje bílkovin</a:t>
            </a:r>
            <a:r>
              <a:rPr lang="cs-CZ"/>
              <a:t> kromě mléčných výrobků</a:t>
            </a:r>
            <a:br>
              <a:rPr lang="cs-CZ"/>
            </a:br>
            <a:r>
              <a:rPr lang="cs-CZ"/>
              <a:t>(nahrazování zdrojů + </a:t>
            </a:r>
            <a:r>
              <a:rPr lang="cs-CZ">
                <a:sym typeface="Wingdings 3" panose="05040102010807070707" pitchFamily="18" charset="2"/>
              </a:rPr>
              <a:t> využitelnost </a:t>
            </a:r>
            <a:r>
              <a:rPr lang="cs-CZ" err="1">
                <a:sym typeface="Wingdings 3" panose="05040102010807070707" pitchFamily="18" charset="2"/>
              </a:rPr>
              <a:t>Fe</a:t>
            </a:r>
            <a:r>
              <a:rPr lang="cs-CZ">
                <a:sym typeface="Wingdings 3" panose="05040102010807070707" pitchFamily="18" charset="2"/>
              </a:rPr>
              <a:t>)</a:t>
            </a:r>
            <a:endParaRPr lang="cs-CZ"/>
          </a:p>
          <a:p>
            <a:endParaRPr lang="cs-CZ" b="1"/>
          </a:p>
          <a:p>
            <a:r>
              <a:rPr lang="cs-CZ" b="1"/>
              <a:t>železo </a:t>
            </a:r>
            <a:r>
              <a:rPr lang="cs-CZ"/>
              <a:t>v různých potravinových skupinách</a:t>
            </a:r>
          </a:p>
          <a:p>
            <a:pPr lvl="1"/>
            <a:r>
              <a:rPr lang="cs-CZ"/>
              <a:t>obiloviny – prostřednictvím kaší (zejm. oves)</a:t>
            </a:r>
          </a:p>
          <a:p>
            <a:pPr lvl="1"/>
            <a:r>
              <a:rPr lang="cs-CZ"/>
              <a:t>maso – červené maso, vnitřnosti (játra) – </a:t>
            </a:r>
            <a:r>
              <a:rPr lang="cs-CZ" b="1" err="1"/>
              <a:t>meat</a:t>
            </a:r>
            <a:r>
              <a:rPr lang="cs-CZ" b="1"/>
              <a:t> </a:t>
            </a:r>
            <a:r>
              <a:rPr lang="cs-CZ" b="1" err="1"/>
              <a:t>factor</a:t>
            </a:r>
            <a:r>
              <a:rPr lang="cs-CZ" b="1"/>
              <a:t> </a:t>
            </a:r>
            <a:r>
              <a:rPr lang="cs-CZ"/>
              <a:t>(</a:t>
            </a:r>
            <a:r>
              <a:rPr lang="cs-CZ">
                <a:sym typeface="Wingdings 3" panose="05040102010807070707" pitchFamily="18" charset="2"/>
              </a:rPr>
              <a:t> využitelnost </a:t>
            </a:r>
            <a:r>
              <a:rPr lang="cs-CZ" err="1">
                <a:sym typeface="Wingdings 3" panose="05040102010807070707" pitchFamily="18" charset="2"/>
              </a:rPr>
              <a:t>nehemového</a:t>
            </a:r>
            <a:r>
              <a:rPr lang="cs-CZ">
                <a:sym typeface="Wingdings 3" panose="05040102010807070707" pitchFamily="18" charset="2"/>
              </a:rPr>
              <a:t> </a:t>
            </a:r>
            <a:r>
              <a:rPr lang="cs-CZ" err="1">
                <a:sym typeface="Wingdings 3" panose="05040102010807070707" pitchFamily="18" charset="2"/>
              </a:rPr>
              <a:t>Fe</a:t>
            </a:r>
            <a:r>
              <a:rPr lang="cs-CZ">
                <a:sym typeface="Wingdings 3" panose="05040102010807070707" pitchFamily="18" charset="2"/>
              </a:rPr>
              <a:t>)</a:t>
            </a:r>
            <a:endParaRPr lang="cs-CZ"/>
          </a:p>
          <a:p>
            <a:pPr lvl="1"/>
            <a:r>
              <a:rPr lang="cs-CZ"/>
              <a:t>pomletá semena, luštěniny v náležité úpravě</a:t>
            </a:r>
          </a:p>
          <a:p>
            <a:pPr lvl="1"/>
            <a:r>
              <a:rPr lang="cs-CZ" b="1"/>
              <a:t>ovoce a zelenina – vitamin C</a:t>
            </a:r>
            <a:r>
              <a:rPr lang="cs-CZ"/>
              <a:t> (</a:t>
            </a:r>
            <a:r>
              <a:rPr lang="cs-CZ">
                <a:sym typeface="Wingdings 3" panose="05040102010807070707" pitchFamily="18" charset="2"/>
              </a:rPr>
              <a:t> využitelnost </a:t>
            </a:r>
            <a:r>
              <a:rPr lang="cs-CZ" err="1">
                <a:sym typeface="Wingdings 3" panose="05040102010807070707" pitchFamily="18" charset="2"/>
              </a:rPr>
              <a:t>nehemového</a:t>
            </a:r>
            <a:r>
              <a:rPr lang="cs-CZ">
                <a:sym typeface="Wingdings 3" panose="05040102010807070707" pitchFamily="18" charset="2"/>
              </a:rPr>
              <a:t> </a:t>
            </a:r>
            <a:r>
              <a:rPr lang="cs-CZ" err="1">
                <a:sym typeface="Wingdings 3" panose="05040102010807070707" pitchFamily="18" charset="2"/>
              </a:rPr>
              <a:t>Fe</a:t>
            </a:r>
            <a:r>
              <a:rPr lang="cs-CZ">
                <a:sym typeface="Wingdings 3" panose="05040102010807070707" pitchFamily="18" charset="2"/>
              </a:rPr>
              <a:t>)</a:t>
            </a:r>
          </a:p>
          <a:p>
            <a:pPr lvl="1"/>
            <a:endParaRPr lang="cs-CZ" b="1"/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2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C9A097E-EC1F-4946-BB09-FA77D5EF6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BE7228F-1BC7-47D7-9947-FE8C9659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stravy matky na složení MM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4745A52-E2A1-44D8-AC9B-E5914A1E0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Výživa kojící matky jen málo ovlivňuje množství bílkovin a sacharidů, Ca, </a:t>
            </a:r>
            <a:r>
              <a:rPr lang="cs-CZ" dirty="0" err="1"/>
              <a:t>Fe</a:t>
            </a:r>
            <a:r>
              <a:rPr lang="cs-CZ" dirty="0"/>
              <a:t>, </a:t>
            </a:r>
            <a:r>
              <a:rPr lang="cs-CZ" dirty="0" err="1"/>
              <a:t>Zn</a:t>
            </a:r>
            <a:r>
              <a:rPr lang="cs-CZ" dirty="0"/>
              <a:t>, </a:t>
            </a:r>
            <a:r>
              <a:rPr lang="cs-CZ" dirty="0" err="1"/>
              <a:t>Cu</a:t>
            </a:r>
            <a:r>
              <a:rPr lang="cs-CZ" dirty="0"/>
              <a:t> a kyseliny listové v mm – tyto složky mm jsou ovlivněny stravou kojící matky jen nepatrně. Pokud však množství těchto živin vylučovaných matkou do mm převýší její příjem stravou, můžou být tyto živiny v těle matky v nedostatku.</a:t>
            </a:r>
          </a:p>
          <a:p>
            <a:endParaRPr lang="cs-CZ" dirty="0"/>
          </a:p>
          <a:p>
            <a:r>
              <a:rPr lang="cs-CZ" dirty="0"/>
              <a:t>Výživa kojící matky však přímo ovlivňuje množství vitaminu A, vitaminu D, mastných kyselin (například EPA, DHA, trans mastné kyseliny, ale i jiné), cholinu, Se, I, některých vitaminů rozpustných ve vodě (Vit C, Vitamin B</a:t>
            </a:r>
            <a:r>
              <a:rPr lang="cs-CZ" baseline="-25000" dirty="0"/>
              <a:t>1</a:t>
            </a:r>
            <a:r>
              <a:rPr lang="cs-CZ" dirty="0"/>
              <a:t>, B</a:t>
            </a:r>
            <a:r>
              <a:rPr lang="cs-CZ" baseline="-25000" dirty="0"/>
              <a:t>2</a:t>
            </a:r>
            <a:r>
              <a:rPr lang="cs-CZ" dirty="0"/>
              <a:t>, B</a:t>
            </a:r>
            <a:r>
              <a:rPr lang="cs-CZ" baseline="-25000" dirty="0"/>
              <a:t>3</a:t>
            </a:r>
            <a:r>
              <a:rPr lang="cs-CZ" dirty="0"/>
              <a:t>, B</a:t>
            </a:r>
            <a:r>
              <a:rPr lang="cs-CZ" baseline="-25000" dirty="0"/>
              <a:t>6</a:t>
            </a:r>
            <a:r>
              <a:rPr lang="cs-CZ" dirty="0"/>
              <a:t>, B</a:t>
            </a:r>
            <a:r>
              <a:rPr lang="cs-CZ" baseline="-25000" dirty="0"/>
              <a:t>12</a:t>
            </a:r>
            <a:r>
              <a:rPr lang="cs-CZ" dirty="0"/>
              <a:t>) v mm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70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AFA3FEC-8D9B-47FD-B561-AA1D6BBA1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D7C62CC-DE55-4CB7-9360-69326ACF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stravy matky na složení MM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8D09E0B-0F72-415F-ADFC-06AF95262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 vitaminů rozpustných v tucích obsahuje mateřské mléko dostatek vitaminu A </a:t>
            </a:r>
            <a:r>
              <a:rPr lang="cs-CZ" dirty="0" err="1"/>
              <a:t>a</a:t>
            </a:r>
            <a:r>
              <a:rPr lang="cs-CZ" dirty="0"/>
              <a:t> E (záleží však na přijmu tuků, které v mm kolísají - také záleží na přijmu kojící matky)</a:t>
            </a:r>
          </a:p>
          <a:p>
            <a:r>
              <a:rPr lang="cs-CZ" dirty="0"/>
              <a:t> Vitaminy D a K jsou v mm v nedostatečném množství, je nutné je </a:t>
            </a:r>
            <a:r>
              <a:rPr lang="cs-CZ" dirty="0" err="1"/>
              <a:t>suplementovat</a:t>
            </a:r>
            <a:r>
              <a:rPr lang="cs-CZ" dirty="0"/>
              <a:t> (u dítěte). </a:t>
            </a:r>
          </a:p>
          <a:p>
            <a:r>
              <a:rPr lang="cs-CZ" dirty="0" err="1"/>
              <a:t>Zn</a:t>
            </a:r>
            <a:r>
              <a:rPr lang="cs-CZ" dirty="0"/>
              <a:t>, </a:t>
            </a:r>
            <a:r>
              <a:rPr lang="cs-CZ" dirty="0" err="1"/>
              <a:t>Fe</a:t>
            </a:r>
            <a:r>
              <a:rPr lang="cs-CZ" dirty="0"/>
              <a:t> - zásoby u dítěte se tvoří již během těhotenství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sz="1400" dirty="0"/>
              <a:t>Studií na toto téma je velké množství, je však obtížné dojít k jednotnému názoru.</a:t>
            </a:r>
          </a:p>
          <a:p>
            <a:r>
              <a:rPr lang="cs-CZ" sz="1400" dirty="0"/>
              <a:t>Množství živin v mm totiž ve studiích ovlivňuje celá řada faktorů: fáze laktace, genetické faktory matky, kdy byl během dne odběr mm proveden, jak byl vzorek mm skladován, celkově strava matka, kolikáté dítě to je, věk matky, její zdravotní stav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52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3BFCCF0-AA07-4AF8-8CEA-EFE2635BB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16D6FF0-49CC-42E5-8427-1D55819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kojících žen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A808AC6-FEBE-413B-BDE6-FDB337915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nejlepší pomocník pro zhodnocení jídelníčku - potravinová pyramida</a:t>
            </a:r>
          </a:p>
          <a:p>
            <a:r>
              <a:rPr lang="cs-CZ" dirty="0"/>
              <a:t>zvýšit energetický příjem o 380-500 kcal (1590-2095 </a:t>
            </a:r>
            <a:r>
              <a:rPr lang="cs-CZ" dirty="0" err="1"/>
              <a:t>kJ</a:t>
            </a:r>
            <a:r>
              <a:rPr lang="cs-CZ" dirty="0"/>
              <a:t>)</a:t>
            </a:r>
          </a:p>
          <a:p>
            <a:r>
              <a:rPr lang="cs-CZ" dirty="0"/>
              <a:t>zvýšit příjem bílkovin o 20 g</a:t>
            </a:r>
          </a:p>
          <a:p>
            <a:r>
              <a:rPr lang="cs-CZ" dirty="0"/>
              <a:t>důležitý vitamin D (20 µg), kyselina listová (450 µg) , Ca (1000-1200 mg), </a:t>
            </a:r>
            <a:r>
              <a:rPr lang="cs-CZ" dirty="0" err="1"/>
              <a:t>Fe</a:t>
            </a:r>
            <a:r>
              <a:rPr lang="cs-CZ" dirty="0"/>
              <a:t> (20 mg), </a:t>
            </a:r>
          </a:p>
          <a:p>
            <a:r>
              <a:rPr lang="cs-CZ" dirty="0"/>
              <a:t>   </a:t>
            </a:r>
            <a:r>
              <a:rPr lang="cs-CZ" dirty="0" err="1"/>
              <a:t>Zn</a:t>
            </a:r>
            <a:r>
              <a:rPr lang="cs-CZ" dirty="0"/>
              <a:t> (11 mg), B</a:t>
            </a:r>
            <a:r>
              <a:rPr lang="cs-CZ" baseline="-25000" dirty="0"/>
              <a:t>12</a:t>
            </a:r>
            <a:r>
              <a:rPr lang="cs-CZ" dirty="0"/>
              <a:t> (5,5 µg)</a:t>
            </a:r>
          </a:p>
          <a:p>
            <a:r>
              <a:rPr lang="cs-CZ" dirty="0"/>
              <a:t>zvýšená potřeba tekutin 30-35ml/kg + 500-1000 ml/den (včetně potravin obsahujících vodu), 45ml/kg dle DACH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70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D65248-B1BE-4E83-A581-731C945B59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5003F8F-9582-4590-AC57-DB00F761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kojících žen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6D55C0-A1CE-46D3-9ADC-BE39B034C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pestrá strava a pravidelná strava</a:t>
            </a:r>
          </a:p>
          <a:p>
            <a:r>
              <a:rPr lang="cs-CZ" sz="2400" dirty="0"/>
              <a:t>ne: alkohol </a:t>
            </a:r>
          </a:p>
          <a:p>
            <a:r>
              <a:rPr lang="cs-CZ" sz="2400" dirty="0"/>
              <a:t>omezit: kofeinové nápoje, o bylinných čajích se vždy poradit s lékárníkem</a:t>
            </a:r>
          </a:p>
          <a:p>
            <a:r>
              <a:rPr lang="cs-CZ" sz="2400" dirty="0"/>
              <a:t>příjem nadýmavých potravin (luštěniny, brukvovitá zelenina, česnek, cibule, hrušky, čerstvé pečivo) řešit individuálně v případě negativních reakcí,</a:t>
            </a:r>
            <a:br>
              <a:rPr lang="cs-CZ" sz="2400" dirty="0"/>
            </a:br>
            <a:r>
              <a:rPr lang="cs-CZ" sz="2400" dirty="0"/>
              <a:t>v </a:t>
            </a:r>
            <a:r>
              <a:rPr lang="cs-CZ" sz="2400" dirty="0" err="1"/>
              <a:t>žádním</a:t>
            </a:r>
            <a:r>
              <a:rPr lang="cs-CZ" sz="2400"/>
              <a:t> případě </a:t>
            </a:r>
            <a:r>
              <a:rPr lang="cs-CZ" sz="2400" dirty="0"/>
              <a:t>a priori vynechat!!!</a:t>
            </a:r>
          </a:p>
          <a:p>
            <a:r>
              <a:rPr lang="cs-CZ" sz="2400" dirty="0"/>
              <a:t>čaje z fenyklu a kmínu – možno zařadit do pitného režimu kojící matky</a:t>
            </a:r>
          </a:p>
          <a:p>
            <a:r>
              <a:rPr lang="cs-CZ" sz="2400" dirty="0"/>
              <a:t>nekonzumovat ve velkém množství silně kořeněné potraviny, omezit konzumaci uzených a smažených potravin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787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18F71C7-3C9F-4773-82A7-63A899EBC2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8BB43C7-33D3-4A9E-93AD-58A92C83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Alergenní potraviny v těhotenství a při kojení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42C55E3-6653-4DB4-AABC-CB0AA5B01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1800" dirty="0"/>
              <a:t>Pracovní skupina EAACI </a:t>
            </a:r>
            <a:r>
              <a:rPr lang="cs-CZ" sz="1800" b="1" dirty="0"/>
              <a:t>nedoporučuje omezovat konzumaci potenciálních potravinových alergenů během těhotenství nebo kojení, aby se předešlo potravinové alergii u kojenců a malých dětí.</a:t>
            </a:r>
            <a:r>
              <a:rPr lang="cs-CZ" sz="1800" dirty="0"/>
              <a:t> Odborníci by měli ženy nabádat, aby neomezovaly konzumaci konkrétních alergizujících potravin. Spíše by se měly řídit místními směrnicemi a v těhotenství a při kojení jíst zdravou a vyváženou stravu. To platí bez ohledu na riziko potravinové alergie u kojence. </a:t>
            </a:r>
          </a:p>
          <a:p>
            <a:pPr lvl="0"/>
            <a:r>
              <a:rPr lang="cs-CZ" sz="1800" b="1" dirty="0"/>
              <a:t>Neexistuje žádné doporučení pro nebo proti používání kojení k prevenci potravinové alergie</a:t>
            </a:r>
            <a:r>
              <a:rPr lang="cs-CZ" sz="1800" dirty="0"/>
              <a:t>, ale kojení má pro kojence a matky mnoho výhod a mělo by být podporováno, kdykoli je to možné. I když kojení nemusí zabránit potravinové alergii, odborníci by měli kojení podporovat vzhledem k jeho dalším pozitivním přínosům. Odborníci musí také citlivě podporovat rodiny, které své kojence nekojí.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9848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F322093-B7C7-4204-BDD3-6EB1FD9E8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7F3F4AF-7422-4137-8602-B194220E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Alergenní potraviny v těhotenství a při kojení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E648B79-9106-4CE2-AB47-0BAF89997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Pracovní skupina EAACI navrhuje </a:t>
            </a:r>
            <a:r>
              <a:rPr lang="cs-CZ" sz="2000" b="1" dirty="0"/>
              <a:t>vyhnout se podávání příkrmů z kravského mléka kojeným dětem v prvním týdnu života, aby se předešlo alergii na kravské mléko u kojenců a malých dětí. </a:t>
            </a:r>
            <a:endParaRPr lang="cs-CZ" sz="2000" dirty="0"/>
          </a:p>
          <a:p>
            <a:r>
              <a:rPr lang="cs-CZ" sz="2000" dirty="0"/>
              <a:t>Neexistuje žádné doporučení pro nebo proti </a:t>
            </a:r>
            <a:r>
              <a:rPr lang="cs-CZ" sz="2000" dirty="0" err="1"/>
              <a:t>suplementaci</a:t>
            </a:r>
            <a:r>
              <a:rPr lang="cs-CZ" sz="2000" dirty="0"/>
              <a:t> vitaminy nebo rybím olejem u zdravých těhotných a/nebo kojících žen a/nebo kojenců za účelem prevence potravinové alergie u kojenců a malých dětí. </a:t>
            </a:r>
          </a:p>
          <a:p>
            <a:r>
              <a:rPr lang="cs-CZ" sz="2000" dirty="0"/>
              <a:t>Neexistuje žádné doporučení pro nebo proti </a:t>
            </a:r>
            <a:r>
              <a:rPr lang="cs-CZ" sz="2000" dirty="0" err="1"/>
              <a:t>prebiotikům</a:t>
            </a:r>
            <a:r>
              <a:rPr lang="cs-CZ" sz="2000" dirty="0"/>
              <a:t>, </a:t>
            </a:r>
            <a:r>
              <a:rPr lang="cs-CZ" sz="2000" dirty="0" err="1"/>
              <a:t>probiotikům</a:t>
            </a:r>
            <a:r>
              <a:rPr lang="cs-CZ" sz="2000" dirty="0"/>
              <a:t> nebo </a:t>
            </a:r>
            <a:r>
              <a:rPr lang="cs-CZ" sz="2000" dirty="0" err="1"/>
              <a:t>synbiotikům</a:t>
            </a:r>
            <a:r>
              <a:rPr lang="cs-CZ" sz="2000" dirty="0"/>
              <a:t> pro těhotné a/nebo kojící ženy a/nebo kojence samostatně nebo v kombinaci s jinými přístupy k prevenci potravinové alergie u kojenců a malých dětí.</a:t>
            </a:r>
          </a:p>
          <a:p>
            <a:r>
              <a:rPr lang="cs-CZ" sz="1800" u="sng" dirty="0">
                <a:hlinkClick r:id="rId2"/>
              </a:rPr>
              <a:t>https://onlinelibrary.wiley.com/doi/epdf/10.1111/pai.13496</a:t>
            </a:r>
            <a:endParaRPr lang="cs-CZ" sz="18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786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F117841-D88E-4F1B-BCD4-5CE5CBC55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6E75DA3-1ECA-4E85-A583-DC5DC0FD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Mýty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0BEB2AD-6B80-404E-A0CB-861E47FE3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Během kojení by žena měla vynechat všechny nadýmavé potraviny.</a:t>
            </a:r>
          </a:p>
          <a:p>
            <a:r>
              <a:rPr lang="cs-CZ" dirty="0"/>
              <a:t>Dlouhodobé kojení způsobí osteoporózu a onemocnění chrupu</a:t>
            </a:r>
          </a:p>
          <a:p>
            <a:r>
              <a:rPr lang="cs-CZ" dirty="0"/>
              <a:t>Množství mateřského mléka závisí na stravě matky.</a:t>
            </a:r>
          </a:p>
          <a:p>
            <a:r>
              <a:rPr lang="cs-CZ" dirty="0"/>
              <a:t>Složení mateřského mléka nelze ovlivnit stravou matky.</a:t>
            </a:r>
          </a:p>
          <a:p>
            <a:r>
              <a:rPr lang="cs-CZ" dirty="0"/>
              <a:t>Zvýšení příjmu bílkovin matkou vede k vyššímu obsahu bílkovin v MM.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18746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MED MUNI</Template>
  <TotalTime>70</TotalTime>
  <Words>1367</Words>
  <Application>Microsoft Office PowerPoint</Application>
  <PresentationFormat>Širokoúhlá obrazovka</PresentationFormat>
  <Paragraphs>148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MS PGothic</vt:lpstr>
      <vt:lpstr>Arial</vt:lpstr>
      <vt:lpstr>Tahoma</vt:lpstr>
      <vt:lpstr>Wingdings</vt:lpstr>
      <vt:lpstr>Wingdings 3</vt:lpstr>
      <vt:lpstr>Prezentace_MU_CZ</vt:lpstr>
      <vt:lpstr>Výživa kojících, příkrmy</vt:lpstr>
      <vt:lpstr>Ovlivnění mateřského mléka</vt:lpstr>
      <vt:lpstr>Vliv stravy matky na složení MM</vt:lpstr>
      <vt:lpstr>Vliv stravy matky na složení MM</vt:lpstr>
      <vt:lpstr>Výživa kojících žen</vt:lpstr>
      <vt:lpstr>Výživa kojících žen</vt:lpstr>
      <vt:lpstr>Alergenní potraviny v těhotenství a při kojení</vt:lpstr>
      <vt:lpstr>Alergenní potraviny v těhotenství a při kojení</vt:lpstr>
      <vt:lpstr>Mýty</vt:lpstr>
      <vt:lpstr>Zavádění příkrmů</vt:lpstr>
      <vt:lpstr>Doporučení WHO</vt:lpstr>
      <vt:lpstr>Prezentace aplikace PowerPoint</vt:lpstr>
      <vt:lpstr>Prezentace aplikace PowerPoint</vt:lpstr>
      <vt:lpstr>Kdy tedy začít?</vt:lpstr>
      <vt:lpstr>Zavádění příkrmů</vt:lpstr>
      <vt:lpstr>Baby-led weaning (BLW)</vt:lpstr>
      <vt:lpstr>Zavádění potenciálních alergenů</vt:lpstr>
      <vt:lpstr>Na co si dát pozor?</vt:lpstr>
      <vt:lpstr>Úloha rodiče</vt:lpstr>
      <vt:lpstr>Výživa po 2. roce</vt:lpstr>
      <vt:lpstr>Riziková živina – železo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kojících, příkrmy</dc:title>
  <dc:creator>Martin Krobot</dc:creator>
  <cp:lastModifiedBy>Martin Krobot</cp:lastModifiedBy>
  <cp:revision>1</cp:revision>
  <cp:lastPrinted>1601-01-01T00:00:00Z</cp:lastPrinted>
  <dcterms:created xsi:type="dcterms:W3CDTF">2024-12-04T09:49:05Z</dcterms:created>
  <dcterms:modified xsi:type="dcterms:W3CDTF">2024-12-04T15:40:43Z</dcterms:modified>
</cp:coreProperties>
</file>