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80"/>
  </p:notesMasterIdLst>
  <p:sldIdLst>
    <p:sldId id="383" r:id="rId5"/>
    <p:sldId id="384" r:id="rId6"/>
    <p:sldId id="275" r:id="rId7"/>
    <p:sldId id="325" r:id="rId8"/>
    <p:sldId id="326" r:id="rId9"/>
    <p:sldId id="257" r:id="rId10"/>
    <p:sldId id="276" r:id="rId11"/>
    <p:sldId id="314" r:id="rId12"/>
    <p:sldId id="316" r:id="rId13"/>
    <p:sldId id="331" r:id="rId14"/>
    <p:sldId id="317" r:id="rId15"/>
    <p:sldId id="318" r:id="rId16"/>
    <p:sldId id="320" r:id="rId17"/>
    <p:sldId id="382" r:id="rId18"/>
    <p:sldId id="258" r:id="rId19"/>
    <p:sldId id="352" r:id="rId20"/>
    <p:sldId id="323" r:id="rId21"/>
    <p:sldId id="324" r:id="rId22"/>
    <p:sldId id="321" r:id="rId23"/>
    <p:sldId id="322" r:id="rId24"/>
    <p:sldId id="380" r:id="rId25"/>
    <p:sldId id="332" r:id="rId26"/>
    <p:sldId id="391" r:id="rId27"/>
    <p:sldId id="392" r:id="rId28"/>
    <p:sldId id="393" r:id="rId29"/>
    <p:sldId id="339" r:id="rId30"/>
    <p:sldId id="394" r:id="rId31"/>
    <p:sldId id="341" r:id="rId32"/>
    <p:sldId id="337" r:id="rId33"/>
    <p:sldId id="265" r:id="rId34"/>
    <p:sldId id="385" r:id="rId35"/>
    <p:sldId id="260" r:id="rId36"/>
    <p:sldId id="427" r:id="rId37"/>
    <p:sldId id="259" r:id="rId38"/>
    <p:sldId id="354" r:id="rId39"/>
    <p:sldId id="370" r:id="rId40"/>
    <p:sldId id="367" r:id="rId41"/>
    <p:sldId id="261" r:id="rId42"/>
    <p:sldId id="355" r:id="rId43"/>
    <p:sldId id="356" r:id="rId44"/>
    <p:sldId id="357" r:id="rId45"/>
    <p:sldId id="372" r:id="rId46"/>
    <p:sldId id="262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73" r:id="rId57"/>
    <p:sldId id="353" r:id="rId58"/>
    <p:sldId id="329" r:id="rId59"/>
    <p:sldId id="348" r:id="rId60"/>
    <p:sldId id="349" r:id="rId61"/>
    <p:sldId id="350" r:id="rId62"/>
    <p:sldId id="374" r:id="rId63"/>
    <p:sldId id="375" r:id="rId64"/>
    <p:sldId id="376" r:id="rId65"/>
    <p:sldId id="351" r:id="rId66"/>
    <p:sldId id="377" r:id="rId67"/>
    <p:sldId id="315" r:id="rId68"/>
    <p:sldId id="386" r:id="rId69"/>
    <p:sldId id="328" r:id="rId70"/>
    <p:sldId id="333" r:id="rId71"/>
    <p:sldId id="334" r:id="rId72"/>
    <p:sldId id="378" r:id="rId73"/>
    <p:sldId id="335" r:id="rId74"/>
    <p:sldId id="379" r:id="rId75"/>
    <p:sldId id="342" r:id="rId76"/>
    <p:sldId id="343" r:id="rId77"/>
    <p:sldId id="369" r:id="rId78"/>
    <p:sldId id="327" r:id="rId7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 Korábová" initials="IK" lastIdx="2" clrIdx="0">
    <p:extLst>
      <p:ext uri="{19B8F6BF-5375-455C-9EA6-DF929625EA0E}">
        <p15:presenceInfo xmlns:p15="http://schemas.microsoft.com/office/powerpoint/2012/main" userId="Iva Koráb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F125F-838F-4E81-B081-5EC3D4876DC4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30C744C-A22B-4D33-91AC-5C471727137D}">
      <dgm:prSet/>
      <dgm:spPr/>
      <dgm:t>
        <a:bodyPr/>
        <a:lstStyle/>
        <a:p>
          <a:r>
            <a:rPr lang="cs-CZ"/>
            <a:t>Nikoli morální nebo filozofická VO </a:t>
          </a:r>
          <a:endParaRPr lang="en-US"/>
        </a:p>
      </dgm:t>
    </dgm:pt>
    <dgm:pt modelId="{6D403EF1-3632-4B8D-A455-EB3EAE31F92F}" type="parTrans" cxnId="{784F480B-9A6A-4438-A954-D698DD330F5F}">
      <dgm:prSet/>
      <dgm:spPr/>
      <dgm:t>
        <a:bodyPr/>
        <a:lstStyle/>
        <a:p>
          <a:endParaRPr lang="en-US"/>
        </a:p>
      </dgm:t>
    </dgm:pt>
    <dgm:pt modelId="{912C4D72-B6A5-4831-8B22-F6546C986C27}" type="sibTrans" cxnId="{784F480B-9A6A-4438-A954-D698DD330F5F}">
      <dgm:prSet/>
      <dgm:spPr/>
      <dgm:t>
        <a:bodyPr/>
        <a:lstStyle/>
        <a:p>
          <a:endParaRPr lang="en-US"/>
        </a:p>
      </dgm:t>
    </dgm:pt>
    <dgm:pt modelId="{9F8C0108-90E3-4AD9-B1FE-F9F9AF0A6C0B}">
      <dgm:prSet/>
      <dgm:spPr/>
      <dgm:t>
        <a:bodyPr/>
        <a:lstStyle/>
        <a:p>
          <a:r>
            <a:rPr lang="cs-CZ" b="0" dirty="0"/>
            <a:t>např. ne zodpovězení morálního dilematu zda by měli zdravotníci poskytovat provedení eutanazie, ale namísto toho např. vnímání eutanazie </a:t>
          </a:r>
          <a:r>
            <a:rPr lang="cs-CZ" b="0" dirty="0" err="1"/>
            <a:t>zdr</a:t>
          </a:r>
          <a:r>
            <a:rPr lang="cs-CZ" b="0" dirty="0"/>
            <a:t>. Sestrami</a:t>
          </a:r>
          <a:endParaRPr lang="en-US" dirty="0"/>
        </a:p>
      </dgm:t>
    </dgm:pt>
    <dgm:pt modelId="{7D690067-2094-4332-AE03-63883BA3256C}" type="parTrans" cxnId="{443CCED2-05DF-4C33-9936-3EDC18B40786}">
      <dgm:prSet/>
      <dgm:spPr/>
      <dgm:t>
        <a:bodyPr/>
        <a:lstStyle/>
        <a:p>
          <a:endParaRPr lang="en-US"/>
        </a:p>
      </dgm:t>
    </dgm:pt>
    <dgm:pt modelId="{807A7956-6341-4157-A279-113340EF2842}" type="sibTrans" cxnId="{443CCED2-05DF-4C33-9936-3EDC18B40786}">
      <dgm:prSet/>
      <dgm:spPr/>
      <dgm:t>
        <a:bodyPr/>
        <a:lstStyle/>
        <a:p>
          <a:endParaRPr lang="en-US"/>
        </a:p>
      </dgm:t>
    </dgm:pt>
    <dgm:pt modelId="{CF0FC46D-C025-4D06-B012-7EB2B6187A1D}">
      <dgm:prSet/>
      <dgm:spPr/>
      <dgm:t>
        <a:bodyPr/>
        <a:lstStyle/>
        <a:p>
          <a:r>
            <a:rPr lang="cs-CZ"/>
            <a:t>Formulace: </a:t>
          </a:r>
          <a:endParaRPr lang="en-US"/>
        </a:p>
      </dgm:t>
    </dgm:pt>
    <dgm:pt modelId="{8709352C-19C9-40AC-8B3C-62AF7F8FFA9C}" type="parTrans" cxnId="{336C86FB-CAFE-43FB-AB91-54336A66293B}">
      <dgm:prSet/>
      <dgm:spPr/>
      <dgm:t>
        <a:bodyPr/>
        <a:lstStyle/>
        <a:p>
          <a:endParaRPr lang="en-US"/>
        </a:p>
      </dgm:t>
    </dgm:pt>
    <dgm:pt modelId="{CA793C61-02CB-424F-A1A6-8C6260A8BE75}" type="sibTrans" cxnId="{336C86FB-CAFE-43FB-AB91-54336A66293B}">
      <dgm:prSet/>
      <dgm:spPr/>
      <dgm:t>
        <a:bodyPr/>
        <a:lstStyle/>
        <a:p>
          <a:endParaRPr lang="en-US"/>
        </a:p>
      </dgm:t>
    </dgm:pt>
    <dgm:pt modelId="{1066122C-DD51-4AF6-9BA7-6672469C6364}">
      <dgm:prSet/>
      <dgm:spPr/>
      <dgm:t>
        <a:bodyPr/>
        <a:lstStyle/>
        <a:p>
          <a:r>
            <a:rPr lang="cs-CZ" b="0"/>
            <a:t>Namísto: „Zažívají prvorodičky (v prvních 6 měsících po narození dítěte) pocity nedostatečnosti v roli matky?“ „Jaké jsou pocity prvorodiček (v prvních 6 měsících) ohledně vlastního mateřství?“</a:t>
          </a:r>
          <a:endParaRPr lang="en-US"/>
        </a:p>
      </dgm:t>
    </dgm:pt>
    <dgm:pt modelId="{DF19DE7C-E191-49A8-84D1-0A1D689E4D01}" type="parTrans" cxnId="{3DCA6755-3D5C-47F2-8FDC-2553DBB32FA0}">
      <dgm:prSet/>
      <dgm:spPr/>
      <dgm:t>
        <a:bodyPr/>
        <a:lstStyle/>
        <a:p>
          <a:endParaRPr lang="en-US"/>
        </a:p>
      </dgm:t>
    </dgm:pt>
    <dgm:pt modelId="{25883F62-4769-4550-A0B1-647F98886020}" type="sibTrans" cxnId="{3DCA6755-3D5C-47F2-8FDC-2553DBB32FA0}">
      <dgm:prSet/>
      <dgm:spPr/>
      <dgm:t>
        <a:bodyPr/>
        <a:lstStyle/>
        <a:p>
          <a:endParaRPr lang="en-US"/>
        </a:p>
      </dgm:t>
    </dgm:pt>
    <dgm:pt modelId="{DF2F118B-ED65-4B74-B4B6-24014526DF07}">
      <dgm:prSet/>
      <dgm:spPr/>
      <dgm:t>
        <a:bodyPr/>
        <a:lstStyle/>
        <a:p>
          <a:r>
            <a:rPr lang="cs-CZ"/>
            <a:t>Příklady zkoumatelných VO a témat:</a:t>
          </a:r>
          <a:endParaRPr lang="en-US"/>
        </a:p>
      </dgm:t>
    </dgm:pt>
    <dgm:pt modelId="{78EA33D3-789F-4228-8DA0-14ED35C926C4}" type="parTrans" cxnId="{6703D3A5-44D3-4650-B464-FA9E3B9DAA1B}">
      <dgm:prSet/>
      <dgm:spPr/>
      <dgm:t>
        <a:bodyPr/>
        <a:lstStyle/>
        <a:p>
          <a:endParaRPr lang="en-US"/>
        </a:p>
      </dgm:t>
    </dgm:pt>
    <dgm:pt modelId="{9ACDA99E-DEBB-4D17-90C0-8B976859B71A}" type="sibTrans" cxnId="{6703D3A5-44D3-4650-B464-FA9E3B9DAA1B}">
      <dgm:prSet/>
      <dgm:spPr/>
      <dgm:t>
        <a:bodyPr/>
        <a:lstStyle/>
        <a:p>
          <a:endParaRPr lang="en-US"/>
        </a:p>
      </dgm:t>
    </dgm:pt>
    <dgm:pt modelId="{FCE4A0B2-81AC-4A83-8288-617723F4E575}">
      <dgm:prSet/>
      <dgm:spPr/>
      <dgm:t>
        <a:bodyPr/>
        <a:lstStyle/>
        <a:p>
          <a:r>
            <a:rPr lang="cs-CZ" b="0"/>
            <a:t>Vnímání chronické nemoci vlastního dítěte otci</a:t>
          </a:r>
          <a:endParaRPr lang="en-US"/>
        </a:p>
      </dgm:t>
    </dgm:pt>
    <dgm:pt modelId="{24CBA04D-5040-45F2-8EEA-936BCA7793AB}" type="parTrans" cxnId="{79518A5E-1DFD-4C86-9257-E7001077B01C}">
      <dgm:prSet/>
      <dgm:spPr/>
      <dgm:t>
        <a:bodyPr/>
        <a:lstStyle/>
        <a:p>
          <a:endParaRPr lang="en-US"/>
        </a:p>
      </dgm:t>
    </dgm:pt>
    <dgm:pt modelId="{459DD80A-14E0-473F-96D9-2EFC4D440519}" type="sibTrans" cxnId="{79518A5E-1DFD-4C86-9257-E7001077B01C}">
      <dgm:prSet/>
      <dgm:spPr/>
      <dgm:t>
        <a:bodyPr/>
        <a:lstStyle/>
        <a:p>
          <a:endParaRPr lang="en-US"/>
        </a:p>
      </dgm:t>
    </dgm:pt>
    <dgm:pt modelId="{DA1EEC9A-02FF-438F-9E34-C4ADD7CCF143}">
      <dgm:prSet/>
      <dgm:spPr/>
      <dgm:t>
        <a:bodyPr/>
        <a:lstStyle/>
        <a:p>
          <a:r>
            <a:rPr lang="cs-CZ" b="0"/>
            <a:t>Jak lidé prožívají a zvládají chronickou bolest?</a:t>
          </a:r>
          <a:endParaRPr lang="en-US"/>
        </a:p>
      </dgm:t>
    </dgm:pt>
    <dgm:pt modelId="{C4946C62-5E45-4338-8FC7-C442A743EF43}" type="parTrans" cxnId="{CCCD8A08-73D2-44CF-9071-273CC65E0D66}">
      <dgm:prSet/>
      <dgm:spPr/>
      <dgm:t>
        <a:bodyPr/>
        <a:lstStyle/>
        <a:p>
          <a:endParaRPr lang="en-US"/>
        </a:p>
      </dgm:t>
    </dgm:pt>
    <dgm:pt modelId="{C259C2E4-890E-42E3-B7B2-306BBEB9654C}" type="sibTrans" cxnId="{CCCD8A08-73D2-44CF-9071-273CC65E0D66}">
      <dgm:prSet/>
      <dgm:spPr/>
      <dgm:t>
        <a:bodyPr/>
        <a:lstStyle/>
        <a:p>
          <a:endParaRPr lang="en-US"/>
        </a:p>
      </dgm:t>
    </dgm:pt>
    <dgm:pt modelId="{936315D0-7D6B-4792-86D3-3F5AFD44BDF9}">
      <dgm:prSet/>
      <dgm:spPr/>
      <dgm:t>
        <a:bodyPr/>
        <a:lstStyle/>
        <a:p>
          <a:r>
            <a:rPr lang="cs-CZ" b="0"/>
            <a:t>Zkušenost s porodem císařským řezem u prvorodiček </a:t>
          </a:r>
          <a:endParaRPr lang="en-US"/>
        </a:p>
      </dgm:t>
    </dgm:pt>
    <dgm:pt modelId="{C6B536E0-3A1B-4BDD-9576-ED031AC429F5}" type="parTrans" cxnId="{A8E0E206-6473-4675-B0D8-3CEB325C1950}">
      <dgm:prSet/>
      <dgm:spPr/>
      <dgm:t>
        <a:bodyPr/>
        <a:lstStyle/>
        <a:p>
          <a:endParaRPr lang="en-US"/>
        </a:p>
      </dgm:t>
    </dgm:pt>
    <dgm:pt modelId="{F1480E3F-23A9-4BDA-8BD5-52D010BDC0FA}" type="sibTrans" cxnId="{A8E0E206-6473-4675-B0D8-3CEB325C1950}">
      <dgm:prSet/>
      <dgm:spPr/>
      <dgm:t>
        <a:bodyPr/>
        <a:lstStyle/>
        <a:p>
          <a:endParaRPr lang="en-US"/>
        </a:p>
      </dgm:t>
    </dgm:pt>
    <dgm:pt modelId="{7EDEC621-CCC4-4579-80BF-ECECBBA8BFCC}">
      <dgm:prSet/>
      <dgm:spPr/>
      <dgm:t>
        <a:bodyPr/>
        <a:lstStyle/>
        <a:p>
          <a:r>
            <a:rPr lang="cs-CZ" b="0"/>
            <a:t>(Všechny uvedené otázky by bylo třeba pro potřeby konkrétního výzkumu dále specifikovat)</a:t>
          </a:r>
          <a:endParaRPr lang="en-US"/>
        </a:p>
      </dgm:t>
    </dgm:pt>
    <dgm:pt modelId="{7478825C-71BB-4D8F-8A71-93A6E3E9417B}" type="parTrans" cxnId="{DDBF98E1-00DA-449F-A0CA-139DAE7314FF}">
      <dgm:prSet/>
      <dgm:spPr/>
      <dgm:t>
        <a:bodyPr/>
        <a:lstStyle/>
        <a:p>
          <a:endParaRPr lang="en-US"/>
        </a:p>
      </dgm:t>
    </dgm:pt>
    <dgm:pt modelId="{03D05BAC-8F47-4DA8-9659-872687DC1E4A}" type="sibTrans" cxnId="{DDBF98E1-00DA-449F-A0CA-139DAE7314FF}">
      <dgm:prSet/>
      <dgm:spPr/>
      <dgm:t>
        <a:bodyPr/>
        <a:lstStyle/>
        <a:p>
          <a:endParaRPr lang="en-US"/>
        </a:p>
      </dgm:t>
    </dgm:pt>
    <dgm:pt modelId="{7B3448E5-57AF-45A5-8570-0E9BCC28160F}" type="pres">
      <dgm:prSet presAssocID="{349F125F-838F-4E81-B081-5EC3D4876DC4}" presName="Name0" presStyleCnt="0">
        <dgm:presLayoutVars>
          <dgm:dir/>
          <dgm:animLvl val="lvl"/>
          <dgm:resizeHandles val="exact"/>
        </dgm:presLayoutVars>
      </dgm:prSet>
      <dgm:spPr/>
    </dgm:pt>
    <dgm:pt modelId="{20A16E61-3E87-4444-A46D-03BC47793D11}" type="pres">
      <dgm:prSet presAssocID="{130C744C-A22B-4D33-91AC-5C471727137D}" presName="composite" presStyleCnt="0"/>
      <dgm:spPr/>
    </dgm:pt>
    <dgm:pt modelId="{8B350F1C-3EA8-456F-BD42-8182425A4714}" type="pres">
      <dgm:prSet presAssocID="{130C744C-A22B-4D33-91AC-5C471727137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22427BD-B5D2-43E9-96E8-15115625539D}" type="pres">
      <dgm:prSet presAssocID="{130C744C-A22B-4D33-91AC-5C471727137D}" presName="desTx" presStyleLbl="alignAccFollowNode1" presStyleIdx="0" presStyleCnt="3">
        <dgm:presLayoutVars>
          <dgm:bulletEnabled val="1"/>
        </dgm:presLayoutVars>
      </dgm:prSet>
      <dgm:spPr/>
    </dgm:pt>
    <dgm:pt modelId="{CD724E2A-0D23-4174-BAC1-2853003F3809}" type="pres">
      <dgm:prSet presAssocID="{912C4D72-B6A5-4831-8B22-F6546C986C27}" presName="space" presStyleCnt="0"/>
      <dgm:spPr/>
    </dgm:pt>
    <dgm:pt modelId="{D5ACEFF3-D2A0-4622-8043-7A076D5FA0B5}" type="pres">
      <dgm:prSet presAssocID="{CF0FC46D-C025-4D06-B012-7EB2B6187A1D}" presName="composite" presStyleCnt="0"/>
      <dgm:spPr/>
    </dgm:pt>
    <dgm:pt modelId="{FBBFEAFF-669F-4EB7-99A1-2BE84E881FB9}" type="pres">
      <dgm:prSet presAssocID="{CF0FC46D-C025-4D06-B012-7EB2B6187A1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22C7ED2-779C-455C-95C6-978434BF8C27}" type="pres">
      <dgm:prSet presAssocID="{CF0FC46D-C025-4D06-B012-7EB2B6187A1D}" presName="desTx" presStyleLbl="alignAccFollowNode1" presStyleIdx="1" presStyleCnt="3">
        <dgm:presLayoutVars>
          <dgm:bulletEnabled val="1"/>
        </dgm:presLayoutVars>
      </dgm:prSet>
      <dgm:spPr/>
    </dgm:pt>
    <dgm:pt modelId="{25745F21-F35F-49C0-AFC1-285D5DB7EC9B}" type="pres">
      <dgm:prSet presAssocID="{CA793C61-02CB-424F-A1A6-8C6260A8BE75}" presName="space" presStyleCnt="0"/>
      <dgm:spPr/>
    </dgm:pt>
    <dgm:pt modelId="{9DF3B99F-4076-4826-B073-5B177AEE1826}" type="pres">
      <dgm:prSet presAssocID="{DF2F118B-ED65-4B74-B4B6-24014526DF07}" presName="composite" presStyleCnt="0"/>
      <dgm:spPr/>
    </dgm:pt>
    <dgm:pt modelId="{83362E0B-CDDE-449F-89F3-05F12FF2727A}" type="pres">
      <dgm:prSet presAssocID="{DF2F118B-ED65-4B74-B4B6-24014526DF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6EB8AA4-34F7-4F3C-8428-AD2D738665A5}" type="pres">
      <dgm:prSet presAssocID="{DF2F118B-ED65-4B74-B4B6-24014526DF0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8E0E206-6473-4675-B0D8-3CEB325C1950}" srcId="{DF2F118B-ED65-4B74-B4B6-24014526DF07}" destId="{936315D0-7D6B-4792-86D3-3F5AFD44BDF9}" srcOrd="2" destOrd="0" parTransId="{C6B536E0-3A1B-4BDD-9576-ED031AC429F5}" sibTransId="{F1480E3F-23A9-4BDA-8BD5-52D010BDC0FA}"/>
    <dgm:cxn modelId="{CCCD8A08-73D2-44CF-9071-273CC65E0D66}" srcId="{DF2F118B-ED65-4B74-B4B6-24014526DF07}" destId="{DA1EEC9A-02FF-438F-9E34-C4ADD7CCF143}" srcOrd="1" destOrd="0" parTransId="{C4946C62-5E45-4338-8FC7-C442A743EF43}" sibTransId="{C259C2E4-890E-42E3-B7B2-306BBEB9654C}"/>
    <dgm:cxn modelId="{784F480B-9A6A-4438-A954-D698DD330F5F}" srcId="{349F125F-838F-4E81-B081-5EC3D4876DC4}" destId="{130C744C-A22B-4D33-91AC-5C471727137D}" srcOrd="0" destOrd="0" parTransId="{6D403EF1-3632-4B8D-A455-EB3EAE31F92F}" sibTransId="{912C4D72-B6A5-4831-8B22-F6546C986C27}"/>
    <dgm:cxn modelId="{A457B22D-2178-4037-A8B5-8DD86F315506}" type="presOf" srcId="{DA1EEC9A-02FF-438F-9E34-C4ADD7CCF143}" destId="{A6EB8AA4-34F7-4F3C-8428-AD2D738665A5}" srcOrd="0" destOrd="1" presId="urn:microsoft.com/office/officeart/2005/8/layout/hList1"/>
    <dgm:cxn modelId="{09F29E3D-CC91-4653-B633-423B5AD78F8F}" type="presOf" srcId="{349F125F-838F-4E81-B081-5EC3D4876DC4}" destId="{7B3448E5-57AF-45A5-8570-0E9BCC28160F}" srcOrd="0" destOrd="0" presId="urn:microsoft.com/office/officeart/2005/8/layout/hList1"/>
    <dgm:cxn modelId="{79518A5E-1DFD-4C86-9257-E7001077B01C}" srcId="{DF2F118B-ED65-4B74-B4B6-24014526DF07}" destId="{FCE4A0B2-81AC-4A83-8288-617723F4E575}" srcOrd="0" destOrd="0" parTransId="{24CBA04D-5040-45F2-8EEA-936BCA7793AB}" sibTransId="{459DD80A-14E0-473F-96D9-2EFC4D440519}"/>
    <dgm:cxn modelId="{F7E9FD48-AD5F-4297-B25A-EAEB207E8ABE}" type="presOf" srcId="{7EDEC621-CCC4-4579-80BF-ECECBBA8BFCC}" destId="{A6EB8AA4-34F7-4F3C-8428-AD2D738665A5}" srcOrd="0" destOrd="3" presId="urn:microsoft.com/office/officeart/2005/8/layout/hList1"/>
    <dgm:cxn modelId="{C5D4216F-A49B-48CD-84EA-6C060CF6E247}" type="presOf" srcId="{CF0FC46D-C025-4D06-B012-7EB2B6187A1D}" destId="{FBBFEAFF-669F-4EB7-99A1-2BE84E881FB9}" srcOrd="0" destOrd="0" presId="urn:microsoft.com/office/officeart/2005/8/layout/hList1"/>
    <dgm:cxn modelId="{3DCA6755-3D5C-47F2-8FDC-2553DBB32FA0}" srcId="{CF0FC46D-C025-4D06-B012-7EB2B6187A1D}" destId="{1066122C-DD51-4AF6-9BA7-6672469C6364}" srcOrd="0" destOrd="0" parTransId="{DF19DE7C-E191-49A8-84D1-0A1D689E4D01}" sibTransId="{25883F62-4769-4550-A0B1-647F98886020}"/>
    <dgm:cxn modelId="{37055955-8696-4915-A167-0B0B6C718E1D}" type="presOf" srcId="{130C744C-A22B-4D33-91AC-5C471727137D}" destId="{8B350F1C-3EA8-456F-BD42-8182425A4714}" srcOrd="0" destOrd="0" presId="urn:microsoft.com/office/officeart/2005/8/layout/hList1"/>
    <dgm:cxn modelId="{26228E58-20F7-4C2E-BB3B-99E7165CD5FF}" type="presOf" srcId="{FCE4A0B2-81AC-4A83-8288-617723F4E575}" destId="{A6EB8AA4-34F7-4F3C-8428-AD2D738665A5}" srcOrd="0" destOrd="0" presId="urn:microsoft.com/office/officeart/2005/8/layout/hList1"/>
    <dgm:cxn modelId="{9DEA28A1-DD18-4A90-9416-B57F58C92590}" type="presOf" srcId="{DF2F118B-ED65-4B74-B4B6-24014526DF07}" destId="{83362E0B-CDDE-449F-89F3-05F12FF2727A}" srcOrd="0" destOrd="0" presId="urn:microsoft.com/office/officeart/2005/8/layout/hList1"/>
    <dgm:cxn modelId="{6703D3A5-44D3-4650-B464-FA9E3B9DAA1B}" srcId="{349F125F-838F-4E81-B081-5EC3D4876DC4}" destId="{DF2F118B-ED65-4B74-B4B6-24014526DF07}" srcOrd="2" destOrd="0" parTransId="{78EA33D3-789F-4228-8DA0-14ED35C926C4}" sibTransId="{9ACDA99E-DEBB-4D17-90C0-8B976859B71A}"/>
    <dgm:cxn modelId="{443CCED2-05DF-4C33-9936-3EDC18B40786}" srcId="{130C744C-A22B-4D33-91AC-5C471727137D}" destId="{9F8C0108-90E3-4AD9-B1FE-F9F9AF0A6C0B}" srcOrd="0" destOrd="0" parTransId="{7D690067-2094-4332-AE03-63883BA3256C}" sibTransId="{807A7956-6341-4157-A279-113340EF2842}"/>
    <dgm:cxn modelId="{9B4C7FD7-323B-40BA-A55D-3430910278A5}" type="presOf" srcId="{1066122C-DD51-4AF6-9BA7-6672469C6364}" destId="{A22C7ED2-779C-455C-95C6-978434BF8C27}" srcOrd="0" destOrd="0" presId="urn:microsoft.com/office/officeart/2005/8/layout/hList1"/>
    <dgm:cxn modelId="{DDBF98E1-00DA-449F-A0CA-139DAE7314FF}" srcId="{936315D0-7D6B-4792-86D3-3F5AFD44BDF9}" destId="{7EDEC621-CCC4-4579-80BF-ECECBBA8BFCC}" srcOrd="0" destOrd="0" parTransId="{7478825C-71BB-4D8F-8A71-93A6E3E9417B}" sibTransId="{03D05BAC-8F47-4DA8-9659-872687DC1E4A}"/>
    <dgm:cxn modelId="{2A04D2E1-123E-4982-873B-E609A68DF6C1}" type="presOf" srcId="{9F8C0108-90E3-4AD9-B1FE-F9F9AF0A6C0B}" destId="{B22427BD-B5D2-43E9-96E8-15115625539D}" srcOrd="0" destOrd="0" presId="urn:microsoft.com/office/officeart/2005/8/layout/hList1"/>
    <dgm:cxn modelId="{ED392AE7-0D5D-4A8E-AE09-3DE9E8DD5A0A}" type="presOf" srcId="{936315D0-7D6B-4792-86D3-3F5AFD44BDF9}" destId="{A6EB8AA4-34F7-4F3C-8428-AD2D738665A5}" srcOrd="0" destOrd="2" presId="urn:microsoft.com/office/officeart/2005/8/layout/hList1"/>
    <dgm:cxn modelId="{336C86FB-CAFE-43FB-AB91-54336A66293B}" srcId="{349F125F-838F-4E81-B081-5EC3D4876DC4}" destId="{CF0FC46D-C025-4D06-B012-7EB2B6187A1D}" srcOrd="1" destOrd="0" parTransId="{8709352C-19C9-40AC-8B3C-62AF7F8FFA9C}" sibTransId="{CA793C61-02CB-424F-A1A6-8C6260A8BE75}"/>
    <dgm:cxn modelId="{CB89648C-38C9-4B28-9C8B-D9C61D0E456E}" type="presParOf" srcId="{7B3448E5-57AF-45A5-8570-0E9BCC28160F}" destId="{20A16E61-3E87-4444-A46D-03BC47793D11}" srcOrd="0" destOrd="0" presId="urn:microsoft.com/office/officeart/2005/8/layout/hList1"/>
    <dgm:cxn modelId="{F4ACDB65-03C7-4214-BE4D-144307730814}" type="presParOf" srcId="{20A16E61-3E87-4444-A46D-03BC47793D11}" destId="{8B350F1C-3EA8-456F-BD42-8182425A4714}" srcOrd="0" destOrd="0" presId="urn:microsoft.com/office/officeart/2005/8/layout/hList1"/>
    <dgm:cxn modelId="{8E35F864-7B89-4DF6-93C4-5C4B8C609920}" type="presParOf" srcId="{20A16E61-3E87-4444-A46D-03BC47793D11}" destId="{B22427BD-B5D2-43E9-96E8-15115625539D}" srcOrd="1" destOrd="0" presId="urn:microsoft.com/office/officeart/2005/8/layout/hList1"/>
    <dgm:cxn modelId="{DA52721E-8F33-45AF-85F0-46D209CD723F}" type="presParOf" srcId="{7B3448E5-57AF-45A5-8570-0E9BCC28160F}" destId="{CD724E2A-0D23-4174-BAC1-2853003F3809}" srcOrd="1" destOrd="0" presId="urn:microsoft.com/office/officeart/2005/8/layout/hList1"/>
    <dgm:cxn modelId="{97C43C8B-28CD-45AD-AA18-0BD24113200A}" type="presParOf" srcId="{7B3448E5-57AF-45A5-8570-0E9BCC28160F}" destId="{D5ACEFF3-D2A0-4622-8043-7A076D5FA0B5}" srcOrd="2" destOrd="0" presId="urn:microsoft.com/office/officeart/2005/8/layout/hList1"/>
    <dgm:cxn modelId="{440B9980-4A22-4DF3-8F42-A1E009F2809C}" type="presParOf" srcId="{D5ACEFF3-D2A0-4622-8043-7A076D5FA0B5}" destId="{FBBFEAFF-669F-4EB7-99A1-2BE84E881FB9}" srcOrd="0" destOrd="0" presId="urn:microsoft.com/office/officeart/2005/8/layout/hList1"/>
    <dgm:cxn modelId="{7D6850B3-A53A-4A02-A44B-324A76077509}" type="presParOf" srcId="{D5ACEFF3-D2A0-4622-8043-7A076D5FA0B5}" destId="{A22C7ED2-779C-455C-95C6-978434BF8C27}" srcOrd="1" destOrd="0" presId="urn:microsoft.com/office/officeart/2005/8/layout/hList1"/>
    <dgm:cxn modelId="{DD8BF463-C4E9-44CF-A517-6CE0E6BC8825}" type="presParOf" srcId="{7B3448E5-57AF-45A5-8570-0E9BCC28160F}" destId="{25745F21-F35F-49C0-AFC1-285D5DB7EC9B}" srcOrd="3" destOrd="0" presId="urn:microsoft.com/office/officeart/2005/8/layout/hList1"/>
    <dgm:cxn modelId="{580CBCC6-48A6-4BCE-8AB1-5FD998D8364F}" type="presParOf" srcId="{7B3448E5-57AF-45A5-8570-0E9BCC28160F}" destId="{9DF3B99F-4076-4826-B073-5B177AEE1826}" srcOrd="4" destOrd="0" presId="urn:microsoft.com/office/officeart/2005/8/layout/hList1"/>
    <dgm:cxn modelId="{1CA02707-4020-413F-A2DD-E9C146BC3150}" type="presParOf" srcId="{9DF3B99F-4076-4826-B073-5B177AEE1826}" destId="{83362E0B-CDDE-449F-89F3-05F12FF2727A}" srcOrd="0" destOrd="0" presId="urn:microsoft.com/office/officeart/2005/8/layout/hList1"/>
    <dgm:cxn modelId="{95A10107-8A29-4935-AE42-ADCB9E811C68}" type="presParOf" srcId="{9DF3B99F-4076-4826-B073-5B177AEE1826}" destId="{A6EB8AA4-34F7-4F3C-8428-AD2D738665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DFAB7-4BE1-4923-9BEB-B5133DB560D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D1C9EB-F015-4409-8E5F-F5D1E0BA6513}">
      <dgm:prSet/>
      <dgm:spPr/>
      <dgm:t>
        <a:bodyPr/>
        <a:lstStyle/>
        <a:p>
          <a:r>
            <a:rPr lang="cs-CZ"/>
            <a:t>Otázka musí být zkoumatelná</a:t>
          </a:r>
          <a:endParaRPr lang="en-US"/>
        </a:p>
      </dgm:t>
    </dgm:pt>
    <dgm:pt modelId="{A135926F-55FB-4252-89CD-2EAD864BAD13}" type="parTrans" cxnId="{5E41ABB7-133D-4934-A5F0-8D4D11AA1B40}">
      <dgm:prSet/>
      <dgm:spPr/>
      <dgm:t>
        <a:bodyPr/>
        <a:lstStyle/>
        <a:p>
          <a:endParaRPr lang="en-US"/>
        </a:p>
      </dgm:t>
    </dgm:pt>
    <dgm:pt modelId="{674BC8FF-BB44-49E6-9A75-48C2DF12D5C5}" type="sibTrans" cxnId="{5E41ABB7-133D-4934-A5F0-8D4D11AA1B40}">
      <dgm:prSet/>
      <dgm:spPr/>
      <dgm:t>
        <a:bodyPr/>
        <a:lstStyle/>
        <a:p>
          <a:endParaRPr lang="en-US"/>
        </a:p>
      </dgm:t>
    </dgm:pt>
    <dgm:pt modelId="{1B238FC0-9280-4014-B66E-2CC451469C20}">
      <dgm:prSet/>
      <dgm:spPr/>
      <dgm:t>
        <a:bodyPr/>
        <a:lstStyle/>
        <a:p>
          <a:r>
            <a:rPr lang="cs-CZ" b="0"/>
            <a:t>Nikoli morální nebo filozofická – např. ne zodpovězení morálního dilematu zda by měli zdravotníci poskytovat provedení eutanazie, ale namísto toho např. vnímání eutanazie zdr. Sestrami</a:t>
          </a:r>
          <a:endParaRPr lang="en-US"/>
        </a:p>
      </dgm:t>
    </dgm:pt>
    <dgm:pt modelId="{201BE898-1FCA-420D-A9EA-F85221AB3F63}" type="parTrans" cxnId="{30FEDDEE-A02D-4F88-A777-33A61E73CF2C}">
      <dgm:prSet/>
      <dgm:spPr/>
      <dgm:t>
        <a:bodyPr/>
        <a:lstStyle/>
        <a:p>
          <a:endParaRPr lang="en-US"/>
        </a:p>
      </dgm:t>
    </dgm:pt>
    <dgm:pt modelId="{B95AF397-4AF8-46AD-83D2-1CE5CC15950F}" type="sibTrans" cxnId="{30FEDDEE-A02D-4F88-A777-33A61E73CF2C}">
      <dgm:prSet/>
      <dgm:spPr/>
      <dgm:t>
        <a:bodyPr/>
        <a:lstStyle/>
        <a:p>
          <a:endParaRPr lang="en-US"/>
        </a:p>
      </dgm:t>
    </dgm:pt>
    <dgm:pt modelId="{51893696-97B7-4995-99A4-8BA124B02E54}">
      <dgm:prSet/>
      <dgm:spPr/>
      <dgm:t>
        <a:bodyPr/>
        <a:lstStyle/>
        <a:p>
          <a:r>
            <a:rPr lang="cs-CZ" b="0"/>
            <a:t>Namísto: „Zažívají prvorodičky (v prvních 6 měsících po narození dítěte) pocity nedostatečnosti v roli matky?“ „Jaké jsou pocity prvorodiček (v prvních 6 měsících) ohledně vlastního mateřství?“</a:t>
          </a:r>
          <a:endParaRPr lang="en-US"/>
        </a:p>
      </dgm:t>
    </dgm:pt>
    <dgm:pt modelId="{45579BF2-0DB5-41DA-B057-04BFB8D6DCC7}" type="parTrans" cxnId="{3C497370-94BB-4205-951E-F710646BC50D}">
      <dgm:prSet/>
      <dgm:spPr/>
      <dgm:t>
        <a:bodyPr/>
        <a:lstStyle/>
        <a:p>
          <a:endParaRPr lang="en-US"/>
        </a:p>
      </dgm:t>
    </dgm:pt>
    <dgm:pt modelId="{19A4D05B-1D11-4CAA-B892-D12FEDCC2A29}" type="sibTrans" cxnId="{3C497370-94BB-4205-951E-F710646BC50D}">
      <dgm:prSet/>
      <dgm:spPr/>
      <dgm:t>
        <a:bodyPr/>
        <a:lstStyle/>
        <a:p>
          <a:endParaRPr lang="en-US"/>
        </a:p>
      </dgm:t>
    </dgm:pt>
    <dgm:pt modelId="{DE977CEF-6719-4A08-9A0B-B23A6767AB97}">
      <dgm:prSet/>
      <dgm:spPr/>
      <dgm:t>
        <a:bodyPr/>
        <a:lstStyle/>
        <a:p>
          <a:r>
            <a:rPr lang="cs-CZ"/>
            <a:t>Relevantní a vhodné téma</a:t>
          </a:r>
          <a:endParaRPr lang="en-US"/>
        </a:p>
      </dgm:t>
    </dgm:pt>
    <dgm:pt modelId="{07ABCFC6-000F-4280-A5E5-36B8DF24A982}" type="parTrans" cxnId="{A21A97A4-04AE-4526-913D-DD87F4E19BEA}">
      <dgm:prSet/>
      <dgm:spPr/>
      <dgm:t>
        <a:bodyPr/>
        <a:lstStyle/>
        <a:p>
          <a:endParaRPr lang="en-US"/>
        </a:p>
      </dgm:t>
    </dgm:pt>
    <dgm:pt modelId="{A8888CA2-4380-404D-9FA7-FCDD0D2E74B6}" type="sibTrans" cxnId="{A21A97A4-04AE-4526-913D-DD87F4E19BEA}">
      <dgm:prSet/>
      <dgm:spPr/>
      <dgm:t>
        <a:bodyPr/>
        <a:lstStyle/>
        <a:p>
          <a:endParaRPr lang="en-US"/>
        </a:p>
      </dgm:t>
    </dgm:pt>
    <dgm:pt modelId="{64522B54-B1DA-4211-A86B-CF65423DA237}">
      <dgm:prSet/>
      <dgm:spPr/>
      <dgm:t>
        <a:bodyPr/>
        <a:lstStyle/>
        <a:p>
          <a:r>
            <a:rPr lang="en-US"/>
            <a:t>Práce musí být proveditelná v rámci přiděleného časového rozpětí a zdrojů</a:t>
          </a:r>
        </a:p>
      </dgm:t>
    </dgm:pt>
    <dgm:pt modelId="{7E3C6D83-5A27-4B0A-A965-9B6F288F6DE5}" type="parTrans" cxnId="{9148BEE0-E1A7-4185-B49D-FF6CF725AF53}">
      <dgm:prSet/>
      <dgm:spPr/>
      <dgm:t>
        <a:bodyPr/>
        <a:lstStyle/>
        <a:p>
          <a:endParaRPr lang="en-US"/>
        </a:p>
      </dgm:t>
    </dgm:pt>
    <dgm:pt modelId="{5ADF572E-A1CB-4DDA-8F6C-1ECF8EB0769B}" type="sibTrans" cxnId="{9148BEE0-E1A7-4185-B49D-FF6CF725AF53}">
      <dgm:prSet/>
      <dgm:spPr/>
      <dgm:t>
        <a:bodyPr/>
        <a:lstStyle/>
        <a:p>
          <a:endParaRPr lang="en-US"/>
        </a:p>
      </dgm:t>
    </dgm:pt>
    <dgm:pt modelId="{F312435D-3BD4-4CEB-8B97-2D3AAD0B2215}">
      <dgm:prSet/>
      <dgm:spPr/>
      <dgm:t>
        <a:bodyPr/>
        <a:lstStyle/>
        <a:p>
          <a:r>
            <a:rPr lang="cs-CZ"/>
            <a:t>Výzkum by měl být pro výzkumníka zajímavý</a:t>
          </a:r>
          <a:endParaRPr lang="en-US"/>
        </a:p>
      </dgm:t>
    </dgm:pt>
    <dgm:pt modelId="{AAC4AAD6-0CE6-44C7-9F02-3AE9A2F1A1DE}" type="parTrans" cxnId="{6E6F68E3-730F-44A6-9DBB-C749C05D44F7}">
      <dgm:prSet/>
      <dgm:spPr/>
      <dgm:t>
        <a:bodyPr/>
        <a:lstStyle/>
        <a:p>
          <a:endParaRPr lang="en-US"/>
        </a:p>
      </dgm:t>
    </dgm:pt>
    <dgm:pt modelId="{1452E13D-A2F7-477B-988B-E9DFEC47AEE1}" type="sibTrans" cxnId="{6E6F68E3-730F-44A6-9DBB-C749C05D44F7}">
      <dgm:prSet/>
      <dgm:spPr/>
      <dgm:t>
        <a:bodyPr/>
        <a:lstStyle/>
        <a:p>
          <a:endParaRPr lang="en-US"/>
        </a:p>
      </dgm:t>
    </dgm:pt>
    <dgm:pt modelId="{F16CA4AF-F378-49BF-8F2C-60A2918C1312}" type="pres">
      <dgm:prSet presAssocID="{851DFAB7-4BE1-4923-9BEB-B5133DB560D0}" presName="linear" presStyleCnt="0">
        <dgm:presLayoutVars>
          <dgm:animLvl val="lvl"/>
          <dgm:resizeHandles val="exact"/>
        </dgm:presLayoutVars>
      </dgm:prSet>
      <dgm:spPr/>
    </dgm:pt>
    <dgm:pt modelId="{EA50E7E8-D94A-442B-905B-BF9C5FDCA456}" type="pres">
      <dgm:prSet presAssocID="{33D1C9EB-F015-4409-8E5F-F5D1E0BA65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CE12E7-181F-4698-9678-DB72BE4A1F2F}" type="pres">
      <dgm:prSet presAssocID="{33D1C9EB-F015-4409-8E5F-F5D1E0BA6513}" presName="childText" presStyleLbl="revTx" presStyleIdx="0" presStyleCnt="1">
        <dgm:presLayoutVars>
          <dgm:bulletEnabled val="1"/>
        </dgm:presLayoutVars>
      </dgm:prSet>
      <dgm:spPr/>
    </dgm:pt>
    <dgm:pt modelId="{B1DCECD8-5A7F-4E20-A0EF-7E8B03CCA08F}" type="pres">
      <dgm:prSet presAssocID="{DE977CEF-6719-4A08-9A0B-B23A6767AB9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4917FC-69BB-4D27-B076-85B78934BE9C}" type="pres">
      <dgm:prSet presAssocID="{A8888CA2-4380-404D-9FA7-FCDD0D2E74B6}" presName="spacer" presStyleCnt="0"/>
      <dgm:spPr/>
    </dgm:pt>
    <dgm:pt modelId="{15B0A188-8418-4B20-ABFD-7032AB432C93}" type="pres">
      <dgm:prSet presAssocID="{64522B54-B1DA-4211-A86B-CF65423DA2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00BB43-8BC6-4E8F-B342-0A4EB120CCD5}" type="pres">
      <dgm:prSet presAssocID="{5ADF572E-A1CB-4DDA-8F6C-1ECF8EB0769B}" presName="spacer" presStyleCnt="0"/>
      <dgm:spPr/>
    </dgm:pt>
    <dgm:pt modelId="{088090AC-3077-402F-A997-E77071E8B818}" type="pres">
      <dgm:prSet presAssocID="{F312435D-3BD4-4CEB-8B97-2D3AAD0B22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DE95625-6BAA-4575-8481-252F52B75F51}" type="presOf" srcId="{1B238FC0-9280-4014-B66E-2CC451469C20}" destId="{A8CE12E7-181F-4698-9678-DB72BE4A1F2F}" srcOrd="0" destOrd="0" presId="urn:microsoft.com/office/officeart/2005/8/layout/vList2"/>
    <dgm:cxn modelId="{D8DDD65C-BC73-4173-B5B2-5F4366B1ABB0}" type="presOf" srcId="{51893696-97B7-4995-99A4-8BA124B02E54}" destId="{A8CE12E7-181F-4698-9678-DB72BE4A1F2F}" srcOrd="0" destOrd="1" presId="urn:microsoft.com/office/officeart/2005/8/layout/vList2"/>
    <dgm:cxn modelId="{3C497370-94BB-4205-951E-F710646BC50D}" srcId="{33D1C9EB-F015-4409-8E5F-F5D1E0BA6513}" destId="{51893696-97B7-4995-99A4-8BA124B02E54}" srcOrd="1" destOrd="0" parTransId="{45579BF2-0DB5-41DA-B057-04BFB8D6DCC7}" sibTransId="{19A4D05B-1D11-4CAA-B892-D12FEDCC2A29}"/>
    <dgm:cxn modelId="{32E3DF72-A149-4B4E-944E-F81ECE71C14D}" type="presOf" srcId="{F312435D-3BD4-4CEB-8B97-2D3AAD0B2215}" destId="{088090AC-3077-402F-A997-E77071E8B818}" srcOrd="0" destOrd="0" presId="urn:microsoft.com/office/officeart/2005/8/layout/vList2"/>
    <dgm:cxn modelId="{4F1B19A0-2511-48B5-81B0-BF872BE716B3}" type="presOf" srcId="{33D1C9EB-F015-4409-8E5F-F5D1E0BA6513}" destId="{EA50E7E8-D94A-442B-905B-BF9C5FDCA456}" srcOrd="0" destOrd="0" presId="urn:microsoft.com/office/officeart/2005/8/layout/vList2"/>
    <dgm:cxn modelId="{A21A97A4-04AE-4526-913D-DD87F4E19BEA}" srcId="{851DFAB7-4BE1-4923-9BEB-B5133DB560D0}" destId="{DE977CEF-6719-4A08-9A0B-B23A6767AB97}" srcOrd="1" destOrd="0" parTransId="{07ABCFC6-000F-4280-A5E5-36B8DF24A982}" sibTransId="{A8888CA2-4380-404D-9FA7-FCDD0D2E74B6}"/>
    <dgm:cxn modelId="{5E41ABB7-133D-4934-A5F0-8D4D11AA1B40}" srcId="{851DFAB7-4BE1-4923-9BEB-B5133DB560D0}" destId="{33D1C9EB-F015-4409-8E5F-F5D1E0BA6513}" srcOrd="0" destOrd="0" parTransId="{A135926F-55FB-4252-89CD-2EAD864BAD13}" sibTransId="{674BC8FF-BB44-49E6-9A75-48C2DF12D5C5}"/>
    <dgm:cxn modelId="{EEC531BA-6498-49F9-A8AE-F97CB6A3185B}" type="presOf" srcId="{851DFAB7-4BE1-4923-9BEB-B5133DB560D0}" destId="{F16CA4AF-F378-49BF-8F2C-60A2918C1312}" srcOrd="0" destOrd="0" presId="urn:microsoft.com/office/officeart/2005/8/layout/vList2"/>
    <dgm:cxn modelId="{D6268EBD-6BDC-4406-90C5-1418254B8DB3}" type="presOf" srcId="{64522B54-B1DA-4211-A86B-CF65423DA237}" destId="{15B0A188-8418-4B20-ABFD-7032AB432C93}" srcOrd="0" destOrd="0" presId="urn:microsoft.com/office/officeart/2005/8/layout/vList2"/>
    <dgm:cxn modelId="{9148BEE0-E1A7-4185-B49D-FF6CF725AF53}" srcId="{851DFAB7-4BE1-4923-9BEB-B5133DB560D0}" destId="{64522B54-B1DA-4211-A86B-CF65423DA237}" srcOrd="2" destOrd="0" parTransId="{7E3C6D83-5A27-4B0A-A965-9B6F288F6DE5}" sibTransId="{5ADF572E-A1CB-4DDA-8F6C-1ECF8EB0769B}"/>
    <dgm:cxn modelId="{6E6F68E3-730F-44A6-9DBB-C749C05D44F7}" srcId="{851DFAB7-4BE1-4923-9BEB-B5133DB560D0}" destId="{F312435D-3BD4-4CEB-8B97-2D3AAD0B2215}" srcOrd="3" destOrd="0" parTransId="{AAC4AAD6-0CE6-44C7-9F02-3AE9A2F1A1DE}" sibTransId="{1452E13D-A2F7-477B-988B-E9DFEC47AEE1}"/>
    <dgm:cxn modelId="{30FEDDEE-A02D-4F88-A777-33A61E73CF2C}" srcId="{33D1C9EB-F015-4409-8E5F-F5D1E0BA6513}" destId="{1B238FC0-9280-4014-B66E-2CC451469C20}" srcOrd="0" destOrd="0" parTransId="{201BE898-1FCA-420D-A9EA-F85221AB3F63}" sibTransId="{B95AF397-4AF8-46AD-83D2-1CE5CC15950F}"/>
    <dgm:cxn modelId="{767EE2F8-DC38-4A23-9D1A-7FD4DEE40C33}" type="presOf" srcId="{DE977CEF-6719-4A08-9A0B-B23A6767AB97}" destId="{B1DCECD8-5A7F-4E20-A0EF-7E8B03CCA08F}" srcOrd="0" destOrd="0" presId="urn:microsoft.com/office/officeart/2005/8/layout/vList2"/>
    <dgm:cxn modelId="{621AC504-3D1E-4E57-A835-FA9334EF5966}" type="presParOf" srcId="{F16CA4AF-F378-49BF-8F2C-60A2918C1312}" destId="{EA50E7E8-D94A-442B-905B-BF9C5FDCA456}" srcOrd="0" destOrd="0" presId="urn:microsoft.com/office/officeart/2005/8/layout/vList2"/>
    <dgm:cxn modelId="{380C5B67-FD7C-4D87-9EB6-18BB081DBD0E}" type="presParOf" srcId="{F16CA4AF-F378-49BF-8F2C-60A2918C1312}" destId="{A8CE12E7-181F-4698-9678-DB72BE4A1F2F}" srcOrd="1" destOrd="0" presId="urn:microsoft.com/office/officeart/2005/8/layout/vList2"/>
    <dgm:cxn modelId="{66D9773E-3A79-41F7-BABB-61109E1DEEA4}" type="presParOf" srcId="{F16CA4AF-F378-49BF-8F2C-60A2918C1312}" destId="{B1DCECD8-5A7F-4E20-A0EF-7E8B03CCA08F}" srcOrd="2" destOrd="0" presId="urn:microsoft.com/office/officeart/2005/8/layout/vList2"/>
    <dgm:cxn modelId="{1E792963-2244-49E3-A94E-E8A36E0AF6B5}" type="presParOf" srcId="{F16CA4AF-F378-49BF-8F2C-60A2918C1312}" destId="{194917FC-69BB-4D27-B076-85B78934BE9C}" srcOrd="3" destOrd="0" presId="urn:microsoft.com/office/officeart/2005/8/layout/vList2"/>
    <dgm:cxn modelId="{A7E8B210-E9B5-47CF-B6DF-8E88DA11802A}" type="presParOf" srcId="{F16CA4AF-F378-49BF-8F2C-60A2918C1312}" destId="{15B0A188-8418-4B20-ABFD-7032AB432C93}" srcOrd="4" destOrd="0" presId="urn:microsoft.com/office/officeart/2005/8/layout/vList2"/>
    <dgm:cxn modelId="{368A44B0-7B2A-4801-86B0-DC06A8102E7D}" type="presParOf" srcId="{F16CA4AF-F378-49BF-8F2C-60A2918C1312}" destId="{5300BB43-8BC6-4E8F-B342-0A4EB120CCD5}" srcOrd="5" destOrd="0" presId="urn:microsoft.com/office/officeart/2005/8/layout/vList2"/>
    <dgm:cxn modelId="{939D39D2-DB88-4299-AAEA-9028334D8839}" type="presParOf" srcId="{F16CA4AF-F378-49BF-8F2C-60A2918C1312}" destId="{088090AC-3077-402F-A997-E77071E8B8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D13B2A-AE38-4B55-88CA-5C4E04D185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BD06E3-92B3-49A4-B30C-425F71C004B0}">
      <dgm:prSet/>
      <dgm:spPr/>
      <dgm:t>
        <a:bodyPr/>
        <a:lstStyle/>
        <a:p>
          <a:r>
            <a:rPr lang="en-US" b="1" dirty="0"/>
            <a:t>Relevance</a:t>
          </a:r>
          <a:r>
            <a:rPr lang="cs-CZ" dirty="0"/>
            <a:t>: výzkum propojen s klinickou praxí nebo profesionálními tématy, VO důležitá pro pacienty či klienty, zdravotníky nebo společnost jako celek, obohacení poznání v oblasti zdravotní péče</a:t>
          </a:r>
          <a:endParaRPr lang="en-US" dirty="0"/>
        </a:p>
      </dgm:t>
    </dgm:pt>
    <dgm:pt modelId="{191E8155-E49A-4A72-9394-96F1420A3349}" type="parTrans" cxnId="{CA5F1E1B-D6B7-4814-AC9B-E58BDBBD0EA4}">
      <dgm:prSet/>
      <dgm:spPr/>
      <dgm:t>
        <a:bodyPr/>
        <a:lstStyle/>
        <a:p>
          <a:endParaRPr lang="en-US"/>
        </a:p>
      </dgm:t>
    </dgm:pt>
    <dgm:pt modelId="{4A35945F-8377-4DF3-A4C8-ADDC47F418A3}" type="sibTrans" cxnId="{CA5F1E1B-D6B7-4814-AC9B-E58BDBBD0EA4}">
      <dgm:prSet/>
      <dgm:spPr/>
      <dgm:t>
        <a:bodyPr/>
        <a:lstStyle/>
        <a:p>
          <a:endParaRPr lang="en-US"/>
        </a:p>
      </dgm:t>
    </dgm:pt>
    <dgm:pt modelId="{0F52156E-68F5-4680-A4E9-BADE299C888E}">
      <dgm:prSet/>
      <dgm:spPr/>
      <dgm:t>
        <a:bodyPr/>
        <a:lstStyle/>
        <a:p>
          <a:r>
            <a:rPr lang="cs-CZ" dirty="0"/>
            <a:t>Výsledky </a:t>
          </a:r>
          <a:r>
            <a:rPr lang="cs-CZ" b="1" dirty="0"/>
            <a:t>aplikovatelné do praxe</a:t>
          </a:r>
          <a:r>
            <a:rPr lang="cs-CZ" dirty="0"/>
            <a:t>, edukace a řízení, legitimizace existujících praktik nebo iniciace změny</a:t>
          </a:r>
          <a:endParaRPr lang="en-US" dirty="0"/>
        </a:p>
      </dgm:t>
    </dgm:pt>
    <dgm:pt modelId="{EB8028DF-4386-4447-AC93-FA051BD04BAE}" type="parTrans" cxnId="{B33139B5-00E9-4864-8059-347FE3722248}">
      <dgm:prSet/>
      <dgm:spPr/>
      <dgm:t>
        <a:bodyPr/>
        <a:lstStyle/>
        <a:p>
          <a:endParaRPr lang="en-US"/>
        </a:p>
      </dgm:t>
    </dgm:pt>
    <dgm:pt modelId="{58A33A13-32AF-4C06-8714-88EEE78BEDEF}" type="sibTrans" cxnId="{B33139B5-00E9-4864-8059-347FE3722248}">
      <dgm:prSet/>
      <dgm:spPr/>
      <dgm:t>
        <a:bodyPr/>
        <a:lstStyle/>
        <a:p>
          <a:endParaRPr lang="en-US"/>
        </a:p>
      </dgm:t>
    </dgm:pt>
    <dgm:pt modelId="{F9DC81B0-C385-410A-A785-9DB9C17B1C0F}" type="pres">
      <dgm:prSet presAssocID="{B5D13B2A-AE38-4B55-88CA-5C4E04D18586}" presName="linear" presStyleCnt="0">
        <dgm:presLayoutVars>
          <dgm:animLvl val="lvl"/>
          <dgm:resizeHandles val="exact"/>
        </dgm:presLayoutVars>
      </dgm:prSet>
      <dgm:spPr/>
    </dgm:pt>
    <dgm:pt modelId="{96B4CFA5-5254-4DA7-A635-1A7F55BAD085}" type="pres">
      <dgm:prSet presAssocID="{0FBD06E3-92B3-49A4-B30C-425F71C004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E38CA5-2C28-4A57-928D-5E15307F62C7}" type="pres">
      <dgm:prSet presAssocID="{4A35945F-8377-4DF3-A4C8-ADDC47F418A3}" presName="spacer" presStyleCnt="0"/>
      <dgm:spPr/>
    </dgm:pt>
    <dgm:pt modelId="{E8221121-44CF-4346-8F83-2DFEE6D09BAA}" type="pres">
      <dgm:prSet presAssocID="{0F52156E-68F5-4680-A4E9-BADE299C888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A5F1E1B-D6B7-4814-AC9B-E58BDBBD0EA4}" srcId="{B5D13B2A-AE38-4B55-88CA-5C4E04D18586}" destId="{0FBD06E3-92B3-49A4-B30C-425F71C004B0}" srcOrd="0" destOrd="0" parTransId="{191E8155-E49A-4A72-9394-96F1420A3349}" sibTransId="{4A35945F-8377-4DF3-A4C8-ADDC47F418A3}"/>
    <dgm:cxn modelId="{6756F93F-0B60-4FA0-928F-0DD2BCE4ACA3}" type="presOf" srcId="{0F52156E-68F5-4680-A4E9-BADE299C888E}" destId="{E8221121-44CF-4346-8F83-2DFEE6D09BAA}" srcOrd="0" destOrd="0" presId="urn:microsoft.com/office/officeart/2005/8/layout/vList2"/>
    <dgm:cxn modelId="{0CD95E4D-3D82-4EEE-ADBD-93836CF02325}" type="presOf" srcId="{0FBD06E3-92B3-49A4-B30C-425F71C004B0}" destId="{96B4CFA5-5254-4DA7-A635-1A7F55BAD085}" srcOrd="0" destOrd="0" presId="urn:microsoft.com/office/officeart/2005/8/layout/vList2"/>
    <dgm:cxn modelId="{8BCD489D-0A5C-437F-BD2C-92238D0254AF}" type="presOf" srcId="{B5D13B2A-AE38-4B55-88CA-5C4E04D18586}" destId="{F9DC81B0-C385-410A-A785-9DB9C17B1C0F}" srcOrd="0" destOrd="0" presId="urn:microsoft.com/office/officeart/2005/8/layout/vList2"/>
    <dgm:cxn modelId="{B33139B5-00E9-4864-8059-347FE3722248}" srcId="{B5D13B2A-AE38-4B55-88CA-5C4E04D18586}" destId="{0F52156E-68F5-4680-A4E9-BADE299C888E}" srcOrd="1" destOrd="0" parTransId="{EB8028DF-4386-4447-AC93-FA051BD04BAE}" sibTransId="{58A33A13-32AF-4C06-8714-88EEE78BEDEF}"/>
    <dgm:cxn modelId="{7C3ADB39-786D-43CD-8F17-875DC1EE566A}" type="presParOf" srcId="{F9DC81B0-C385-410A-A785-9DB9C17B1C0F}" destId="{96B4CFA5-5254-4DA7-A635-1A7F55BAD085}" srcOrd="0" destOrd="0" presId="urn:microsoft.com/office/officeart/2005/8/layout/vList2"/>
    <dgm:cxn modelId="{D1DEDF5E-E568-4C7A-95CD-D78DB29609E7}" type="presParOf" srcId="{F9DC81B0-C385-410A-A785-9DB9C17B1C0F}" destId="{7EE38CA5-2C28-4A57-928D-5E15307F62C7}" srcOrd="1" destOrd="0" presId="urn:microsoft.com/office/officeart/2005/8/layout/vList2"/>
    <dgm:cxn modelId="{AAAC504E-51EA-43B1-A8A6-D72C12FADCD4}" type="presParOf" srcId="{F9DC81B0-C385-410A-A785-9DB9C17B1C0F}" destId="{E8221121-44CF-4346-8F83-2DFEE6D09BA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FDBF13-FB7D-4C26-AEB3-F5BB087F57F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93DBD7-75DF-4ACB-A324-7212A0BC423E}">
      <dgm:prSet/>
      <dgm:spPr/>
      <dgm:t>
        <a:bodyPr/>
        <a:lstStyle/>
        <a:p>
          <a:r>
            <a:rPr lang="cs-CZ" dirty="0"/>
            <a:t>Fenomenologie</a:t>
          </a:r>
          <a:endParaRPr lang="en-US" dirty="0"/>
        </a:p>
      </dgm:t>
    </dgm:pt>
    <dgm:pt modelId="{BBE2321E-E605-48F3-9DF9-0032EE5B7180}" type="parTrans" cxnId="{DAB193A8-DA86-42E6-82CD-40C7D6331F6C}">
      <dgm:prSet/>
      <dgm:spPr/>
      <dgm:t>
        <a:bodyPr/>
        <a:lstStyle/>
        <a:p>
          <a:endParaRPr lang="en-US"/>
        </a:p>
      </dgm:t>
    </dgm:pt>
    <dgm:pt modelId="{7A5CD73E-9BE1-4C31-B661-C852280AD594}" type="sibTrans" cxnId="{DAB193A8-DA86-42E6-82CD-40C7D6331F6C}">
      <dgm:prSet/>
      <dgm:spPr/>
      <dgm:t>
        <a:bodyPr/>
        <a:lstStyle/>
        <a:p>
          <a:endParaRPr lang="en-US"/>
        </a:p>
      </dgm:t>
    </dgm:pt>
    <dgm:pt modelId="{C8A3B1C8-D6CD-471E-BB1B-089E69E622FE}">
      <dgm:prSet/>
      <dgm:spPr/>
      <dgm:t>
        <a:bodyPr/>
        <a:lstStyle/>
        <a:p>
          <a:r>
            <a:rPr lang="cs-CZ"/>
            <a:t>Zakotvená teorie</a:t>
          </a:r>
          <a:endParaRPr lang="en-US"/>
        </a:p>
      </dgm:t>
    </dgm:pt>
    <dgm:pt modelId="{6315434A-9201-4A94-B53B-C73B09BAC763}" type="parTrans" cxnId="{836F2C92-FBF7-4BE4-9275-AB2166D530DB}">
      <dgm:prSet/>
      <dgm:spPr/>
      <dgm:t>
        <a:bodyPr/>
        <a:lstStyle/>
        <a:p>
          <a:endParaRPr lang="en-US"/>
        </a:p>
      </dgm:t>
    </dgm:pt>
    <dgm:pt modelId="{6DF68335-1B53-4CB6-8A7D-8719F158EF19}" type="sibTrans" cxnId="{836F2C92-FBF7-4BE4-9275-AB2166D530DB}">
      <dgm:prSet/>
      <dgm:spPr/>
      <dgm:t>
        <a:bodyPr/>
        <a:lstStyle/>
        <a:p>
          <a:endParaRPr lang="en-US"/>
        </a:p>
      </dgm:t>
    </dgm:pt>
    <dgm:pt modelId="{E15EB9E4-EC7C-4D4D-AECB-B8AD54A5B954}">
      <dgm:prSet/>
      <dgm:spPr/>
      <dgm:t>
        <a:bodyPr/>
        <a:lstStyle/>
        <a:p>
          <a:r>
            <a:rPr lang="cs-CZ" dirty="0"/>
            <a:t>Etnografický výzkum</a:t>
          </a:r>
          <a:endParaRPr lang="en-US" dirty="0"/>
        </a:p>
      </dgm:t>
    </dgm:pt>
    <dgm:pt modelId="{3186642C-F439-46A6-9631-1A8A8C31CB1D}" type="parTrans" cxnId="{EC757273-078A-45FC-A470-4470FA2A69A0}">
      <dgm:prSet/>
      <dgm:spPr/>
      <dgm:t>
        <a:bodyPr/>
        <a:lstStyle/>
        <a:p>
          <a:endParaRPr lang="en-US"/>
        </a:p>
      </dgm:t>
    </dgm:pt>
    <dgm:pt modelId="{4CC34351-3978-421A-BDB3-6FB894B4B4D6}" type="sibTrans" cxnId="{EC757273-078A-45FC-A470-4470FA2A69A0}">
      <dgm:prSet/>
      <dgm:spPr/>
      <dgm:t>
        <a:bodyPr/>
        <a:lstStyle/>
        <a:p>
          <a:endParaRPr lang="en-US"/>
        </a:p>
      </dgm:t>
    </dgm:pt>
    <dgm:pt modelId="{C7925FF6-7A55-435E-9310-25279C88BFAD}">
      <dgm:prSet/>
      <dgm:spPr/>
      <dgm:t>
        <a:bodyPr/>
        <a:lstStyle/>
        <a:p>
          <a:r>
            <a:rPr lang="cs-CZ" dirty="0"/>
            <a:t>Případová studie</a:t>
          </a:r>
          <a:endParaRPr lang="en-US" dirty="0"/>
        </a:p>
      </dgm:t>
    </dgm:pt>
    <dgm:pt modelId="{4616A55C-C72C-4613-B9ED-454CC333FBFE}" type="parTrans" cxnId="{D8540893-6969-44CF-A4A9-4FBAB87292C1}">
      <dgm:prSet/>
      <dgm:spPr/>
      <dgm:t>
        <a:bodyPr/>
        <a:lstStyle/>
        <a:p>
          <a:endParaRPr lang="en-US"/>
        </a:p>
      </dgm:t>
    </dgm:pt>
    <dgm:pt modelId="{8BD6D04D-4053-4B0D-96E0-C9FEA026903C}" type="sibTrans" cxnId="{D8540893-6969-44CF-A4A9-4FBAB87292C1}">
      <dgm:prSet/>
      <dgm:spPr/>
      <dgm:t>
        <a:bodyPr/>
        <a:lstStyle/>
        <a:p>
          <a:endParaRPr lang="en-US"/>
        </a:p>
      </dgm:t>
    </dgm:pt>
    <dgm:pt modelId="{76DCAE39-F691-467A-9F6F-E82A85CE07CE}">
      <dgm:prSet/>
      <dgm:spPr/>
      <dgm:t>
        <a:bodyPr/>
        <a:lstStyle/>
        <a:p>
          <a:r>
            <a:rPr lang="cs-CZ" dirty="0"/>
            <a:t>Diskurzivní analýza</a:t>
          </a:r>
          <a:endParaRPr lang="en-US" dirty="0"/>
        </a:p>
      </dgm:t>
    </dgm:pt>
    <dgm:pt modelId="{405DC882-4658-4099-BD43-152F228BBF8C}" type="parTrans" cxnId="{45A47D00-FFCB-47A1-8BFC-B1D74AA30057}">
      <dgm:prSet/>
      <dgm:spPr/>
      <dgm:t>
        <a:bodyPr/>
        <a:lstStyle/>
        <a:p>
          <a:endParaRPr lang="cs-CZ"/>
        </a:p>
      </dgm:t>
    </dgm:pt>
    <dgm:pt modelId="{192A2479-E119-419A-8846-B906F261FDB9}" type="sibTrans" cxnId="{45A47D00-FFCB-47A1-8BFC-B1D74AA30057}">
      <dgm:prSet/>
      <dgm:spPr/>
      <dgm:t>
        <a:bodyPr/>
        <a:lstStyle/>
        <a:p>
          <a:endParaRPr lang="cs-CZ"/>
        </a:p>
      </dgm:t>
    </dgm:pt>
    <dgm:pt modelId="{7464ABC7-CEC0-45EE-B31B-0F5799B2C829}" type="pres">
      <dgm:prSet presAssocID="{5CFDBF13-FB7D-4C26-AEB3-F5BB087F57FC}" presName="linear" presStyleCnt="0">
        <dgm:presLayoutVars>
          <dgm:dir/>
          <dgm:animLvl val="lvl"/>
          <dgm:resizeHandles val="exact"/>
        </dgm:presLayoutVars>
      </dgm:prSet>
      <dgm:spPr/>
    </dgm:pt>
    <dgm:pt modelId="{C5DB60A5-CFC9-43E1-91A0-EFA9D7BE24CC}" type="pres">
      <dgm:prSet presAssocID="{8B93DBD7-75DF-4ACB-A324-7212A0BC423E}" presName="parentLin" presStyleCnt="0"/>
      <dgm:spPr/>
    </dgm:pt>
    <dgm:pt modelId="{51C06477-C105-4867-B774-6A7E381DDE34}" type="pres">
      <dgm:prSet presAssocID="{8B93DBD7-75DF-4ACB-A324-7212A0BC423E}" presName="parentLeftMargin" presStyleLbl="node1" presStyleIdx="0" presStyleCnt="5"/>
      <dgm:spPr/>
    </dgm:pt>
    <dgm:pt modelId="{61E605FF-0099-42BC-A093-44B6CEECFF3A}" type="pres">
      <dgm:prSet presAssocID="{8B93DBD7-75DF-4ACB-A324-7212A0BC423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6207784-354E-40DB-8A33-DE8663C20830}" type="pres">
      <dgm:prSet presAssocID="{8B93DBD7-75DF-4ACB-A324-7212A0BC423E}" presName="negativeSpace" presStyleCnt="0"/>
      <dgm:spPr/>
    </dgm:pt>
    <dgm:pt modelId="{4D068A5E-E755-4FAD-B3FB-FA5F67E958BE}" type="pres">
      <dgm:prSet presAssocID="{8B93DBD7-75DF-4ACB-A324-7212A0BC423E}" presName="childText" presStyleLbl="conFgAcc1" presStyleIdx="0" presStyleCnt="5">
        <dgm:presLayoutVars>
          <dgm:bulletEnabled val="1"/>
        </dgm:presLayoutVars>
      </dgm:prSet>
      <dgm:spPr/>
    </dgm:pt>
    <dgm:pt modelId="{650AD396-325F-44F7-A35C-A13A3A6385F9}" type="pres">
      <dgm:prSet presAssocID="{7A5CD73E-9BE1-4C31-B661-C852280AD594}" presName="spaceBetweenRectangles" presStyleCnt="0"/>
      <dgm:spPr/>
    </dgm:pt>
    <dgm:pt modelId="{C83390BE-4DDA-4C9E-A190-57A2B16E3AF1}" type="pres">
      <dgm:prSet presAssocID="{C8A3B1C8-D6CD-471E-BB1B-089E69E622FE}" presName="parentLin" presStyleCnt="0"/>
      <dgm:spPr/>
    </dgm:pt>
    <dgm:pt modelId="{4440699B-1E29-4945-AA8F-C273E36B4472}" type="pres">
      <dgm:prSet presAssocID="{C8A3B1C8-D6CD-471E-BB1B-089E69E622FE}" presName="parentLeftMargin" presStyleLbl="node1" presStyleIdx="0" presStyleCnt="5"/>
      <dgm:spPr/>
    </dgm:pt>
    <dgm:pt modelId="{9380FED2-5E6B-48F4-99DD-7098D7EF40D2}" type="pres">
      <dgm:prSet presAssocID="{C8A3B1C8-D6CD-471E-BB1B-089E69E622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3831F8A-050C-434B-AA1C-CAC3691B2842}" type="pres">
      <dgm:prSet presAssocID="{C8A3B1C8-D6CD-471E-BB1B-089E69E622FE}" presName="negativeSpace" presStyleCnt="0"/>
      <dgm:spPr/>
    </dgm:pt>
    <dgm:pt modelId="{F0C8E26B-56A7-4803-AA26-2F43CF830DFF}" type="pres">
      <dgm:prSet presAssocID="{C8A3B1C8-D6CD-471E-BB1B-089E69E622FE}" presName="childText" presStyleLbl="conFgAcc1" presStyleIdx="1" presStyleCnt="5">
        <dgm:presLayoutVars>
          <dgm:bulletEnabled val="1"/>
        </dgm:presLayoutVars>
      </dgm:prSet>
      <dgm:spPr/>
    </dgm:pt>
    <dgm:pt modelId="{F67F0EFE-DEBE-45D7-82E8-CE9CC4442318}" type="pres">
      <dgm:prSet presAssocID="{6DF68335-1B53-4CB6-8A7D-8719F158EF19}" presName="spaceBetweenRectangles" presStyleCnt="0"/>
      <dgm:spPr/>
    </dgm:pt>
    <dgm:pt modelId="{9A132D9D-4CEE-4750-8C58-E56988E63BC1}" type="pres">
      <dgm:prSet presAssocID="{E15EB9E4-EC7C-4D4D-AECB-B8AD54A5B954}" presName="parentLin" presStyleCnt="0"/>
      <dgm:spPr/>
    </dgm:pt>
    <dgm:pt modelId="{BEFFCC0D-595C-4F9E-A4B5-66F0D72A5DE6}" type="pres">
      <dgm:prSet presAssocID="{E15EB9E4-EC7C-4D4D-AECB-B8AD54A5B954}" presName="parentLeftMargin" presStyleLbl="node1" presStyleIdx="1" presStyleCnt="5"/>
      <dgm:spPr/>
    </dgm:pt>
    <dgm:pt modelId="{9F231BAE-23EC-46EB-8EE8-4BC4CF37115C}" type="pres">
      <dgm:prSet presAssocID="{E15EB9E4-EC7C-4D4D-AECB-B8AD54A5B95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FD313E7-4C59-4BC1-A9C6-566D2587368E}" type="pres">
      <dgm:prSet presAssocID="{E15EB9E4-EC7C-4D4D-AECB-B8AD54A5B954}" presName="negativeSpace" presStyleCnt="0"/>
      <dgm:spPr/>
    </dgm:pt>
    <dgm:pt modelId="{FC8A5853-1E30-4565-9DFD-5789F5647258}" type="pres">
      <dgm:prSet presAssocID="{E15EB9E4-EC7C-4D4D-AECB-B8AD54A5B954}" presName="childText" presStyleLbl="conFgAcc1" presStyleIdx="2" presStyleCnt="5">
        <dgm:presLayoutVars>
          <dgm:bulletEnabled val="1"/>
        </dgm:presLayoutVars>
      </dgm:prSet>
      <dgm:spPr/>
    </dgm:pt>
    <dgm:pt modelId="{3CE9CE29-B470-4991-AEE5-CFFEF523F4E4}" type="pres">
      <dgm:prSet presAssocID="{4CC34351-3978-421A-BDB3-6FB894B4B4D6}" presName="spaceBetweenRectangles" presStyleCnt="0"/>
      <dgm:spPr/>
    </dgm:pt>
    <dgm:pt modelId="{98D46A95-7894-4B2E-AE38-D94D866A7004}" type="pres">
      <dgm:prSet presAssocID="{76DCAE39-F691-467A-9F6F-E82A85CE07CE}" presName="parentLin" presStyleCnt="0"/>
      <dgm:spPr/>
    </dgm:pt>
    <dgm:pt modelId="{1B019D3E-20B8-48CB-B5E5-BCE2AD41FF8A}" type="pres">
      <dgm:prSet presAssocID="{76DCAE39-F691-467A-9F6F-E82A85CE07CE}" presName="parentLeftMargin" presStyleLbl="node1" presStyleIdx="2" presStyleCnt="5"/>
      <dgm:spPr/>
    </dgm:pt>
    <dgm:pt modelId="{065909D2-267B-471A-AEFB-588B073D3762}" type="pres">
      <dgm:prSet presAssocID="{76DCAE39-F691-467A-9F6F-E82A85CE07C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58D0494-6422-41AB-804A-78BD756D6627}" type="pres">
      <dgm:prSet presAssocID="{76DCAE39-F691-467A-9F6F-E82A85CE07CE}" presName="negativeSpace" presStyleCnt="0"/>
      <dgm:spPr/>
    </dgm:pt>
    <dgm:pt modelId="{3300989C-DC77-4EB7-96DB-ADBE0AA07CFD}" type="pres">
      <dgm:prSet presAssocID="{76DCAE39-F691-467A-9F6F-E82A85CE07CE}" presName="childText" presStyleLbl="conFgAcc1" presStyleIdx="3" presStyleCnt="5">
        <dgm:presLayoutVars>
          <dgm:bulletEnabled val="1"/>
        </dgm:presLayoutVars>
      </dgm:prSet>
      <dgm:spPr/>
    </dgm:pt>
    <dgm:pt modelId="{5F8205C0-83E0-401C-A476-2269F1D0C369}" type="pres">
      <dgm:prSet presAssocID="{192A2479-E119-419A-8846-B906F261FDB9}" presName="spaceBetweenRectangles" presStyleCnt="0"/>
      <dgm:spPr/>
    </dgm:pt>
    <dgm:pt modelId="{D157E279-B30B-43A1-830D-0C08EC9B9D50}" type="pres">
      <dgm:prSet presAssocID="{C7925FF6-7A55-435E-9310-25279C88BFAD}" presName="parentLin" presStyleCnt="0"/>
      <dgm:spPr/>
    </dgm:pt>
    <dgm:pt modelId="{6FFBFB28-A5B6-42B2-A53E-13182CD51F1F}" type="pres">
      <dgm:prSet presAssocID="{C7925FF6-7A55-435E-9310-25279C88BFAD}" presName="parentLeftMargin" presStyleLbl="node1" presStyleIdx="3" presStyleCnt="5"/>
      <dgm:spPr/>
    </dgm:pt>
    <dgm:pt modelId="{BAB40360-EBC4-4930-B5E6-FBD2BE437772}" type="pres">
      <dgm:prSet presAssocID="{C7925FF6-7A55-435E-9310-25279C88BFA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B893DB1-35C0-4D9F-A515-192C69BD9AA1}" type="pres">
      <dgm:prSet presAssocID="{C7925FF6-7A55-435E-9310-25279C88BFAD}" presName="negativeSpace" presStyleCnt="0"/>
      <dgm:spPr/>
    </dgm:pt>
    <dgm:pt modelId="{D0036C2F-167E-42E7-950C-F9EB59316B94}" type="pres">
      <dgm:prSet presAssocID="{C7925FF6-7A55-435E-9310-25279C88BFA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5A47D00-FFCB-47A1-8BFC-B1D74AA30057}" srcId="{5CFDBF13-FB7D-4C26-AEB3-F5BB087F57FC}" destId="{76DCAE39-F691-467A-9F6F-E82A85CE07CE}" srcOrd="3" destOrd="0" parTransId="{405DC882-4658-4099-BD43-152F228BBF8C}" sibTransId="{192A2479-E119-419A-8846-B906F261FDB9}"/>
    <dgm:cxn modelId="{5F705707-1A66-4002-90EE-4C4C886B6B0B}" type="presOf" srcId="{76DCAE39-F691-467A-9F6F-E82A85CE07CE}" destId="{065909D2-267B-471A-AEFB-588B073D3762}" srcOrd="1" destOrd="0" presId="urn:microsoft.com/office/officeart/2005/8/layout/list1"/>
    <dgm:cxn modelId="{A032F325-7C39-402C-8E15-78D286B6E6C7}" type="presOf" srcId="{76DCAE39-F691-467A-9F6F-E82A85CE07CE}" destId="{1B019D3E-20B8-48CB-B5E5-BCE2AD41FF8A}" srcOrd="0" destOrd="0" presId="urn:microsoft.com/office/officeart/2005/8/layout/list1"/>
    <dgm:cxn modelId="{EB7EEE3F-0D1B-42F7-9580-281F45E12A2D}" type="presOf" srcId="{E15EB9E4-EC7C-4D4D-AECB-B8AD54A5B954}" destId="{9F231BAE-23EC-46EB-8EE8-4BC4CF37115C}" srcOrd="1" destOrd="0" presId="urn:microsoft.com/office/officeart/2005/8/layout/list1"/>
    <dgm:cxn modelId="{BA1E2862-F9F9-47AE-8BE6-22B0FD6D0C40}" type="presOf" srcId="{C8A3B1C8-D6CD-471E-BB1B-089E69E622FE}" destId="{9380FED2-5E6B-48F4-99DD-7098D7EF40D2}" srcOrd="1" destOrd="0" presId="urn:microsoft.com/office/officeart/2005/8/layout/list1"/>
    <dgm:cxn modelId="{B6051049-893F-4D9A-83BB-CE66B23FE548}" type="presOf" srcId="{8B93DBD7-75DF-4ACB-A324-7212A0BC423E}" destId="{51C06477-C105-4867-B774-6A7E381DDE34}" srcOrd="0" destOrd="0" presId="urn:microsoft.com/office/officeart/2005/8/layout/list1"/>
    <dgm:cxn modelId="{EC757273-078A-45FC-A470-4470FA2A69A0}" srcId="{5CFDBF13-FB7D-4C26-AEB3-F5BB087F57FC}" destId="{E15EB9E4-EC7C-4D4D-AECB-B8AD54A5B954}" srcOrd="2" destOrd="0" parTransId="{3186642C-F439-46A6-9631-1A8A8C31CB1D}" sibTransId="{4CC34351-3978-421A-BDB3-6FB894B4B4D6}"/>
    <dgm:cxn modelId="{836F2C92-FBF7-4BE4-9275-AB2166D530DB}" srcId="{5CFDBF13-FB7D-4C26-AEB3-F5BB087F57FC}" destId="{C8A3B1C8-D6CD-471E-BB1B-089E69E622FE}" srcOrd="1" destOrd="0" parTransId="{6315434A-9201-4A94-B53B-C73B09BAC763}" sibTransId="{6DF68335-1B53-4CB6-8A7D-8719F158EF19}"/>
    <dgm:cxn modelId="{D8540893-6969-44CF-A4A9-4FBAB87292C1}" srcId="{5CFDBF13-FB7D-4C26-AEB3-F5BB087F57FC}" destId="{C7925FF6-7A55-435E-9310-25279C88BFAD}" srcOrd="4" destOrd="0" parTransId="{4616A55C-C72C-4613-B9ED-454CC333FBFE}" sibTransId="{8BD6D04D-4053-4B0D-96E0-C9FEA026903C}"/>
    <dgm:cxn modelId="{1024EAA6-1BB1-44CD-83CB-1779B01A8EB9}" type="presOf" srcId="{C7925FF6-7A55-435E-9310-25279C88BFAD}" destId="{6FFBFB28-A5B6-42B2-A53E-13182CD51F1F}" srcOrd="0" destOrd="0" presId="urn:microsoft.com/office/officeart/2005/8/layout/list1"/>
    <dgm:cxn modelId="{DAB193A8-DA86-42E6-82CD-40C7D6331F6C}" srcId="{5CFDBF13-FB7D-4C26-AEB3-F5BB087F57FC}" destId="{8B93DBD7-75DF-4ACB-A324-7212A0BC423E}" srcOrd="0" destOrd="0" parTransId="{BBE2321E-E605-48F3-9DF9-0032EE5B7180}" sibTransId="{7A5CD73E-9BE1-4C31-B661-C852280AD594}"/>
    <dgm:cxn modelId="{4C50D4AB-104D-4B0C-B9EB-A4B1B7A8B3BD}" type="presOf" srcId="{5CFDBF13-FB7D-4C26-AEB3-F5BB087F57FC}" destId="{7464ABC7-CEC0-45EE-B31B-0F5799B2C829}" srcOrd="0" destOrd="0" presId="urn:microsoft.com/office/officeart/2005/8/layout/list1"/>
    <dgm:cxn modelId="{69ECA4C1-939A-45FA-8A4D-FF2955F1E64A}" type="presOf" srcId="{8B93DBD7-75DF-4ACB-A324-7212A0BC423E}" destId="{61E605FF-0099-42BC-A093-44B6CEECFF3A}" srcOrd="1" destOrd="0" presId="urn:microsoft.com/office/officeart/2005/8/layout/list1"/>
    <dgm:cxn modelId="{C3A579C7-949C-4694-93C9-3FA93BA83A97}" type="presOf" srcId="{E15EB9E4-EC7C-4D4D-AECB-B8AD54A5B954}" destId="{BEFFCC0D-595C-4F9E-A4B5-66F0D72A5DE6}" srcOrd="0" destOrd="0" presId="urn:microsoft.com/office/officeart/2005/8/layout/list1"/>
    <dgm:cxn modelId="{57A1DDE0-21F9-470F-8D35-F0FC685282DF}" type="presOf" srcId="{C8A3B1C8-D6CD-471E-BB1B-089E69E622FE}" destId="{4440699B-1E29-4945-AA8F-C273E36B4472}" srcOrd="0" destOrd="0" presId="urn:microsoft.com/office/officeart/2005/8/layout/list1"/>
    <dgm:cxn modelId="{E6455AFD-F4B8-4726-BA59-F3EAFB0F06B2}" type="presOf" srcId="{C7925FF6-7A55-435E-9310-25279C88BFAD}" destId="{BAB40360-EBC4-4930-B5E6-FBD2BE437772}" srcOrd="1" destOrd="0" presId="urn:microsoft.com/office/officeart/2005/8/layout/list1"/>
    <dgm:cxn modelId="{C12F940F-F5B2-46DB-ABBF-D22CD5F4BADC}" type="presParOf" srcId="{7464ABC7-CEC0-45EE-B31B-0F5799B2C829}" destId="{C5DB60A5-CFC9-43E1-91A0-EFA9D7BE24CC}" srcOrd="0" destOrd="0" presId="urn:microsoft.com/office/officeart/2005/8/layout/list1"/>
    <dgm:cxn modelId="{DF885CEA-861B-426E-94BF-2E631AD01191}" type="presParOf" srcId="{C5DB60A5-CFC9-43E1-91A0-EFA9D7BE24CC}" destId="{51C06477-C105-4867-B774-6A7E381DDE34}" srcOrd="0" destOrd="0" presId="urn:microsoft.com/office/officeart/2005/8/layout/list1"/>
    <dgm:cxn modelId="{ACC3CA4F-8DDC-4CA8-A8FF-A4DB4250246C}" type="presParOf" srcId="{C5DB60A5-CFC9-43E1-91A0-EFA9D7BE24CC}" destId="{61E605FF-0099-42BC-A093-44B6CEECFF3A}" srcOrd="1" destOrd="0" presId="urn:microsoft.com/office/officeart/2005/8/layout/list1"/>
    <dgm:cxn modelId="{E0FF2FA3-929F-4C18-A075-54F8C0C95418}" type="presParOf" srcId="{7464ABC7-CEC0-45EE-B31B-0F5799B2C829}" destId="{86207784-354E-40DB-8A33-DE8663C20830}" srcOrd="1" destOrd="0" presId="urn:microsoft.com/office/officeart/2005/8/layout/list1"/>
    <dgm:cxn modelId="{77FB8C1B-6BC7-493E-A93A-D3A9758F03FC}" type="presParOf" srcId="{7464ABC7-CEC0-45EE-B31B-0F5799B2C829}" destId="{4D068A5E-E755-4FAD-B3FB-FA5F67E958BE}" srcOrd="2" destOrd="0" presId="urn:microsoft.com/office/officeart/2005/8/layout/list1"/>
    <dgm:cxn modelId="{45B8B08F-57FD-4184-9C19-7FEA8559F70E}" type="presParOf" srcId="{7464ABC7-CEC0-45EE-B31B-0F5799B2C829}" destId="{650AD396-325F-44F7-A35C-A13A3A6385F9}" srcOrd="3" destOrd="0" presId="urn:microsoft.com/office/officeart/2005/8/layout/list1"/>
    <dgm:cxn modelId="{737E23D9-4131-42E8-B505-E7A6A03CA042}" type="presParOf" srcId="{7464ABC7-CEC0-45EE-B31B-0F5799B2C829}" destId="{C83390BE-4DDA-4C9E-A190-57A2B16E3AF1}" srcOrd="4" destOrd="0" presId="urn:microsoft.com/office/officeart/2005/8/layout/list1"/>
    <dgm:cxn modelId="{A97B8733-3D5C-471D-96F1-3E3FB6337D03}" type="presParOf" srcId="{C83390BE-4DDA-4C9E-A190-57A2B16E3AF1}" destId="{4440699B-1E29-4945-AA8F-C273E36B4472}" srcOrd="0" destOrd="0" presId="urn:microsoft.com/office/officeart/2005/8/layout/list1"/>
    <dgm:cxn modelId="{050C3C07-F01B-4A54-8EB5-921D3FDC5414}" type="presParOf" srcId="{C83390BE-4DDA-4C9E-A190-57A2B16E3AF1}" destId="{9380FED2-5E6B-48F4-99DD-7098D7EF40D2}" srcOrd="1" destOrd="0" presId="urn:microsoft.com/office/officeart/2005/8/layout/list1"/>
    <dgm:cxn modelId="{8F6D7873-B5B5-42BF-9E57-341BDC5F6360}" type="presParOf" srcId="{7464ABC7-CEC0-45EE-B31B-0F5799B2C829}" destId="{43831F8A-050C-434B-AA1C-CAC3691B2842}" srcOrd="5" destOrd="0" presId="urn:microsoft.com/office/officeart/2005/8/layout/list1"/>
    <dgm:cxn modelId="{1F0DC373-F57C-4493-8FEE-5652BD3FCC3E}" type="presParOf" srcId="{7464ABC7-CEC0-45EE-B31B-0F5799B2C829}" destId="{F0C8E26B-56A7-4803-AA26-2F43CF830DFF}" srcOrd="6" destOrd="0" presId="urn:microsoft.com/office/officeart/2005/8/layout/list1"/>
    <dgm:cxn modelId="{83AC2E25-24B4-4F39-B25C-CFEF9A898238}" type="presParOf" srcId="{7464ABC7-CEC0-45EE-B31B-0F5799B2C829}" destId="{F67F0EFE-DEBE-45D7-82E8-CE9CC4442318}" srcOrd="7" destOrd="0" presId="urn:microsoft.com/office/officeart/2005/8/layout/list1"/>
    <dgm:cxn modelId="{2ED0D2FB-A97E-42AB-99C4-DCEB9D85E36D}" type="presParOf" srcId="{7464ABC7-CEC0-45EE-B31B-0F5799B2C829}" destId="{9A132D9D-4CEE-4750-8C58-E56988E63BC1}" srcOrd="8" destOrd="0" presId="urn:microsoft.com/office/officeart/2005/8/layout/list1"/>
    <dgm:cxn modelId="{8375F523-C03D-46A5-A827-145710937A51}" type="presParOf" srcId="{9A132D9D-4CEE-4750-8C58-E56988E63BC1}" destId="{BEFFCC0D-595C-4F9E-A4B5-66F0D72A5DE6}" srcOrd="0" destOrd="0" presId="urn:microsoft.com/office/officeart/2005/8/layout/list1"/>
    <dgm:cxn modelId="{7F1A7FC5-C244-48A1-B874-C8442873F850}" type="presParOf" srcId="{9A132D9D-4CEE-4750-8C58-E56988E63BC1}" destId="{9F231BAE-23EC-46EB-8EE8-4BC4CF37115C}" srcOrd="1" destOrd="0" presId="urn:microsoft.com/office/officeart/2005/8/layout/list1"/>
    <dgm:cxn modelId="{CFE2ABB6-9E33-496D-87C7-7028075B8B14}" type="presParOf" srcId="{7464ABC7-CEC0-45EE-B31B-0F5799B2C829}" destId="{DFD313E7-4C59-4BC1-A9C6-566D2587368E}" srcOrd="9" destOrd="0" presId="urn:microsoft.com/office/officeart/2005/8/layout/list1"/>
    <dgm:cxn modelId="{3940E1A3-A8B0-4E60-BDD3-70B5125BA988}" type="presParOf" srcId="{7464ABC7-CEC0-45EE-B31B-0F5799B2C829}" destId="{FC8A5853-1E30-4565-9DFD-5789F5647258}" srcOrd="10" destOrd="0" presId="urn:microsoft.com/office/officeart/2005/8/layout/list1"/>
    <dgm:cxn modelId="{568217BD-800D-4637-BE18-130BDB2A10C1}" type="presParOf" srcId="{7464ABC7-CEC0-45EE-B31B-0F5799B2C829}" destId="{3CE9CE29-B470-4991-AEE5-CFFEF523F4E4}" srcOrd="11" destOrd="0" presId="urn:microsoft.com/office/officeart/2005/8/layout/list1"/>
    <dgm:cxn modelId="{9583D5E6-3623-4B30-A9B7-6CC9733AAA82}" type="presParOf" srcId="{7464ABC7-CEC0-45EE-B31B-0F5799B2C829}" destId="{98D46A95-7894-4B2E-AE38-D94D866A7004}" srcOrd="12" destOrd="0" presId="urn:microsoft.com/office/officeart/2005/8/layout/list1"/>
    <dgm:cxn modelId="{92CECEEE-41A0-4084-9442-412940E361C4}" type="presParOf" srcId="{98D46A95-7894-4B2E-AE38-D94D866A7004}" destId="{1B019D3E-20B8-48CB-B5E5-BCE2AD41FF8A}" srcOrd="0" destOrd="0" presId="urn:microsoft.com/office/officeart/2005/8/layout/list1"/>
    <dgm:cxn modelId="{00347917-2D52-4E76-996C-638D29FC5854}" type="presParOf" srcId="{98D46A95-7894-4B2E-AE38-D94D866A7004}" destId="{065909D2-267B-471A-AEFB-588B073D3762}" srcOrd="1" destOrd="0" presId="urn:microsoft.com/office/officeart/2005/8/layout/list1"/>
    <dgm:cxn modelId="{224DF09A-B980-47EE-92FA-A1B63846E4A3}" type="presParOf" srcId="{7464ABC7-CEC0-45EE-B31B-0F5799B2C829}" destId="{E58D0494-6422-41AB-804A-78BD756D6627}" srcOrd="13" destOrd="0" presId="urn:microsoft.com/office/officeart/2005/8/layout/list1"/>
    <dgm:cxn modelId="{F8144F2F-EB16-4992-BA5E-F10C178B29DC}" type="presParOf" srcId="{7464ABC7-CEC0-45EE-B31B-0F5799B2C829}" destId="{3300989C-DC77-4EB7-96DB-ADBE0AA07CFD}" srcOrd="14" destOrd="0" presId="urn:microsoft.com/office/officeart/2005/8/layout/list1"/>
    <dgm:cxn modelId="{21FE378C-3A16-40E8-AAF5-11C79B3E6DB1}" type="presParOf" srcId="{7464ABC7-CEC0-45EE-B31B-0F5799B2C829}" destId="{5F8205C0-83E0-401C-A476-2269F1D0C369}" srcOrd="15" destOrd="0" presId="urn:microsoft.com/office/officeart/2005/8/layout/list1"/>
    <dgm:cxn modelId="{B141B2DF-1322-4514-9D4D-200CC8152AD6}" type="presParOf" srcId="{7464ABC7-CEC0-45EE-B31B-0F5799B2C829}" destId="{D157E279-B30B-43A1-830D-0C08EC9B9D50}" srcOrd="16" destOrd="0" presId="urn:microsoft.com/office/officeart/2005/8/layout/list1"/>
    <dgm:cxn modelId="{3ADFDE7C-A02C-483C-818B-CA1DA502DD20}" type="presParOf" srcId="{D157E279-B30B-43A1-830D-0C08EC9B9D50}" destId="{6FFBFB28-A5B6-42B2-A53E-13182CD51F1F}" srcOrd="0" destOrd="0" presId="urn:microsoft.com/office/officeart/2005/8/layout/list1"/>
    <dgm:cxn modelId="{2C7373AF-BE31-4A74-9F4C-9C51E045E73D}" type="presParOf" srcId="{D157E279-B30B-43A1-830D-0C08EC9B9D50}" destId="{BAB40360-EBC4-4930-B5E6-FBD2BE437772}" srcOrd="1" destOrd="0" presId="urn:microsoft.com/office/officeart/2005/8/layout/list1"/>
    <dgm:cxn modelId="{DC5E81EF-7ECC-49D7-9C8C-0B1AE931F70E}" type="presParOf" srcId="{7464ABC7-CEC0-45EE-B31B-0F5799B2C829}" destId="{4B893DB1-35C0-4D9F-A515-192C69BD9AA1}" srcOrd="17" destOrd="0" presId="urn:microsoft.com/office/officeart/2005/8/layout/list1"/>
    <dgm:cxn modelId="{8D779F96-5F7E-4399-8340-253B6D28CD5A}" type="presParOf" srcId="{7464ABC7-CEC0-45EE-B31B-0F5799B2C829}" destId="{D0036C2F-167E-42E7-950C-F9EB59316B9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BCF1F9-A11E-4142-BCBD-58140C9F18A9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351CCF8A-7647-4CC2-850B-E40E9CB8BD74}">
      <dgm:prSet/>
      <dgm:spPr/>
      <dgm:t>
        <a:bodyPr/>
        <a:lstStyle/>
        <a:p>
          <a:r>
            <a:rPr lang="cs-CZ"/>
            <a:t>Lesbian women‘s experiences of being different in Irish health care</a:t>
          </a:r>
          <a:endParaRPr lang="en-US"/>
        </a:p>
      </dgm:t>
    </dgm:pt>
    <dgm:pt modelId="{1811DFA4-AF62-475B-A031-BF856D332738}" type="parTrans" cxnId="{5124CF25-33D9-4049-8905-4354EE582F3C}">
      <dgm:prSet/>
      <dgm:spPr/>
      <dgm:t>
        <a:bodyPr/>
        <a:lstStyle/>
        <a:p>
          <a:endParaRPr lang="en-US"/>
        </a:p>
      </dgm:t>
    </dgm:pt>
    <dgm:pt modelId="{4C498DBE-90EB-4C4D-90CB-3891356E61DB}" type="sibTrans" cxnId="{5124CF25-33D9-4049-8905-4354EE582F3C}">
      <dgm:prSet/>
      <dgm:spPr/>
      <dgm:t>
        <a:bodyPr/>
        <a:lstStyle/>
        <a:p>
          <a:endParaRPr lang="en-US"/>
        </a:p>
      </dgm:t>
    </dgm:pt>
    <dgm:pt modelId="{59FF6DE8-8603-4D0E-88E6-3E3DFF233FA8}">
      <dgm:prSet/>
      <dgm:spPr/>
      <dgm:t>
        <a:bodyPr/>
        <a:lstStyle/>
        <a:p>
          <a:r>
            <a:rPr lang="cs-CZ"/>
            <a:t>Women‘s lived experiences of severe early onset preeclampsia: a hermeneutic analysis</a:t>
          </a:r>
          <a:endParaRPr lang="en-US"/>
        </a:p>
      </dgm:t>
    </dgm:pt>
    <dgm:pt modelId="{E0F8B2D9-64CF-4E6D-A89A-8357C87CA482}" type="parTrans" cxnId="{6568C8AE-21B5-47ED-BCDF-736F4B52D360}">
      <dgm:prSet/>
      <dgm:spPr/>
      <dgm:t>
        <a:bodyPr/>
        <a:lstStyle/>
        <a:p>
          <a:endParaRPr lang="en-US"/>
        </a:p>
      </dgm:t>
    </dgm:pt>
    <dgm:pt modelId="{00F44373-9ECB-4EE5-A383-E9B0FD8DB562}" type="sibTrans" cxnId="{6568C8AE-21B5-47ED-BCDF-736F4B52D360}">
      <dgm:prSet/>
      <dgm:spPr/>
      <dgm:t>
        <a:bodyPr/>
        <a:lstStyle/>
        <a:p>
          <a:endParaRPr lang="en-US"/>
        </a:p>
      </dgm:t>
    </dgm:pt>
    <dgm:pt modelId="{46BA0CA8-C7DE-4EA4-840A-62780B0B02CD}">
      <dgm:prSet/>
      <dgm:spPr/>
      <dgm:t>
        <a:bodyPr/>
        <a:lstStyle/>
        <a:p>
          <a:r>
            <a:rPr lang="cs-CZ"/>
            <a:t>The meaning of giving birth from a long-term perspective for childbearing women</a:t>
          </a:r>
          <a:endParaRPr lang="en-US"/>
        </a:p>
      </dgm:t>
    </dgm:pt>
    <dgm:pt modelId="{75610811-24E8-4B3B-8455-29507658102B}" type="parTrans" cxnId="{5C48DE6B-2575-4055-A896-47E0B750F820}">
      <dgm:prSet/>
      <dgm:spPr/>
      <dgm:t>
        <a:bodyPr/>
        <a:lstStyle/>
        <a:p>
          <a:endParaRPr lang="en-US"/>
        </a:p>
      </dgm:t>
    </dgm:pt>
    <dgm:pt modelId="{C7034AED-AC46-4254-9BAC-44D9441BA579}" type="sibTrans" cxnId="{5C48DE6B-2575-4055-A896-47E0B750F820}">
      <dgm:prSet/>
      <dgm:spPr/>
      <dgm:t>
        <a:bodyPr/>
        <a:lstStyle/>
        <a:p>
          <a:endParaRPr lang="en-US"/>
        </a:p>
      </dgm:t>
    </dgm:pt>
    <dgm:pt modelId="{5D061CE3-D326-4BD1-BE81-B85AFAB86990}">
      <dgm:prSet/>
      <dgm:spPr/>
      <dgm:t>
        <a:bodyPr/>
        <a:lstStyle/>
        <a:p>
          <a:r>
            <a:rPr lang="cs-CZ"/>
            <a:t>„Abandonment of Being“ in childbirth</a:t>
          </a:r>
          <a:endParaRPr lang="en-US"/>
        </a:p>
      </dgm:t>
    </dgm:pt>
    <dgm:pt modelId="{DF62760C-342B-4096-A2D5-6C57A121FAF4}" type="parTrans" cxnId="{BC748C37-AA84-4C7B-B7AD-F5D1C00E40CD}">
      <dgm:prSet/>
      <dgm:spPr/>
      <dgm:t>
        <a:bodyPr/>
        <a:lstStyle/>
        <a:p>
          <a:endParaRPr lang="en-US"/>
        </a:p>
      </dgm:t>
    </dgm:pt>
    <dgm:pt modelId="{0604C909-5B54-4AF1-8642-3C70B9B378A8}" type="sibTrans" cxnId="{BC748C37-AA84-4C7B-B7AD-F5D1C00E40CD}">
      <dgm:prSet/>
      <dgm:spPr/>
      <dgm:t>
        <a:bodyPr/>
        <a:lstStyle/>
        <a:p>
          <a:endParaRPr lang="en-US"/>
        </a:p>
      </dgm:t>
    </dgm:pt>
    <dgm:pt modelId="{395AE1F7-0A36-4DBC-A255-C8800B59C34C}">
      <dgm:prSet/>
      <dgm:spPr/>
      <dgm:t>
        <a:bodyPr/>
        <a:lstStyle/>
        <a:p>
          <a:r>
            <a:rPr lang="cs-CZ"/>
            <a:t>Parents‘ participation in the care of their child in neonatal intensive care</a:t>
          </a:r>
          <a:endParaRPr lang="en-US"/>
        </a:p>
      </dgm:t>
    </dgm:pt>
    <dgm:pt modelId="{6E2F8C99-8EC7-4B04-9642-BB2F417139D5}" type="parTrans" cxnId="{D3A54288-9542-42AD-B406-F53A731222BF}">
      <dgm:prSet/>
      <dgm:spPr/>
      <dgm:t>
        <a:bodyPr/>
        <a:lstStyle/>
        <a:p>
          <a:endParaRPr lang="en-US"/>
        </a:p>
      </dgm:t>
    </dgm:pt>
    <dgm:pt modelId="{5F1D3758-4737-43F7-97CA-7343E7036CF8}" type="sibTrans" cxnId="{D3A54288-9542-42AD-B406-F53A731222BF}">
      <dgm:prSet/>
      <dgm:spPr/>
      <dgm:t>
        <a:bodyPr/>
        <a:lstStyle/>
        <a:p>
          <a:endParaRPr lang="en-US"/>
        </a:p>
      </dgm:t>
    </dgm:pt>
    <dgm:pt modelId="{36592403-7A05-4E43-8E5E-5310E4396CE5}" type="pres">
      <dgm:prSet presAssocID="{2ABCF1F9-A11E-4142-BCBD-58140C9F18A9}" presName="diagram" presStyleCnt="0">
        <dgm:presLayoutVars>
          <dgm:dir/>
          <dgm:resizeHandles val="exact"/>
        </dgm:presLayoutVars>
      </dgm:prSet>
      <dgm:spPr/>
    </dgm:pt>
    <dgm:pt modelId="{F4130A47-6B90-4451-9981-CD8780BB2E81}" type="pres">
      <dgm:prSet presAssocID="{351CCF8A-7647-4CC2-850B-E40E9CB8BD74}" presName="node" presStyleLbl="node1" presStyleIdx="0" presStyleCnt="5">
        <dgm:presLayoutVars>
          <dgm:bulletEnabled val="1"/>
        </dgm:presLayoutVars>
      </dgm:prSet>
      <dgm:spPr/>
    </dgm:pt>
    <dgm:pt modelId="{5F5F5FBF-A5FC-49F2-9BFD-B3ACAC0A6E5F}" type="pres">
      <dgm:prSet presAssocID="{4C498DBE-90EB-4C4D-90CB-3891356E61DB}" presName="sibTrans" presStyleCnt="0"/>
      <dgm:spPr/>
    </dgm:pt>
    <dgm:pt modelId="{ED4059B2-FB15-437A-B885-FDCF1F61AF31}" type="pres">
      <dgm:prSet presAssocID="{59FF6DE8-8603-4D0E-88E6-3E3DFF233FA8}" presName="node" presStyleLbl="node1" presStyleIdx="1" presStyleCnt="5">
        <dgm:presLayoutVars>
          <dgm:bulletEnabled val="1"/>
        </dgm:presLayoutVars>
      </dgm:prSet>
      <dgm:spPr/>
    </dgm:pt>
    <dgm:pt modelId="{FA0790ED-091E-4A8C-BF67-1A440682CE19}" type="pres">
      <dgm:prSet presAssocID="{00F44373-9ECB-4EE5-A383-E9B0FD8DB562}" presName="sibTrans" presStyleCnt="0"/>
      <dgm:spPr/>
    </dgm:pt>
    <dgm:pt modelId="{4B3BBC07-F111-4959-890A-C8361D77EF2F}" type="pres">
      <dgm:prSet presAssocID="{46BA0CA8-C7DE-4EA4-840A-62780B0B02CD}" presName="node" presStyleLbl="node1" presStyleIdx="2" presStyleCnt="5">
        <dgm:presLayoutVars>
          <dgm:bulletEnabled val="1"/>
        </dgm:presLayoutVars>
      </dgm:prSet>
      <dgm:spPr/>
    </dgm:pt>
    <dgm:pt modelId="{16DF2DFA-F4AC-430D-A5EA-D75F42C084F6}" type="pres">
      <dgm:prSet presAssocID="{C7034AED-AC46-4254-9BAC-44D9441BA579}" presName="sibTrans" presStyleCnt="0"/>
      <dgm:spPr/>
    </dgm:pt>
    <dgm:pt modelId="{4FF1B6FA-8428-4E2A-A127-32F6D1E70041}" type="pres">
      <dgm:prSet presAssocID="{5D061CE3-D326-4BD1-BE81-B85AFAB86990}" presName="node" presStyleLbl="node1" presStyleIdx="3" presStyleCnt="5">
        <dgm:presLayoutVars>
          <dgm:bulletEnabled val="1"/>
        </dgm:presLayoutVars>
      </dgm:prSet>
      <dgm:spPr/>
    </dgm:pt>
    <dgm:pt modelId="{8F98E067-5767-4BC4-8016-47C53B93C726}" type="pres">
      <dgm:prSet presAssocID="{0604C909-5B54-4AF1-8642-3C70B9B378A8}" presName="sibTrans" presStyleCnt="0"/>
      <dgm:spPr/>
    </dgm:pt>
    <dgm:pt modelId="{CF222044-3187-45B4-8F1C-9EB0DA027A1C}" type="pres">
      <dgm:prSet presAssocID="{395AE1F7-0A36-4DBC-A255-C8800B59C34C}" presName="node" presStyleLbl="node1" presStyleIdx="4" presStyleCnt="5">
        <dgm:presLayoutVars>
          <dgm:bulletEnabled val="1"/>
        </dgm:presLayoutVars>
      </dgm:prSet>
      <dgm:spPr/>
    </dgm:pt>
  </dgm:ptLst>
  <dgm:cxnLst>
    <dgm:cxn modelId="{52BB060A-FE45-49D5-AA51-0D6E9F93FE86}" type="presOf" srcId="{59FF6DE8-8603-4D0E-88E6-3E3DFF233FA8}" destId="{ED4059B2-FB15-437A-B885-FDCF1F61AF31}" srcOrd="0" destOrd="0" presId="urn:microsoft.com/office/officeart/2005/8/layout/default"/>
    <dgm:cxn modelId="{5124CF25-33D9-4049-8905-4354EE582F3C}" srcId="{2ABCF1F9-A11E-4142-BCBD-58140C9F18A9}" destId="{351CCF8A-7647-4CC2-850B-E40E9CB8BD74}" srcOrd="0" destOrd="0" parTransId="{1811DFA4-AF62-475B-A031-BF856D332738}" sibTransId="{4C498DBE-90EB-4C4D-90CB-3891356E61DB}"/>
    <dgm:cxn modelId="{BC748C37-AA84-4C7B-B7AD-F5D1C00E40CD}" srcId="{2ABCF1F9-A11E-4142-BCBD-58140C9F18A9}" destId="{5D061CE3-D326-4BD1-BE81-B85AFAB86990}" srcOrd="3" destOrd="0" parTransId="{DF62760C-342B-4096-A2D5-6C57A121FAF4}" sibTransId="{0604C909-5B54-4AF1-8642-3C70B9B378A8}"/>
    <dgm:cxn modelId="{7C09453C-CD56-4507-ADBC-65A35F339341}" type="presOf" srcId="{46BA0CA8-C7DE-4EA4-840A-62780B0B02CD}" destId="{4B3BBC07-F111-4959-890A-C8361D77EF2F}" srcOrd="0" destOrd="0" presId="urn:microsoft.com/office/officeart/2005/8/layout/default"/>
    <dgm:cxn modelId="{86584940-A6B7-4345-85AA-43BBEF5E32AD}" type="presOf" srcId="{2ABCF1F9-A11E-4142-BCBD-58140C9F18A9}" destId="{36592403-7A05-4E43-8E5E-5310E4396CE5}" srcOrd="0" destOrd="0" presId="urn:microsoft.com/office/officeart/2005/8/layout/default"/>
    <dgm:cxn modelId="{E748056B-6701-4C00-8C48-8482C82CB813}" type="presOf" srcId="{5D061CE3-D326-4BD1-BE81-B85AFAB86990}" destId="{4FF1B6FA-8428-4E2A-A127-32F6D1E70041}" srcOrd="0" destOrd="0" presId="urn:microsoft.com/office/officeart/2005/8/layout/default"/>
    <dgm:cxn modelId="{5C48DE6B-2575-4055-A896-47E0B750F820}" srcId="{2ABCF1F9-A11E-4142-BCBD-58140C9F18A9}" destId="{46BA0CA8-C7DE-4EA4-840A-62780B0B02CD}" srcOrd="2" destOrd="0" parTransId="{75610811-24E8-4B3B-8455-29507658102B}" sibTransId="{C7034AED-AC46-4254-9BAC-44D9441BA579}"/>
    <dgm:cxn modelId="{D4F3CD54-96F1-4395-AC28-A71536106B6C}" type="presOf" srcId="{351CCF8A-7647-4CC2-850B-E40E9CB8BD74}" destId="{F4130A47-6B90-4451-9981-CD8780BB2E81}" srcOrd="0" destOrd="0" presId="urn:microsoft.com/office/officeart/2005/8/layout/default"/>
    <dgm:cxn modelId="{D3A54288-9542-42AD-B406-F53A731222BF}" srcId="{2ABCF1F9-A11E-4142-BCBD-58140C9F18A9}" destId="{395AE1F7-0A36-4DBC-A255-C8800B59C34C}" srcOrd="4" destOrd="0" parTransId="{6E2F8C99-8EC7-4B04-9642-BB2F417139D5}" sibTransId="{5F1D3758-4737-43F7-97CA-7343E7036CF8}"/>
    <dgm:cxn modelId="{8A0A7AA3-0ACE-4C24-AE9B-031A308D74B0}" type="presOf" srcId="{395AE1F7-0A36-4DBC-A255-C8800B59C34C}" destId="{CF222044-3187-45B4-8F1C-9EB0DA027A1C}" srcOrd="0" destOrd="0" presId="urn:microsoft.com/office/officeart/2005/8/layout/default"/>
    <dgm:cxn modelId="{6568C8AE-21B5-47ED-BCDF-736F4B52D360}" srcId="{2ABCF1F9-A11E-4142-BCBD-58140C9F18A9}" destId="{59FF6DE8-8603-4D0E-88E6-3E3DFF233FA8}" srcOrd="1" destOrd="0" parTransId="{E0F8B2D9-64CF-4E6D-A89A-8357C87CA482}" sibTransId="{00F44373-9ECB-4EE5-A383-E9B0FD8DB562}"/>
    <dgm:cxn modelId="{3F77714F-9710-4C10-B702-6111969D2416}" type="presParOf" srcId="{36592403-7A05-4E43-8E5E-5310E4396CE5}" destId="{F4130A47-6B90-4451-9981-CD8780BB2E81}" srcOrd="0" destOrd="0" presId="urn:microsoft.com/office/officeart/2005/8/layout/default"/>
    <dgm:cxn modelId="{69903D69-65CA-4FD4-A1C8-02A802644124}" type="presParOf" srcId="{36592403-7A05-4E43-8E5E-5310E4396CE5}" destId="{5F5F5FBF-A5FC-49F2-9BFD-B3ACAC0A6E5F}" srcOrd="1" destOrd="0" presId="urn:microsoft.com/office/officeart/2005/8/layout/default"/>
    <dgm:cxn modelId="{B5A8FA71-868A-47D3-91D0-11F5EC483B23}" type="presParOf" srcId="{36592403-7A05-4E43-8E5E-5310E4396CE5}" destId="{ED4059B2-FB15-437A-B885-FDCF1F61AF31}" srcOrd="2" destOrd="0" presId="urn:microsoft.com/office/officeart/2005/8/layout/default"/>
    <dgm:cxn modelId="{92FBF0C1-1524-4D01-91E3-3FAE6EACBF86}" type="presParOf" srcId="{36592403-7A05-4E43-8E5E-5310E4396CE5}" destId="{FA0790ED-091E-4A8C-BF67-1A440682CE19}" srcOrd="3" destOrd="0" presId="urn:microsoft.com/office/officeart/2005/8/layout/default"/>
    <dgm:cxn modelId="{C7209D18-AB08-4F02-B915-9344680ACF4C}" type="presParOf" srcId="{36592403-7A05-4E43-8E5E-5310E4396CE5}" destId="{4B3BBC07-F111-4959-890A-C8361D77EF2F}" srcOrd="4" destOrd="0" presId="urn:microsoft.com/office/officeart/2005/8/layout/default"/>
    <dgm:cxn modelId="{6FB78B4B-074B-4ADC-BD4B-AA0CA6F47380}" type="presParOf" srcId="{36592403-7A05-4E43-8E5E-5310E4396CE5}" destId="{16DF2DFA-F4AC-430D-A5EA-D75F42C084F6}" srcOrd="5" destOrd="0" presId="urn:microsoft.com/office/officeart/2005/8/layout/default"/>
    <dgm:cxn modelId="{F13D5A2B-22D6-4DF3-9A3E-BF06EE05FA65}" type="presParOf" srcId="{36592403-7A05-4E43-8E5E-5310E4396CE5}" destId="{4FF1B6FA-8428-4E2A-A127-32F6D1E70041}" srcOrd="6" destOrd="0" presId="urn:microsoft.com/office/officeart/2005/8/layout/default"/>
    <dgm:cxn modelId="{8DFC42F3-0CDF-4ECA-A585-EF23253F25C7}" type="presParOf" srcId="{36592403-7A05-4E43-8E5E-5310E4396CE5}" destId="{8F98E067-5767-4BC4-8016-47C53B93C726}" srcOrd="7" destOrd="0" presId="urn:microsoft.com/office/officeart/2005/8/layout/default"/>
    <dgm:cxn modelId="{77405CF0-32FA-45E3-BCA2-A5D54D50053A}" type="presParOf" srcId="{36592403-7A05-4E43-8E5E-5310E4396CE5}" destId="{CF222044-3187-45B4-8F1C-9EB0DA027A1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D9C27E-1774-4584-AD74-A59A933E43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F65719-4B49-4673-A1DB-C5DC2BC999FB}">
      <dgm:prSet/>
      <dgm:spPr/>
      <dgm:t>
        <a:bodyPr/>
        <a:lstStyle/>
        <a:p>
          <a:r>
            <a:rPr lang="cs-CZ" dirty="0"/>
            <a:t>Poučený (informovaný) souhlas</a:t>
          </a:r>
          <a:endParaRPr lang="en-US" dirty="0"/>
        </a:p>
      </dgm:t>
    </dgm:pt>
    <dgm:pt modelId="{417FD342-B7BD-4A26-A6CF-94F51140A576}" type="parTrans" cxnId="{7665476E-E2C2-4213-A092-487FD3768E20}">
      <dgm:prSet/>
      <dgm:spPr/>
      <dgm:t>
        <a:bodyPr/>
        <a:lstStyle/>
        <a:p>
          <a:endParaRPr lang="en-US"/>
        </a:p>
      </dgm:t>
    </dgm:pt>
    <dgm:pt modelId="{90ECB9B9-7573-4F75-A484-F44B0565B385}" type="sibTrans" cxnId="{7665476E-E2C2-4213-A092-487FD3768E20}">
      <dgm:prSet/>
      <dgm:spPr/>
      <dgm:t>
        <a:bodyPr/>
        <a:lstStyle/>
        <a:p>
          <a:endParaRPr lang="en-US"/>
        </a:p>
      </dgm:t>
    </dgm:pt>
    <dgm:pt modelId="{787AA222-62D0-406A-BCF9-0D5A2B3F5F18}">
      <dgm:prSet/>
      <dgm:spPr/>
      <dgm:t>
        <a:bodyPr/>
        <a:lstStyle/>
        <a:p>
          <a:r>
            <a:rPr lang="cs-CZ" dirty="0"/>
            <a:t>Nezletilí, aktivní vs. pasivní souhlas, ne jen jednorázová záležitost</a:t>
          </a:r>
          <a:endParaRPr lang="en-US" dirty="0"/>
        </a:p>
      </dgm:t>
    </dgm:pt>
    <dgm:pt modelId="{AADD6322-25EF-4844-8A30-BE95E8D82EA2}" type="parTrans" cxnId="{ACEC6189-BC33-4767-816E-563B68C6D7DA}">
      <dgm:prSet/>
      <dgm:spPr/>
      <dgm:t>
        <a:bodyPr/>
        <a:lstStyle/>
        <a:p>
          <a:endParaRPr lang="en-US"/>
        </a:p>
      </dgm:t>
    </dgm:pt>
    <dgm:pt modelId="{7F76B9F4-673B-4075-BB65-FF4255E7E61A}" type="sibTrans" cxnId="{ACEC6189-BC33-4767-816E-563B68C6D7DA}">
      <dgm:prSet/>
      <dgm:spPr/>
      <dgm:t>
        <a:bodyPr/>
        <a:lstStyle/>
        <a:p>
          <a:endParaRPr lang="en-US"/>
        </a:p>
      </dgm:t>
    </dgm:pt>
    <dgm:pt modelId="{4CE2A01E-CF5B-47C7-BCA5-7CDC32A574FA}">
      <dgm:prSet/>
      <dgm:spPr/>
      <dgm:t>
        <a:bodyPr/>
        <a:lstStyle/>
        <a:p>
          <a:r>
            <a:rPr lang="cs-CZ" dirty="0"/>
            <a:t>Zatajení informací?</a:t>
          </a:r>
          <a:endParaRPr lang="en-US" dirty="0"/>
        </a:p>
      </dgm:t>
    </dgm:pt>
    <dgm:pt modelId="{287B7BAA-6C29-4336-A192-A743E59ED6C2}" type="parTrans" cxnId="{27B44DA4-71F1-43B6-9E94-A4B09340D383}">
      <dgm:prSet/>
      <dgm:spPr/>
      <dgm:t>
        <a:bodyPr/>
        <a:lstStyle/>
        <a:p>
          <a:endParaRPr lang="en-US"/>
        </a:p>
      </dgm:t>
    </dgm:pt>
    <dgm:pt modelId="{01096329-1357-4522-9A5F-9E0469A41275}" type="sibTrans" cxnId="{27B44DA4-71F1-43B6-9E94-A4B09340D383}">
      <dgm:prSet/>
      <dgm:spPr/>
      <dgm:t>
        <a:bodyPr/>
        <a:lstStyle/>
        <a:p>
          <a:endParaRPr lang="en-US"/>
        </a:p>
      </dgm:t>
    </dgm:pt>
    <dgm:pt modelId="{F81399FB-8FA4-4235-8FDD-77AC9AD2337B}">
      <dgm:prSet/>
      <dgm:spPr/>
      <dgm:t>
        <a:bodyPr/>
        <a:lstStyle/>
        <a:p>
          <a:r>
            <a:rPr lang="cs-CZ" dirty="0"/>
            <a:t>Kdykoli to jde, pak transparentnost, pokud zatajení, informovat účastníky hned, jak to bude možné, o zatajení třeba rozhodnout podle hodnoty studie (vědecké i aplikované)</a:t>
          </a:r>
          <a:endParaRPr lang="en-US" dirty="0"/>
        </a:p>
      </dgm:t>
    </dgm:pt>
    <dgm:pt modelId="{2C3C2672-DA27-487A-8046-97873CA1A9C3}" type="parTrans" cxnId="{FF6EB68C-F720-4662-9472-9472160BA673}">
      <dgm:prSet/>
      <dgm:spPr/>
      <dgm:t>
        <a:bodyPr/>
        <a:lstStyle/>
        <a:p>
          <a:endParaRPr lang="en-US"/>
        </a:p>
      </dgm:t>
    </dgm:pt>
    <dgm:pt modelId="{20301DFA-17C7-4040-9D54-58DED6E9F8C3}" type="sibTrans" cxnId="{FF6EB68C-F720-4662-9472-9472160BA673}">
      <dgm:prSet/>
      <dgm:spPr/>
      <dgm:t>
        <a:bodyPr/>
        <a:lstStyle/>
        <a:p>
          <a:endParaRPr lang="en-US"/>
        </a:p>
      </dgm:t>
    </dgm:pt>
    <dgm:pt modelId="{5388E25E-3610-4D94-BC7E-4D0D46752C5E}">
      <dgm:prSet/>
      <dgm:spPr/>
      <dgm:t>
        <a:bodyPr/>
        <a:lstStyle/>
        <a:p>
          <a:r>
            <a:rPr lang="cs-CZ" dirty="0"/>
            <a:t>Svoboda odmítnutí</a:t>
          </a:r>
          <a:endParaRPr lang="en-US" dirty="0"/>
        </a:p>
      </dgm:t>
    </dgm:pt>
    <dgm:pt modelId="{4CF08360-0F55-4C86-849C-93958D2BC2B3}" type="parTrans" cxnId="{F7EE1CC9-2DC2-422D-8693-B7691B386660}">
      <dgm:prSet/>
      <dgm:spPr/>
      <dgm:t>
        <a:bodyPr/>
        <a:lstStyle/>
        <a:p>
          <a:endParaRPr lang="en-US"/>
        </a:p>
      </dgm:t>
    </dgm:pt>
    <dgm:pt modelId="{69A5333A-6A2A-46E6-BE05-7FAABB921241}" type="sibTrans" cxnId="{F7EE1CC9-2DC2-422D-8693-B7691B386660}">
      <dgm:prSet/>
      <dgm:spPr/>
      <dgm:t>
        <a:bodyPr/>
        <a:lstStyle/>
        <a:p>
          <a:endParaRPr lang="en-US"/>
        </a:p>
      </dgm:t>
    </dgm:pt>
    <dgm:pt modelId="{29586D32-E3DE-4CA4-B2DB-5828A2CD9720}">
      <dgm:prSet/>
      <dgm:spPr/>
      <dgm:t>
        <a:bodyPr/>
        <a:lstStyle/>
        <a:p>
          <a:r>
            <a:rPr lang="cs-CZ" dirty="0"/>
            <a:t>Účastník může kdykoli ukončit svoji účast (a bude zachován princip ekvity)</a:t>
          </a:r>
          <a:endParaRPr lang="en-US" dirty="0"/>
        </a:p>
      </dgm:t>
    </dgm:pt>
    <dgm:pt modelId="{4CB6277D-3578-466A-90CF-51B215C21AD6}" type="parTrans" cxnId="{6E295EC5-E1BB-4BA8-A541-B86849AD456C}">
      <dgm:prSet/>
      <dgm:spPr/>
      <dgm:t>
        <a:bodyPr/>
        <a:lstStyle/>
        <a:p>
          <a:endParaRPr lang="en-US"/>
        </a:p>
      </dgm:t>
    </dgm:pt>
    <dgm:pt modelId="{41111232-03CA-4488-84C8-D0B89B0AC6AF}" type="sibTrans" cxnId="{6E295EC5-E1BB-4BA8-A541-B86849AD456C}">
      <dgm:prSet/>
      <dgm:spPr/>
      <dgm:t>
        <a:bodyPr/>
        <a:lstStyle/>
        <a:p>
          <a:endParaRPr lang="en-US"/>
        </a:p>
      </dgm:t>
    </dgm:pt>
    <dgm:pt modelId="{50F4F3E7-3FB6-4B99-8E4C-F7404BE864A8}" type="pres">
      <dgm:prSet presAssocID="{58D9C27E-1774-4584-AD74-A59A933E4337}" presName="linear" presStyleCnt="0">
        <dgm:presLayoutVars>
          <dgm:animLvl val="lvl"/>
          <dgm:resizeHandles val="exact"/>
        </dgm:presLayoutVars>
      </dgm:prSet>
      <dgm:spPr/>
    </dgm:pt>
    <dgm:pt modelId="{AFF65F35-2676-4DDF-9B07-9CAF1DD1DD64}" type="pres">
      <dgm:prSet presAssocID="{EBF65719-4B49-4673-A1DB-C5DC2BC999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1E0CDA-BC79-44BF-80BD-BF818E15F482}" type="pres">
      <dgm:prSet presAssocID="{EBF65719-4B49-4673-A1DB-C5DC2BC999FB}" presName="childText" presStyleLbl="revTx" presStyleIdx="0" presStyleCnt="3">
        <dgm:presLayoutVars>
          <dgm:bulletEnabled val="1"/>
        </dgm:presLayoutVars>
      </dgm:prSet>
      <dgm:spPr/>
    </dgm:pt>
    <dgm:pt modelId="{F2DA7AF2-0E24-4BE5-97F8-AA91B45A75FA}" type="pres">
      <dgm:prSet presAssocID="{4CE2A01E-CF5B-47C7-BCA5-7CDC32A574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82A4B4-9F95-4F6E-8D69-ABFC4F43D0F2}" type="pres">
      <dgm:prSet presAssocID="{4CE2A01E-CF5B-47C7-BCA5-7CDC32A574FA}" presName="childText" presStyleLbl="revTx" presStyleIdx="1" presStyleCnt="3">
        <dgm:presLayoutVars>
          <dgm:bulletEnabled val="1"/>
        </dgm:presLayoutVars>
      </dgm:prSet>
      <dgm:spPr/>
    </dgm:pt>
    <dgm:pt modelId="{6ECD83F6-4394-4B8B-A754-355D5F099D06}" type="pres">
      <dgm:prSet presAssocID="{5388E25E-3610-4D94-BC7E-4D0D46752C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C5758CF-D364-49A0-B49F-A3E24764C765}" type="pres">
      <dgm:prSet presAssocID="{5388E25E-3610-4D94-BC7E-4D0D46752C5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B906921-C283-412B-85EC-0D39FBB0FB25}" type="presOf" srcId="{787AA222-62D0-406A-BCF9-0D5A2B3F5F18}" destId="{C71E0CDA-BC79-44BF-80BD-BF818E15F482}" srcOrd="0" destOrd="0" presId="urn:microsoft.com/office/officeart/2005/8/layout/vList2"/>
    <dgm:cxn modelId="{B5AAA760-E01E-4A3F-AE55-2F1E18B34DED}" type="presOf" srcId="{5388E25E-3610-4D94-BC7E-4D0D46752C5E}" destId="{6ECD83F6-4394-4B8B-A754-355D5F099D06}" srcOrd="0" destOrd="0" presId="urn:microsoft.com/office/officeart/2005/8/layout/vList2"/>
    <dgm:cxn modelId="{65E8106D-AA5B-4D34-BCE5-51A415E10F49}" type="presOf" srcId="{EBF65719-4B49-4673-A1DB-C5DC2BC999FB}" destId="{AFF65F35-2676-4DDF-9B07-9CAF1DD1DD64}" srcOrd="0" destOrd="0" presId="urn:microsoft.com/office/officeart/2005/8/layout/vList2"/>
    <dgm:cxn modelId="{1EE54F4D-39E6-48D2-A1D5-862C9FA0414E}" type="presOf" srcId="{58D9C27E-1774-4584-AD74-A59A933E4337}" destId="{50F4F3E7-3FB6-4B99-8E4C-F7404BE864A8}" srcOrd="0" destOrd="0" presId="urn:microsoft.com/office/officeart/2005/8/layout/vList2"/>
    <dgm:cxn modelId="{7665476E-E2C2-4213-A092-487FD3768E20}" srcId="{58D9C27E-1774-4584-AD74-A59A933E4337}" destId="{EBF65719-4B49-4673-A1DB-C5DC2BC999FB}" srcOrd="0" destOrd="0" parTransId="{417FD342-B7BD-4A26-A6CF-94F51140A576}" sibTransId="{90ECB9B9-7573-4F75-A484-F44B0565B385}"/>
    <dgm:cxn modelId="{EDC2A753-2FD9-4838-BE32-F3C1ED875CE5}" type="presOf" srcId="{29586D32-E3DE-4CA4-B2DB-5828A2CD9720}" destId="{2C5758CF-D364-49A0-B49F-A3E24764C765}" srcOrd="0" destOrd="0" presId="urn:microsoft.com/office/officeart/2005/8/layout/vList2"/>
    <dgm:cxn modelId="{E47BE47B-9598-4705-B460-15982D228DC1}" type="presOf" srcId="{4CE2A01E-CF5B-47C7-BCA5-7CDC32A574FA}" destId="{F2DA7AF2-0E24-4BE5-97F8-AA91B45A75FA}" srcOrd="0" destOrd="0" presId="urn:microsoft.com/office/officeart/2005/8/layout/vList2"/>
    <dgm:cxn modelId="{ACEC6189-BC33-4767-816E-563B68C6D7DA}" srcId="{EBF65719-4B49-4673-A1DB-C5DC2BC999FB}" destId="{787AA222-62D0-406A-BCF9-0D5A2B3F5F18}" srcOrd="0" destOrd="0" parTransId="{AADD6322-25EF-4844-8A30-BE95E8D82EA2}" sibTransId="{7F76B9F4-673B-4075-BB65-FF4255E7E61A}"/>
    <dgm:cxn modelId="{FF6EB68C-F720-4662-9472-9472160BA673}" srcId="{4CE2A01E-CF5B-47C7-BCA5-7CDC32A574FA}" destId="{F81399FB-8FA4-4235-8FDD-77AC9AD2337B}" srcOrd="0" destOrd="0" parTransId="{2C3C2672-DA27-487A-8046-97873CA1A9C3}" sibTransId="{20301DFA-17C7-4040-9D54-58DED6E9F8C3}"/>
    <dgm:cxn modelId="{27B44DA4-71F1-43B6-9E94-A4B09340D383}" srcId="{58D9C27E-1774-4584-AD74-A59A933E4337}" destId="{4CE2A01E-CF5B-47C7-BCA5-7CDC32A574FA}" srcOrd="1" destOrd="0" parTransId="{287B7BAA-6C29-4336-A192-A743E59ED6C2}" sibTransId="{01096329-1357-4522-9A5F-9E0469A41275}"/>
    <dgm:cxn modelId="{6E295EC5-E1BB-4BA8-A541-B86849AD456C}" srcId="{5388E25E-3610-4D94-BC7E-4D0D46752C5E}" destId="{29586D32-E3DE-4CA4-B2DB-5828A2CD9720}" srcOrd="0" destOrd="0" parTransId="{4CB6277D-3578-466A-90CF-51B215C21AD6}" sibTransId="{41111232-03CA-4488-84C8-D0B89B0AC6AF}"/>
    <dgm:cxn modelId="{F7EE1CC9-2DC2-422D-8693-B7691B386660}" srcId="{58D9C27E-1774-4584-AD74-A59A933E4337}" destId="{5388E25E-3610-4D94-BC7E-4D0D46752C5E}" srcOrd="2" destOrd="0" parTransId="{4CF08360-0F55-4C86-849C-93958D2BC2B3}" sibTransId="{69A5333A-6A2A-46E6-BE05-7FAABB921241}"/>
    <dgm:cxn modelId="{06266EC9-1027-4D42-8062-355EEC172F6F}" type="presOf" srcId="{F81399FB-8FA4-4235-8FDD-77AC9AD2337B}" destId="{AF82A4B4-9F95-4F6E-8D69-ABFC4F43D0F2}" srcOrd="0" destOrd="0" presId="urn:microsoft.com/office/officeart/2005/8/layout/vList2"/>
    <dgm:cxn modelId="{D0269864-FC3A-403F-9546-037E23B856EA}" type="presParOf" srcId="{50F4F3E7-3FB6-4B99-8E4C-F7404BE864A8}" destId="{AFF65F35-2676-4DDF-9B07-9CAF1DD1DD64}" srcOrd="0" destOrd="0" presId="urn:microsoft.com/office/officeart/2005/8/layout/vList2"/>
    <dgm:cxn modelId="{BDE92FBD-B911-4529-B0BD-AEA66503EB5D}" type="presParOf" srcId="{50F4F3E7-3FB6-4B99-8E4C-F7404BE864A8}" destId="{C71E0CDA-BC79-44BF-80BD-BF818E15F482}" srcOrd="1" destOrd="0" presId="urn:microsoft.com/office/officeart/2005/8/layout/vList2"/>
    <dgm:cxn modelId="{505B1453-436F-48BF-ADFE-291AE937AB76}" type="presParOf" srcId="{50F4F3E7-3FB6-4B99-8E4C-F7404BE864A8}" destId="{F2DA7AF2-0E24-4BE5-97F8-AA91B45A75FA}" srcOrd="2" destOrd="0" presId="urn:microsoft.com/office/officeart/2005/8/layout/vList2"/>
    <dgm:cxn modelId="{1EA2049A-A638-4723-BE5F-07F9943DCED8}" type="presParOf" srcId="{50F4F3E7-3FB6-4B99-8E4C-F7404BE864A8}" destId="{AF82A4B4-9F95-4F6E-8D69-ABFC4F43D0F2}" srcOrd="3" destOrd="0" presId="urn:microsoft.com/office/officeart/2005/8/layout/vList2"/>
    <dgm:cxn modelId="{15B42E89-8DCB-4ECA-84FD-7C39DC0DB580}" type="presParOf" srcId="{50F4F3E7-3FB6-4B99-8E4C-F7404BE864A8}" destId="{6ECD83F6-4394-4B8B-A754-355D5F099D06}" srcOrd="4" destOrd="0" presId="urn:microsoft.com/office/officeart/2005/8/layout/vList2"/>
    <dgm:cxn modelId="{9858A964-92C8-42E6-AB4C-7B814616C702}" type="presParOf" srcId="{50F4F3E7-3FB6-4B99-8E4C-F7404BE864A8}" destId="{2C5758CF-D364-49A0-B49F-A3E24764C76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D9C27E-1774-4584-AD74-A59A933E43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F65719-4B49-4673-A1DB-C5DC2BC999FB}">
      <dgm:prSet/>
      <dgm:spPr/>
      <dgm:t>
        <a:bodyPr/>
        <a:lstStyle/>
        <a:p>
          <a:r>
            <a:rPr lang="cs-CZ"/>
            <a:t>Anonymita</a:t>
          </a:r>
          <a:endParaRPr lang="en-US"/>
        </a:p>
      </dgm:t>
    </dgm:pt>
    <dgm:pt modelId="{417FD342-B7BD-4A26-A6CF-94F51140A576}" type="parTrans" cxnId="{7665476E-E2C2-4213-A092-487FD3768E20}">
      <dgm:prSet/>
      <dgm:spPr/>
      <dgm:t>
        <a:bodyPr/>
        <a:lstStyle/>
        <a:p>
          <a:endParaRPr lang="en-US"/>
        </a:p>
      </dgm:t>
    </dgm:pt>
    <dgm:pt modelId="{90ECB9B9-7573-4F75-A484-F44B0565B385}" type="sibTrans" cxnId="{7665476E-E2C2-4213-A092-487FD3768E20}">
      <dgm:prSet/>
      <dgm:spPr/>
      <dgm:t>
        <a:bodyPr/>
        <a:lstStyle/>
        <a:p>
          <a:endParaRPr lang="en-US"/>
        </a:p>
      </dgm:t>
    </dgm:pt>
    <dgm:pt modelId="{787AA222-62D0-406A-BCF9-0D5A2B3F5F18}">
      <dgm:prSet/>
      <dgm:spPr/>
      <dgm:t>
        <a:bodyPr/>
        <a:lstStyle/>
        <a:p>
          <a:r>
            <a:rPr lang="cs-CZ"/>
            <a:t>Pozor, zajištění soukromí někdy třeba více cestami, pouhá anonymita nemusí být dostatečná</a:t>
          </a:r>
          <a:endParaRPr lang="en-US"/>
        </a:p>
      </dgm:t>
    </dgm:pt>
    <dgm:pt modelId="{AADD6322-25EF-4844-8A30-BE95E8D82EA2}" type="parTrans" cxnId="{ACEC6189-BC33-4767-816E-563B68C6D7DA}">
      <dgm:prSet/>
      <dgm:spPr/>
      <dgm:t>
        <a:bodyPr/>
        <a:lstStyle/>
        <a:p>
          <a:endParaRPr lang="en-US"/>
        </a:p>
      </dgm:t>
    </dgm:pt>
    <dgm:pt modelId="{7F76B9F4-673B-4075-BB65-FF4255E7E61A}" type="sibTrans" cxnId="{ACEC6189-BC33-4767-816E-563B68C6D7DA}">
      <dgm:prSet/>
      <dgm:spPr/>
      <dgm:t>
        <a:bodyPr/>
        <a:lstStyle/>
        <a:p>
          <a:endParaRPr lang="en-US"/>
        </a:p>
      </dgm:t>
    </dgm:pt>
    <dgm:pt modelId="{4CE2A01E-CF5B-47C7-BCA5-7CDC32A574FA}">
      <dgm:prSet/>
      <dgm:spPr/>
      <dgm:t>
        <a:bodyPr/>
        <a:lstStyle/>
        <a:p>
          <a:r>
            <a:rPr lang="cs-CZ"/>
            <a:t>Emoční bezpečí</a:t>
          </a:r>
          <a:endParaRPr lang="en-US"/>
        </a:p>
      </dgm:t>
    </dgm:pt>
    <dgm:pt modelId="{287B7BAA-6C29-4336-A192-A743E59ED6C2}" type="parTrans" cxnId="{27B44DA4-71F1-43B6-9E94-A4B09340D383}">
      <dgm:prSet/>
      <dgm:spPr/>
      <dgm:t>
        <a:bodyPr/>
        <a:lstStyle/>
        <a:p>
          <a:endParaRPr lang="en-US"/>
        </a:p>
      </dgm:t>
    </dgm:pt>
    <dgm:pt modelId="{01096329-1357-4522-9A5F-9E0469A41275}" type="sibTrans" cxnId="{27B44DA4-71F1-43B6-9E94-A4B09340D383}">
      <dgm:prSet/>
      <dgm:spPr/>
      <dgm:t>
        <a:bodyPr/>
        <a:lstStyle/>
        <a:p>
          <a:endParaRPr lang="en-US"/>
        </a:p>
      </dgm:t>
    </dgm:pt>
    <dgm:pt modelId="{F81399FB-8FA4-4235-8FDD-77AC9AD2337B}">
      <dgm:prSet/>
      <dgm:spPr/>
      <dgm:t>
        <a:bodyPr/>
        <a:lstStyle/>
        <a:p>
          <a:r>
            <a:rPr lang="cs-CZ"/>
            <a:t>Nástraha – výzkumník vs. terapeut</a:t>
          </a:r>
          <a:endParaRPr lang="en-US"/>
        </a:p>
      </dgm:t>
    </dgm:pt>
    <dgm:pt modelId="{2C3C2672-DA27-487A-8046-97873CA1A9C3}" type="parTrans" cxnId="{FF6EB68C-F720-4662-9472-9472160BA673}">
      <dgm:prSet/>
      <dgm:spPr/>
      <dgm:t>
        <a:bodyPr/>
        <a:lstStyle/>
        <a:p>
          <a:endParaRPr lang="en-US"/>
        </a:p>
      </dgm:t>
    </dgm:pt>
    <dgm:pt modelId="{20301DFA-17C7-4040-9D54-58DED6E9F8C3}" type="sibTrans" cxnId="{FF6EB68C-F720-4662-9472-9472160BA673}">
      <dgm:prSet/>
      <dgm:spPr/>
      <dgm:t>
        <a:bodyPr/>
        <a:lstStyle/>
        <a:p>
          <a:endParaRPr lang="en-US"/>
        </a:p>
      </dgm:t>
    </dgm:pt>
    <dgm:pt modelId="{5388E25E-3610-4D94-BC7E-4D0D46752C5E}">
      <dgm:prSet/>
      <dgm:spPr/>
      <dgm:t>
        <a:bodyPr/>
        <a:lstStyle/>
        <a:p>
          <a:r>
            <a:rPr lang="cs-CZ"/>
            <a:t>Reciprocita</a:t>
          </a:r>
          <a:endParaRPr lang="en-US"/>
        </a:p>
      </dgm:t>
    </dgm:pt>
    <dgm:pt modelId="{4CF08360-0F55-4C86-849C-93958D2BC2B3}" type="parTrans" cxnId="{F7EE1CC9-2DC2-422D-8693-B7691B386660}">
      <dgm:prSet/>
      <dgm:spPr/>
      <dgm:t>
        <a:bodyPr/>
        <a:lstStyle/>
        <a:p>
          <a:endParaRPr lang="en-US"/>
        </a:p>
      </dgm:t>
    </dgm:pt>
    <dgm:pt modelId="{69A5333A-6A2A-46E6-BE05-7FAABB921241}" type="sibTrans" cxnId="{F7EE1CC9-2DC2-422D-8693-B7691B386660}">
      <dgm:prSet/>
      <dgm:spPr/>
      <dgm:t>
        <a:bodyPr/>
        <a:lstStyle/>
        <a:p>
          <a:endParaRPr lang="en-US"/>
        </a:p>
      </dgm:t>
    </dgm:pt>
    <dgm:pt modelId="{29586D32-E3DE-4CA4-B2DB-5828A2CD9720}">
      <dgm:prSet/>
      <dgm:spPr/>
      <dgm:t>
        <a:bodyPr/>
        <a:lstStyle/>
        <a:p>
          <a:r>
            <a:rPr lang="cs-CZ"/>
            <a:t>Něco na oplátku – iniciace akce pro zlepšení životních podmínek, někdy rozhodnutí nepublikovat výsledky</a:t>
          </a:r>
          <a:endParaRPr lang="en-US"/>
        </a:p>
      </dgm:t>
    </dgm:pt>
    <dgm:pt modelId="{4CB6277D-3578-466A-90CF-51B215C21AD6}" type="parTrans" cxnId="{6E295EC5-E1BB-4BA8-A541-B86849AD456C}">
      <dgm:prSet/>
      <dgm:spPr/>
      <dgm:t>
        <a:bodyPr/>
        <a:lstStyle/>
        <a:p>
          <a:endParaRPr lang="en-US"/>
        </a:p>
      </dgm:t>
    </dgm:pt>
    <dgm:pt modelId="{41111232-03CA-4488-84C8-D0B89B0AC6AF}" type="sibTrans" cxnId="{6E295EC5-E1BB-4BA8-A541-B86849AD456C}">
      <dgm:prSet/>
      <dgm:spPr/>
      <dgm:t>
        <a:bodyPr/>
        <a:lstStyle/>
        <a:p>
          <a:endParaRPr lang="en-US"/>
        </a:p>
      </dgm:t>
    </dgm:pt>
    <dgm:pt modelId="{50F4F3E7-3FB6-4B99-8E4C-F7404BE864A8}" type="pres">
      <dgm:prSet presAssocID="{58D9C27E-1774-4584-AD74-A59A933E4337}" presName="linear" presStyleCnt="0">
        <dgm:presLayoutVars>
          <dgm:animLvl val="lvl"/>
          <dgm:resizeHandles val="exact"/>
        </dgm:presLayoutVars>
      </dgm:prSet>
      <dgm:spPr/>
    </dgm:pt>
    <dgm:pt modelId="{AFF65F35-2676-4DDF-9B07-9CAF1DD1DD64}" type="pres">
      <dgm:prSet presAssocID="{EBF65719-4B49-4673-A1DB-C5DC2BC999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1E0CDA-BC79-44BF-80BD-BF818E15F482}" type="pres">
      <dgm:prSet presAssocID="{EBF65719-4B49-4673-A1DB-C5DC2BC999FB}" presName="childText" presStyleLbl="revTx" presStyleIdx="0" presStyleCnt="3">
        <dgm:presLayoutVars>
          <dgm:bulletEnabled val="1"/>
        </dgm:presLayoutVars>
      </dgm:prSet>
      <dgm:spPr/>
    </dgm:pt>
    <dgm:pt modelId="{F2DA7AF2-0E24-4BE5-97F8-AA91B45A75FA}" type="pres">
      <dgm:prSet presAssocID="{4CE2A01E-CF5B-47C7-BCA5-7CDC32A574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82A4B4-9F95-4F6E-8D69-ABFC4F43D0F2}" type="pres">
      <dgm:prSet presAssocID="{4CE2A01E-CF5B-47C7-BCA5-7CDC32A574FA}" presName="childText" presStyleLbl="revTx" presStyleIdx="1" presStyleCnt="3">
        <dgm:presLayoutVars>
          <dgm:bulletEnabled val="1"/>
        </dgm:presLayoutVars>
      </dgm:prSet>
      <dgm:spPr/>
    </dgm:pt>
    <dgm:pt modelId="{6ECD83F6-4394-4B8B-A754-355D5F099D06}" type="pres">
      <dgm:prSet presAssocID="{5388E25E-3610-4D94-BC7E-4D0D46752C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C5758CF-D364-49A0-B49F-A3E24764C765}" type="pres">
      <dgm:prSet presAssocID="{5388E25E-3610-4D94-BC7E-4D0D46752C5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B906921-C283-412B-85EC-0D39FBB0FB25}" type="presOf" srcId="{787AA222-62D0-406A-BCF9-0D5A2B3F5F18}" destId="{C71E0CDA-BC79-44BF-80BD-BF818E15F482}" srcOrd="0" destOrd="0" presId="urn:microsoft.com/office/officeart/2005/8/layout/vList2"/>
    <dgm:cxn modelId="{B5AAA760-E01E-4A3F-AE55-2F1E18B34DED}" type="presOf" srcId="{5388E25E-3610-4D94-BC7E-4D0D46752C5E}" destId="{6ECD83F6-4394-4B8B-A754-355D5F099D06}" srcOrd="0" destOrd="0" presId="urn:microsoft.com/office/officeart/2005/8/layout/vList2"/>
    <dgm:cxn modelId="{65E8106D-AA5B-4D34-BCE5-51A415E10F49}" type="presOf" srcId="{EBF65719-4B49-4673-A1DB-C5DC2BC999FB}" destId="{AFF65F35-2676-4DDF-9B07-9CAF1DD1DD64}" srcOrd="0" destOrd="0" presId="urn:microsoft.com/office/officeart/2005/8/layout/vList2"/>
    <dgm:cxn modelId="{1EE54F4D-39E6-48D2-A1D5-862C9FA0414E}" type="presOf" srcId="{58D9C27E-1774-4584-AD74-A59A933E4337}" destId="{50F4F3E7-3FB6-4B99-8E4C-F7404BE864A8}" srcOrd="0" destOrd="0" presId="urn:microsoft.com/office/officeart/2005/8/layout/vList2"/>
    <dgm:cxn modelId="{7665476E-E2C2-4213-A092-487FD3768E20}" srcId="{58D9C27E-1774-4584-AD74-A59A933E4337}" destId="{EBF65719-4B49-4673-A1DB-C5DC2BC999FB}" srcOrd="0" destOrd="0" parTransId="{417FD342-B7BD-4A26-A6CF-94F51140A576}" sibTransId="{90ECB9B9-7573-4F75-A484-F44B0565B385}"/>
    <dgm:cxn modelId="{EDC2A753-2FD9-4838-BE32-F3C1ED875CE5}" type="presOf" srcId="{29586D32-E3DE-4CA4-B2DB-5828A2CD9720}" destId="{2C5758CF-D364-49A0-B49F-A3E24764C765}" srcOrd="0" destOrd="0" presId="urn:microsoft.com/office/officeart/2005/8/layout/vList2"/>
    <dgm:cxn modelId="{E47BE47B-9598-4705-B460-15982D228DC1}" type="presOf" srcId="{4CE2A01E-CF5B-47C7-BCA5-7CDC32A574FA}" destId="{F2DA7AF2-0E24-4BE5-97F8-AA91B45A75FA}" srcOrd="0" destOrd="0" presId="urn:microsoft.com/office/officeart/2005/8/layout/vList2"/>
    <dgm:cxn modelId="{ACEC6189-BC33-4767-816E-563B68C6D7DA}" srcId="{EBF65719-4B49-4673-A1DB-C5DC2BC999FB}" destId="{787AA222-62D0-406A-BCF9-0D5A2B3F5F18}" srcOrd="0" destOrd="0" parTransId="{AADD6322-25EF-4844-8A30-BE95E8D82EA2}" sibTransId="{7F76B9F4-673B-4075-BB65-FF4255E7E61A}"/>
    <dgm:cxn modelId="{FF6EB68C-F720-4662-9472-9472160BA673}" srcId="{4CE2A01E-CF5B-47C7-BCA5-7CDC32A574FA}" destId="{F81399FB-8FA4-4235-8FDD-77AC9AD2337B}" srcOrd="0" destOrd="0" parTransId="{2C3C2672-DA27-487A-8046-97873CA1A9C3}" sibTransId="{20301DFA-17C7-4040-9D54-58DED6E9F8C3}"/>
    <dgm:cxn modelId="{27B44DA4-71F1-43B6-9E94-A4B09340D383}" srcId="{58D9C27E-1774-4584-AD74-A59A933E4337}" destId="{4CE2A01E-CF5B-47C7-BCA5-7CDC32A574FA}" srcOrd="1" destOrd="0" parTransId="{287B7BAA-6C29-4336-A192-A743E59ED6C2}" sibTransId="{01096329-1357-4522-9A5F-9E0469A41275}"/>
    <dgm:cxn modelId="{6E295EC5-E1BB-4BA8-A541-B86849AD456C}" srcId="{5388E25E-3610-4D94-BC7E-4D0D46752C5E}" destId="{29586D32-E3DE-4CA4-B2DB-5828A2CD9720}" srcOrd="0" destOrd="0" parTransId="{4CB6277D-3578-466A-90CF-51B215C21AD6}" sibTransId="{41111232-03CA-4488-84C8-D0B89B0AC6AF}"/>
    <dgm:cxn modelId="{F7EE1CC9-2DC2-422D-8693-B7691B386660}" srcId="{58D9C27E-1774-4584-AD74-A59A933E4337}" destId="{5388E25E-3610-4D94-BC7E-4D0D46752C5E}" srcOrd="2" destOrd="0" parTransId="{4CF08360-0F55-4C86-849C-93958D2BC2B3}" sibTransId="{69A5333A-6A2A-46E6-BE05-7FAABB921241}"/>
    <dgm:cxn modelId="{06266EC9-1027-4D42-8062-355EEC172F6F}" type="presOf" srcId="{F81399FB-8FA4-4235-8FDD-77AC9AD2337B}" destId="{AF82A4B4-9F95-4F6E-8D69-ABFC4F43D0F2}" srcOrd="0" destOrd="0" presId="urn:microsoft.com/office/officeart/2005/8/layout/vList2"/>
    <dgm:cxn modelId="{D0269864-FC3A-403F-9546-037E23B856EA}" type="presParOf" srcId="{50F4F3E7-3FB6-4B99-8E4C-F7404BE864A8}" destId="{AFF65F35-2676-4DDF-9B07-9CAF1DD1DD64}" srcOrd="0" destOrd="0" presId="urn:microsoft.com/office/officeart/2005/8/layout/vList2"/>
    <dgm:cxn modelId="{BDE92FBD-B911-4529-B0BD-AEA66503EB5D}" type="presParOf" srcId="{50F4F3E7-3FB6-4B99-8E4C-F7404BE864A8}" destId="{C71E0CDA-BC79-44BF-80BD-BF818E15F482}" srcOrd="1" destOrd="0" presId="urn:microsoft.com/office/officeart/2005/8/layout/vList2"/>
    <dgm:cxn modelId="{505B1453-436F-48BF-ADFE-291AE937AB76}" type="presParOf" srcId="{50F4F3E7-3FB6-4B99-8E4C-F7404BE864A8}" destId="{F2DA7AF2-0E24-4BE5-97F8-AA91B45A75FA}" srcOrd="2" destOrd="0" presId="urn:microsoft.com/office/officeart/2005/8/layout/vList2"/>
    <dgm:cxn modelId="{1EA2049A-A638-4723-BE5F-07F9943DCED8}" type="presParOf" srcId="{50F4F3E7-3FB6-4B99-8E4C-F7404BE864A8}" destId="{AF82A4B4-9F95-4F6E-8D69-ABFC4F43D0F2}" srcOrd="3" destOrd="0" presId="urn:microsoft.com/office/officeart/2005/8/layout/vList2"/>
    <dgm:cxn modelId="{15B42E89-8DCB-4ECA-84FD-7C39DC0DB580}" type="presParOf" srcId="{50F4F3E7-3FB6-4B99-8E4C-F7404BE864A8}" destId="{6ECD83F6-4394-4B8B-A754-355D5F099D06}" srcOrd="4" destOrd="0" presId="urn:microsoft.com/office/officeart/2005/8/layout/vList2"/>
    <dgm:cxn modelId="{9858A964-92C8-42E6-AB4C-7B814616C702}" type="presParOf" srcId="{50F4F3E7-3FB6-4B99-8E4C-F7404BE864A8}" destId="{2C5758CF-D364-49A0-B49F-A3E24764C76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50F1C-3EA8-456F-BD42-8182425A4714}">
      <dsp:nvSpPr>
        <dsp:cNvPr id="0" name=""/>
        <dsp:cNvSpPr/>
      </dsp:nvSpPr>
      <dsp:spPr>
        <a:xfrm>
          <a:off x="3452" y="21018"/>
          <a:ext cx="3366492" cy="6721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Nikoli morální nebo filozofická VO </a:t>
          </a:r>
          <a:endParaRPr lang="en-US" sz="1900" kern="1200"/>
        </a:p>
      </dsp:txBody>
      <dsp:txXfrm>
        <a:off x="3452" y="21018"/>
        <a:ext cx="3366492" cy="672105"/>
      </dsp:txXfrm>
    </dsp:sp>
    <dsp:sp modelId="{B22427BD-B5D2-43E9-96E8-15115625539D}">
      <dsp:nvSpPr>
        <dsp:cNvPr id="0" name=""/>
        <dsp:cNvSpPr/>
      </dsp:nvSpPr>
      <dsp:spPr>
        <a:xfrm>
          <a:off x="3452" y="693124"/>
          <a:ext cx="3366492" cy="31863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0" kern="1200" dirty="0"/>
            <a:t>např. ne zodpovězení morálního dilematu zda by měli zdravotníci poskytovat provedení eutanazie, ale namísto toho např. vnímání eutanazie </a:t>
          </a:r>
          <a:r>
            <a:rPr lang="cs-CZ" sz="1900" b="0" kern="1200" dirty="0" err="1"/>
            <a:t>zdr</a:t>
          </a:r>
          <a:r>
            <a:rPr lang="cs-CZ" sz="1900" b="0" kern="1200" dirty="0"/>
            <a:t>. Sestrami</a:t>
          </a:r>
          <a:endParaRPr lang="en-US" sz="1900" kern="1200" dirty="0"/>
        </a:p>
      </dsp:txBody>
      <dsp:txXfrm>
        <a:off x="3452" y="693124"/>
        <a:ext cx="3366492" cy="3186344"/>
      </dsp:txXfrm>
    </dsp:sp>
    <dsp:sp modelId="{FBBFEAFF-669F-4EB7-99A1-2BE84E881FB9}">
      <dsp:nvSpPr>
        <dsp:cNvPr id="0" name=""/>
        <dsp:cNvSpPr/>
      </dsp:nvSpPr>
      <dsp:spPr>
        <a:xfrm>
          <a:off x="3841253" y="21018"/>
          <a:ext cx="3366492" cy="6721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Formulace: </a:t>
          </a:r>
          <a:endParaRPr lang="en-US" sz="1900" kern="1200"/>
        </a:p>
      </dsp:txBody>
      <dsp:txXfrm>
        <a:off x="3841253" y="21018"/>
        <a:ext cx="3366492" cy="672105"/>
      </dsp:txXfrm>
    </dsp:sp>
    <dsp:sp modelId="{A22C7ED2-779C-455C-95C6-978434BF8C27}">
      <dsp:nvSpPr>
        <dsp:cNvPr id="0" name=""/>
        <dsp:cNvSpPr/>
      </dsp:nvSpPr>
      <dsp:spPr>
        <a:xfrm>
          <a:off x="3841253" y="693124"/>
          <a:ext cx="3366492" cy="31863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0" kern="1200"/>
            <a:t>Namísto: „Zažívají prvorodičky (v prvních 6 měsících po narození dítěte) pocity nedostatečnosti v roli matky?“ „Jaké jsou pocity prvorodiček (v prvních 6 měsících) ohledně vlastního mateřství?“</a:t>
          </a:r>
          <a:endParaRPr lang="en-US" sz="1900" kern="1200"/>
        </a:p>
      </dsp:txBody>
      <dsp:txXfrm>
        <a:off x="3841253" y="693124"/>
        <a:ext cx="3366492" cy="3186344"/>
      </dsp:txXfrm>
    </dsp:sp>
    <dsp:sp modelId="{83362E0B-CDDE-449F-89F3-05F12FF2727A}">
      <dsp:nvSpPr>
        <dsp:cNvPr id="0" name=""/>
        <dsp:cNvSpPr/>
      </dsp:nvSpPr>
      <dsp:spPr>
        <a:xfrm>
          <a:off x="7679055" y="21018"/>
          <a:ext cx="3366492" cy="6721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Příklady zkoumatelných VO a témat:</a:t>
          </a:r>
          <a:endParaRPr lang="en-US" sz="1900" kern="1200"/>
        </a:p>
      </dsp:txBody>
      <dsp:txXfrm>
        <a:off x="7679055" y="21018"/>
        <a:ext cx="3366492" cy="672105"/>
      </dsp:txXfrm>
    </dsp:sp>
    <dsp:sp modelId="{A6EB8AA4-34F7-4F3C-8428-AD2D738665A5}">
      <dsp:nvSpPr>
        <dsp:cNvPr id="0" name=""/>
        <dsp:cNvSpPr/>
      </dsp:nvSpPr>
      <dsp:spPr>
        <a:xfrm>
          <a:off x="7679055" y="693124"/>
          <a:ext cx="3366492" cy="31863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0" kern="1200"/>
            <a:t>Vnímání chronické nemoci vlastního dítěte otci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0" kern="1200"/>
            <a:t>Jak lidé prožívají a zvládají chronickou bolest?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0" kern="1200"/>
            <a:t>Zkušenost s porodem císařským řezem u prvorodiček 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0" kern="1200"/>
            <a:t>(Všechny uvedené otázky by bylo třeba pro potřeby konkrétního výzkumu dále specifikovat)</a:t>
          </a:r>
          <a:endParaRPr lang="en-US" sz="1900" kern="1200"/>
        </a:p>
      </dsp:txBody>
      <dsp:txXfrm>
        <a:off x="7679055" y="693124"/>
        <a:ext cx="3366492" cy="3186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0E7E8-D94A-442B-905B-BF9C5FDCA456}">
      <dsp:nvSpPr>
        <dsp:cNvPr id="0" name=""/>
        <dsp:cNvSpPr/>
      </dsp:nvSpPr>
      <dsp:spPr>
        <a:xfrm>
          <a:off x="0" y="58060"/>
          <a:ext cx="10752138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Otázka musí být zkoumatelná</a:t>
          </a:r>
          <a:endParaRPr lang="en-US" sz="2400" kern="1200"/>
        </a:p>
      </dsp:txBody>
      <dsp:txXfrm>
        <a:off x="27415" y="85475"/>
        <a:ext cx="10697308" cy="506769"/>
      </dsp:txXfrm>
    </dsp:sp>
    <dsp:sp modelId="{A8CE12E7-181F-4698-9678-DB72BE4A1F2F}">
      <dsp:nvSpPr>
        <dsp:cNvPr id="0" name=""/>
        <dsp:cNvSpPr/>
      </dsp:nvSpPr>
      <dsp:spPr>
        <a:xfrm>
          <a:off x="0" y="619660"/>
          <a:ext cx="10752138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b="0" kern="1200"/>
            <a:t>Nikoli morální nebo filozofická – např. ne zodpovězení morálního dilematu zda by měli zdravotníci poskytovat provedení eutanazie, ale namísto toho např. vnímání eutanazie zdr. Sestrami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b="0" kern="1200"/>
            <a:t>Namísto: „Zažívají prvorodičky (v prvních 6 měsících po narození dítěte) pocity nedostatečnosti v roli matky?“ „Jaké jsou pocity prvorodiček (v prvních 6 měsících) ohledně vlastního mateřství?“</a:t>
          </a:r>
          <a:endParaRPr lang="en-US" sz="1900" kern="1200"/>
        </a:p>
      </dsp:txBody>
      <dsp:txXfrm>
        <a:off x="0" y="619660"/>
        <a:ext cx="10752138" cy="1639440"/>
      </dsp:txXfrm>
    </dsp:sp>
    <dsp:sp modelId="{B1DCECD8-5A7F-4E20-A0EF-7E8B03CCA08F}">
      <dsp:nvSpPr>
        <dsp:cNvPr id="0" name=""/>
        <dsp:cNvSpPr/>
      </dsp:nvSpPr>
      <dsp:spPr>
        <a:xfrm>
          <a:off x="0" y="2259100"/>
          <a:ext cx="10752138" cy="561599"/>
        </a:xfrm>
        <a:prstGeom prst="roundRect">
          <a:avLst/>
        </a:prstGeom>
        <a:solidFill>
          <a:schemeClr val="accent2">
            <a:hueOff val="-4284248"/>
            <a:satOff val="4082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Relevantní a vhodné téma</a:t>
          </a:r>
          <a:endParaRPr lang="en-US" sz="2400" kern="1200"/>
        </a:p>
      </dsp:txBody>
      <dsp:txXfrm>
        <a:off x="27415" y="2286515"/>
        <a:ext cx="10697308" cy="506769"/>
      </dsp:txXfrm>
    </dsp:sp>
    <dsp:sp modelId="{15B0A188-8418-4B20-ABFD-7032AB432C93}">
      <dsp:nvSpPr>
        <dsp:cNvPr id="0" name=""/>
        <dsp:cNvSpPr/>
      </dsp:nvSpPr>
      <dsp:spPr>
        <a:xfrm>
          <a:off x="0" y="2889820"/>
          <a:ext cx="10752138" cy="561599"/>
        </a:xfrm>
        <a:prstGeom prst="roundRect">
          <a:avLst/>
        </a:prstGeom>
        <a:solidFill>
          <a:schemeClr val="accent2">
            <a:hueOff val="-8568495"/>
            <a:satOff val="8163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Práce musí být proveditelná v rámci přiděleného časového rozpětí a zdrojů</a:t>
          </a:r>
        </a:p>
      </dsp:txBody>
      <dsp:txXfrm>
        <a:off x="27415" y="2917235"/>
        <a:ext cx="10697308" cy="506769"/>
      </dsp:txXfrm>
    </dsp:sp>
    <dsp:sp modelId="{088090AC-3077-402F-A997-E77071E8B818}">
      <dsp:nvSpPr>
        <dsp:cNvPr id="0" name=""/>
        <dsp:cNvSpPr/>
      </dsp:nvSpPr>
      <dsp:spPr>
        <a:xfrm>
          <a:off x="0" y="3520540"/>
          <a:ext cx="10752138" cy="561599"/>
        </a:xfrm>
        <a:prstGeom prst="round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Výzkum by měl být pro výzkumníka zajímavý</a:t>
          </a:r>
          <a:endParaRPr lang="en-US" sz="2400" kern="1200"/>
        </a:p>
      </dsp:txBody>
      <dsp:txXfrm>
        <a:off x="27415" y="3547955"/>
        <a:ext cx="10697308" cy="506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4CFA5-5254-4DA7-A635-1A7F55BAD085}">
      <dsp:nvSpPr>
        <dsp:cNvPr id="0" name=""/>
        <dsp:cNvSpPr/>
      </dsp:nvSpPr>
      <dsp:spPr>
        <a:xfrm>
          <a:off x="0" y="60399"/>
          <a:ext cx="10752138" cy="1967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Relevance</a:t>
          </a:r>
          <a:r>
            <a:rPr lang="cs-CZ" sz="2900" kern="1200" dirty="0"/>
            <a:t>: výzkum propojen s klinickou praxí nebo profesionálními tématy, VO důležitá pro pacienty či klienty, zdravotníky nebo společnost jako celek, obohacení poznání v oblasti zdravotní péče</a:t>
          </a:r>
          <a:endParaRPr lang="en-US" sz="2900" kern="1200" dirty="0"/>
        </a:p>
      </dsp:txBody>
      <dsp:txXfrm>
        <a:off x="96067" y="156466"/>
        <a:ext cx="10560004" cy="1775806"/>
      </dsp:txXfrm>
    </dsp:sp>
    <dsp:sp modelId="{E8221121-44CF-4346-8F83-2DFEE6D09BAA}">
      <dsp:nvSpPr>
        <dsp:cNvPr id="0" name=""/>
        <dsp:cNvSpPr/>
      </dsp:nvSpPr>
      <dsp:spPr>
        <a:xfrm>
          <a:off x="0" y="2111860"/>
          <a:ext cx="10752138" cy="1967940"/>
        </a:xfrm>
        <a:prstGeom prst="round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Výsledky </a:t>
          </a:r>
          <a:r>
            <a:rPr lang="cs-CZ" sz="2900" b="1" kern="1200" dirty="0"/>
            <a:t>aplikovatelné do praxe</a:t>
          </a:r>
          <a:r>
            <a:rPr lang="cs-CZ" sz="2900" kern="1200" dirty="0"/>
            <a:t>, edukace a řízení, legitimizace existujících praktik nebo iniciace změny</a:t>
          </a:r>
          <a:endParaRPr lang="en-US" sz="2900" kern="1200" dirty="0"/>
        </a:p>
      </dsp:txBody>
      <dsp:txXfrm>
        <a:off x="96067" y="2207927"/>
        <a:ext cx="10560004" cy="1775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68A5E-E755-4FAD-B3FB-FA5F67E958BE}">
      <dsp:nvSpPr>
        <dsp:cNvPr id="0" name=""/>
        <dsp:cNvSpPr/>
      </dsp:nvSpPr>
      <dsp:spPr>
        <a:xfrm>
          <a:off x="0" y="343179"/>
          <a:ext cx="107521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605FF-0099-42BC-A093-44B6CEECFF3A}">
      <dsp:nvSpPr>
        <dsp:cNvPr id="0" name=""/>
        <dsp:cNvSpPr/>
      </dsp:nvSpPr>
      <dsp:spPr>
        <a:xfrm>
          <a:off x="537606" y="77499"/>
          <a:ext cx="7526496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Fenomenologie</a:t>
          </a:r>
          <a:endParaRPr lang="en-US" sz="1800" kern="1200" dirty="0"/>
        </a:p>
      </dsp:txBody>
      <dsp:txXfrm>
        <a:off x="563545" y="103438"/>
        <a:ext cx="7474618" cy="479482"/>
      </dsp:txXfrm>
    </dsp:sp>
    <dsp:sp modelId="{F0C8E26B-56A7-4803-AA26-2F43CF830DFF}">
      <dsp:nvSpPr>
        <dsp:cNvPr id="0" name=""/>
        <dsp:cNvSpPr/>
      </dsp:nvSpPr>
      <dsp:spPr>
        <a:xfrm>
          <a:off x="0" y="1159659"/>
          <a:ext cx="107521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0FED2-5E6B-48F4-99DD-7098D7EF40D2}">
      <dsp:nvSpPr>
        <dsp:cNvPr id="0" name=""/>
        <dsp:cNvSpPr/>
      </dsp:nvSpPr>
      <dsp:spPr>
        <a:xfrm>
          <a:off x="537606" y="893979"/>
          <a:ext cx="7526496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Zakotvená teorie</a:t>
          </a:r>
          <a:endParaRPr lang="en-US" sz="1800" kern="1200"/>
        </a:p>
      </dsp:txBody>
      <dsp:txXfrm>
        <a:off x="563545" y="919918"/>
        <a:ext cx="7474618" cy="479482"/>
      </dsp:txXfrm>
    </dsp:sp>
    <dsp:sp modelId="{FC8A5853-1E30-4565-9DFD-5789F5647258}">
      <dsp:nvSpPr>
        <dsp:cNvPr id="0" name=""/>
        <dsp:cNvSpPr/>
      </dsp:nvSpPr>
      <dsp:spPr>
        <a:xfrm>
          <a:off x="0" y="1976140"/>
          <a:ext cx="107521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1BAE-23EC-46EB-8EE8-4BC4CF37115C}">
      <dsp:nvSpPr>
        <dsp:cNvPr id="0" name=""/>
        <dsp:cNvSpPr/>
      </dsp:nvSpPr>
      <dsp:spPr>
        <a:xfrm>
          <a:off x="537606" y="1710460"/>
          <a:ext cx="7526496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Etnografický výzkum</a:t>
          </a:r>
          <a:endParaRPr lang="en-US" sz="1800" kern="1200" dirty="0"/>
        </a:p>
      </dsp:txBody>
      <dsp:txXfrm>
        <a:off x="563545" y="1736399"/>
        <a:ext cx="7474618" cy="479482"/>
      </dsp:txXfrm>
    </dsp:sp>
    <dsp:sp modelId="{3300989C-DC77-4EB7-96DB-ADBE0AA07CFD}">
      <dsp:nvSpPr>
        <dsp:cNvPr id="0" name=""/>
        <dsp:cNvSpPr/>
      </dsp:nvSpPr>
      <dsp:spPr>
        <a:xfrm>
          <a:off x="0" y="2792620"/>
          <a:ext cx="107521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909D2-267B-471A-AEFB-588B073D3762}">
      <dsp:nvSpPr>
        <dsp:cNvPr id="0" name=""/>
        <dsp:cNvSpPr/>
      </dsp:nvSpPr>
      <dsp:spPr>
        <a:xfrm>
          <a:off x="537606" y="2526940"/>
          <a:ext cx="7526496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Diskurzivní analýza</a:t>
          </a:r>
          <a:endParaRPr lang="en-US" sz="1800" kern="1200" dirty="0"/>
        </a:p>
      </dsp:txBody>
      <dsp:txXfrm>
        <a:off x="563545" y="2552879"/>
        <a:ext cx="7474618" cy="479482"/>
      </dsp:txXfrm>
    </dsp:sp>
    <dsp:sp modelId="{D0036C2F-167E-42E7-950C-F9EB59316B94}">
      <dsp:nvSpPr>
        <dsp:cNvPr id="0" name=""/>
        <dsp:cNvSpPr/>
      </dsp:nvSpPr>
      <dsp:spPr>
        <a:xfrm>
          <a:off x="0" y="3609100"/>
          <a:ext cx="107521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40360-EBC4-4930-B5E6-FBD2BE437772}">
      <dsp:nvSpPr>
        <dsp:cNvPr id="0" name=""/>
        <dsp:cNvSpPr/>
      </dsp:nvSpPr>
      <dsp:spPr>
        <a:xfrm>
          <a:off x="537606" y="3343420"/>
          <a:ext cx="7526496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Případová studie</a:t>
          </a:r>
          <a:endParaRPr lang="en-US" sz="1800" kern="1200" dirty="0"/>
        </a:p>
      </dsp:txBody>
      <dsp:txXfrm>
        <a:off x="563545" y="3369359"/>
        <a:ext cx="7474618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30A47-6B90-4451-9981-CD8780BB2E81}">
      <dsp:nvSpPr>
        <dsp:cNvPr id="0" name=""/>
        <dsp:cNvSpPr/>
      </dsp:nvSpPr>
      <dsp:spPr>
        <a:xfrm>
          <a:off x="285603" y="2098"/>
          <a:ext cx="3181540" cy="19089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Lesbian women‘s experiences of being different in Irish health care</a:t>
          </a:r>
          <a:endParaRPr lang="en-US" sz="2500" kern="1200"/>
        </a:p>
      </dsp:txBody>
      <dsp:txXfrm>
        <a:off x="285603" y="2098"/>
        <a:ext cx="3181540" cy="1908924"/>
      </dsp:txXfrm>
    </dsp:sp>
    <dsp:sp modelId="{ED4059B2-FB15-437A-B885-FDCF1F61AF31}">
      <dsp:nvSpPr>
        <dsp:cNvPr id="0" name=""/>
        <dsp:cNvSpPr/>
      </dsp:nvSpPr>
      <dsp:spPr>
        <a:xfrm>
          <a:off x="3785298" y="2098"/>
          <a:ext cx="3181540" cy="19089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Women‘s lived experiences of severe early onset preeclampsia: a hermeneutic analysis</a:t>
          </a:r>
          <a:endParaRPr lang="en-US" sz="2500" kern="1200"/>
        </a:p>
      </dsp:txBody>
      <dsp:txXfrm>
        <a:off x="3785298" y="2098"/>
        <a:ext cx="3181540" cy="1908924"/>
      </dsp:txXfrm>
    </dsp:sp>
    <dsp:sp modelId="{4B3BBC07-F111-4959-890A-C8361D77EF2F}">
      <dsp:nvSpPr>
        <dsp:cNvPr id="0" name=""/>
        <dsp:cNvSpPr/>
      </dsp:nvSpPr>
      <dsp:spPr>
        <a:xfrm>
          <a:off x="7284993" y="2098"/>
          <a:ext cx="3181540" cy="19089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The meaning of giving birth from a long-term perspective for childbearing women</a:t>
          </a:r>
          <a:endParaRPr lang="en-US" sz="2500" kern="1200"/>
        </a:p>
      </dsp:txBody>
      <dsp:txXfrm>
        <a:off x="7284993" y="2098"/>
        <a:ext cx="3181540" cy="1908924"/>
      </dsp:txXfrm>
    </dsp:sp>
    <dsp:sp modelId="{4FF1B6FA-8428-4E2A-A127-32F6D1E70041}">
      <dsp:nvSpPr>
        <dsp:cNvPr id="0" name=""/>
        <dsp:cNvSpPr/>
      </dsp:nvSpPr>
      <dsp:spPr>
        <a:xfrm>
          <a:off x="2035451" y="2229177"/>
          <a:ext cx="3181540" cy="19089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„Abandonment of Being“ in childbirth</a:t>
          </a:r>
          <a:endParaRPr lang="en-US" sz="2500" kern="1200"/>
        </a:p>
      </dsp:txBody>
      <dsp:txXfrm>
        <a:off x="2035451" y="2229177"/>
        <a:ext cx="3181540" cy="1908924"/>
      </dsp:txXfrm>
    </dsp:sp>
    <dsp:sp modelId="{CF222044-3187-45B4-8F1C-9EB0DA027A1C}">
      <dsp:nvSpPr>
        <dsp:cNvPr id="0" name=""/>
        <dsp:cNvSpPr/>
      </dsp:nvSpPr>
      <dsp:spPr>
        <a:xfrm>
          <a:off x="5535146" y="2229177"/>
          <a:ext cx="3181540" cy="19089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Parents‘ participation in the care of their child in neonatal intensive care</a:t>
          </a:r>
          <a:endParaRPr lang="en-US" sz="2500" kern="1200"/>
        </a:p>
      </dsp:txBody>
      <dsp:txXfrm>
        <a:off x="5535146" y="2229177"/>
        <a:ext cx="3181540" cy="1908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65F35-2676-4DDF-9B07-9CAF1DD1DD64}">
      <dsp:nvSpPr>
        <dsp:cNvPr id="0" name=""/>
        <dsp:cNvSpPr/>
      </dsp:nvSpPr>
      <dsp:spPr>
        <a:xfrm>
          <a:off x="0" y="23500"/>
          <a:ext cx="10752138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Poučený (informovaný) souhlas</a:t>
          </a:r>
          <a:endParaRPr lang="en-US" sz="3000" kern="1200" dirty="0"/>
        </a:p>
      </dsp:txBody>
      <dsp:txXfrm>
        <a:off x="34269" y="57769"/>
        <a:ext cx="10683600" cy="633462"/>
      </dsp:txXfrm>
    </dsp:sp>
    <dsp:sp modelId="{C71E0CDA-BC79-44BF-80BD-BF818E15F482}">
      <dsp:nvSpPr>
        <dsp:cNvPr id="0" name=""/>
        <dsp:cNvSpPr/>
      </dsp:nvSpPr>
      <dsp:spPr>
        <a:xfrm>
          <a:off x="0" y="725500"/>
          <a:ext cx="1075213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 dirty="0"/>
            <a:t>Nezletilí, aktivní vs. pasivní souhlas, ne jen jednorázová záležitost</a:t>
          </a:r>
          <a:endParaRPr lang="en-US" sz="2300" kern="1200" dirty="0"/>
        </a:p>
      </dsp:txBody>
      <dsp:txXfrm>
        <a:off x="0" y="725500"/>
        <a:ext cx="10752138" cy="496800"/>
      </dsp:txXfrm>
    </dsp:sp>
    <dsp:sp modelId="{F2DA7AF2-0E24-4BE5-97F8-AA91B45A75FA}">
      <dsp:nvSpPr>
        <dsp:cNvPr id="0" name=""/>
        <dsp:cNvSpPr/>
      </dsp:nvSpPr>
      <dsp:spPr>
        <a:xfrm>
          <a:off x="0" y="1222300"/>
          <a:ext cx="10752138" cy="702000"/>
        </a:xfrm>
        <a:prstGeom prst="roundRect">
          <a:avLst/>
        </a:prstGeom>
        <a:solidFill>
          <a:schemeClr val="accent2">
            <a:hueOff val="-6426371"/>
            <a:satOff val="6122"/>
            <a:lumOff val="-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Zatajení informací?</a:t>
          </a:r>
          <a:endParaRPr lang="en-US" sz="3000" kern="1200" dirty="0"/>
        </a:p>
      </dsp:txBody>
      <dsp:txXfrm>
        <a:off x="34269" y="1256569"/>
        <a:ext cx="10683600" cy="633462"/>
      </dsp:txXfrm>
    </dsp:sp>
    <dsp:sp modelId="{AF82A4B4-9F95-4F6E-8D69-ABFC4F43D0F2}">
      <dsp:nvSpPr>
        <dsp:cNvPr id="0" name=""/>
        <dsp:cNvSpPr/>
      </dsp:nvSpPr>
      <dsp:spPr>
        <a:xfrm>
          <a:off x="0" y="1924300"/>
          <a:ext cx="10752138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 dirty="0"/>
            <a:t>Kdykoli to jde, pak transparentnost, pokud zatajení, informovat účastníky hned, jak to bude možné, o zatajení třeba rozhodnout podle hodnoty studie (vědecké i aplikované)</a:t>
          </a:r>
          <a:endParaRPr lang="en-US" sz="2300" kern="1200" dirty="0"/>
        </a:p>
      </dsp:txBody>
      <dsp:txXfrm>
        <a:off x="0" y="1924300"/>
        <a:ext cx="10752138" cy="993600"/>
      </dsp:txXfrm>
    </dsp:sp>
    <dsp:sp modelId="{6ECD83F6-4394-4B8B-A754-355D5F099D06}">
      <dsp:nvSpPr>
        <dsp:cNvPr id="0" name=""/>
        <dsp:cNvSpPr/>
      </dsp:nvSpPr>
      <dsp:spPr>
        <a:xfrm>
          <a:off x="0" y="2917900"/>
          <a:ext cx="10752138" cy="702000"/>
        </a:xfrm>
        <a:prstGeom prst="round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Svoboda odmítnutí</a:t>
          </a:r>
          <a:endParaRPr lang="en-US" sz="3000" kern="1200" dirty="0"/>
        </a:p>
      </dsp:txBody>
      <dsp:txXfrm>
        <a:off x="34269" y="2952169"/>
        <a:ext cx="10683600" cy="633462"/>
      </dsp:txXfrm>
    </dsp:sp>
    <dsp:sp modelId="{2C5758CF-D364-49A0-B49F-A3E24764C765}">
      <dsp:nvSpPr>
        <dsp:cNvPr id="0" name=""/>
        <dsp:cNvSpPr/>
      </dsp:nvSpPr>
      <dsp:spPr>
        <a:xfrm>
          <a:off x="0" y="3619900"/>
          <a:ext cx="1075213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 dirty="0"/>
            <a:t>Účastník může kdykoli ukončit svoji účast (a bude zachován princip ekvity)</a:t>
          </a:r>
          <a:endParaRPr lang="en-US" sz="2300" kern="1200" dirty="0"/>
        </a:p>
      </dsp:txBody>
      <dsp:txXfrm>
        <a:off x="0" y="3619900"/>
        <a:ext cx="10752138" cy="496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65F35-2676-4DDF-9B07-9CAF1DD1DD64}">
      <dsp:nvSpPr>
        <dsp:cNvPr id="0" name=""/>
        <dsp:cNvSpPr/>
      </dsp:nvSpPr>
      <dsp:spPr>
        <a:xfrm>
          <a:off x="0" y="3407"/>
          <a:ext cx="10752138" cy="725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Anonymita</a:t>
          </a:r>
          <a:endParaRPr lang="en-US" sz="3100" kern="1200"/>
        </a:p>
      </dsp:txBody>
      <dsp:txXfrm>
        <a:off x="35411" y="38818"/>
        <a:ext cx="10681316" cy="654577"/>
      </dsp:txXfrm>
    </dsp:sp>
    <dsp:sp modelId="{C71E0CDA-BC79-44BF-80BD-BF818E15F482}">
      <dsp:nvSpPr>
        <dsp:cNvPr id="0" name=""/>
        <dsp:cNvSpPr/>
      </dsp:nvSpPr>
      <dsp:spPr>
        <a:xfrm>
          <a:off x="0" y="728807"/>
          <a:ext cx="10752138" cy="7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Pozor, zajištění soukromí někdy třeba více cestami, pouhá anonymita nemusí být dostatečná</a:t>
          </a:r>
          <a:endParaRPr lang="en-US" sz="2400" kern="1200"/>
        </a:p>
      </dsp:txBody>
      <dsp:txXfrm>
        <a:off x="0" y="728807"/>
        <a:ext cx="10752138" cy="721912"/>
      </dsp:txXfrm>
    </dsp:sp>
    <dsp:sp modelId="{F2DA7AF2-0E24-4BE5-97F8-AA91B45A75FA}">
      <dsp:nvSpPr>
        <dsp:cNvPr id="0" name=""/>
        <dsp:cNvSpPr/>
      </dsp:nvSpPr>
      <dsp:spPr>
        <a:xfrm>
          <a:off x="0" y="1450720"/>
          <a:ext cx="10752138" cy="725399"/>
        </a:xfrm>
        <a:prstGeom prst="roundRect">
          <a:avLst/>
        </a:prstGeom>
        <a:solidFill>
          <a:schemeClr val="accent2">
            <a:hueOff val="-6426371"/>
            <a:satOff val="6122"/>
            <a:lumOff val="-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Emoční bezpečí</a:t>
          </a:r>
          <a:endParaRPr lang="en-US" sz="3100" kern="1200"/>
        </a:p>
      </dsp:txBody>
      <dsp:txXfrm>
        <a:off x="35411" y="1486131"/>
        <a:ext cx="10681316" cy="654577"/>
      </dsp:txXfrm>
    </dsp:sp>
    <dsp:sp modelId="{AF82A4B4-9F95-4F6E-8D69-ABFC4F43D0F2}">
      <dsp:nvSpPr>
        <dsp:cNvPr id="0" name=""/>
        <dsp:cNvSpPr/>
      </dsp:nvSpPr>
      <dsp:spPr>
        <a:xfrm>
          <a:off x="0" y="2176120"/>
          <a:ext cx="10752138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Nástraha – výzkumník vs. terapeut</a:t>
          </a:r>
          <a:endParaRPr lang="en-US" sz="2400" kern="1200"/>
        </a:p>
      </dsp:txBody>
      <dsp:txXfrm>
        <a:off x="0" y="2176120"/>
        <a:ext cx="10752138" cy="513360"/>
      </dsp:txXfrm>
    </dsp:sp>
    <dsp:sp modelId="{6ECD83F6-4394-4B8B-A754-355D5F099D06}">
      <dsp:nvSpPr>
        <dsp:cNvPr id="0" name=""/>
        <dsp:cNvSpPr/>
      </dsp:nvSpPr>
      <dsp:spPr>
        <a:xfrm>
          <a:off x="0" y="2689480"/>
          <a:ext cx="10752138" cy="725399"/>
        </a:xfrm>
        <a:prstGeom prst="round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Reciprocita</a:t>
          </a:r>
          <a:endParaRPr lang="en-US" sz="3100" kern="1200"/>
        </a:p>
      </dsp:txBody>
      <dsp:txXfrm>
        <a:off x="35411" y="2724891"/>
        <a:ext cx="10681316" cy="654577"/>
      </dsp:txXfrm>
    </dsp:sp>
    <dsp:sp modelId="{2C5758CF-D364-49A0-B49F-A3E24764C765}">
      <dsp:nvSpPr>
        <dsp:cNvPr id="0" name=""/>
        <dsp:cNvSpPr/>
      </dsp:nvSpPr>
      <dsp:spPr>
        <a:xfrm>
          <a:off x="0" y="3414880"/>
          <a:ext cx="10752138" cy="7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Něco na oplátku – iniciace akce pro zlepšení životních podmínek, někdy rozhodnutí nepublikovat výsledky</a:t>
          </a:r>
          <a:endParaRPr lang="en-US" sz="2400" kern="1200"/>
        </a:p>
      </dsp:txBody>
      <dsp:txXfrm>
        <a:off x="0" y="3414880"/>
        <a:ext cx="10752138" cy="721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D16AA-8B75-47B2-B837-E8F28F72FBAC}" type="datetimeFigureOut">
              <a:rPr lang="cs-CZ" smtClean="0"/>
              <a:t>09.12.2023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D7A8C-1BA1-4A4A-ACC8-668E39E295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5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100536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8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6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64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33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73935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57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80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65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5952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16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37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916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274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283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8160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3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5645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82751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02530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xdesign.cc/a-crash-course-in-ux-design-research-ea00c3307c82#.k509xfs6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xdesign.cc/a-crash-course-in-ux-design-research-ea00c3307c82#.k509xfs6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wbhd/c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jnonline/Fulltext/2010/03000/Evidence_Based_Practice,_Step_by_Step__Asking_the.28.aspx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biologia.blogspot.com/2012/09/practica-no-1-microscopio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detektiv-untersuchung-mann-polizei-311684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87935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kreis-wiederholen-sie-die-zyklus-31155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lf/js23/metodika_prace/web/index.html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uxdesign.cc/a-crash-course-in-ux-design-research-ea00c3307c82#.k509xfs68" TargetMode="External"/><Relationship Id="rId2" Type="http://schemas.openxmlformats.org/officeDocument/2006/relationships/hyperlink" Target="https://is.muni.cz/do/rect/el/estud/lf/js23/metodika_prace/web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Výzkum ve zdravotnictví /Výzkum v porodní asistenci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6948D-66D5-40BA-99E5-E79F9749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KVALITATIVNÍ VÝZKUM – VE ZDRAVOTNÍCH VĚDÁCH – SPECIFICKÁ TÉMATA</a:t>
            </a:r>
            <a:br>
              <a:rPr lang="cs-CZ" sz="4000" dirty="0"/>
            </a:br>
            <a:br>
              <a:rPr lang="cs-CZ" sz="40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C5403-5431-4273-9E78-3C5B73437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Sociální konstrukce nemoci, prevence, léčby a rizika</a:t>
            </a:r>
          </a:p>
          <a:p>
            <a:endParaRPr lang="cs-CZ" dirty="0"/>
          </a:p>
          <a:p>
            <a:r>
              <a:rPr lang="cs-CZ" dirty="0"/>
              <a:t>Zkušenost a zvládání dopadů nemoci e její léčby</a:t>
            </a:r>
          </a:p>
          <a:p>
            <a:endParaRPr lang="cs-CZ" dirty="0"/>
          </a:p>
          <a:p>
            <a:r>
              <a:rPr lang="cs-CZ" dirty="0"/>
              <a:t>Rozhodnutí v oblastech okolo porodu, umírání a různých intervencí</a:t>
            </a:r>
          </a:p>
          <a:p>
            <a:endParaRPr lang="cs-CZ" dirty="0"/>
          </a:p>
          <a:p>
            <a:r>
              <a:rPr lang="cs-CZ" dirty="0"/>
              <a:t>Faktory ovlivňující kvalitu péče (pozitivně i negativně), spojené s přístupem k péči, zajištění dobrého zdrav,  prevence nemoci a redukce nerovností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7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72AA1-3F6E-42BA-8CAE-D5E57766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Kvalitativní výzkum +/-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B47C67-219C-463E-B321-89631A0E0BF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502067"/>
            <a:ext cx="5219998" cy="4139998"/>
          </a:xfrm>
        </p:spPr>
        <p:txBody>
          <a:bodyPr>
            <a:normAutofit fontScale="62500" lnSpcReduction="20000"/>
          </a:bodyPr>
          <a:lstStyle/>
          <a:p>
            <a:r>
              <a:rPr lang="cs-CZ" u="sng" dirty="0"/>
              <a:t>Podrobný popis a vhled </a:t>
            </a:r>
            <a:r>
              <a:rPr lang="cs-CZ" dirty="0"/>
              <a:t>při zkoumání jedince, skupiny, události, fenoménu</a:t>
            </a:r>
          </a:p>
          <a:p>
            <a:r>
              <a:rPr lang="cs-CZ" dirty="0"/>
              <a:t>Zkoumá fenomén v </a:t>
            </a:r>
            <a:r>
              <a:rPr lang="cs-CZ" u="sng" dirty="0"/>
              <a:t>přirozeném prostředí</a:t>
            </a:r>
          </a:p>
          <a:p>
            <a:r>
              <a:rPr lang="cs-CZ" dirty="0"/>
              <a:t>Umožňuje studovat </a:t>
            </a:r>
            <a:r>
              <a:rPr lang="cs-CZ" u="sng" dirty="0"/>
              <a:t>procesy</a:t>
            </a:r>
          </a:p>
          <a:p>
            <a:r>
              <a:rPr lang="cs-CZ" dirty="0"/>
              <a:t>Umožňuje </a:t>
            </a:r>
            <a:r>
              <a:rPr lang="cs-CZ" u="sng" dirty="0"/>
              <a:t>navrhovat teorie</a:t>
            </a:r>
          </a:p>
          <a:p>
            <a:r>
              <a:rPr lang="cs-CZ" dirty="0"/>
              <a:t>Dobře reaguje na </a:t>
            </a:r>
            <a:r>
              <a:rPr lang="cs-CZ" u="sng" dirty="0"/>
              <a:t>místní situace a podmínky</a:t>
            </a:r>
          </a:p>
          <a:p>
            <a:r>
              <a:rPr lang="cs-CZ" dirty="0"/>
              <a:t>Hledá </a:t>
            </a:r>
            <a:r>
              <a:rPr lang="cs-CZ" u="sng" dirty="0"/>
              <a:t>lokální</a:t>
            </a:r>
            <a:r>
              <a:rPr lang="cs-CZ" dirty="0"/>
              <a:t> (idiografické) </a:t>
            </a:r>
            <a:r>
              <a:rPr lang="cs-CZ" u="sng" dirty="0"/>
              <a:t>příčinné souvislosti</a:t>
            </a:r>
          </a:p>
          <a:p>
            <a:r>
              <a:rPr lang="cs-CZ" dirty="0"/>
              <a:t>Pomáhá při </a:t>
            </a:r>
            <a:r>
              <a:rPr lang="cs-CZ" u="sng" dirty="0"/>
              <a:t>počáteční exploraci problémů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39DCA2-5B64-4B27-B138-75698963D4E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2" y="2502067"/>
            <a:ext cx="5219998" cy="4139998"/>
          </a:xfrm>
        </p:spPr>
        <p:txBody>
          <a:bodyPr>
            <a:normAutofit/>
          </a:bodyPr>
          <a:lstStyle/>
          <a:p>
            <a:r>
              <a:rPr lang="cs-CZ" sz="1800" dirty="0"/>
              <a:t>Získaná znalost </a:t>
            </a:r>
            <a:r>
              <a:rPr lang="cs-CZ" sz="1800" u="sng" dirty="0"/>
              <a:t>nemusí být zobecnitelná </a:t>
            </a:r>
            <a:r>
              <a:rPr lang="cs-CZ" sz="1800" dirty="0"/>
              <a:t>(širší populace, jiné prostředí)</a:t>
            </a:r>
          </a:p>
          <a:p>
            <a:r>
              <a:rPr lang="cs-CZ" sz="1800" u="sng" dirty="0"/>
              <a:t>Těžké provádět kvantitativní predikce</a:t>
            </a:r>
          </a:p>
          <a:p>
            <a:r>
              <a:rPr lang="cs-CZ" sz="1800" u="sng" dirty="0"/>
              <a:t>Obtížnější testovat hypotézy a teorie</a:t>
            </a:r>
          </a:p>
          <a:p>
            <a:r>
              <a:rPr lang="cs-CZ" sz="1800" dirty="0"/>
              <a:t>Analýza dat i jejich sběr jsou </a:t>
            </a:r>
            <a:r>
              <a:rPr lang="cs-CZ" sz="1800" u="sng" dirty="0"/>
              <a:t>časově náročné</a:t>
            </a:r>
          </a:p>
          <a:p>
            <a:r>
              <a:rPr lang="cs-CZ" sz="1800" u="sng" dirty="0"/>
              <a:t>Výsledky</a:t>
            </a:r>
            <a:r>
              <a:rPr lang="cs-CZ" sz="1800" dirty="0"/>
              <a:t> snadněji </a:t>
            </a:r>
            <a:r>
              <a:rPr lang="cs-CZ" sz="1800" u="sng" dirty="0"/>
              <a:t>ovlivněny výzkumníkem </a:t>
            </a:r>
            <a:r>
              <a:rPr lang="cs-CZ" sz="1800" dirty="0"/>
              <a:t>a jeho osobními preferencemi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FCE1FB-686C-4A33-82A9-016FB981DFD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5406" y="1864323"/>
            <a:ext cx="4872038" cy="451576"/>
          </a:xfrm>
        </p:spPr>
        <p:txBody>
          <a:bodyPr/>
          <a:lstStyle/>
          <a:p>
            <a:pPr algn="ctr"/>
            <a:r>
              <a:rPr lang="cs-CZ" dirty="0"/>
              <a:t>Přednosti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B33814-AE4C-4B48-A36B-778C6BB8055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52002" y="1864323"/>
            <a:ext cx="4849812" cy="451576"/>
          </a:xfrm>
        </p:spPr>
        <p:txBody>
          <a:bodyPr/>
          <a:lstStyle/>
          <a:p>
            <a:pPr algn="ctr"/>
            <a:r>
              <a:rPr lang="cs-CZ" dirty="0"/>
              <a:t>Nevýhody</a:t>
            </a:r>
          </a:p>
        </p:txBody>
      </p:sp>
    </p:spTree>
    <p:extLst>
      <p:ext uri="{BB962C8B-B14F-4D97-AF65-F5344CB8AC3E}">
        <p14:creationId xmlns:p14="http://schemas.microsoft.com/office/powerpoint/2010/main" val="184420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91985D4-478F-469E-8114-24C5A176DF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KRITIKA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1A06C3-FB3F-4BA7-9DA1-085F3D93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BF43EB7-9006-4AA7-BC10-3E7AEAEDFF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4CCE899-00FE-48B1-A703-05DCCB0B118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endParaRPr lang="cs-CZ" sz="1800" dirty="0"/>
          </a:p>
          <a:p>
            <a:r>
              <a:rPr lang="cs-CZ" sz="1800" dirty="0"/>
              <a:t>Sbírka </a:t>
            </a:r>
            <a:r>
              <a:rPr lang="cs-CZ" sz="1800" u="sng" dirty="0"/>
              <a:t>subjektivních</a:t>
            </a:r>
            <a:r>
              <a:rPr lang="cs-CZ" sz="1800" dirty="0"/>
              <a:t> dojmů?</a:t>
            </a:r>
          </a:p>
          <a:p>
            <a:r>
              <a:rPr lang="cs-CZ" sz="1800" u="sng" dirty="0"/>
              <a:t>Těžká replikace</a:t>
            </a:r>
          </a:p>
          <a:p>
            <a:r>
              <a:rPr lang="cs-CZ" sz="1800" u="sng" dirty="0"/>
              <a:t>Potíž se zobecněním </a:t>
            </a:r>
            <a:r>
              <a:rPr lang="cs-CZ" sz="1800" dirty="0"/>
              <a:t>výsledků</a:t>
            </a:r>
          </a:p>
          <a:p>
            <a:r>
              <a:rPr lang="cs-CZ" sz="1800" u="sng" dirty="0"/>
              <a:t>Riziko neprůhlednosti, malé transparentnosti </a:t>
            </a:r>
          </a:p>
          <a:p>
            <a:pPr marL="72000" indent="0">
              <a:buNone/>
            </a:pPr>
            <a:r>
              <a:rPr lang="cs-CZ" sz="1400" dirty="0"/>
              <a:t>(ne vždy jasný výběr vzorku, postup analýzy dat) → celá škála postupů pro zajištění hodnověrnosti výsledků, navíc různé kvalitativní přístupy určují pravidla pro výzkum, nelze si zcela dělat, co se mi zlíbí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CC9DBC00-5777-41BC-B7DB-4BE2711D56B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endParaRPr lang="cs-CZ" sz="1800" u="sng" dirty="0"/>
          </a:p>
          <a:p>
            <a:r>
              <a:rPr lang="cs-CZ" sz="1800" u="sng" dirty="0"/>
              <a:t>Hloubkový popis </a:t>
            </a:r>
            <a:r>
              <a:rPr lang="cs-CZ" sz="1800" dirty="0"/>
              <a:t>případů</a:t>
            </a:r>
          </a:p>
          <a:p>
            <a:r>
              <a:rPr lang="cs-CZ" sz="1800" dirty="0"/>
              <a:t>Zohledňuje působení </a:t>
            </a:r>
            <a:r>
              <a:rPr lang="cs-CZ" sz="1800" u="sng" dirty="0"/>
              <a:t>kontextu</a:t>
            </a:r>
          </a:p>
          <a:p>
            <a:r>
              <a:rPr lang="cs-CZ" sz="1800" dirty="0"/>
              <a:t>Informace </a:t>
            </a:r>
            <a:r>
              <a:rPr lang="cs-CZ" sz="1800" u="sng" dirty="0"/>
              <a:t>proč</a:t>
            </a:r>
            <a:r>
              <a:rPr lang="cs-CZ" sz="1800" dirty="0"/>
              <a:t> se daný fenomén objevil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79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39E3-6FA3-41BC-9277-29490F08DD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4202" y="873703"/>
            <a:ext cx="5822950" cy="11001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400" dirty="0"/>
              <a:t>Výbava výzkumníka v kvalitativním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DFBB9A-6714-4455-A42E-AE2BED62AA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4202" y="2296234"/>
            <a:ext cx="5822950" cy="3198813"/>
          </a:xfrm>
        </p:spPr>
        <p:txBody>
          <a:bodyPr>
            <a:normAutofit fontScale="92500"/>
          </a:bodyPr>
          <a:lstStyle/>
          <a:p>
            <a:r>
              <a:rPr lang="cs-CZ" dirty="0"/>
              <a:t>Důležitá otevřenost, všímavost, otevřená zvědavost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Nenechat se zaslepit svým vnímáním světa – výzkumník účastníkem, vždy přináší určitou míru subjektivity, proto musí svoji pozici ve výzkumu reflektovat - </a:t>
            </a:r>
            <a:r>
              <a:rPr lang="cs-CZ" b="1" i="1" dirty="0">
                <a:sym typeface="Wingdings" panose="05000000000000000000" pitchFamily="2" charset="2"/>
              </a:rPr>
              <a:t>reflexivita</a:t>
            </a:r>
            <a:r>
              <a:rPr lang="cs-CZ" dirty="0">
                <a:sym typeface="Wingdings" panose="05000000000000000000" pitchFamily="2" charset="2"/>
              </a:rPr>
              <a:t> </a:t>
            </a:r>
            <a:endParaRPr lang="cs-CZ" dirty="0"/>
          </a:p>
        </p:txBody>
      </p:sp>
      <p:pic>
        <p:nvPicPr>
          <p:cNvPr id="7" name="Obrázek 6" descr="Osoba s žlutou osobou">
            <a:extLst>
              <a:ext uri="{FF2B5EF4-FFF2-40B4-BE49-F238E27FC236}">
                <a16:creationId xmlns:a16="http://schemas.microsoft.com/office/drawing/2014/main" id="{60AA367E-33CD-448F-A2BB-F4D32583B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r="46585" b="1"/>
          <a:stretch/>
        </p:blipFill>
        <p:spPr>
          <a:xfrm>
            <a:off x="7231354" y="873703"/>
            <a:ext cx="4064001" cy="51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3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84C3752-0B68-42D5-B0B0-EFF98327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47" y="1233166"/>
            <a:ext cx="6628211" cy="35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9E8AE0F-EFA6-4FB2-8744-2804BF31EDD4}"/>
              </a:ext>
            </a:extLst>
          </p:cNvPr>
          <p:cNvSpPr txBox="1"/>
          <p:nvPr/>
        </p:nvSpPr>
        <p:spPr>
          <a:xfrm>
            <a:off x="2270894" y="5486334"/>
            <a:ext cx="7231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</a:t>
            </a:r>
            <a:r>
              <a:rPr lang="sv-SE" sz="1200" b="0" i="0" dirty="0">
                <a:solidFill>
                  <a:srgbClr val="777777"/>
                </a:solidFill>
                <a:effectLst/>
                <a:latin typeface="Helvetica Neue"/>
              </a:rPr>
              <a:t>Matt Lavoie </a:t>
            </a:r>
            <a:r>
              <a:rPr lang="sv-SE" sz="1200" b="0" i="0" dirty="0">
                <a:solidFill>
                  <a:srgbClr val="0066CC"/>
                </a:solidFill>
                <a:effectLst/>
                <a:latin typeface="Helvetica Neue"/>
                <a:hlinkClick r:id="rId3"/>
              </a:rPr>
              <a:t>https://uxdesign.cc/a-crash-course-in-ux-design-research-ea00c3307c82#.k509xfs68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0890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KVALITATIVNÍ VS. KVANTITATIVNÍ VÝZKUM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7BCAD7-AFBF-4F21-B122-5CD1D1DB1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127" y="1466056"/>
            <a:ext cx="8191745" cy="437746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83AF144-4973-4E54-A70B-E63F23604378}"/>
              </a:ext>
            </a:extLst>
          </p:cNvPr>
          <p:cNvSpPr txBox="1"/>
          <p:nvPr/>
        </p:nvSpPr>
        <p:spPr>
          <a:xfrm>
            <a:off x="8108400" y="6137999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(</a:t>
            </a:r>
            <a:r>
              <a:rPr lang="cs-CZ" sz="2000" dirty="0" err="1"/>
              <a:t>Hendl</a:t>
            </a:r>
            <a:r>
              <a:rPr lang="cs-CZ" sz="2000" dirty="0"/>
              <a:t>, 2008)</a:t>
            </a:r>
          </a:p>
        </p:txBody>
      </p:sp>
    </p:spTree>
    <p:extLst>
      <p:ext uri="{BB962C8B-B14F-4D97-AF65-F5344CB8AC3E}">
        <p14:creationId xmlns:p14="http://schemas.microsoft.com/office/powerpoint/2010/main" val="232819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9B10DF4-507E-4E76-BC5B-61F10F62EE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KVALITATIVNÍ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KVALITATIVNÍ VS. KVANTITATIVNÍ VÝZKUM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843B7BA6-2E6C-4F9F-A1EA-1763D1D77A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KVANTITATIVNÍ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36EC2B9-D7A7-47D4-823F-5E1AEEF480D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923447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cs-CZ" sz="2200" dirty="0">
                <a:solidFill>
                  <a:srgbClr val="002060"/>
                </a:solidFill>
              </a:rPr>
              <a:t>Tvrdá, „těžká“ věda</a:t>
            </a:r>
          </a:p>
          <a:p>
            <a:pPr>
              <a:lnSpc>
                <a:spcPts val="2800"/>
              </a:lnSpc>
            </a:pPr>
            <a:r>
              <a:rPr lang="cs-CZ" sz="2200" dirty="0">
                <a:solidFill>
                  <a:srgbClr val="00B050"/>
                </a:solidFill>
              </a:rPr>
              <a:t>Zaměření – stručné, jasné</a:t>
            </a:r>
          </a:p>
          <a:p>
            <a:pPr>
              <a:lnSpc>
                <a:spcPts val="2800"/>
              </a:lnSpc>
            </a:pPr>
            <a:r>
              <a:rPr lang="cs-CZ" sz="2200" dirty="0">
                <a:solidFill>
                  <a:srgbClr val="002060"/>
                </a:solidFill>
              </a:rPr>
              <a:t>Usuzování – logické, deduktivní</a:t>
            </a:r>
          </a:p>
          <a:p>
            <a:pPr>
              <a:lnSpc>
                <a:spcPts val="2800"/>
              </a:lnSpc>
            </a:pPr>
            <a:r>
              <a:rPr lang="cs-CZ" sz="2200" dirty="0">
                <a:solidFill>
                  <a:srgbClr val="00B050"/>
                </a:solidFill>
              </a:rPr>
              <a:t>Základ poznání – příčina a následek</a:t>
            </a:r>
          </a:p>
          <a:p>
            <a:pPr>
              <a:lnSpc>
                <a:spcPts val="2800"/>
              </a:lnSpc>
            </a:pPr>
            <a:r>
              <a:rPr lang="cs-CZ" sz="2200" dirty="0">
                <a:solidFill>
                  <a:srgbClr val="002060"/>
                </a:solidFill>
              </a:rPr>
              <a:t>Ověřování teorie, hypotézy</a:t>
            </a:r>
          </a:p>
          <a:p>
            <a:pPr>
              <a:lnSpc>
                <a:spcPts val="2800"/>
              </a:lnSpc>
            </a:pPr>
            <a:r>
              <a:rPr lang="cs-CZ" sz="2200" dirty="0">
                <a:solidFill>
                  <a:srgbClr val="00B050"/>
                </a:solidFill>
              </a:rPr>
              <a:t>Kontrola</a:t>
            </a:r>
          </a:p>
          <a:p>
            <a:pPr>
              <a:lnSpc>
                <a:spcPts val="2800"/>
              </a:lnSpc>
            </a:pPr>
            <a:r>
              <a:rPr lang="cs-CZ" sz="2200" dirty="0">
                <a:solidFill>
                  <a:srgbClr val="002060"/>
                </a:solidFill>
              </a:rPr>
              <a:t>Používání techniky</a:t>
            </a:r>
          </a:p>
          <a:p>
            <a:pPr>
              <a:lnSpc>
                <a:spcPts val="2800"/>
              </a:lnSpc>
            </a:pPr>
            <a:r>
              <a:rPr lang="cs-CZ" sz="2200" dirty="0">
                <a:solidFill>
                  <a:srgbClr val="00B050"/>
                </a:solidFill>
              </a:rPr>
              <a:t>Základní element analýzy – čísla</a:t>
            </a:r>
          </a:p>
          <a:p>
            <a:pPr>
              <a:lnSpc>
                <a:spcPts val="2800"/>
              </a:lnSpc>
            </a:pPr>
            <a:r>
              <a:rPr lang="cs-CZ" sz="2200" dirty="0">
                <a:solidFill>
                  <a:srgbClr val="002060"/>
                </a:solidFill>
              </a:rPr>
              <a:t>Statistická analýza</a:t>
            </a:r>
          </a:p>
          <a:p>
            <a:pPr>
              <a:lnSpc>
                <a:spcPts val="2800"/>
              </a:lnSpc>
            </a:pPr>
            <a:r>
              <a:rPr lang="cs-CZ" sz="2200" dirty="0">
                <a:solidFill>
                  <a:srgbClr val="00B050"/>
                </a:solidFill>
              </a:rPr>
              <a:t>Generalizace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EBBB45C-4186-438B-AB3C-F24BE665C9E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8" y="1923447"/>
            <a:ext cx="5219998" cy="41399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2800"/>
              </a:lnSpc>
            </a:pPr>
            <a:r>
              <a:rPr lang="cs-CZ" dirty="0">
                <a:solidFill>
                  <a:srgbClr val="002060"/>
                </a:solidFill>
              </a:rPr>
              <a:t>Měkká, „lehká“ věda</a:t>
            </a:r>
          </a:p>
          <a:p>
            <a:pPr>
              <a:lnSpc>
                <a:spcPts val="2800"/>
              </a:lnSpc>
            </a:pPr>
            <a:r>
              <a:rPr lang="cs-CZ" dirty="0">
                <a:solidFill>
                  <a:srgbClr val="00B050"/>
                </a:solidFill>
              </a:rPr>
              <a:t>Zaměření – komplexní, široké</a:t>
            </a:r>
          </a:p>
          <a:p>
            <a:pPr>
              <a:lnSpc>
                <a:spcPts val="2800"/>
              </a:lnSpc>
            </a:pPr>
            <a:r>
              <a:rPr lang="cs-CZ" dirty="0">
                <a:solidFill>
                  <a:srgbClr val="002060"/>
                </a:solidFill>
              </a:rPr>
              <a:t>Usuzování – dialektické, induktivní</a:t>
            </a:r>
          </a:p>
          <a:p>
            <a:pPr>
              <a:lnSpc>
                <a:spcPts val="2800"/>
              </a:lnSpc>
            </a:pPr>
            <a:r>
              <a:rPr lang="cs-CZ" dirty="0">
                <a:solidFill>
                  <a:srgbClr val="00B050"/>
                </a:solidFill>
              </a:rPr>
              <a:t>Základ poznání – smysl a objevování</a:t>
            </a:r>
          </a:p>
          <a:p>
            <a:pPr>
              <a:lnSpc>
                <a:spcPts val="2800"/>
              </a:lnSpc>
            </a:pPr>
            <a:r>
              <a:rPr lang="cs-CZ" dirty="0">
                <a:solidFill>
                  <a:srgbClr val="002060"/>
                </a:solidFill>
              </a:rPr>
              <a:t>Vytváření teorie a hypotézy</a:t>
            </a:r>
          </a:p>
          <a:p>
            <a:pPr>
              <a:lnSpc>
                <a:spcPts val="2800"/>
              </a:lnSpc>
            </a:pPr>
            <a:r>
              <a:rPr lang="cs-CZ" dirty="0">
                <a:solidFill>
                  <a:srgbClr val="00B050"/>
                </a:solidFill>
              </a:rPr>
              <a:t>Společná interpretace</a:t>
            </a:r>
          </a:p>
          <a:p>
            <a:pPr>
              <a:lnSpc>
                <a:spcPts val="2800"/>
              </a:lnSpc>
            </a:pPr>
            <a:r>
              <a:rPr lang="cs-CZ" dirty="0">
                <a:solidFill>
                  <a:srgbClr val="002060"/>
                </a:solidFill>
              </a:rPr>
              <a:t>Používání komunikace a pozorování</a:t>
            </a:r>
          </a:p>
          <a:p>
            <a:pPr>
              <a:lnSpc>
                <a:spcPts val="2800"/>
              </a:lnSpc>
            </a:pPr>
            <a:r>
              <a:rPr lang="cs-CZ" dirty="0">
                <a:solidFill>
                  <a:srgbClr val="00B050"/>
                </a:solidFill>
              </a:rPr>
              <a:t>Základní element analýzy – slova, věty</a:t>
            </a:r>
          </a:p>
          <a:p>
            <a:pPr>
              <a:lnSpc>
                <a:spcPts val="2800"/>
              </a:lnSpc>
            </a:pPr>
            <a:r>
              <a:rPr lang="cs-CZ" dirty="0">
                <a:solidFill>
                  <a:srgbClr val="002060"/>
                </a:solidFill>
              </a:rPr>
              <a:t>Individuální interpretace</a:t>
            </a:r>
          </a:p>
          <a:p>
            <a:pPr>
              <a:lnSpc>
                <a:spcPts val="2800"/>
              </a:lnSpc>
            </a:pPr>
            <a:r>
              <a:rPr lang="cs-CZ" dirty="0">
                <a:solidFill>
                  <a:srgbClr val="00B050"/>
                </a:solidFill>
              </a:rPr>
              <a:t>Jedinečnost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83AF144-4973-4E54-A70B-E63F23604378}"/>
              </a:ext>
            </a:extLst>
          </p:cNvPr>
          <p:cNvSpPr txBox="1"/>
          <p:nvPr/>
        </p:nvSpPr>
        <p:spPr>
          <a:xfrm>
            <a:off x="7176286" y="5878779"/>
            <a:ext cx="229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/>
              <a:t>(Kutnohorská, 2009)</a:t>
            </a:r>
          </a:p>
        </p:txBody>
      </p:sp>
    </p:spTree>
    <p:extLst>
      <p:ext uri="{BB962C8B-B14F-4D97-AF65-F5344CB8AC3E}">
        <p14:creationId xmlns:p14="http://schemas.microsoft.com/office/powerpoint/2010/main" val="385842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D7BA586-D10E-4688-96DC-67043C568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356" y="93904"/>
            <a:ext cx="6491339" cy="676409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14C069E-496D-4D4A-8DEB-21A277B42FF2}"/>
              </a:ext>
            </a:extLst>
          </p:cNvPr>
          <p:cNvSpPr txBox="1"/>
          <p:nvPr/>
        </p:nvSpPr>
        <p:spPr>
          <a:xfrm>
            <a:off x="8741674" y="6394764"/>
            <a:ext cx="300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/>
              <a:t>(</a:t>
            </a:r>
            <a:r>
              <a:rPr lang="cs-CZ" sz="1800" dirty="0" err="1"/>
              <a:t>Holloway</a:t>
            </a:r>
            <a:r>
              <a:rPr lang="cs-CZ" sz="1800" dirty="0"/>
              <a:t> a </a:t>
            </a:r>
            <a:r>
              <a:rPr lang="cs-CZ" sz="1800" dirty="0" err="1"/>
              <a:t>Wheeler</a:t>
            </a:r>
            <a:r>
              <a:rPr lang="cs-CZ" sz="1800" dirty="0"/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217108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BA4B3D5-6E9B-4B05-AA56-34FDA2D6FDBD}"/>
              </a:ext>
            </a:extLst>
          </p:cNvPr>
          <p:cNvSpPr txBox="1"/>
          <p:nvPr/>
        </p:nvSpPr>
        <p:spPr>
          <a:xfrm>
            <a:off x="556592" y="2459504"/>
            <a:ext cx="10204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Popsané rozdíly nejsou absolutní, představují spíše konce spojitého kontinua.</a:t>
            </a:r>
          </a:p>
          <a:p>
            <a:pPr algn="just"/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Například některé kvalitativní přístupy hledají i kauzální faktory jako třeba metoda zakotvené teorie.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validita je rovněž často používán v kvalitativním výzkumu – přestože má trochu jiný význam než v kvantitativním.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Kvantitativní výzkum zase není vždy nezávislý na kontextu ani zcela objektivní.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Výzkumník může mít vztah s účastníky i v kvantitativním výzkumu a kvalitativní výzkum zase může mít za cíl jistou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zobecnitelnost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výsledků!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2BF1B34-34DC-4386-A951-5A5115F6BC26}"/>
              </a:ext>
            </a:extLst>
          </p:cNvPr>
          <p:cNvSpPr txBox="1"/>
          <p:nvPr/>
        </p:nvSpPr>
        <p:spPr>
          <a:xfrm>
            <a:off x="8080404" y="5321826"/>
            <a:ext cx="3936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Holloway</a:t>
            </a:r>
            <a:r>
              <a:rPr lang="cs-CZ" dirty="0"/>
              <a:t> a </a:t>
            </a:r>
            <a:r>
              <a:rPr lang="cs-CZ" dirty="0" err="1"/>
              <a:t>Wheeler</a:t>
            </a:r>
            <a:r>
              <a:rPr lang="cs-CZ" dirty="0"/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130207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KVALITATIVNÍ VS. KVANTITATIVNÍ VÝZKUM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C3FADE0-4C40-4F68-AE63-2069E5AF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Neměly by být vnímány jako soupeřící přístupy, doplňují se</a:t>
            </a:r>
          </a:p>
          <a:p>
            <a:r>
              <a:rPr lang="cs-CZ" dirty="0"/>
              <a:t>Výzkumník by měl být schopen zvolit a provést ten, který nejlépe odpovídá dané situaci, výzkumné otázce (VO) </a:t>
            </a:r>
          </a:p>
          <a:p>
            <a:r>
              <a:rPr lang="cs-CZ" dirty="0"/>
              <a:t>Kvalitativní data jsou důležitější při tvorbě hypotéz (Glaser a Strauss)</a:t>
            </a:r>
          </a:p>
          <a:p>
            <a:r>
              <a:rPr lang="cs-CZ" dirty="0"/>
              <a:t>Analytický (snaha porozumět několika málo vybraným proměnným) vs. systemický přístup (pokus zachytit všechny proměnné v jejich interakci mezi sebou v rámci komplexního prostředí)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EE82DC-3E1D-42BD-8204-DB99F3F0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77" y="5441363"/>
            <a:ext cx="1672747" cy="12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7EAF8EB-76D0-4962-9E93-5D311B5398FD}"/>
              </a:ext>
            </a:extLst>
          </p:cNvPr>
          <p:cNvSpPr txBox="1"/>
          <p:nvPr/>
        </p:nvSpPr>
        <p:spPr>
          <a:xfrm>
            <a:off x="4610124" y="6347078"/>
            <a:ext cx="47114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Zdroj obrázku: </a:t>
            </a:r>
            <a:r>
              <a:rPr lang="sv-SE" sz="1100" b="0" i="0" dirty="0">
                <a:solidFill>
                  <a:srgbClr val="777777"/>
                </a:solidFill>
                <a:effectLst/>
                <a:latin typeface="Helvetica Neue"/>
              </a:rPr>
              <a:t>Matt Lavoie </a:t>
            </a:r>
            <a:r>
              <a:rPr lang="sv-SE" sz="1100" b="0" i="0" dirty="0">
                <a:solidFill>
                  <a:srgbClr val="0066CC"/>
                </a:solidFill>
                <a:effectLst/>
                <a:latin typeface="Helvetica Neue"/>
                <a:hlinkClick r:id="rId3"/>
              </a:rPr>
              <a:t>https://uxdesign.cc/a-crash-course-in-ux-design-research-ea00c3307c82#.k509xfs68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53793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F04AB-E6C5-43A5-92F1-6E1C45C3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0D4F731-C785-4B72-B33D-FF748689B181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6680"/>
            <a:ext cx="4640263" cy="3087884"/>
          </a:xfr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D319F02-D1C4-4490-AD71-82DD4ECBEE9F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4" y="1701800"/>
            <a:ext cx="4133741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97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F7C82-AA11-421E-91F3-E6A4EE11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SMÍŠENÝ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3E7508-3622-40B3-928E-0D51C9C2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000" dirty="0"/>
              <a:t>Kvantitativní i kvalitativní metody v rámci jednoho výzkumu</a:t>
            </a:r>
          </a:p>
          <a:p>
            <a:pPr>
              <a:lnSpc>
                <a:spcPct val="140000"/>
              </a:lnSpc>
            </a:pPr>
            <a:r>
              <a:rPr lang="cs-CZ" sz="2000" b="1" dirty="0"/>
              <a:t>Míchání metod</a:t>
            </a:r>
          </a:p>
          <a:p>
            <a:pPr lvl="1">
              <a:lnSpc>
                <a:spcPct val="140000"/>
              </a:lnSpc>
            </a:pPr>
            <a:r>
              <a:rPr lang="cs-CZ" dirty="0"/>
              <a:t>např. (1) nejprve kvalitativní metoda sběru dat, po shromáždění dat a analýze (2) strukturovaný dotazník a nakonec (3) hloubkové dotazování</a:t>
            </a:r>
          </a:p>
          <a:p>
            <a:pPr>
              <a:lnSpc>
                <a:spcPct val="140000"/>
              </a:lnSpc>
            </a:pPr>
            <a:r>
              <a:rPr lang="cs-CZ" sz="2000" b="1" dirty="0"/>
              <a:t>Smíšený model</a:t>
            </a:r>
          </a:p>
          <a:p>
            <a:pPr lvl="1">
              <a:lnSpc>
                <a:spcPct val="140000"/>
              </a:lnSpc>
            </a:pPr>
            <a:r>
              <a:rPr lang="cs-CZ" dirty="0" err="1"/>
              <a:t>Kvali</a:t>
            </a:r>
            <a:r>
              <a:rPr lang="cs-CZ" dirty="0"/>
              <a:t> i </a:t>
            </a:r>
            <a:r>
              <a:rPr lang="cs-CZ" dirty="0" err="1"/>
              <a:t>kvanti</a:t>
            </a:r>
            <a:r>
              <a:rPr lang="cs-CZ" dirty="0"/>
              <a:t> metody uvnitř jednotlivých fází procesu, např. : (1) určení VO, (2) shromáždění dat, (3) analýza – ve všech fázích možný mix obou přístupů</a:t>
            </a:r>
          </a:p>
          <a:p>
            <a:pPr lvl="1">
              <a:lnSpc>
                <a:spcPct val="140000"/>
              </a:lnSpc>
            </a:pPr>
            <a:endParaRPr lang="cs-CZ" dirty="0"/>
          </a:p>
          <a:p>
            <a:pPr>
              <a:lnSpc>
                <a:spcPct val="140000"/>
              </a:lnSpc>
            </a:pPr>
            <a:r>
              <a:rPr lang="cs-CZ" sz="2000" i="1" dirty="0"/>
              <a:t>Metafora rybářských sítí</a:t>
            </a:r>
          </a:p>
        </p:txBody>
      </p:sp>
    </p:spTree>
    <p:extLst>
      <p:ext uri="{BB962C8B-B14F-4D97-AF65-F5344CB8AC3E}">
        <p14:creationId xmlns:p14="http://schemas.microsoft.com/office/powerpoint/2010/main" val="271244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48DBF-87A5-4B76-0847-0D0185FB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Smíšený výzkum - Metafora rybářských sítí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A4870-E3A2-825D-2721-2AF6DC83A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60678"/>
            <a:ext cx="5210283" cy="413999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1900" b="0" i="1" dirty="0">
                <a:effectLst/>
                <a:latin typeface="ff7"/>
              </a:rPr>
              <a:t>Jestliže má rybář k dispozici několik sítí a v každé z nich je několik velkých děr, pak je lepší, když rybář poškozené sítě navzájem překryje a použije tak jednu síť, kterou získá lepší úlovek než použitím jednotlivých sítí odděleně.“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cs-CZ" sz="1900" dirty="0">
                <a:latin typeface="ff7"/>
              </a:rPr>
              <a:t>			</a:t>
            </a:r>
            <a:r>
              <a:rPr lang="cs-CZ" sz="1900" b="0" i="0" dirty="0">
                <a:effectLst/>
                <a:latin typeface="ff7"/>
              </a:rPr>
              <a:t>(</a:t>
            </a:r>
            <a:r>
              <a:rPr lang="cs-CZ" sz="1900" b="0" i="0" dirty="0" err="1">
                <a:effectLst/>
                <a:latin typeface="ff7"/>
              </a:rPr>
              <a:t>Hendl</a:t>
            </a:r>
            <a:r>
              <a:rPr lang="cs-CZ" sz="1900" b="0" i="0" dirty="0">
                <a:effectLst/>
                <a:latin typeface="ff7"/>
              </a:rPr>
              <a:t> 2005, str. 62)</a:t>
            </a:r>
          </a:p>
          <a:p>
            <a:pPr>
              <a:lnSpc>
                <a:spcPct val="140000"/>
              </a:lnSpc>
            </a:pPr>
            <a:endParaRPr lang="cs-CZ" sz="1900" dirty="0"/>
          </a:p>
        </p:txBody>
      </p:sp>
      <p:pic>
        <p:nvPicPr>
          <p:cNvPr id="4" name="Obrázek 3" descr="Obsah obrázku exteriér, pobřeží, několik, čára&#10;&#10;Popis byl vytvořen automaticky">
            <a:extLst>
              <a:ext uri="{FF2B5EF4-FFF2-40B4-BE49-F238E27FC236}">
                <a16:creationId xmlns:a16="http://schemas.microsoft.com/office/drawing/2014/main" id="{D935A9BD-0AF6-5F78-1775-3018CF383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539" r="21121" b="-1"/>
          <a:stretch/>
        </p:blipFill>
        <p:spPr>
          <a:xfrm>
            <a:off x="6313770" y="1860678"/>
            <a:ext cx="5158230" cy="377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EA25F-40AD-4ACF-B5E4-BC3BCA56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Zvolená metodologie a procedury závisí 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D512B-2FB0-4641-BB85-F456F223D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Povaze a typu VO či problému</a:t>
            </a:r>
          </a:p>
          <a:p>
            <a:r>
              <a:rPr lang="cs-CZ" dirty="0"/>
              <a:t>Schopnostech a znalostech výzkumníka</a:t>
            </a:r>
          </a:p>
          <a:p>
            <a:r>
              <a:rPr lang="cs-CZ" dirty="0"/>
              <a:t>Dovednostech a tréninku/vzdělání výzkumníka</a:t>
            </a:r>
          </a:p>
          <a:p>
            <a:r>
              <a:rPr lang="cs-CZ" dirty="0"/>
              <a:t>Dostupných zdrojích  pro výzkumný projekt</a:t>
            </a:r>
          </a:p>
          <a:p>
            <a:endParaRPr lang="cs-CZ" dirty="0"/>
          </a:p>
          <a:p>
            <a:pPr marL="0" indent="0">
              <a:buNone/>
            </a:pPr>
            <a:endParaRPr lang="cs-CZ" sz="1800" b="1" i="0" u="none" strike="noStrike" baseline="0" dirty="0">
              <a:latin typeface="Futura"/>
            </a:endParaRPr>
          </a:p>
          <a:p>
            <a:pPr marL="0" indent="0">
              <a:buNone/>
            </a:pPr>
            <a:r>
              <a:rPr lang="cs-CZ" sz="1800" b="1" i="0" u="none" strike="noStrike" baseline="0" dirty="0">
                <a:latin typeface="Futura"/>
              </a:rPr>
              <a:t>Obecně </a:t>
            </a:r>
            <a:r>
              <a:rPr lang="cs-CZ" sz="1800" b="1" dirty="0">
                <a:latin typeface="Futura"/>
              </a:rPr>
              <a:t>by měl </a:t>
            </a:r>
            <a:r>
              <a:rPr lang="cs-CZ" sz="1800" b="1" i="0" u="none" strike="noStrike" baseline="0" dirty="0">
                <a:latin typeface="Futura"/>
              </a:rPr>
              <a:t>zvolený přístup záviset zejména na záměru výzkumníka a cíli výzkumu.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38181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C74EC-E97C-42AF-BDA9-7D0F0384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94" y="2129494"/>
            <a:ext cx="4303528" cy="27282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EBM – PICO </a:t>
            </a:r>
            <a:r>
              <a:rPr lang="en-US" sz="4400" dirty="0" err="1"/>
              <a:t>otázka</a:t>
            </a:r>
            <a:r>
              <a:rPr lang="en-US" sz="4400" dirty="0"/>
              <a:t> pro </a:t>
            </a:r>
            <a:r>
              <a:rPr lang="en-US" sz="4400" dirty="0" err="1"/>
              <a:t>kvalitativní</a:t>
            </a:r>
            <a:r>
              <a:rPr lang="en-US" sz="4400" dirty="0"/>
              <a:t> </a:t>
            </a:r>
            <a:r>
              <a:rPr lang="en-US" sz="4400" dirty="0" err="1"/>
              <a:t>studie</a:t>
            </a:r>
            <a:endParaRPr lang="en-US" sz="4400" dirty="0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A830A979-B0DD-41E1-8485-A8BF3534C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632" y="1787188"/>
            <a:ext cx="3283624" cy="32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46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46727-310E-461F-8450-9D5EBFE0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 – PICO model pro kvalitativní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01E6E-3E4D-46A2-8C2E-4F3049295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</a:t>
            </a:r>
            <a:r>
              <a:rPr lang="cs-CZ" dirty="0"/>
              <a:t> – pacient, některými zdroji nazývaná také populace (problém) popisována analogicky jako pro kvantitativní studii</a:t>
            </a:r>
          </a:p>
          <a:p>
            <a:r>
              <a:rPr lang="cs-CZ" b="1" dirty="0"/>
              <a:t>I</a:t>
            </a:r>
            <a:r>
              <a:rPr lang="cs-CZ" dirty="0"/>
              <a:t> – </a:t>
            </a:r>
            <a:r>
              <a:rPr lang="cs-CZ" dirty="0" err="1"/>
              <a:t>interest</a:t>
            </a:r>
            <a:r>
              <a:rPr lang="cs-CZ" dirty="0"/>
              <a:t> – zájem, předmět zájmu (</a:t>
            </a:r>
            <a:r>
              <a:rPr lang="cs-CZ" dirty="0" err="1"/>
              <a:t>interest</a:t>
            </a:r>
            <a:r>
              <a:rPr lang="cs-CZ" dirty="0"/>
              <a:t>, </a:t>
            </a:r>
            <a:r>
              <a:rPr lang="cs-CZ" dirty="0" err="1"/>
              <a:t>phenomena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) – Předmět zájmu vztahující se k určité události, činnosti, zkušenosti nebo procesu.</a:t>
            </a:r>
          </a:p>
          <a:p>
            <a:r>
              <a:rPr lang="cs-CZ" b="1" dirty="0"/>
              <a:t>Co</a:t>
            </a:r>
            <a:r>
              <a:rPr lang="cs-CZ" dirty="0"/>
              <a:t> – </a:t>
            </a:r>
            <a:r>
              <a:rPr lang="cs-CZ" dirty="0" err="1"/>
              <a:t>context</a:t>
            </a:r>
            <a:r>
              <a:rPr lang="cs-CZ" dirty="0"/>
              <a:t> – kontext – Kontext je prostředí (geografické, sociální apod.) nebo různé další charakteristiky.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Pozor: Kontext (Co) není srovnání (C)!</a:t>
            </a:r>
          </a:p>
        </p:txBody>
      </p:sp>
    </p:spTree>
    <p:extLst>
      <p:ext uri="{BB962C8B-B14F-4D97-AF65-F5344CB8AC3E}">
        <p14:creationId xmlns:p14="http://schemas.microsoft.com/office/powerpoint/2010/main" val="2975884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3E92F-E861-4138-985A-EF8CAD6E6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350" y="612899"/>
            <a:ext cx="9342438" cy="100012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100" dirty="0"/>
              <a:t>Výběr a formulace VO - Otázka musí být </a:t>
            </a:r>
            <a:r>
              <a:rPr lang="cs-CZ" sz="3100" dirty="0" err="1"/>
              <a:t>zkoumatelná</a:t>
            </a:r>
            <a:endParaRPr lang="cs-CZ" sz="3100" dirty="0"/>
          </a:p>
        </p:txBody>
      </p:sp>
      <p:graphicFrame>
        <p:nvGraphicFramePr>
          <p:cNvPr id="226" name="Zástupný obsah 2">
            <a:extLst>
              <a:ext uri="{FF2B5EF4-FFF2-40B4-BE49-F238E27FC236}">
                <a16:creationId xmlns:a16="http://schemas.microsoft.com/office/drawing/2014/main" id="{EE9A3AC3-B4EF-42FA-ACA5-64FD97FE08C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48069" y="1938307"/>
          <a:ext cx="11049000" cy="390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51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3E92F-E861-4138-985A-EF8CAD6E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/>
              <a:t>Výběr a formulace VO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8D5C2AF-BF38-4937-B8AB-B601911E48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335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3E92F-E861-4138-985A-EF8CAD6E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cs-CZ" sz="3100"/>
              <a:t>Výběr a formulace VO – Relevantní a vhodné, potřebné téma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3FD633B-672F-4374-8BAD-E75478AB70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60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3E92F-E861-4138-985A-EF8CAD6E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3400"/>
              <a:t>Výběr a formulace VO – další 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44653F-BE26-4C40-8933-A49DAA2CE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19" y="1879643"/>
            <a:ext cx="5449981" cy="4139998"/>
          </a:xfrm>
        </p:spPr>
        <p:txBody>
          <a:bodyPr>
            <a:normAutofit/>
          </a:bodyPr>
          <a:lstStyle/>
          <a:p>
            <a:pPr marL="5143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Práce</a:t>
            </a:r>
            <a:r>
              <a:rPr lang="en-US" sz="1500" dirty="0"/>
              <a:t> </a:t>
            </a:r>
            <a:r>
              <a:rPr lang="en-US" sz="1500" dirty="0" err="1"/>
              <a:t>musí</a:t>
            </a:r>
            <a:r>
              <a:rPr lang="en-US" sz="1500" dirty="0"/>
              <a:t> </a:t>
            </a:r>
            <a:r>
              <a:rPr lang="en-US" sz="1500" dirty="0" err="1"/>
              <a:t>být</a:t>
            </a:r>
            <a:r>
              <a:rPr lang="en-US" sz="1500" dirty="0"/>
              <a:t> </a:t>
            </a:r>
            <a:r>
              <a:rPr lang="en-US" sz="1500" b="1" dirty="0" err="1"/>
              <a:t>proveditelná</a:t>
            </a:r>
            <a:r>
              <a:rPr lang="cs-CZ" sz="1500" dirty="0"/>
              <a:t> - realizovatelná </a:t>
            </a:r>
            <a:r>
              <a:rPr lang="en-US" sz="1500" dirty="0"/>
              <a:t>v </a:t>
            </a:r>
            <a:r>
              <a:rPr lang="en-US" sz="1500" dirty="0" err="1"/>
              <a:t>rámci</a:t>
            </a:r>
            <a:r>
              <a:rPr lang="en-US" sz="1500" dirty="0"/>
              <a:t> </a:t>
            </a:r>
            <a:r>
              <a:rPr lang="en-US" sz="1500" dirty="0" err="1"/>
              <a:t>přiděleného</a:t>
            </a:r>
            <a:r>
              <a:rPr lang="en-US" sz="1500" dirty="0"/>
              <a:t> </a:t>
            </a:r>
            <a:r>
              <a:rPr lang="en-US" sz="1500" dirty="0" err="1"/>
              <a:t>časového</a:t>
            </a:r>
            <a:r>
              <a:rPr lang="en-US" sz="1500" dirty="0"/>
              <a:t> </a:t>
            </a:r>
            <a:r>
              <a:rPr lang="en-US" sz="1500" dirty="0" err="1"/>
              <a:t>rozpětí</a:t>
            </a:r>
            <a:r>
              <a:rPr lang="en-US" sz="1500" dirty="0"/>
              <a:t> a </a:t>
            </a:r>
            <a:r>
              <a:rPr lang="en-US" sz="1500" dirty="0" err="1"/>
              <a:t>zdroj</a:t>
            </a:r>
            <a:endParaRPr lang="cs-CZ" sz="1500" dirty="0"/>
          </a:p>
          <a:p>
            <a:pPr marL="5143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Pozor na přehnané ambice</a:t>
            </a:r>
          </a:p>
          <a:p>
            <a:pPr marL="514350">
              <a:lnSpc>
                <a:spcPct val="140000"/>
              </a:lnSpc>
            </a:pPr>
            <a:r>
              <a:rPr lang="cs-CZ" sz="1500" dirty="0"/>
              <a:t>Výzkum by měl být </a:t>
            </a:r>
            <a:r>
              <a:rPr lang="cs-CZ" sz="1500" b="1" dirty="0"/>
              <a:t>pro výzkumníka zajímavý</a:t>
            </a:r>
          </a:p>
          <a:p>
            <a:pPr marL="285750" indent="0">
              <a:lnSpc>
                <a:spcPct val="140000"/>
              </a:lnSpc>
              <a:buNone/>
            </a:pPr>
            <a:endParaRPr lang="cs-CZ" sz="1500" dirty="0"/>
          </a:p>
          <a:p>
            <a:pPr marL="285750" indent="0">
              <a:lnSpc>
                <a:spcPct val="140000"/>
              </a:lnSpc>
              <a:buNone/>
            </a:pPr>
            <a:r>
              <a:rPr lang="cs-CZ" sz="1500" dirty="0"/>
              <a:t>ČISTĚ PRAKTICKY: </a:t>
            </a:r>
            <a:r>
              <a:rPr lang="cs-CZ" sz="1500" b="1" i="1" dirty="0">
                <a:solidFill>
                  <a:srgbClr val="7030A0"/>
                </a:solidFill>
              </a:rPr>
              <a:t>Čím jasnější otázka, tím jasnější výstupy</a:t>
            </a:r>
            <a:r>
              <a:rPr lang="cs-CZ" sz="1500" b="1" i="1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r>
              <a:rPr lang="cs-CZ" sz="1500" b="1" dirty="0">
                <a:solidFill>
                  <a:srgbClr val="7030A0"/>
                </a:solidFill>
              </a:rPr>
              <a:t>.</a:t>
            </a:r>
          </a:p>
          <a:p>
            <a:pPr marL="514350">
              <a:lnSpc>
                <a:spcPct val="140000"/>
              </a:lnSpc>
            </a:pPr>
            <a:endParaRPr lang="cs-CZ" sz="1500" dirty="0"/>
          </a:p>
        </p:txBody>
      </p:sp>
      <p:pic>
        <p:nvPicPr>
          <p:cNvPr id="4" name="Obrázek 3" descr="Barevné plastové zvíře">
            <a:extLst>
              <a:ext uri="{FF2B5EF4-FFF2-40B4-BE49-F238E27FC236}">
                <a16:creationId xmlns:a16="http://schemas.microsoft.com/office/drawing/2014/main" id="{C54DCCB4-FA24-4C35-97CD-6EF8AA92FC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r="6857" b="-1"/>
          <a:stretch/>
        </p:blipFill>
        <p:spPr>
          <a:xfrm>
            <a:off x="6764784" y="1879643"/>
            <a:ext cx="4937656" cy="36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47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10534-859B-4412-81EB-1B18C494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klinické (výzkumné) otázky u smysl/ význam/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D6DA8-4FC8-4110-B78B-EE5C9BF83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solidFill>
                <a:srgbClr val="7030A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7030A0"/>
                </a:solidFill>
              </a:rPr>
              <a:t>Zjišťuje, jak zkušenost (I) ovlivňuje výsledek (O), rozsah jevu, nebo i vliv kultury na poskytování zdravotní péče</a:t>
            </a:r>
            <a:endParaRPr lang="cs-CZ" sz="2000" b="1" dirty="0">
              <a:solidFill>
                <a:srgbClr val="7030A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solidFill>
                  <a:srgbClr val="3A3A3A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Otázka s C (srovnání): </a:t>
            </a:r>
            <a:r>
              <a:rPr lang="cs-CZ" sz="1400" dirty="0">
                <a:solidFill>
                  <a:srgbClr val="3A3A3A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Pro klinickou (výzkumnou) otázku zaměřenou na smysl/význam/proces </a:t>
            </a:r>
            <a:r>
              <a:rPr lang="cs-CZ" sz="1400" b="1" dirty="0">
                <a:solidFill>
                  <a:srgbClr val="3A3A3A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se obvykle neuvádí</a:t>
            </a:r>
            <a:r>
              <a:rPr lang="cs-CZ" sz="1400" dirty="0">
                <a:solidFill>
                  <a:srgbClr val="3A3A3A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. Není totiž známá srovnávací situace anebo není považována za morální a eticky přijatelnou pro výzkum v biomedicínských a sociálních vědách.</a:t>
            </a:r>
            <a:endParaRPr lang="cs-CZ" sz="1800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Otázka bez C (srovnání) - příklady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ovlivňuje chronická bolest </a:t>
            </a:r>
            <a:r>
              <a:rPr lang="cs-CZ" sz="1800" b="1" dirty="0">
                <a:solidFill>
                  <a:srgbClr val="3A3A3A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(I)</a:t>
            </a: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kvalitu života seniorů </a:t>
            </a:r>
            <a:r>
              <a:rPr lang="cs-CZ" sz="1800" b="1" dirty="0">
                <a:solidFill>
                  <a:srgbClr val="3A3A3A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(P)</a:t>
            </a: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1800" dirty="0">
              <a:solidFill>
                <a:srgbClr val="3A3A3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vnímají všeobecné sestry pracující v perioperační péči </a:t>
            </a:r>
            <a:r>
              <a:rPr lang="cs-CZ" sz="1800" b="1" dirty="0">
                <a:solidFill>
                  <a:srgbClr val="3A3A3A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(P) </a:t>
            </a: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spolupráci při dodržování </a:t>
            </a:r>
            <a:r>
              <a:rPr lang="cs-CZ" sz="18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listu v týmové komunikaci</a:t>
            </a:r>
            <a:r>
              <a:rPr lang="cs-CZ" sz="1800" b="1" dirty="0">
                <a:solidFill>
                  <a:srgbClr val="3A3A3A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(I)</a:t>
            </a: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 českých nemocnicích </a:t>
            </a:r>
            <a:r>
              <a:rPr lang="cs-CZ" sz="1800" b="1" dirty="0">
                <a:solidFill>
                  <a:srgbClr val="3A3A3A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(Co)</a:t>
            </a:r>
            <a:r>
              <a:rPr lang="cs-CZ" sz="1800" dirty="0">
                <a:solidFill>
                  <a:srgbClr val="3A3A3A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1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cs-CZ" sz="1600" dirty="0">
              <a:solidFill>
                <a:srgbClr val="3A3A3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1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KVALITATIVNÍ VÝZKUM -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37777"/>
          </a:xfrm>
        </p:spPr>
        <p:txBody>
          <a:bodyPr>
            <a:normAutofit fontScale="77500" lnSpcReduction="20000"/>
          </a:bodyPr>
          <a:lstStyle/>
          <a:p>
            <a:r>
              <a:rPr lang="cs-CZ" i="1" dirty="0"/>
              <a:t>„Výzkum, jehož výsledků se nedosahuje pomocí statistických metod nebo jiných způsobů kvantifikace“ </a:t>
            </a:r>
            <a:r>
              <a:rPr lang="cs-CZ" dirty="0"/>
              <a:t>(Glaser a </a:t>
            </a:r>
            <a:r>
              <a:rPr lang="cs-CZ" dirty="0" err="1"/>
              <a:t>Corbinová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Kritika této definice: nikoli pouhá absence čísel, široké označení rozdílných přístupů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i="1" dirty="0"/>
              <a:t>Proces hledání porozumění založený na různých metodologických tradicích zkoumání daného sociálního nebo lidského problému. Výzkumník vytváří komplexní holistický obraz, pomocí: analýzy různých typů textů, informací o názorech účastníků výzkumu, zkoumání v přirozených podmínkách</a:t>
            </a:r>
            <a:r>
              <a:rPr lang="cs-CZ" dirty="0"/>
              <a:t>“  (</a:t>
            </a:r>
            <a:r>
              <a:rPr lang="cs-CZ" dirty="0" err="1"/>
              <a:t>Creswell</a:t>
            </a:r>
            <a:r>
              <a:rPr lang="cs-CZ" dirty="0"/>
              <a:t>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Vlivy z filozofie, sociologie, antropologie, psychologie, lingvistiky a pedagogiky</a:t>
            </a:r>
          </a:p>
        </p:txBody>
      </p:sp>
    </p:spTree>
    <p:extLst>
      <p:ext uri="{BB962C8B-B14F-4D97-AF65-F5344CB8AC3E}">
        <p14:creationId xmlns:p14="http://schemas.microsoft.com/office/powerpoint/2010/main" val="1770961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 © 2021 Wolters Kluwer Health, Inc. and/or its subsidiaries.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9863"/>
            <a:ext cx="10972800" cy="338137"/>
          </a:xfrm>
        </p:spPr>
        <p:txBody>
          <a:bodyPr>
            <a:normAutofit fontScale="90000"/>
          </a:bodyPr>
          <a:lstStyle/>
          <a:p>
            <a:r>
              <a:rPr lang="en-US" dirty="0"/>
              <a:t>TABLE</a:t>
            </a:r>
          </a:p>
        </p:txBody>
      </p:sp>
      <p:pic>
        <p:nvPicPr>
          <p:cNvPr id="3" name="Picture Placeholder 1" descr="TABLE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0" y="593725"/>
            <a:ext cx="7345363" cy="5459413"/>
          </a:xfrm>
          <a:solidFill>
            <a:srgbClr val="FFFF00"/>
          </a:solidFill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8514672" y="1868017"/>
            <a:ext cx="3251200" cy="1831975"/>
          </a:xfrm>
        </p:spPr>
        <p:txBody>
          <a:bodyPr>
            <a:normAutofit fontScale="37500" lnSpcReduction="20000"/>
          </a:bodyPr>
          <a:lstStyle/>
          <a:p>
            <a:r>
              <a:rPr lang="en-US" b="1" u="sng" dirty="0">
                <a:hlinkClick r:id="rId3" action="ppaction://hlinkfile"/>
              </a:rPr>
              <a:t>Evidence-Based Practice, Step by Step: Asking the Clinical Question: A Key Step in Evidence-Based Practice</a:t>
            </a:r>
            <a:r>
              <a:rPr lang="en-US" b="1" u="sng" dirty="0"/>
              <a:t>
              </a:t>
            </a:r>
          </a:p>
          <a:p>
            <a:r>
              <a:rPr lang="en-US" dirty="0" err="1"/>
              <a:t>Stillwell, Susan B.; Fineout-Overholt, Ellen; Melnyk, Bernadette Mazurek; Williamson, Kathleen M.</a:t>
            </a:r>
            <a:endParaRPr lang="en-US" dirty="0"/>
          </a:p>
          <a:p>
            <a:r>
              <a:rPr lang="en-US" dirty="0"/>
              <a:t>AJN The American Journal of Nursing110(3):58-61, March 2010.</a:t>
            </a:r>
          </a:p>
          <a:p>
            <a:r>
              <a:rPr lang="en-US" dirty="0" err="1"/>
              <a:t>doi: 10.1097/01.NAJ.0000368959.11129.79</a:t>
            </a:r>
          </a:p>
          <a:p>
            <a:endParaRPr lang="en-US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0AFFC19F-E368-4F2D-A1DD-FD03F3A75F27}"/>
              </a:ext>
            </a:extLst>
          </p:cNvPr>
          <p:cNvSpPr/>
          <p:nvPr/>
        </p:nvSpPr>
        <p:spPr>
          <a:xfrm>
            <a:off x="159026" y="5009322"/>
            <a:ext cx="8746435" cy="12980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28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FDD7A-404B-4C1E-9992-509185D4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Základní typy kvalitativního výzkumu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A4D234-44EF-4121-AB50-A23BD8A5F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60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Základní typy kvalitativního výzkumu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D551C31-7D55-48A1-81ED-A77160F87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07982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526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BC681-9D40-0AE0-9A63-3E3169B2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Etická vs. </a:t>
            </a:r>
            <a:r>
              <a:rPr lang="cs-CZ" dirty="0" err="1"/>
              <a:t>emická</a:t>
            </a:r>
            <a:r>
              <a:rPr lang="cs-CZ" dirty="0"/>
              <a:t> perspektiva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C979E-8AFA-EE14-5703-7FB9ACAA0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Etická: </a:t>
            </a:r>
            <a:r>
              <a:rPr lang="cs-CZ" dirty="0"/>
              <a:t>objektivita, vnější pozorovatel, generalizace, nemusí zohledňovat kulturní, společenské či jazykové rozdíly</a:t>
            </a:r>
          </a:p>
          <a:p>
            <a:endParaRPr lang="cs-CZ" dirty="0"/>
          </a:p>
          <a:p>
            <a:r>
              <a:rPr lang="cs-CZ" b="1" dirty="0" err="1"/>
              <a:t>Emická</a:t>
            </a:r>
            <a:r>
              <a:rPr lang="cs-CZ" b="1" dirty="0"/>
              <a:t>:</a:t>
            </a:r>
            <a:r>
              <a:rPr lang="cs-CZ" dirty="0"/>
              <a:t> vychází z kategorií a představ aktérů jednání, příslušníků daného společenství, z jejich vlastního chápání a rozlišování, závisí na kulturním kontextu</a:t>
            </a:r>
          </a:p>
        </p:txBody>
      </p:sp>
    </p:spTree>
    <p:extLst>
      <p:ext uri="{BB962C8B-B14F-4D97-AF65-F5344CB8AC3E}">
        <p14:creationId xmlns:p14="http://schemas.microsoft.com/office/powerpoint/2010/main" val="3070023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Fenomenologie / Fenomenologický rozhovor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Vychází z </a:t>
            </a:r>
            <a:r>
              <a:rPr lang="cs-CZ" u="sng" dirty="0"/>
              <a:t>filozofie</a:t>
            </a:r>
            <a:r>
              <a:rPr lang="cs-CZ" dirty="0"/>
              <a:t> (</a:t>
            </a:r>
            <a:r>
              <a:rPr lang="cs-CZ" dirty="0" err="1"/>
              <a:t>Husserl</a:t>
            </a:r>
            <a:r>
              <a:rPr lang="cs-CZ" dirty="0"/>
              <a:t>, </a:t>
            </a:r>
            <a:r>
              <a:rPr lang="cs-CZ" dirty="0" err="1"/>
              <a:t>Heidegger</a:t>
            </a:r>
            <a:r>
              <a:rPr lang="cs-CZ" dirty="0"/>
              <a:t> a další)</a:t>
            </a:r>
          </a:p>
          <a:p>
            <a:r>
              <a:rPr lang="cs-CZ" dirty="0"/>
              <a:t>Hlavní cíl fenomenologického zkoumání: </a:t>
            </a:r>
            <a:r>
              <a:rPr lang="cs-CZ" b="1" dirty="0"/>
              <a:t>popis a analýza prožité zkušenosti se specifickým fenoménem určitého jedince nebo skupiny jedinců</a:t>
            </a:r>
          </a:p>
          <a:p>
            <a:r>
              <a:rPr lang="cs-CZ" b="1" dirty="0">
                <a:solidFill>
                  <a:srgbClr val="7030A0"/>
                </a:solidFill>
              </a:rPr>
              <a:t>KDY: </a:t>
            </a:r>
            <a:r>
              <a:rPr lang="cs-CZ" dirty="0"/>
              <a:t>význam a porozumění prožité zkušenosti jedince, fenomén lze nejlépe zachytit pokusem porozumět zkušenostem účastníka, fenomén není dostatečně prozkoumán</a:t>
            </a:r>
          </a:p>
          <a:p>
            <a:r>
              <a:rPr lang="cs-CZ" dirty="0"/>
              <a:t>Popis a interpretace sdělených prožitků – výsledkem text, který „zní pravdivě“ pro toho, kdo měl danou zkušenost s daným fenoménem a poskytuje vhled pro toho, kdo ji neměl</a:t>
            </a:r>
          </a:p>
          <a:p>
            <a:r>
              <a:rPr lang="cs-CZ" u="sng" dirty="0"/>
              <a:t>VO</a:t>
            </a:r>
            <a:r>
              <a:rPr lang="cs-CZ" dirty="0"/>
              <a:t> nemusí být na začátku (pouze směr zaměření a širší definice sledovaného fenoménu), </a:t>
            </a:r>
            <a:r>
              <a:rPr lang="cs-CZ" u="sng" dirty="0"/>
              <a:t>často vzniká až v průběhu sběru dat </a:t>
            </a:r>
            <a:r>
              <a:rPr lang="cs-CZ" dirty="0"/>
              <a:t>(podotázky se tvoří kolem ústřední otázky)</a:t>
            </a:r>
          </a:p>
        </p:txBody>
      </p:sp>
    </p:spTree>
    <p:extLst>
      <p:ext uri="{BB962C8B-B14F-4D97-AF65-F5344CB8AC3E}">
        <p14:creationId xmlns:p14="http://schemas.microsoft.com/office/powerpoint/2010/main" val="1240209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Fenomenologický rozhovor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Sběr dat: </a:t>
            </a:r>
            <a:r>
              <a:rPr lang="cs-CZ" dirty="0"/>
              <a:t>obvykle kvalitativní rozhovor (i opakovaně, většinou nestrukturovaný, otevřené otázky), teoretická saturace</a:t>
            </a:r>
          </a:p>
          <a:p>
            <a:r>
              <a:rPr lang="cs-CZ" b="1" dirty="0">
                <a:solidFill>
                  <a:srgbClr val="7030A0"/>
                </a:solidFill>
              </a:rPr>
              <a:t>Popisná fenomenologická analýza:</a:t>
            </a:r>
            <a:endParaRPr lang="cs-CZ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b="1" dirty="0"/>
              <a:t>Uzávorkování</a:t>
            </a:r>
            <a:r>
              <a:rPr lang="cs-CZ" dirty="0"/>
              <a:t>: uvědomění apriorních konceptů a představ o fenoménu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b="1" dirty="0"/>
              <a:t>Intuice</a:t>
            </a:r>
            <a:r>
              <a:rPr lang="cs-CZ" dirty="0"/>
              <a:t>: snaha pochopit významy přisuzované účastníkem dané zkušenosti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b="1" dirty="0"/>
              <a:t>Analýza</a:t>
            </a:r>
            <a:r>
              <a:rPr lang="cs-CZ" dirty="0"/>
              <a:t>: třeba transformovat data do popisu zkušenosti, obsahová analýza (kódování, kategorizace a definování témat), snaha zachytit bohatost sdělovaných významů zkušenosti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b="1" dirty="0"/>
              <a:t>Deskripce: </a:t>
            </a:r>
            <a:r>
              <a:rPr lang="cs-CZ" dirty="0"/>
              <a:t>hloubkový popis významů zkušenosti pro celou skupinu jedinců</a:t>
            </a:r>
          </a:p>
        </p:txBody>
      </p:sp>
    </p:spTree>
    <p:extLst>
      <p:ext uri="{BB962C8B-B14F-4D97-AF65-F5344CB8AC3E}">
        <p14:creationId xmlns:p14="http://schemas.microsoft.com/office/powerpoint/2010/main" val="605425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9A66D-9716-499C-A827-A130D04D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Interpretativní fenomenologická analýza (analytické zpracování dat)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D036B-D4BD-447D-BD00-435E20B5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využívána ve výzkumech, kdy je důležité </a:t>
            </a:r>
            <a:r>
              <a:rPr lang="cs-CZ" u="sng" dirty="0"/>
              <a:t>porozumět hloubce zkušenosti a jejímu významu pro konkrétního participanta nebo skupiny lidí</a:t>
            </a:r>
          </a:p>
          <a:p>
            <a:pPr marL="72000" indent="0">
              <a:buNone/>
            </a:pPr>
            <a:endParaRPr lang="cs-CZ" u="sng" dirty="0"/>
          </a:p>
          <a:p>
            <a:r>
              <a:rPr lang="cs-CZ" b="1" i="1" dirty="0"/>
              <a:t>Příklady: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rgbClr val="00B050"/>
                </a:solidFill>
              </a:rPr>
              <a:t>Jaký </a:t>
            </a:r>
            <a:r>
              <a:rPr lang="cs-CZ" sz="2400" b="1" i="1" dirty="0">
                <a:solidFill>
                  <a:srgbClr val="00B050"/>
                </a:solidFill>
              </a:rPr>
              <a:t>význam</a:t>
            </a:r>
            <a:r>
              <a:rPr lang="cs-CZ" sz="2400" i="1" dirty="0">
                <a:solidFill>
                  <a:srgbClr val="00B050"/>
                </a:solidFill>
              </a:rPr>
              <a:t> má pro všeobecné sestry/studenty/pacienty </a:t>
            </a:r>
            <a:r>
              <a:rPr lang="cs-CZ" sz="2400" b="1" i="1" dirty="0">
                <a:solidFill>
                  <a:srgbClr val="00B050"/>
                </a:solidFill>
              </a:rPr>
              <a:t>konkrétní zkušenost </a:t>
            </a:r>
            <a:r>
              <a:rPr lang="cs-CZ" sz="2400" i="1" dirty="0">
                <a:solidFill>
                  <a:srgbClr val="00B050"/>
                </a:solidFill>
              </a:rPr>
              <a:t>prožitá v nemocnici?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400" b="1" i="1" dirty="0">
                <a:solidFill>
                  <a:srgbClr val="00B050"/>
                </a:solidFill>
              </a:rPr>
              <a:t>Zkoumání dovedností </a:t>
            </a:r>
            <a:r>
              <a:rPr lang="cs-CZ" sz="2400" i="1" dirty="0">
                <a:solidFill>
                  <a:srgbClr val="00B050"/>
                </a:solidFill>
              </a:rPr>
              <a:t>nebo zkoumání </a:t>
            </a:r>
            <a:r>
              <a:rPr lang="cs-CZ" sz="2400" b="1" i="1" dirty="0">
                <a:solidFill>
                  <a:srgbClr val="00B050"/>
                </a:solidFill>
              </a:rPr>
              <a:t>zkušeností</a:t>
            </a:r>
            <a:r>
              <a:rPr lang="cs-CZ" sz="2400" i="1" dirty="0">
                <a:solidFill>
                  <a:srgbClr val="00B050"/>
                </a:solidFill>
              </a:rPr>
              <a:t> sester/studentů s pacienty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400" b="1" i="1" dirty="0">
                <a:solidFill>
                  <a:srgbClr val="00B050"/>
                </a:solidFill>
              </a:rPr>
              <a:t>Jak</a:t>
            </a:r>
            <a:r>
              <a:rPr lang="cs-CZ" sz="2400" i="1" dirty="0">
                <a:solidFill>
                  <a:srgbClr val="00B050"/>
                </a:solidFill>
              </a:rPr>
              <a:t> všeobecné sestry/studenti </a:t>
            </a:r>
            <a:r>
              <a:rPr lang="cs-CZ" sz="2400" b="1" i="1" dirty="0">
                <a:solidFill>
                  <a:srgbClr val="00B050"/>
                </a:solidFill>
              </a:rPr>
              <a:t>přemýšlejí o</a:t>
            </a:r>
            <a:r>
              <a:rPr lang="cs-CZ" sz="2400" i="1" dirty="0">
                <a:solidFill>
                  <a:srgbClr val="00B050"/>
                </a:solidFill>
              </a:rPr>
              <a:t> své kompetentnosti nebo co pro ně znamená být kompetentní. </a:t>
            </a:r>
            <a:endParaRPr lang="cs-CZ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37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1FA52-3152-4D08-9549-4702B8FA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cs-CZ" sz="1900" dirty="0"/>
              <a:t>Příklady zahraničních studií / témat z oblasti PA řešených pomocí </a:t>
            </a:r>
            <a:r>
              <a:rPr lang="cs-CZ" sz="1900" dirty="0" err="1"/>
              <a:t>fenomelogického</a:t>
            </a:r>
            <a:r>
              <a:rPr lang="cs-CZ" sz="1900" dirty="0"/>
              <a:t> přístupu </a:t>
            </a:r>
            <a:br>
              <a:rPr lang="cs-CZ" sz="1900" dirty="0"/>
            </a:br>
            <a:r>
              <a:rPr lang="cs-CZ" sz="1900" dirty="0"/>
              <a:t>(Thomson, </a:t>
            </a:r>
            <a:r>
              <a:rPr lang="cs-CZ" sz="1900" dirty="0" err="1"/>
              <a:t>Dykes</a:t>
            </a:r>
            <a:r>
              <a:rPr lang="cs-CZ" sz="1900" dirty="0"/>
              <a:t> and </a:t>
            </a:r>
            <a:r>
              <a:rPr lang="cs-CZ" sz="1900" dirty="0" err="1"/>
              <a:t>Soo</a:t>
            </a:r>
            <a:r>
              <a:rPr lang="cs-CZ" sz="1900" dirty="0"/>
              <a:t> Downe, 2011)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41B704B-261B-4674-A4C2-075D58DE9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838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768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Zakotvená teorie </a:t>
            </a:r>
            <a:r>
              <a:rPr lang="cs-CZ" sz="2800" dirty="0"/>
              <a:t>(</a:t>
            </a:r>
            <a:r>
              <a:rPr lang="cs-CZ" sz="2800" dirty="0" err="1"/>
              <a:t>grounded</a:t>
            </a:r>
            <a:r>
              <a:rPr lang="cs-CZ" sz="2800" dirty="0"/>
              <a:t> </a:t>
            </a:r>
            <a:r>
              <a:rPr lang="cs-CZ" sz="2800" dirty="0" err="1"/>
              <a:t>theory</a:t>
            </a:r>
            <a:r>
              <a:rPr lang="cs-CZ" sz="2800" dirty="0"/>
              <a:t>)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Označení </a:t>
            </a:r>
            <a:r>
              <a:rPr lang="cs-CZ" b="1" dirty="0"/>
              <a:t>strategie výzkumu </a:t>
            </a:r>
            <a:r>
              <a:rPr lang="cs-CZ" dirty="0"/>
              <a:t>a </a:t>
            </a:r>
            <a:r>
              <a:rPr lang="cs-CZ" b="1" dirty="0"/>
              <a:t>způsobu analýzy dat</a:t>
            </a:r>
          </a:p>
          <a:p>
            <a:r>
              <a:rPr lang="cs-CZ" b="1" dirty="0"/>
              <a:t>Cílem návrh teorie</a:t>
            </a:r>
            <a:r>
              <a:rPr lang="cs-CZ" dirty="0"/>
              <a:t> pro fenomény v situaci, na niž je zaměřená pozornost výzkumníka (proč a jak dochází k nějaké události/jak a proč se lidé chovají určitým způsobem)</a:t>
            </a:r>
          </a:p>
          <a:p>
            <a:r>
              <a:rPr lang="cs-CZ" dirty="0"/>
              <a:t>Vznikající </a:t>
            </a:r>
            <a:r>
              <a:rPr lang="cs-CZ" b="1" dirty="0"/>
              <a:t>teorie zakotvená v datech získaných během studie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92D050"/>
                </a:solidFill>
              </a:rPr>
              <a:t>Zakotvená teorie</a:t>
            </a:r>
            <a:r>
              <a:rPr lang="cs-CZ" dirty="0">
                <a:solidFill>
                  <a:srgbClr val="92D050"/>
                </a:solidFill>
              </a:rPr>
              <a:t> (cílem vytvořit teorii k určitému soc. jevu) </a:t>
            </a:r>
            <a:r>
              <a:rPr lang="cs-CZ" b="1" dirty="0">
                <a:solidFill>
                  <a:srgbClr val="92D050"/>
                </a:solidFill>
              </a:rPr>
              <a:t>vs. fenomenologie </a:t>
            </a:r>
            <a:r>
              <a:rPr lang="cs-CZ" dirty="0">
                <a:solidFill>
                  <a:srgbClr val="92D050"/>
                </a:solidFill>
              </a:rPr>
              <a:t>(pohled jedince, prožitá zkušenost)</a:t>
            </a:r>
          </a:p>
          <a:p>
            <a:r>
              <a:rPr lang="cs-CZ" dirty="0"/>
              <a:t>Pozornost obzvláště: jednání a interakce sledovaných jedinců a procesy v daném prostředí</a:t>
            </a:r>
          </a:p>
          <a:p>
            <a:r>
              <a:rPr lang="cs-CZ" u="sng" dirty="0"/>
              <a:t>Více verzí </a:t>
            </a:r>
            <a:r>
              <a:rPr lang="cs-CZ" dirty="0"/>
              <a:t>metody (Strauss a </a:t>
            </a:r>
            <a:r>
              <a:rPr lang="cs-CZ" dirty="0" err="1"/>
              <a:t>Corbinová</a:t>
            </a:r>
            <a:r>
              <a:rPr lang="cs-CZ" dirty="0"/>
              <a:t>, Glaser, </a:t>
            </a:r>
            <a:r>
              <a:rPr lang="cs-CZ" dirty="0" err="1"/>
              <a:t>Charmazová</a:t>
            </a:r>
            <a:r>
              <a:rPr lang="cs-CZ" dirty="0"/>
              <a:t>, situační analýza)</a:t>
            </a:r>
          </a:p>
          <a:p>
            <a:r>
              <a:rPr lang="cs-CZ" u="sng" dirty="0"/>
              <a:t>Podrobné a přesné vymezení jednotlivých kroků </a:t>
            </a:r>
            <a:r>
              <a:rPr lang="cs-CZ" dirty="0"/>
              <a:t>metody (možná modifikace nebo vypuštění kroků)</a:t>
            </a:r>
          </a:p>
        </p:txBody>
      </p:sp>
    </p:spTree>
    <p:extLst>
      <p:ext uri="{BB962C8B-B14F-4D97-AF65-F5344CB8AC3E}">
        <p14:creationId xmlns:p14="http://schemas.microsoft.com/office/powerpoint/2010/main" val="3326756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Zakotvená teorie </a:t>
            </a:r>
            <a:r>
              <a:rPr lang="cs-CZ" sz="2800" dirty="0"/>
              <a:t>(</a:t>
            </a:r>
            <a:r>
              <a:rPr lang="cs-CZ" sz="2800" dirty="0" err="1"/>
              <a:t>grounded</a:t>
            </a:r>
            <a:r>
              <a:rPr lang="cs-CZ" sz="2800" dirty="0"/>
              <a:t> </a:t>
            </a:r>
            <a:r>
              <a:rPr lang="cs-CZ" sz="2800" dirty="0" err="1"/>
              <a:t>theory</a:t>
            </a:r>
            <a:r>
              <a:rPr lang="cs-CZ" sz="2800" dirty="0"/>
              <a:t>)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Explicitní postupy pro tvorbu teorie </a:t>
            </a:r>
          </a:p>
          <a:p>
            <a:r>
              <a:rPr lang="cs-CZ" dirty="0"/>
              <a:t>Studie pružná a zároveň systematická a koordinovaná</a:t>
            </a:r>
          </a:p>
          <a:p>
            <a:r>
              <a:rPr lang="cs-CZ" dirty="0"/>
              <a:t>Explicitní procedury pro analýzu kvalitativních dat</a:t>
            </a:r>
          </a:p>
          <a:p>
            <a:r>
              <a:rPr lang="cs-CZ" dirty="0"/>
              <a:t>Uplatnění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především v aplikovaných oblastech výzkumu a málo teoreticky zpracovaných oblastech</a:t>
            </a:r>
          </a:p>
          <a:p>
            <a:r>
              <a:rPr lang="cs-CZ" dirty="0"/>
              <a:t>Obvykle více vstupů do terénu, </a:t>
            </a:r>
            <a:r>
              <a:rPr lang="cs-CZ" b="1" dirty="0"/>
              <a:t>teoretická saturace</a:t>
            </a:r>
          </a:p>
          <a:p>
            <a:r>
              <a:rPr lang="cs-CZ" dirty="0"/>
              <a:t>2 základní fáze hledání nových poznatků: (1) kontext objevování, (2) kontext zdůvodňování</a:t>
            </a:r>
          </a:p>
        </p:txBody>
      </p:sp>
    </p:spTree>
    <p:extLst>
      <p:ext uri="{BB962C8B-B14F-4D97-AF65-F5344CB8AC3E}">
        <p14:creationId xmlns:p14="http://schemas.microsoft.com/office/powerpoint/2010/main" val="303768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KVALITATIVNÍ VÝZKUM -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Pochopení/porozumění, popis a interpretace sociálních fenoménů, žité zkušenosti tak, jak je vnímána jedinci, skupinami a kulturami</a:t>
            </a:r>
          </a:p>
          <a:p>
            <a:r>
              <a:rPr lang="cs-CZ" dirty="0"/>
              <a:t>Explorace (průzkum) lidského chování, pocitů a zkušeností </a:t>
            </a:r>
          </a:p>
          <a:p>
            <a:r>
              <a:rPr lang="cs-CZ" dirty="0"/>
              <a:t>Ohniskem zájmu může být např. kultura a zvyky (</a:t>
            </a:r>
            <a:r>
              <a:rPr lang="cs-CZ" dirty="0">
                <a:solidFill>
                  <a:srgbClr val="0070C0"/>
                </a:solidFill>
              </a:rPr>
              <a:t>etnografický přístup</a:t>
            </a:r>
            <a:r>
              <a:rPr lang="cs-CZ" dirty="0"/>
              <a:t>), sociální procesy a interakce (</a:t>
            </a:r>
            <a:r>
              <a:rPr lang="cs-CZ" dirty="0">
                <a:solidFill>
                  <a:srgbClr val="0070C0"/>
                </a:solidFill>
              </a:rPr>
              <a:t>zakotvená teorie</a:t>
            </a:r>
            <a:r>
              <a:rPr lang="cs-CZ" dirty="0"/>
              <a:t>), poznání a vykreslení vybraného fenoménu, popis každodennosti (</a:t>
            </a:r>
            <a:r>
              <a:rPr lang="en-US" i="1" dirty="0"/>
              <a:t>world of everyday life, life world</a:t>
            </a:r>
            <a:r>
              <a:rPr lang="cs-CZ" i="1" dirty="0"/>
              <a:t>, </a:t>
            </a:r>
            <a:r>
              <a:rPr lang="cs-CZ" i="1" dirty="0" err="1"/>
              <a:t>Lebenswelt</a:t>
            </a:r>
            <a:r>
              <a:rPr lang="cs-CZ" dirty="0"/>
              <a:t>)</a:t>
            </a:r>
          </a:p>
          <a:p>
            <a:r>
              <a:rPr lang="cs-CZ" dirty="0"/>
              <a:t>Užitečné při exploraci změn a konfliktů</a:t>
            </a:r>
          </a:p>
          <a:p>
            <a:r>
              <a:rPr lang="cs-CZ" dirty="0"/>
              <a:t>Kontext a dynamika zkoumaného jevu, doplnění kvantitativních dat (viz dále smíšený výzkum)</a:t>
            </a:r>
          </a:p>
          <a:p>
            <a:r>
              <a:rPr lang="cs-CZ" dirty="0"/>
              <a:t>Základem interpretativní přístup k sociální realitě a popis žité zkušenosti lidí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228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56FEC-8CA1-4296-905D-B3C6AB11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 </a:t>
            </a:r>
            <a:r>
              <a:rPr lang="cs-CZ" sz="3200" dirty="0"/>
              <a:t>(</a:t>
            </a:r>
            <a:r>
              <a:rPr lang="cs-CZ" sz="3200" dirty="0" err="1"/>
              <a:t>grounded</a:t>
            </a:r>
            <a:r>
              <a:rPr lang="cs-CZ" sz="3200" dirty="0"/>
              <a:t> </a:t>
            </a:r>
            <a:r>
              <a:rPr lang="cs-CZ" sz="3200" dirty="0" err="1"/>
              <a:t>theory</a:t>
            </a:r>
            <a:r>
              <a:rPr lang="cs-CZ" sz="3200" dirty="0"/>
              <a:t>) – obecné shrnutí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A0B91B-9BD6-410D-B979-D12B291B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Vytváří teorii, nejde o její pouhé testování</a:t>
            </a:r>
          </a:p>
          <a:p>
            <a:r>
              <a:rPr lang="cs-CZ" dirty="0"/>
              <a:t>Dává výzkumnému procesu systematičnost</a:t>
            </a:r>
          </a:p>
          <a:p>
            <a:r>
              <a:rPr lang="cs-CZ" dirty="0"/>
              <a:t>Pomáhá analytikovi v překonávání předsudků a předpokladů, jež si přináší do výzkumu, nebo v jeho průběhu vytvořil</a:t>
            </a:r>
          </a:p>
          <a:p>
            <a:r>
              <a:rPr lang="cs-CZ" dirty="0"/>
              <a:t>Zdůvodnění pro předkládanou teorii: hustá síť poznatků, rozvinuje citlivost a integraci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Možná data: </a:t>
            </a:r>
            <a:r>
              <a:rPr lang="cs-CZ" dirty="0"/>
              <a:t>texty rozhovorů, záznamy pozorování, dokumenty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045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1C878-ED92-4D5B-B265-75044A4B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 – obecné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A37E4-AF66-46AD-9715-5BB65BB1A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Nejvíce se blíží kvantitativnímu způsobu uvažování</a:t>
            </a:r>
          </a:p>
          <a:p>
            <a:r>
              <a:rPr lang="cs-CZ" dirty="0"/>
              <a:t>Induktivní přístup</a:t>
            </a:r>
          </a:p>
          <a:p>
            <a:r>
              <a:rPr lang="cs-CZ" dirty="0"/>
              <a:t>Vhodná pro komplexní multidisciplinární výzkumy</a:t>
            </a:r>
          </a:p>
          <a:p>
            <a:r>
              <a:rPr lang="cs-CZ" sz="1800" dirty="0">
                <a:solidFill>
                  <a:srgbClr val="3A3A3A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M</a:t>
            </a: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ožnost přenosu teorie z jedné studie do jiných situací</a:t>
            </a:r>
          </a:p>
          <a:p>
            <a:r>
              <a:rPr lang="cs-CZ" sz="1800" dirty="0">
                <a:solidFill>
                  <a:srgbClr val="3A3A3A"/>
                </a:solidFill>
                <a:latin typeface="Open Sans" panose="020B0606030504020204" pitchFamily="34" charset="0"/>
              </a:rPr>
              <a:t>Selektivní účelový výběr výzkumného souboru</a:t>
            </a:r>
          </a:p>
          <a:p>
            <a:r>
              <a:rPr lang="cs-CZ" sz="1800" dirty="0">
                <a:solidFill>
                  <a:srgbClr val="3A3A3A"/>
                </a:solidFill>
                <a:latin typeface="Open Sans" panose="020B0606030504020204" pitchFamily="34" charset="0"/>
              </a:rPr>
              <a:t>Sběr dat + analýza současně</a:t>
            </a:r>
          </a:p>
          <a:p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Analýza dat prostřednictvím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kódování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(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otevřené, axiální nebo selektivní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0626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35EA1-9E12-4C10-952B-19324DB5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 - příklad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2248739-2458-49D9-B869-4F941D926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Macintoshová</a:t>
            </a:r>
            <a:r>
              <a:rPr lang="cs-CZ" dirty="0"/>
              <a:t> (2003, in </a:t>
            </a:r>
            <a:r>
              <a:rPr lang="cs-CZ" dirty="0" err="1"/>
              <a:t>Wheeler</a:t>
            </a:r>
            <a:r>
              <a:rPr lang="cs-CZ" dirty="0"/>
              <a:t>, 2010), učitelka ošetřovatelství, zkoumala socializaci sester v ošetřovatelském vzdělávacím programu. </a:t>
            </a:r>
          </a:p>
          <a:p>
            <a:r>
              <a:rPr lang="cs-CZ" dirty="0"/>
              <a:t>Pomocí rozhovoru (otevřené otázky), se snažila zjistit, jak vnímali proces profesionalizace – jak se staly zdrav. sestrami a s tím případné spojené problémy. Obhájila volbu zakotvené teorie pro tuto studii nedostatkem předchozího výzkumu týkajícího se témat vlivů na socializaci a vnímání profesního rozvoje. </a:t>
            </a:r>
          </a:p>
          <a:p>
            <a:r>
              <a:rPr lang="cs-CZ" dirty="0"/>
              <a:t>V souladu se ZT revidovala a přepracovávala dosavadní postřehy, když se objevila nová data. Vývoj studie nebyl lineární, ale flexibilní a schopen změny směřování, pokud bylo třeba (Zakotvená teorie je systematický přístup, avšak nikoli spořádaně lineární!)</a:t>
            </a:r>
          </a:p>
        </p:txBody>
      </p:sp>
    </p:spTree>
    <p:extLst>
      <p:ext uri="{BB962C8B-B14F-4D97-AF65-F5344CB8AC3E}">
        <p14:creationId xmlns:p14="http://schemas.microsoft.com/office/powerpoint/2010/main" val="3751611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Etnografický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Cíl: </a:t>
            </a:r>
            <a:r>
              <a:rPr lang="cs-CZ" dirty="0"/>
              <a:t>získat holistický obraz určité skupiny, instituce nebo společnosti</a:t>
            </a:r>
          </a:p>
          <a:p>
            <a:r>
              <a:rPr lang="cs-CZ" dirty="0"/>
              <a:t>Dokumentace </a:t>
            </a:r>
            <a:r>
              <a:rPr lang="cs-CZ" u="sng" dirty="0"/>
              <a:t>každodennosti</a:t>
            </a:r>
            <a:r>
              <a:rPr lang="cs-CZ" dirty="0"/>
              <a:t> (typicky zúčastněné pozorování + rozhovory)</a:t>
            </a:r>
          </a:p>
          <a:p>
            <a:r>
              <a:rPr lang="cs-CZ" dirty="0"/>
              <a:t>Výhodou přímé zapojení výzkumníka do cílové populace</a:t>
            </a:r>
          </a:p>
          <a:p>
            <a:r>
              <a:rPr lang="cs-CZ" dirty="0">
                <a:solidFill>
                  <a:srgbClr val="00B050"/>
                </a:solidFill>
              </a:rPr>
              <a:t>Pojmy k definování </a:t>
            </a:r>
            <a:r>
              <a:rPr lang="cs-CZ" dirty="0"/>
              <a:t>(viz </a:t>
            </a:r>
            <a:r>
              <a:rPr lang="cs-CZ" dirty="0" err="1"/>
              <a:t>Hendl</a:t>
            </a:r>
            <a:r>
              <a:rPr lang="cs-CZ" dirty="0"/>
              <a:t>, str.116): kultura, subkultura, etnocentrismus, </a:t>
            </a:r>
            <a:r>
              <a:rPr lang="cs-CZ" dirty="0" err="1"/>
              <a:t>emická</a:t>
            </a:r>
            <a:r>
              <a:rPr lang="cs-CZ" dirty="0"/>
              <a:t> perspektiva vs etická perspektiva, holismus)</a:t>
            </a:r>
          </a:p>
          <a:p>
            <a:r>
              <a:rPr lang="cs-CZ" dirty="0"/>
              <a:t>Otázky v terénu:</a:t>
            </a:r>
          </a:p>
          <a:p>
            <a:pPr marL="571500" lvl="1" indent="-342900">
              <a:buFont typeface="+mj-lt"/>
              <a:buAutoNum type="arabicPeriod"/>
            </a:pPr>
            <a:r>
              <a:rPr lang="cs-CZ" u="sng" dirty="0"/>
              <a:t>Co se děje </a:t>
            </a:r>
            <a:r>
              <a:rPr lang="cs-CZ" dirty="0"/>
              <a:t>v dané situaci?</a:t>
            </a:r>
          </a:p>
          <a:p>
            <a:pPr marL="571500" lvl="1" indent="-342900">
              <a:buFont typeface="+mj-lt"/>
              <a:buAutoNum type="arabicPeriod"/>
            </a:pPr>
            <a:r>
              <a:rPr lang="cs-CZ" dirty="0"/>
              <a:t>Co události </a:t>
            </a:r>
            <a:r>
              <a:rPr lang="cs-CZ" u="sng" dirty="0"/>
              <a:t>znamenají</a:t>
            </a:r>
            <a:r>
              <a:rPr lang="cs-CZ" dirty="0"/>
              <a:t> pro účastníky situace?</a:t>
            </a:r>
          </a:p>
          <a:p>
            <a:pPr marL="571500" lvl="1" indent="-342900">
              <a:buFont typeface="+mj-lt"/>
              <a:buAutoNum type="arabicPeriod"/>
            </a:pPr>
            <a:r>
              <a:rPr lang="cs-CZ" dirty="0"/>
              <a:t>Co </a:t>
            </a:r>
            <a:r>
              <a:rPr lang="cs-CZ" u="sng" dirty="0"/>
              <a:t>musí vědět </a:t>
            </a:r>
            <a:r>
              <a:rPr lang="cs-CZ" dirty="0"/>
              <a:t>k tomu, aby mohli udělat to, co v dané situaci dělají?</a:t>
            </a:r>
          </a:p>
          <a:p>
            <a:pPr marL="571500" lvl="1" indent="-342900">
              <a:buFont typeface="+mj-lt"/>
              <a:buAutoNum type="arabicPeriod"/>
            </a:pPr>
            <a:r>
              <a:rPr lang="cs-CZ" dirty="0"/>
              <a:t>Jak lze dění v dané situaci </a:t>
            </a:r>
            <a:r>
              <a:rPr lang="cs-CZ" u="sng" dirty="0"/>
              <a:t>vztáhnout k dění v širším</a:t>
            </a:r>
            <a:r>
              <a:rPr lang="cs-CZ" dirty="0"/>
              <a:t> sociálním </a:t>
            </a:r>
            <a:r>
              <a:rPr lang="cs-CZ" u="sng" dirty="0"/>
              <a:t>kontextu</a:t>
            </a:r>
            <a:r>
              <a:rPr lang="cs-CZ" dirty="0"/>
              <a:t>?</a:t>
            </a:r>
          </a:p>
          <a:p>
            <a:pPr marL="571500" lvl="1" indent="-342900">
              <a:buFont typeface="+mj-lt"/>
              <a:buAutoNum type="arabicPeriod"/>
            </a:pPr>
            <a:r>
              <a:rPr lang="cs-CZ" dirty="0"/>
              <a:t>Jak </a:t>
            </a:r>
            <a:r>
              <a:rPr lang="cs-CZ" u="sng" dirty="0"/>
              <a:t>se liší organizace dění </a:t>
            </a:r>
            <a:r>
              <a:rPr lang="cs-CZ" dirty="0"/>
              <a:t>v této situaci od dění na jiných místech a v jiných časových okamžicích?</a:t>
            </a:r>
          </a:p>
        </p:txBody>
      </p:sp>
    </p:spTree>
    <p:extLst>
      <p:ext uri="{BB962C8B-B14F-4D97-AF65-F5344CB8AC3E}">
        <p14:creationId xmlns:p14="http://schemas.microsoft.com/office/powerpoint/2010/main" val="880503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Etnografický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Podobnost s případovou studií, 3 znaky etnografického výzkumu:</a:t>
            </a:r>
          </a:p>
          <a:p>
            <a:pPr marL="571500" lvl="1" indent="-342900">
              <a:buFont typeface="+mj-lt"/>
              <a:buAutoNum type="arabicPeriod"/>
            </a:pPr>
            <a:r>
              <a:rPr lang="cs-CZ" dirty="0"/>
              <a:t>Delší pobyt v terénu</a:t>
            </a:r>
          </a:p>
          <a:p>
            <a:pPr marL="571500" lvl="1" indent="-342900">
              <a:buFont typeface="+mj-lt"/>
              <a:buAutoNum type="arabicPeriod"/>
            </a:pPr>
            <a:r>
              <a:rPr lang="cs-CZ" dirty="0"/>
              <a:t>Pružná strategie</a:t>
            </a:r>
          </a:p>
          <a:p>
            <a:pPr marL="571500" lvl="1" indent="-342900">
              <a:buFont typeface="+mj-lt"/>
              <a:buAutoNum type="arabicPeriod"/>
            </a:pPr>
            <a:r>
              <a:rPr lang="cs-CZ" dirty="0"/>
              <a:t>Zaznamenávání pozorovaného, slyšeného a prožitého – základ práce; vždy určitá transformace pozorovaného v autorský text – riziko zkreslení</a:t>
            </a:r>
          </a:p>
          <a:p>
            <a:pPr lvl="1"/>
            <a:endParaRPr lang="cs-CZ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7030A0"/>
                </a:solidFill>
              </a:rPr>
              <a:t>Hustý</a:t>
            </a:r>
            <a:r>
              <a:rPr lang="cs-CZ" sz="2000" dirty="0"/>
              <a:t> (podrobný) </a:t>
            </a:r>
            <a:r>
              <a:rPr lang="cs-CZ" sz="2000" b="1" dirty="0">
                <a:solidFill>
                  <a:srgbClr val="7030A0"/>
                </a:solidFill>
              </a:rPr>
              <a:t>popis</a:t>
            </a:r>
            <a:r>
              <a:rPr lang="cs-CZ" sz="2000" dirty="0"/>
              <a:t>: interpretativní (zachycuje významy přisuzované událostem zkoumanými osobami) + vývoj interpretace v čase</a:t>
            </a:r>
          </a:p>
          <a:p>
            <a:pPr marL="571500" lvl="1" indent="-342900"/>
            <a:r>
              <a:rPr lang="cs-CZ" dirty="0">
                <a:solidFill>
                  <a:srgbClr val="7030A0"/>
                </a:solidFill>
              </a:rPr>
              <a:t>Pozor! Nástraha: řídký popis, hustá interpretace</a:t>
            </a:r>
          </a:p>
        </p:txBody>
      </p:sp>
    </p:spTree>
    <p:extLst>
      <p:ext uri="{BB962C8B-B14F-4D97-AF65-F5344CB8AC3E}">
        <p14:creationId xmlns:p14="http://schemas.microsoft.com/office/powerpoint/2010/main" val="2156647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Etnografický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tx1"/>
                </a:solidFill>
              </a:rPr>
              <a:t>Makroetnografie</a:t>
            </a:r>
            <a:r>
              <a:rPr lang="cs-CZ" dirty="0"/>
              <a:t> (celá kultura nebo její části, široce definovaná skupina, výstup: kniha, monografie) vs. </a:t>
            </a:r>
            <a:r>
              <a:rPr lang="cs-CZ" b="1" dirty="0" err="1">
                <a:solidFill>
                  <a:schemeClr val="tx1"/>
                </a:solidFill>
              </a:rPr>
              <a:t>mikroetnografie</a:t>
            </a:r>
            <a:r>
              <a:rPr lang="cs-CZ" dirty="0"/>
              <a:t> (malá kulturní jednotka: např. domovy důchodců, pohotovosti, oddělení šestinedělí…, výstup: vědecký článek (nejčastěji))</a:t>
            </a:r>
          </a:p>
          <a:p>
            <a:r>
              <a:rPr lang="cs-CZ" dirty="0"/>
              <a:t>„</a:t>
            </a:r>
            <a:r>
              <a:rPr lang="cs-CZ" dirty="0" err="1"/>
              <a:t>Emic</a:t>
            </a:r>
            <a:r>
              <a:rPr lang="cs-CZ" dirty="0"/>
              <a:t>“ perspektiva, </a:t>
            </a:r>
            <a:r>
              <a:rPr lang="cs-CZ" dirty="0" err="1"/>
              <a:t>tacitní</a:t>
            </a:r>
            <a:r>
              <a:rPr lang="cs-CZ" dirty="0"/>
              <a:t> znalosti</a:t>
            </a:r>
          </a:p>
        </p:txBody>
      </p:sp>
    </p:spTree>
    <p:extLst>
      <p:ext uri="{BB962C8B-B14F-4D97-AF65-F5344CB8AC3E}">
        <p14:creationId xmlns:p14="http://schemas.microsoft.com/office/powerpoint/2010/main" val="2600276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2991B-8156-4EBD-B366-B22D4939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Etnografický výzkum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49CCEE-90F8-4714-B77A-991726536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Předmětem zájmu: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cs-CZ" dirty="0"/>
              <a:t>kulturní </a:t>
            </a:r>
            <a:r>
              <a:rPr lang="cs-CZ" u="sng" dirty="0"/>
              <a:t>chování</a:t>
            </a:r>
            <a:r>
              <a:rPr lang="cs-CZ" dirty="0"/>
              <a:t> (co členové kultury dělají);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cs-CZ" dirty="0"/>
              <a:t>kulturní </a:t>
            </a:r>
            <a:r>
              <a:rPr lang="cs-CZ" u="sng" dirty="0"/>
              <a:t>artefakty</a:t>
            </a:r>
            <a:r>
              <a:rPr lang="cs-CZ" dirty="0"/>
              <a:t> (co lidé mají a používají);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cs-CZ" dirty="0"/>
              <a:t>kulturní </a:t>
            </a:r>
            <a:r>
              <a:rPr lang="cs-CZ" u="sng" dirty="0"/>
              <a:t>řeč</a:t>
            </a:r>
            <a:r>
              <a:rPr lang="cs-CZ" dirty="0"/>
              <a:t> (co lidé říkají)</a:t>
            </a:r>
          </a:p>
          <a:p>
            <a:pPr marL="514350" indent="-285750"/>
            <a:r>
              <a:rPr lang="cs-CZ" b="1" dirty="0">
                <a:solidFill>
                  <a:srgbClr val="7030A0"/>
                </a:solidFill>
              </a:rPr>
              <a:t>Zdroje dat: 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cs-CZ" dirty="0"/>
              <a:t>pozorování, hloubkové rozhovory, nahrávky, schémata a fyzické důkazy (fotografie, deníkové záznamy a dopisy)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rgbClr val="7030A0"/>
                </a:solidFill>
              </a:rPr>
              <a:t>„</a:t>
            </a:r>
            <a:r>
              <a:rPr lang="cs-CZ" sz="2000" dirty="0" err="1">
                <a:solidFill>
                  <a:srgbClr val="7030A0"/>
                </a:solidFill>
              </a:rPr>
              <a:t>E</a:t>
            </a:r>
            <a:r>
              <a:rPr lang="cs-CZ" sz="2000" b="0" dirty="0" err="1">
                <a:solidFill>
                  <a:srgbClr val="7030A0"/>
                </a:solidFill>
              </a:rPr>
              <a:t>gocentric</a:t>
            </a:r>
            <a:r>
              <a:rPr lang="cs-CZ" sz="2000" b="0" dirty="0">
                <a:solidFill>
                  <a:srgbClr val="7030A0"/>
                </a:solidFill>
              </a:rPr>
              <a:t> network </a:t>
            </a:r>
            <a:r>
              <a:rPr lang="cs-CZ" sz="2000" b="0" dirty="0" err="1">
                <a:solidFill>
                  <a:srgbClr val="7030A0"/>
                </a:solidFill>
              </a:rPr>
              <a:t>analysis</a:t>
            </a:r>
            <a:r>
              <a:rPr lang="cs-CZ" sz="2000" b="0" dirty="0">
                <a:solidFill>
                  <a:srgbClr val="7030A0"/>
                </a:solidFill>
              </a:rPr>
              <a:t>“ </a:t>
            </a:r>
            <a:r>
              <a:rPr lang="cs-CZ" sz="2000" b="0" dirty="0"/>
              <a:t>– síť vztahů jedince ovlivňující jeho chování a postoje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sz="2000" u="sng" dirty="0" err="1">
                <a:solidFill>
                  <a:srgbClr val="7030A0"/>
                </a:solidFill>
              </a:rPr>
              <a:t>Ethnonursing</a:t>
            </a:r>
            <a:r>
              <a:rPr lang="cs-CZ" sz="2000" u="sng" dirty="0">
                <a:solidFill>
                  <a:srgbClr val="7030A0"/>
                </a:solidFill>
              </a:rPr>
              <a:t> </a:t>
            </a:r>
            <a:r>
              <a:rPr lang="cs-CZ" sz="2000" u="sng" dirty="0" err="1">
                <a:solidFill>
                  <a:srgbClr val="7030A0"/>
                </a:solidFill>
              </a:rPr>
              <a:t>Research</a:t>
            </a:r>
            <a:r>
              <a:rPr lang="cs-CZ" sz="2000" u="sng" dirty="0">
                <a:solidFill>
                  <a:srgbClr val="7030A0"/>
                </a:solidFill>
              </a:rPr>
              <a:t> </a:t>
            </a:r>
            <a:r>
              <a:rPr lang="cs-CZ" sz="2000" i="1" dirty="0"/>
              <a:t>(</a:t>
            </a:r>
            <a:r>
              <a:rPr lang="cs-CZ" sz="2000" b="0" dirty="0"/>
              <a:t>M. </a:t>
            </a:r>
            <a:r>
              <a:rPr lang="cs-CZ" sz="2000" b="0" dirty="0" err="1"/>
              <a:t>Leiningerová</a:t>
            </a:r>
            <a:r>
              <a:rPr lang="cs-CZ" sz="2000" b="0" dirty="0"/>
              <a:t> </a:t>
            </a:r>
            <a:r>
              <a:rPr lang="cs-CZ" sz="2000" dirty="0"/>
              <a:t>(</a:t>
            </a:r>
            <a:r>
              <a:rPr lang="cs-CZ" sz="2000" b="0" dirty="0"/>
              <a:t>Model vycházejícího slunce))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cs-CZ" sz="2000" b="0" dirty="0"/>
          </a:p>
          <a:p>
            <a:pPr marL="834390" lvl="2"/>
            <a:endParaRPr lang="cs-CZ" sz="18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524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84E3E-82F4-4D2D-A060-9FBBFB8C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Etnografický výzkum – příklad </a:t>
            </a:r>
            <a:br>
              <a:rPr lang="cs-CZ" sz="4000" dirty="0"/>
            </a:br>
            <a:r>
              <a:rPr lang="cs-CZ" sz="1800" dirty="0"/>
              <a:t>(viz studijní materiál Metodika tvorby závěrečné práce)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1F5775-AE42-4132-9F18-1622D03C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8635"/>
            <a:ext cx="10753200" cy="4139998"/>
          </a:xfrm>
        </p:spPr>
        <p:txBody>
          <a:bodyPr>
            <a:normAutofit fontScale="92500"/>
          </a:bodyPr>
          <a:lstStyle/>
          <a:p>
            <a:r>
              <a:rPr lang="cs-CZ" dirty="0"/>
              <a:t>S</a:t>
            </a:r>
            <a:r>
              <a:rPr lang="cs-CZ" sz="1800" dirty="0">
                <a:solidFill>
                  <a:srgbClr val="3A3A3A"/>
                </a:solidFill>
                <a:effectLst/>
                <a:ea typeface="Times New Roman" panose="02020603050405020304" pitchFamily="18" charset="0"/>
              </a:rPr>
              <a:t>tudie zaměřená na zkoumání vztahu mezi zdravotníky a rodinnými příslušníky zapojenými do péče o pacienty, kteří jsou hospitalizováni na jednotce intenzivní péče.</a:t>
            </a:r>
          </a:p>
          <a:p>
            <a:r>
              <a:rPr lang="cs-CZ" sz="1800" dirty="0">
                <a:solidFill>
                  <a:srgbClr val="3A3A3A"/>
                </a:solidFill>
                <a:effectLst/>
                <a:ea typeface="Times New Roman" panose="02020603050405020304" pitchFamily="18" charset="0"/>
              </a:rPr>
              <a:t>Komparativní etnografický přístup (56 rozhovorů s lékaři, všeobecnými sestrami a farmaceuty). </a:t>
            </a:r>
          </a:p>
          <a:p>
            <a:r>
              <a:rPr lang="cs-CZ" sz="1800" dirty="0">
                <a:solidFill>
                  <a:srgbClr val="3A3A3A"/>
                </a:solidFill>
                <a:effectLst/>
                <a:ea typeface="Times New Roman" panose="02020603050405020304" pitchFamily="18" charset="0"/>
              </a:rPr>
              <a:t>Analyzována také data získána pozorováním, již zmíněnými rozhovory dokumentujícími chování a postoje zdravotníků a členů rodiny. Dále autoři analyzovali písemné dokumenty (klinická doporučení, vnitřní předpisy), které mohou ovlivnit vztah mezi zdravotníky a rodinnými příslušníky. </a:t>
            </a:r>
          </a:p>
          <a:p>
            <a:pPr marL="0" indent="0">
              <a:buNone/>
            </a:pPr>
            <a:endParaRPr lang="cs-CZ" sz="1400" dirty="0">
              <a:solidFill>
                <a:srgbClr val="3A3A3A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Reeves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McMillan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SE,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Kachan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Paradis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Leslie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Kitto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Interprofessional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intensive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multi-sited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ethnography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cs-CZ" sz="1400" i="1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cs-CZ" sz="1400" i="1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Interprof</a:t>
            </a:r>
            <a:r>
              <a:rPr lang="cs-CZ" sz="1400" i="1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Care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2015;29(3):230-237. doi:10.3109/13561820.2014.955914)</a:t>
            </a:r>
            <a:endParaRPr lang="cs-CZ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134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0267C-0AF9-4000-ACD1-89648226E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2650" y="1133475"/>
            <a:ext cx="6229350" cy="1123950"/>
          </a:xfrm>
        </p:spPr>
        <p:txBody>
          <a:bodyPr>
            <a:normAutofit/>
          </a:bodyPr>
          <a:lstStyle/>
          <a:p>
            <a:r>
              <a:rPr lang="cs-CZ" dirty="0"/>
              <a:t>Případová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15063-6AB0-4022-8D79-FA555D721A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65500" y="2364435"/>
            <a:ext cx="6229350" cy="318928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Detailní studium případu nebo několika málo případů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Paralela s mikroskopem – hodnota studie závisí na tom, jak dobře je zaostřená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Předpoklad: důkladným prozkoumáváním jednoho případu porozumíme jiným podobným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636D02-F534-4827-BAC0-5059BC47B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35" r="-1" b="-1"/>
          <a:stretch/>
        </p:blipFill>
        <p:spPr>
          <a:xfrm>
            <a:off x="1066799" y="887715"/>
            <a:ext cx="3657401" cy="51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8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26B8D-6651-4D25-BB08-FD2D19FA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- 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1D8CE-6017-4313-87E0-757B1ADC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případová studie</a:t>
            </a:r>
          </a:p>
          <a:p>
            <a:r>
              <a:rPr lang="cs-CZ" dirty="0"/>
              <a:t>Studie komunity</a:t>
            </a:r>
          </a:p>
          <a:p>
            <a:r>
              <a:rPr lang="cs-CZ" dirty="0"/>
              <a:t>Studium sociálních skupin</a:t>
            </a:r>
          </a:p>
          <a:p>
            <a:r>
              <a:rPr lang="cs-CZ" dirty="0"/>
              <a:t>Studium organizací a institucí</a:t>
            </a:r>
          </a:p>
          <a:p>
            <a:r>
              <a:rPr lang="cs-CZ" dirty="0"/>
              <a:t>Zkoumání programů, událostí, rolí a vztahů</a:t>
            </a:r>
          </a:p>
        </p:txBody>
      </p:sp>
    </p:spTree>
    <p:extLst>
      <p:ext uri="{BB962C8B-B14F-4D97-AF65-F5344CB8AC3E}">
        <p14:creationId xmlns:p14="http://schemas.microsoft.com/office/powerpoint/2010/main" val="11491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C64B7-191D-4B61-9606-5280A9F8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znaky KV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1DD8D2-131F-41C7-AF28-3E28ADFE9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Data mají přednost – teoretický rámec není předurčen, ale </a:t>
            </a:r>
            <a:r>
              <a:rPr lang="cs-CZ" sz="1600" b="1" dirty="0"/>
              <a:t>vynořuje se z dat </a:t>
            </a:r>
          </a:p>
          <a:p>
            <a:r>
              <a:rPr lang="cs-CZ" sz="1600" dirty="0"/>
              <a:t>KV je vázáný </a:t>
            </a:r>
            <a:r>
              <a:rPr lang="cs-CZ" sz="1600" b="1" dirty="0"/>
              <a:t>kontextem</a:t>
            </a:r>
            <a:r>
              <a:rPr lang="cs-CZ" sz="1600" dirty="0"/>
              <a:t> a výzkumníci musí být ke kontextu citliví  </a:t>
            </a:r>
          </a:p>
          <a:p>
            <a:r>
              <a:rPr lang="cs-CZ" sz="1600" dirty="0"/>
              <a:t>Výzkumník se sám noří do </a:t>
            </a:r>
            <a:r>
              <a:rPr lang="cs-CZ" sz="1600" b="1" dirty="0"/>
              <a:t>přirozeného prostředí</a:t>
            </a:r>
            <a:r>
              <a:rPr lang="cs-CZ" sz="1600" dirty="0"/>
              <a:t>/podmínek života lidí, jejichž chování a myšlenky si přeje zkoumat</a:t>
            </a:r>
          </a:p>
          <a:p>
            <a:r>
              <a:rPr lang="cs-CZ" sz="1600" dirty="0"/>
              <a:t>KV se zaměřuje na „</a:t>
            </a:r>
            <a:r>
              <a:rPr lang="cs-CZ" sz="1600" b="1" dirty="0" err="1"/>
              <a:t>emickou</a:t>
            </a:r>
            <a:r>
              <a:rPr lang="cs-CZ" sz="1600" dirty="0"/>
              <a:t>“ perspektivu, </a:t>
            </a:r>
            <a:r>
              <a:rPr lang="cs-CZ" sz="1600" b="1" dirty="0"/>
              <a:t>pohledy</a:t>
            </a:r>
            <a:r>
              <a:rPr lang="cs-CZ" sz="1600" dirty="0"/>
              <a:t> lidí zahrnutých do výzkumu a jejich </a:t>
            </a:r>
            <a:r>
              <a:rPr lang="cs-CZ" sz="1600" b="1" dirty="0"/>
              <a:t>vnímání</a:t>
            </a:r>
            <a:r>
              <a:rPr lang="cs-CZ" sz="1600" dirty="0"/>
              <a:t>, </a:t>
            </a:r>
            <a:r>
              <a:rPr lang="cs-CZ" sz="1600" b="1" dirty="0"/>
              <a:t>přikládání významu a interpretace</a:t>
            </a:r>
          </a:p>
          <a:p>
            <a:r>
              <a:rPr lang="cs-CZ" sz="1600" dirty="0"/>
              <a:t>KV užívají mohutně deskripci: </a:t>
            </a:r>
            <a:r>
              <a:rPr lang="cs-CZ" sz="1600" b="1" dirty="0"/>
              <a:t>popisují, analyzují a interpretují</a:t>
            </a:r>
            <a:r>
              <a:rPr lang="cs-CZ" sz="1600" dirty="0"/>
              <a:t>, ale jdou také </a:t>
            </a:r>
            <a:r>
              <a:rPr lang="cs-CZ" sz="1600" b="1" u="sng" dirty="0"/>
              <a:t>za konstrukci účastníků</a:t>
            </a:r>
          </a:p>
          <a:p>
            <a:r>
              <a:rPr lang="cs-CZ" sz="1600" b="1" dirty="0"/>
              <a:t>Vztah</a:t>
            </a:r>
            <a:r>
              <a:rPr lang="cs-CZ" sz="1600" dirty="0"/>
              <a:t> mezi výzkumníkem a účastníkem výzkumu </a:t>
            </a:r>
            <a:r>
              <a:rPr lang="cs-CZ" sz="1600" b="1" dirty="0"/>
              <a:t>těsný</a:t>
            </a:r>
            <a:r>
              <a:rPr lang="cs-CZ" sz="1600" dirty="0"/>
              <a:t> a založený na </a:t>
            </a:r>
            <a:r>
              <a:rPr lang="cs-CZ" sz="1600" b="1" dirty="0"/>
              <a:t>partnerství</a:t>
            </a:r>
          </a:p>
          <a:p>
            <a:r>
              <a:rPr lang="cs-CZ" sz="1600" b="1" dirty="0"/>
              <a:t>Reflexe</a:t>
            </a:r>
            <a:r>
              <a:rPr lang="cs-CZ" sz="1600" dirty="0"/>
              <a:t> ve výzkumu jasně stanovuje pozici </a:t>
            </a:r>
            <a:r>
              <a:rPr lang="cs-CZ" sz="1600" b="1" dirty="0"/>
              <a:t>výzkumníka</a:t>
            </a:r>
            <a:r>
              <a:rPr lang="cs-CZ" sz="1600" dirty="0"/>
              <a:t>, který je zároveň hlavním výzkumným </a:t>
            </a:r>
            <a:r>
              <a:rPr lang="cs-CZ" sz="1600" b="1" dirty="0"/>
              <a:t>nástrojem</a:t>
            </a:r>
            <a:r>
              <a:rPr lang="cs-CZ" sz="1600" dirty="0"/>
              <a:t> (on je tím </a:t>
            </a:r>
            <a:r>
              <a:rPr lang="cs-CZ" sz="1600" b="1" dirty="0"/>
              <a:t>sítem, které zprostředkovává data</a:t>
            </a:r>
            <a:r>
              <a:rPr lang="cs-CZ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1533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48471-15E0-4F1A-9134-A322FEEC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sběr a analýza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915C4-21F7-423E-95D5-9506A254B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Sběr dat: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dirty="0"/>
              <a:t>Veškeré dostupné metody: kvalitativní techniky (rozhovor, pozorování, analýza dokumentů), někdy i metody tradičně uplatňované v kvantitativních průzkumech.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dirty="0"/>
              <a:t>Závisí na VO a charakteristikách studovaného případu.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dirty="0"/>
              <a:t>Potřeba interpretovat dohromady</a:t>
            </a:r>
          </a:p>
          <a:p>
            <a:r>
              <a:rPr lang="cs-CZ" b="1" dirty="0">
                <a:solidFill>
                  <a:srgbClr val="7030A0"/>
                </a:solidFill>
              </a:rPr>
              <a:t>Analýza dat: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dirty="0"/>
              <a:t>Není dán jednotný postup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4680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65E38-58AC-4FD3-AAEC-090CB06A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-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6EBBB-C778-4507-BCFC-BCC1FD109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900" dirty="0">
                <a:solidFill>
                  <a:srgbClr val="3A3A3A"/>
                </a:solidFill>
                <a:ea typeface="Times New Roman" panose="02020603050405020304" pitchFamily="18" charset="0"/>
              </a:rPr>
              <a:t>P</a:t>
            </a:r>
            <a:r>
              <a:rPr lang="cs-CZ" sz="1900" dirty="0">
                <a:solidFill>
                  <a:srgbClr val="3A3A3A"/>
                </a:solidFill>
                <a:effectLst/>
                <a:ea typeface="Times New Roman" panose="02020603050405020304" pitchFamily="18" charset="0"/>
              </a:rPr>
              <a:t>řípadová studie zaměřená na zvážení klinického stavu a proces rozhodování ve skupině záchranářů v přednemocniční péči u pacientů s mentálním onemocněním s ohledem na léčebná opatření. </a:t>
            </a:r>
          </a:p>
          <a:p>
            <a:r>
              <a:rPr lang="cs-CZ" sz="1900" dirty="0">
                <a:solidFill>
                  <a:srgbClr val="3A3A3A"/>
                </a:solidFill>
                <a:effectLst/>
                <a:ea typeface="Times New Roman" panose="02020603050405020304" pitchFamily="18" charset="0"/>
              </a:rPr>
              <a:t>V textu autoři uvádějí zejména metodologické požadavky na proces analýzy a interpretace dat a zdůrazňují možnost využití případové studie (</a:t>
            </a:r>
            <a:r>
              <a:rPr lang="cs-CZ" sz="1900" i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case study</a:t>
            </a:r>
            <a:r>
              <a:rPr lang="cs-CZ" sz="1900" dirty="0">
                <a:solidFill>
                  <a:srgbClr val="3A3A3A"/>
                </a:solidFill>
                <a:effectLst/>
                <a:ea typeface="Times New Roman" panose="02020603050405020304" pitchFamily="18" charset="0"/>
              </a:rPr>
              <a:t>) jako zdroj informací pro zkvalitnění péče, protože v intenzivní péči nelze vždy využít tzv. „tvrdé důkazy“ z randomizovaných studií a je třeba </a:t>
            </a:r>
            <a:r>
              <a:rPr lang="cs-CZ" sz="1900" dirty="0">
                <a:solidFill>
                  <a:srgbClr val="3A3A3A"/>
                </a:solidFill>
                <a:ea typeface="Times New Roman" panose="02020603050405020304" pitchFamily="18" charset="0"/>
              </a:rPr>
              <a:t>zodpovědět VO pomocí </a:t>
            </a:r>
            <a:r>
              <a:rPr lang="cs-CZ" sz="1900" dirty="0">
                <a:solidFill>
                  <a:srgbClr val="3A3A3A"/>
                </a:solidFill>
                <a:effectLst/>
                <a:ea typeface="Times New Roman" panose="02020603050405020304" pitchFamily="18" charset="0"/>
              </a:rPr>
              <a:t>kvalitativního přístupu.</a:t>
            </a:r>
          </a:p>
          <a:p>
            <a:pPr marL="0" indent="0">
              <a:buNone/>
            </a:pPr>
            <a:endParaRPr lang="cs-CZ" sz="1400" dirty="0">
              <a:solidFill>
                <a:srgbClr val="3A3A3A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Shaban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RZ,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Considine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Fry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Curtis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K. Case study and case-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emergency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care: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foundations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paramedic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pre-hospital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judgment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decision-making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cs-CZ" sz="1400" i="1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Australas</a:t>
            </a:r>
            <a:r>
              <a:rPr lang="cs-CZ" sz="1400" i="1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Emerg</a:t>
            </a:r>
            <a:r>
              <a:rPr lang="cs-CZ" sz="1400" i="1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Nurs</a:t>
            </a:r>
            <a:r>
              <a:rPr lang="cs-CZ" sz="1400" i="1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cs-CZ" sz="1400" dirty="0">
                <a:solidFill>
                  <a:srgbClr val="3A3A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2017;20(1):17-24. doi:10.1016/j.aenj.2017.01.002)</a:t>
            </a:r>
            <a:endParaRPr lang="cs-CZ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189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BA22C-51D7-46C0-9996-0BF1100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dalších možných přístupů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D69CE3-1789-4B83-8B3A-1C236B631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Tematická analýza </a:t>
            </a:r>
            <a:r>
              <a:rPr lang="cs-CZ" dirty="0"/>
              <a:t>(metoda analýzy kvalitativních dat – identifikace + analýza opakujících se vzorců, základní dovednost, předpoklad i pro schopnost analyzovat data v rámci jiných metod (GT, DA…))</a:t>
            </a:r>
            <a:endParaRPr lang="cs-CZ" b="1" dirty="0"/>
          </a:p>
          <a:p>
            <a:r>
              <a:rPr lang="cs-CZ" b="1" dirty="0"/>
              <a:t>Narativní analýza </a:t>
            </a:r>
            <a:r>
              <a:rPr lang="cs-CZ" dirty="0"/>
              <a:t>(jak v metodě sběru, tak i analýzy dat, příběh je zde cílem i prostředkem)</a:t>
            </a:r>
          </a:p>
          <a:p>
            <a:r>
              <a:rPr lang="cs-CZ" b="1" dirty="0"/>
              <a:t>Analýza diskurzu </a:t>
            </a:r>
            <a:r>
              <a:rPr lang="cs-CZ" dirty="0"/>
              <a:t>(</a:t>
            </a: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role jazyka při konstrukci sociální reality)</a:t>
            </a:r>
          </a:p>
          <a:p>
            <a:r>
              <a:rPr lang="cs-CZ" b="1" dirty="0"/>
              <a:t>Biografický výzkum </a:t>
            </a:r>
            <a:r>
              <a:rPr lang="cs-CZ" dirty="0"/>
              <a:t>(historie života jedince)</a:t>
            </a:r>
          </a:p>
          <a:p>
            <a:r>
              <a:rPr lang="cs-CZ" b="1" dirty="0"/>
              <a:t>Zkoumání dokumentů</a:t>
            </a:r>
          </a:p>
          <a:p>
            <a:r>
              <a:rPr lang="cs-CZ" b="1" dirty="0"/>
              <a:t>Historický výzkum</a:t>
            </a:r>
          </a:p>
          <a:p>
            <a:r>
              <a:rPr lang="cs-CZ" b="1" dirty="0"/>
              <a:t>Akční výzkum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791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4D5A2-237E-47ED-AB3C-A28A15DC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81" y="876300"/>
            <a:ext cx="8595239" cy="2911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000" dirty="0"/>
              <a:t>Výběr vzorku</a:t>
            </a:r>
            <a:endParaRPr lang="en-US" sz="5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F14EE4-D29C-483D-9ED2-34A98672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0566" y="5507081"/>
            <a:ext cx="7326066" cy="7982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1400" cap="all" spc="600" dirty="0">
                <a:solidFill>
                  <a:schemeClr val="tx2"/>
                </a:solidFill>
              </a:rPr>
              <a:t>Vzorkování</a:t>
            </a:r>
            <a:endParaRPr lang="en-US" sz="1400" cap="all" spc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42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76551-337F-4035-9AF0-875D2DE3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vzorku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2053A6-2D22-41C9-8B5F-50CD320A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Franklin Gothic Book" panose="020B0503020102020204" pitchFamily="34" charset="0"/>
              </a:rPr>
              <a:t>Velká variabilita</a:t>
            </a:r>
          </a:p>
          <a:p>
            <a:pPr algn="just">
              <a:spcAft>
                <a:spcPts val="500"/>
              </a:spcAft>
            </a:pPr>
            <a:r>
              <a:rPr lang="cs-CZ" sz="18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Franklin Gothic Book" panose="020B0503020102020204" pitchFamily="34" charset="0"/>
              </a:rPr>
              <a:t>Vzorek: 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Franklin Gothic Book" panose="020B0503020102020204" pitchFamily="34" charset="0"/>
              </a:rPr>
              <a:t>jedinec, malá skupina, instituce, historická data</a:t>
            </a:r>
          </a:p>
          <a:p>
            <a:pPr algn="just"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Franklin Gothic Book" panose="020B0503020102020204" pitchFamily="34" charset="0"/>
              </a:rPr>
              <a:t>Množství různých zdrojů dat: deníky, staré noviny a dopisy, subjekty kvalitativního výzkumu často nazývání </a:t>
            </a:r>
            <a:r>
              <a:rPr lang="cs-CZ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Franklin Gothic Book" panose="020B0503020102020204" pitchFamily="34" charset="0"/>
              </a:rPr>
              <a:t>účastníci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Franklin Gothic Book" panose="020B0503020102020204" pitchFamily="34" charset="0"/>
              </a:rPr>
              <a:t> nebo </a:t>
            </a:r>
            <a:r>
              <a:rPr lang="cs-CZ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Franklin Gothic Book" panose="020B0503020102020204" pitchFamily="34" charset="0"/>
              </a:rPr>
              <a:t>informanti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Franklin Gothic Book" panose="020B0503020102020204" pitchFamily="34" charset="0"/>
              </a:rPr>
              <a:t> spíše než subjekt (užití spíše v experimentálních nebo laboratorních podmínkách)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110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CBB60-801E-48AC-90E9-FDE481DE5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vzorku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127CD5-E5BF-49B1-9A5C-B4FF678D7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kvalitativním výzkumu </a:t>
            </a:r>
            <a:r>
              <a:rPr lang="cs-CZ" b="1" dirty="0"/>
              <a:t>nehledáme reprezentativní populaci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Záměrný výběr </a:t>
            </a:r>
            <a:r>
              <a:rPr lang="cs-CZ" dirty="0"/>
              <a:t>(s ohledem na to, co chceme zkoumat)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Teoreticky zaměřený výběr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dirty="0"/>
              <a:t>shromažďování dalších informací ukončeno po dosažení </a:t>
            </a:r>
            <a:r>
              <a:rPr lang="cs-CZ" u="sng" dirty="0"/>
              <a:t>teoretické saturace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4841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E65649-103F-431A-9114-80C382AF31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TEORETICKÝ VÝBĚR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FAEA4A-538D-4F4A-8DDE-9FEA87C4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Teoretický vs. statistický výběr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AEAEC08-07D1-4BC3-A11F-BCFC00AAC8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STATISTICKÝ VÝBĚR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418347-DEDA-474C-BF91-CE5E3425C26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Základní soubor není definován</a:t>
            </a:r>
          </a:p>
          <a:p>
            <a:r>
              <a:rPr lang="cs-CZ" dirty="0"/>
              <a:t>Rozsah výběru není předem známý</a:t>
            </a:r>
          </a:p>
          <a:p>
            <a:r>
              <a:rPr lang="cs-CZ" dirty="0"/>
              <a:t>Znaky základního výběru nejsou předem známé</a:t>
            </a:r>
          </a:p>
          <a:p>
            <a:r>
              <a:rPr lang="cs-CZ" dirty="0"/>
              <a:t>Výběr se provádí několikrát podle dosahovaných výsledků</a:t>
            </a:r>
          </a:p>
          <a:p>
            <a:r>
              <a:rPr lang="cs-CZ" dirty="0"/>
              <a:t>Výběr dokončen po dosažení teoretické saturace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D29B99A-CE7B-42EA-853F-E307B7034BF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Základní soubor musí být definován</a:t>
            </a:r>
          </a:p>
          <a:p>
            <a:r>
              <a:rPr lang="cs-CZ" dirty="0"/>
              <a:t>Rozsah výběru je předem známý</a:t>
            </a:r>
          </a:p>
          <a:p>
            <a:r>
              <a:rPr lang="cs-CZ" dirty="0"/>
              <a:t>Rozložení základních znaků v základním souboru možno odhadnout</a:t>
            </a:r>
          </a:p>
          <a:p>
            <a:r>
              <a:rPr lang="cs-CZ" dirty="0"/>
              <a:t>Výběr se provede pouze jednou podle předem stanoveného plánu</a:t>
            </a:r>
          </a:p>
          <a:p>
            <a:r>
              <a:rPr lang="cs-CZ" dirty="0"/>
              <a:t>Výběr se ukončí po dosažení zvoleného rozsahu výběru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32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191F9-E416-45D5-AD5C-8AFDF1A6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vzorku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9E634-110D-4BA3-8E36-D2AC9E40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Metoda </a:t>
            </a:r>
            <a:r>
              <a:rPr lang="cs-CZ" b="1" dirty="0">
                <a:solidFill>
                  <a:srgbClr val="7030A0"/>
                </a:solidFill>
              </a:rPr>
              <a:t>„sněhové koule“</a:t>
            </a:r>
          </a:p>
          <a:p>
            <a:r>
              <a:rPr lang="cs-CZ" dirty="0" err="1"/>
              <a:t>Fce</a:t>
            </a:r>
            <a:r>
              <a:rPr lang="cs-CZ" dirty="0"/>
              <a:t> </a:t>
            </a:r>
            <a:r>
              <a:rPr lang="cs-CZ" u="sng" dirty="0"/>
              <a:t>„dveřníků“</a:t>
            </a:r>
          </a:p>
          <a:p>
            <a:r>
              <a:rPr lang="cs-CZ" b="1" dirty="0"/>
              <a:t>Biografický výzkum:</a:t>
            </a:r>
          </a:p>
          <a:p>
            <a:pPr lvl="1"/>
            <a:r>
              <a:rPr lang="cs-CZ" dirty="0"/>
              <a:t>někdy kombinovaná strategie – náhodný výběr z cílové populace, poté identifikace zajímavých případů, podrobnější zkoumání, dále metoda teoreticky zaměřeného výběru</a:t>
            </a:r>
          </a:p>
          <a:p>
            <a:r>
              <a:rPr lang="cs-CZ" b="1" dirty="0"/>
              <a:t>Replikační </a:t>
            </a:r>
            <a:r>
              <a:rPr lang="cs-CZ" b="1" dirty="0" err="1"/>
              <a:t>mnohopřípadové</a:t>
            </a:r>
            <a:r>
              <a:rPr lang="cs-CZ" b="1" dirty="0"/>
              <a:t> studie</a:t>
            </a:r>
          </a:p>
          <a:p>
            <a:pPr lvl="1"/>
            <a:r>
              <a:rPr lang="cs-CZ" altLang="cs-CZ" dirty="0"/>
              <a:t>každý případ je experimentem užitým k potvrzení či vyvrácení dosavadních poznatků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3842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EC78A-75B6-42AE-860B-95F2F4DD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Typy vzorkování v kvalitativním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5557C-70AE-4FBB-95F6-FF20747D0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Náhodný výběr</a:t>
            </a:r>
          </a:p>
          <a:p>
            <a:r>
              <a:rPr lang="cs-CZ" b="1" dirty="0"/>
              <a:t>Účelové vzorkování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u="sng" dirty="0"/>
              <a:t>Extrémní</a:t>
            </a:r>
            <a:r>
              <a:rPr lang="cs-CZ" dirty="0"/>
              <a:t> nebo </a:t>
            </a:r>
            <a:r>
              <a:rPr lang="cs-CZ" u="sng" dirty="0"/>
              <a:t>deviantní</a:t>
            </a:r>
            <a:r>
              <a:rPr lang="cs-CZ" dirty="0"/>
              <a:t> vzorkování (neobvyklé manifestace)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u="sng" dirty="0"/>
              <a:t>Intenzivní</a:t>
            </a:r>
            <a:r>
              <a:rPr lang="cs-CZ" dirty="0"/>
              <a:t> vzorkování (intenzivní manifestace, ale ne extrém)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u="sng" dirty="0"/>
              <a:t>Homogenní</a:t>
            </a:r>
            <a:r>
              <a:rPr lang="cs-CZ" dirty="0"/>
              <a:t> vzorkování (redukce variace, zjednodušení analýzy, tvorba diskusní skupiny)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u="sng" dirty="0"/>
              <a:t>Typické případy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u="sng" dirty="0"/>
              <a:t>Konfirmační nebo falzifikující </a:t>
            </a:r>
            <a:r>
              <a:rPr lang="cs-CZ" dirty="0"/>
              <a:t>případy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u="sng" dirty="0"/>
              <a:t>Kompletní sběr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dirty="0"/>
              <a:t>Výběr na základě </a:t>
            </a:r>
            <a:r>
              <a:rPr lang="cs-CZ" u="sng" dirty="0"/>
              <a:t>pohodlí</a:t>
            </a:r>
            <a:r>
              <a:rPr lang="cs-CZ" dirty="0"/>
              <a:t> (šetří čas, peníze, úsilí, malá hodnověrnost)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dirty="0"/>
              <a:t>... a další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1019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5A313-91E6-4A6A-BB81-397EDBEC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81" y="876300"/>
            <a:ext cx="8595239" cy="2911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Etika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A432E5-373F-459C-9376-F3BEF2440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0566" y="5507081"/>
            <a:ext cx="7326066" cy="7982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1400" cap="all" spc="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KVALITATIVNÍ VÝZKUM -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Pružný</a:t>
            </a:r>
            <a:r>
              <a:rPr lang="cs-CZ" dirty="0"/>
              <a:t> typ výzkumu </a:t>
            </a:r>
          </a:p>
          <a:p>
            <a:pPr lvl="1"/>
            <a:r>
              <a:rPr lang="cs-CZ" dirty="0"/>
              <a:t>modifikace, doplnění VO a hypotéz v průběhu výzkumu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Výzkumník jako </a:t>
            </a:r>
            <a:r>
              <a:rPr lang="cs-CZ" b="1" dirty="0"/>
              <a:t>detektiv</a:t>
            </a:r>
          </a:p>
          <a:p>
            <a:pPr lvl="1"/>
            <a:r>
              <a:rPr lang="cs-CZ" dirty="0"/>
              <a:t>hledá a analyzuje jakékoli informace, které přispívají k vysvětlení VO, induktivní i deduktivní závěry v průběhu, seznámení s novými lidmi, práce přímo v terénu, kde se něco děje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b="1" dirty="0"/>
              <a:t>Longitudinální</a:t>
            </a:r>
            <a:r>
              <a:rPr lang="cs-CZ" dirty="0"/>
              <a:t> charakter výzkumu</a:t>
            </a:r>
          </a:p>
          <a:p>
            <a:pPr lvl="1"/>
            <a:r>
              <a:rPr lang="cs-CZ" dirty="0"/>
              <a:t>Sběr dat a jejich analýza probíhají v delším časovém intervalu (možno zkoumat proč a jak se zkušenosti průběhem času mění)</a:t>
            </a:r>
          </a:p>
        </p:txBody>
      </p:sp>
      <p:pic>
        <p:nvPicPr>
          <p:cNvPr id="5" name="Obrázek 4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35D89F9B-6477-44D7-A8A4-BB5995C32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4550" y="1634847"/>
            <a:ext cx="1265097" cy="179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48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FFC65-EF91-4AFF-8433-794EC6A6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Etika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7FBAC5D-B736-4956-ACDF-45DCAD9620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1752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FFC65-EF91-4AFF-8433-794EC6A6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Etika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7FBAC5D-B736-4956-ACDF-45DCAD9620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396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lká skupina parašutistů ve vzduchu">
            <a:extLst>
              <a:ext uri="{FF2B5EF4-FFF2-40B4-BE49-F238E27FC236}">
                <a16:creationId xmlns:a16="http://schemas.microsoft.com/office/drawing/2014/main" id="{B8564DAC-24CE-450F-85E5-D31AC6A2F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4977" r="23809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9E888B-D6A4-4325-8B86-150B3321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Etika</a:t>
            </a:r>
          </a:p>
        </p:txBody>
      </p:sp>
      <p:sp>
        <p:nvSpPr>
          <p:cNvPr id="190" name="Zástupný obsah 2">
            <a:extLst>
              <a:ext uri="{FF2B5EF4-FFF2-40B4-BE49-F238E27FC236}">
                <a16:creationId xmlns:a16="http://schemas.microsoft.com/office/drawing/2014/main" id="{4F14A85F-E67B-41BF-A5DD-444470D3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Obecné principy:  </a:t>
            </a:r>
            <a:r>
              <a:rPr lang="cs-CZ" dirty="0"/>
              <a:t>Úcta k lidem, Respektování důstojnosti člověka, Požadavek neškodit a prospěšnost (</a:t>
            </a:r>
            <a:r>
              <a:rPr lang="cs-CZ" dirty="0" err="1"/>
              <a:t>nonmalaficience</a:t>
            </a:r>
            <a:r>
              <a:rPr lang="cs-CZ" dirty="0"/>
              <a:t> a </a:t>
            </a:r>
            <a:r>
              <a:rPr lang="cs-CZ" dirty="0" err="1"/>
              <a:t>beneficience</a:t>
            </a:r>
            <a:r>
              <a:rPr lang="cs-CZ" dirty="0"/>
              <a:t>), Spravedlnost – ekvita</a:t>
            </a:r>
          </a:p>
          <a:p>
            <a:r>
              <a:rPr lang="cs-CZ" b="1" dirty="0"/>
              <a:t>Etické normy v ošetřovatelském povolání, etické kodexy </a:t>
            </a:r>
            <a:r>
              <a:rPr lang="cs-CZ" dirty="0"/>
              <a:t>(viz Kutnohorská)</a:t>
            </a:r>
          </a:p>
          <a:p>
            <a:r>
              <a:rPr lang="cs-CZ" dirty="0"/>
              <a:t> </a:t>
            </a:r>
            <a:r>
              <a:rPr lang="cs-CZ" b="1" dirty="0"/>
              <a:t>+ Etika výzkumu, publikace práce: </a:t>
            </a:r>
            <a:r>
              <a:rPr lang="cs-CZ" dirty="0"/>
              <a:t>podobně jako u kvantitativního výzkumu</a:t>
            </a:r>
          </a:p>
        </p:txBody>
      </p:sp>
    </p:spTree>
    <p:extLst>
      <p:ext uri="{BB962C8B-B14F-4D97-AF65-F5344CB8AC3E}">
        <p14:creationId xmlns:p14="http://schemas.microsoft.com/office/powerpoint/2010/main" val="42880500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74BDA-C5EF-44AB-BE14-931D25D8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809958"/>
            <a:ext cx="4327007" cy="30782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Validita</a:t>
            </a:r>
            <a:r>
              <a:rPr lang="en-US" sz="4400" dirty="0"/>
              <a:t> </a:t>
            </a:r>
            <a:r>
              <a:rPr lang="en-US" sz="4400" dirty="0" err="1"/>
              <a:t>kvalitativního</a:t>
            </a:r>
            <a:r>
              <a:rPr lang="en-US" sz="4400" dirty="0"/>
              <a:t> </a:t>
            </a:r>
            <a:r>
              <a:rPr lang="en-US" sz="4400" dirty="0" err="1"/>
              <a:t>výzkumu</a:t>
            </a:r>
            <a:endParaRPr lang="en-US" sz="4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09A03F-70FC-4683-8937-E57354595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8329" y="4349261"/>
            <a:ext cx="3044061" cy="156497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400" cap="all" spc="600" dirty="0">
                <a:solidFill>
                  <a:schemeClr val="tx2"/>
                </a:solidFill>
              </a:rPr>
              <a:t>a </a:t>
            </a:r>
            <a:r>
              <a:rPr lang="en-US" sz="1400" cap="all" spc="600" dirty="0" err="1">
                <a:solidFill>
                  <a:schemeClr val="tx2"/>
                </a:solidFill>
              </a:rPr>
              <a:t>její</a:t>
            </a:r>
            <a:r>
              <a:rPr lang="en-US" sz="1400" cap="all" spc="600" dirty="0">
                <a:solidFill>
                  <a:schemeClr val="tx2"/>
                </a:solidFill>
              </a:rPr>
              <a:t> </a:t>
            </a:r>
            <a:r>
              <a:rPr lang="en-US" sz="1400" cap="all" spc="600" dirty="0" err="1">
                <a:solidFill>
                  <a:schemeClr val="tx2"/>
                </a:solidFill>
              </a:rPr>
              <a:t>ověření</a:t>
            </a:r>
            <a:endParaRPr lang="en-US" sz="1400" cap="all" spc="600" dirty="0">
              <a:solidFill>
                <a:schemeClr val="tx2"/>
              </a:solidFill>
            </a:endParaRPr>
          </a:p>
        </p:txBody>
      </p:sp>
      <p:pic>
        <p:nvPicPr>
          <p:cNvPr id="7" name="Graphic 4" descr="Checkmark">
            <a:extLst>
              <a:ext uri="{FF2B5EF4-FFF2-40B4-BE49-F238E27FC236}">
                <a16:creationId xmlns:a16="http://schemas.microsoft.com/office/drawing/2014/main" id="{A9F6272A-32F8-4884-8431-E39BB7179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4127" y="1841599"/>
            <a:ext cx="3168173" cy="31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01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4D5A2-237E-47ED-AB3C-A28A15DC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Validita kvalitativního výzkumu a její ověření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12434FF-876D-42C4-9379-C07D736A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Nástrahy</a:t>
            </a:r>
            <a:r>
              <a:rPr lang="cs-CZ" dirty="0"/>
              <a:t> (</a:t>
            </a:r>
            <a:r>
              <a:rPr lang="cs-CZ" dirty="0" err="1"/>
              <a:t>Hendl</a:t>
            </a:r>
            <a:r>
              <a:rPr lang="cs-CZ" dirty="0"/>
              <a:t>, 2008)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800" u="sng" dirty="0"/>
              <a:t>Reaktivita</a:t>
            </a:r>
            <a:r>
              <a:rPr lang="cs-CZ" sz="2800" dirty="0"/>
              <a:t> </a:t>
            </a:r>
          </a:p>
          <a:p>
            <a:pPr marL="834390" lvl="2"/>
            <a:r>
              <a:rPr lang="cs-CZ" sz="2000" b="0" dirty="0"/>
              <a:t>ovlivnění přítomností výzkumníka</a:t>
            </a:r>
          </a:p>
          <a:p>
            <a:pPr marL="834390" lvl="2"/>
            <a:endParaRPr lang="cs-CZ" sz="2000" b="0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800" u="sng" dirty="0"/>
              <a:t>Zkreslení ze strany výzkumníka</a:t>
            </a:r>
          </a:p>
          <a:p>
            <a:pPr marL="834390" lvl="2"/>
            <a:r>
              <a:rPr lang="cs-CZ" sz="2000" b="0" dirty="0"/>
              <a:t>subjektivní teorie, předsudky a vlastnosti</a:t>
            </a:r>
          </a:p>
          <a:p>
            <a:pPr marL="834390" lvl="2"/>
            <a:r>
              <a:rPr lang="cs-CZ" sz="2000" b="0" dirty="0"/>
              <a:t>význam </a:t>
            </a:r>
            <a:r>
              <a:rPr lang="cs-CZ" sz="2000" b="0" u="sng" dirty="0"/>
              <a:t>reflexivity</a:t>
            </a:r>
          </a:p>
          <a:p>
            <a:pPr marL="834390" lvl="2"/>
            <a:endParaRPr lang="cs-CZ" sz="2000" b="0" u="sng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800" u="sng" dirty="0"/>
              <a:t>Zkreslení ze strany účastníků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2850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5C184-0D60-48B3-94D9-E13C7374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Zajištění kvality výzkumu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A1DB8-32CC-46E8-9E0E-07283AF33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Různorodé zdroje informací (</a:t>
            </a:r>
            <a:r>
              <a:rPr lang="cs-CZ" sz="2800" u="sng" dirty="0"/>
              <a:t>triangulace</a:t>
            </a:r>
            <a:r>
              <a:rPr lang="cs-CZ" sz="2800" dirty="0"/>
              <a:t>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Komunikativní validizace výsledků </a:t>
            </a:r>
          </a:p>
          <a:p>
            <a:pPr marL="834390" lvl="2"/>
            <a:r>
              <a:rPr lang="cs-CZ" sz="2000" b="0" dirty="0"/>
              <a:t>účastníci studie vidí konečnou zprávu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Kontrola výsledků kolegy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Delší čas pobytu v terénu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Důsledné vyhledávání příkladů a protipříkladů k našim závěrům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Externí auditor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Reflexivita</a:t>
            </a:r>
          </a:p>
        </p:txBody>
      </p:sp>
    </p:spTree>
    <p:extLst>
      <p:ext uri="{BB962C8B-B14F-4D97-AF65-F5344CB8AC3E}">
        <p14:creationId xmlns:p14="http://schemas.microsoft.com/office/powerpoint/2010/main" val="25101127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46807-46B2-4456-8BBC-A6D51793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Triangulace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26A672C-DDC0-46DA-9406-E9AF1D89C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Vzájemná validizace různých metod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dirty="0"/>
              <a:t>Triangulace </a:t>
            </a:r>
            <a:r>
              <a:rPr lang="cs-CZ" b="1" dirty="0"/>
              <a:t>datová</a:t>
            </a:r>
            <a:r>
              <a:rPr lang="cs-CZ" dirty="0"/>
              <a:t> (čas, místo, osoby, forma dat)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dirty="0"/>
              <a:t>Triangulace </a:t>
            </a:r>
            <a:r>
              <a:rPr lang="cs-CZ" b="1" dirty="0"/>
              <a:t>výzkumníků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cs-CZ" b="1" dirty="0"/>
              <a:t>Metodologická</a:t>
            </a:r>
            <a:r>
              <a:rPr lang="cs-CZ" dirty="0"/>
              <a:t> triangulace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r>
              <a:rPr lang="cs-CZ" dirty="0"/>
              <a:t>I ve formě kombinace kvalitativního a kvantitativního přístupu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Zástupný obsah 4" descr="Obsah obrázku světlo&#10;&#10;Popis byl vytvořen automaticky">
            <a:extLst>
              <a:ext uri="{FF2B5EF4-FFF2-40B4-BE49-F238E27FC236}">
                <a16:creationId xmlns:a16="http://schemas.microsoft.com/office/drawing/2014/main" id="{D35B348F-38D6-4145-9B7C-9A10E2F66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5930" y="2409661"/>
            <a:ext cx="4189258" cy="32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550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8768C-68EE-4D81-81A7-77657560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VĚROHODNOST / DŮVĚRYHODNOST </a:t>
            </a:r>
            <a:r>
              <a:rPr lang="cs-CZ" sz="2800" dirty="0"/>
              <a:t>(</a:t>
            </a:r>
            <a:r>
              <a:rPr lang="cs-CZ" sz="2800" i="1" dirty="0" err="1"/>
              <a:t>Trustworthiness</a:t>
            </a:r>
            <a:r>
              <a:rPr lang="cs-CZ" sz="28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7A44C-1568-41FF-B7AB-08F1643B7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cs-CZ" b="1" dirty="0">
                <a:solidFill>
                  <a:schemeClr val="tx1"/>
                </a:solidFill>
              </a:rPr>
              <a:t>Spolehlivost (reliabilita) </a:t>
            </a:r>
            <a:r>
              <a:rPr lang="cs-CZ" dirty="0"/>
              <a:t>– </a:t>
            </a:r>
            <a:r>
              <a:rPr lang="cs-CZ" i="1" dirty="0"/>
              <a:t>D</a:t>
            </a:r>
            <a:r>
              <a:rPr lang="en-US" i="1" dirty="0" err="1"/>
              <a:t>ependability</a:t>
            </a:r>
            <a:r>
              <a:rPr lang="cs-CZ" i="1" dirty="0"/>
              <a:t> </a:t>
            </a:r>
          </a:p>
          <a:p>
            <a:pPr marL="571500" indent="-342900"/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přestože studie nemůže být zcela replikovaná, v podobných podmínkách s podobnými účastníky může být zopakována</a:t>
            </a:r>
            <a:endParaRPr lang="cs-CZ" i="1" dirty="0"/>
          </a:p>
          <a:p>
            <a:pPr indent="0">
              <a:buNone/>
            </a:pPr>
            <a:r>
              <a:rPr lang="cs-CZ" b="1" dirty="0"/>
              <a:t>Interní v</a:t>
            </a:r>
            <a:r>
              <a:rPr lang="en-US" b="1" dirty="0" err="1"/>
              <a:t>alidit</a:t>
            </a:r>
            <a:r>
              <a:rPr lang="cs-CZ" b="1" dirty="0"/>
              <a:t>a </a:t>
            </a:r>
            <a:r>
              <a:rPr lang="cs-CZ" dirty="0"/>
              <a:t>– </a:t>
            </a:r>
            <a:r>
              <a:rPr lang="cs-CZ" i="1" dirty="0"/>
              <a:t>C</a:t>
            </a:r>
            <a:r>
              <a:rPr lang="en-US" i="1" dirty="0" err="1"/>
              <a:t>redibility</a:t>
            </a:r>
            <a:r>
              <a:rPr lang="cs-CZ" i="1" dirty="0"/>
              <a:t> </a:t>
            </a:r>
          </a:p>
          <a:p>
            <a:pPr marL="571500" indent="-342900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Zjištění a závěry výzkumníka jsou přinejmenším kompatibilní s vnímáním účastníků studie</a:t>
            </a:r>
            <a:endParaRPr lang="cs-CZ" i="1" dirty="0"/>
          </a:p>
          <a:p>
            <a:pPr indent="0">
              <a:buNone/>
            </a:pPr>
            <a:r>
              <a:rPr lang="cs-CZ" sz="2000" b="1" dirty="0" err="1"/>
              <a:t>Zobecnitelnost</a:t>
            </a:r>
            <a:r>
              <a:rPr lang="cs-CZ" sz="2000" b="1" dirty="0"/>
              <a:t> </a:t>
            </a:r>
            <a:r>
              <a:rPr lang="en-US" sz="2000" b="1" dirty="0"/>
              <a:t>(extern</a:t>
            </a:r>
            <a:r>
              <a:rPr lang="cs-CZ" sz="2000" b="1" dirty="0"/>
              <a:t>í</a:t>
            </a:r>
            <a:r>
              <a:rPr lang="en-US" sz="2000" b="1" dirty="0"/>
              <a:t> </a:t>
            </a:r>
            <a:r>
              <a:rPr lang="en-US" sz="2000" b="1" dirty="0" err="1"/>
              <a:t>validit</a:t>
            </a:r>
            <a:r>
              <a:rPr lang="cs-CZ" sz="2000" b="1" dirty="0"/>
              <a:t>a</a:t>
            </a:r>
            <a:r>
              <a:rPr lang="en-US" sz="2000" b="1" dirty="0"/>
              <a:t>) </a:t>
            </a:r>
            <a:r>
              <a:rPr lang="en-US" sz="2000" dirty="0"/>
              <a:t>– </a:t>
            </a:r>
            <a:r>
              <a:rPr lang="cs-CZ" sz="2000" b="1" dirty="0"/>
              <a:t>Přenositelnost </a:t>
            </a:r>
            <a:r>
              <a:rPr lang="cs-CZ" sz="2000" dirty="0"/>
              <a:t>(</a:t>
            </a:r>
            <a:r>
              <a:rPr lang="cs-CZ" sz="2000" i="1" dirty="0"/>
              <a:t>T</a:t>
            </a:r>
            <a:r>
              <a:rPr lang="en-US" sz="2000" i="1" dirty="0" err="1"/>
              <a:t>ransferability</a:t>
            </a:r>
            <a:r>
              <a:rPr lang="cs-CZ" sz="2000" i="1" dirty="0"/>
              <a:t>) </a:t>
            </a:r>
          </a:p>
          <a:p>
            <a:pPr marL="571500" indent="-342900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Zjištění z jednoho kontextu mohou být přeneseny na podobné situace nebo účastníky</a:t>
            </a:r>
          </a:p>
          <a:p>
            <a:pPr indent="0">
              <a:buNone/>
            </a:pPr>
            <a:r>
              <a:rPr lang="en-US" b="1" dirty="0" err="1"/>
              <a:t>Obje</a:t>
            </a:r>
            <a:r>
              <a:rPr lang="cs-CZ" b="1" dirty="0" err="1"/>
              <a:t>ktivita</a:t>
            </a:r>
            <a:r>
              <a:rPr lang="cs-CZ" b="1" dirty="0"/>
              <a:t> – Potvrditelnost </a:t>
            </a:r>
            <a:r>
              <a:rPr lang="cs-CZ" dirty="0"/>
              <a:t>(</a:t>
            </a:r>
            <a:r>
              <a:rPr lang="cs-CZ" i="1" dirty="0"/>
              <a:t>Co</a:t>
            </a:r>
            <a:r>
              <a:rPr lang="en-US" i="1" dirty="0" err="1"/>
              <a:t>nfirmability</a:t>
            </a:r>
            <a:r>
              <a:rPr lang="cs-CZ" i="1" dirty="0"/>
              <a:t>)</a:t>
            </a:r>
          </a:p>
          <a:p>
            <a:pPr marL="571500" indent="-342900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Čtenáři mohou stopovat data k jejich zdroji</a:t>
            </a:r>
            <a:endParaRPr lang="cs-CZ" i="1" dirty="0"/>
          </a:p>
          <a:p>
            <a:pPr marL="571500" indent="-342900"/>
            <a:endParaRPr lang="cs-CZ" i="1" dirty="0"/>
          </a:p>
          <a:p>
            <a:pPr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635154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83D09-0CB6-481B-AD5F-BC593040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Autenticita </a:t>
            </a:r>
            <a:r>
              <a:rPr lang="cs-CZ" sz="1800" dirty="0"/>
              <a:t>(</a:t>
            </a:r>
            <a:r>
              <a:rPr lang="cs-CZ" sz="1800" dirty="0" err="1"/>
              <a:t>Guba</a:t>
            </a:r>
            <a:r>
              <a:rPr lang="cs-CZ" sz="1800" dirty="0"/>
              <a:t> a Lincoln, 1989)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C02B1-604C-45D7-80E9-D964DE4A1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Nestrannost</a:t>
            </a:r>
            <a:r>
              <a:rPr lang="cs-CZ" dirty="0"/>
              <a:t> (</a:t>
            </a:r>
            <a:r>
              <a:rPr lang="cs-CZ" i="1" dirty="0" err="1"/>
              <a:t>fairness</a:t>
            </a:r>
            <a:r>
              <a:rPr lang="cs-CZ" dirty="0"/>
              <a:t>, informovaný souhlas – i opakovaně, vzít v potaz sociální kontext)</a:t>
            </a:r>
          </a:p>
          <a:p>
            <a:r>
              <a:rPr lang="cs-CZ" b="1" dirty="0"/>
              <a:t>Ontologická autenticita </a:t>
            </a:r>
            <a:r>
              <a:rPr lang="cs-CZ" dirty="0"/>
              <a:t>(čtenářům i účastníkům je výzkum užitečný v porozumění jejich sociálního světa a zkušeností v něm) </a:t>
            </a:r>
          </a:p>
          <a:p>
            <a:r>
              <a:rPr lang="cs-CZ" b="1" dirty="0"/>
              <a:t>Výchovná/edukativní autenticita </a:t>
            </a:r>
            <a:r>
              <a:rPr lang="cs-CZ" dirty="0"/>
              <a:t>(skrze porozumění, účastníci zlepšují své porozumění druhým lidem)</a:t>
            </a:r>
          </a:p>
          <a:p>
            <a:r>
              <a:rPr lang="cs-CZ" b="1" dirty="0"/>
              <a:t>Katalytická autenticita </a:t>
            </a:r>
            <a:r>
              <a:rPr lang="cs-CZ" dirty="0"/>
              <a:t>(je třeba zlepšit rozhodování účastníků, stimulovat jejich aktivitu)</a:t>
            </a:r>
          </a:p>
          <a:p>
            <a:r>
              <a:rPr lang="cs-CZ" b="1" dirty="0"/>
              <a:t>Taktická autenticita </a:t>
            </a:r>
            <a:r>
              <a:rPr lang="cs-CZ" dirty="0"/>
              <a:t>(výzkum posílí schopnost lidí jednat)</a:t>
            </a:r>
          </a:p>
        </p:txBody>
      </p:sp>
    </p:spTree>
    <p:extLst>
      <p:ext uri="{BB962C8B-B14F-4D97-AF65-F5344CB8AC3E}">
        <p14:creationId xmlns:p14="http://schemas.microsoft.com/office/powerpoint/2010/main" val="10267170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7FD6A-8CC7-4C8A-810B-4438D110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809958"/>
            <a:ext cx="4327007" cy="30782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Fáze výzkumného procesu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142174-5FD9-4B23-B53C-4A39FECF4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8329" y="4349261"/>
            <a:ext cx="3044061" cy="156497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400" cap="all" spc="600">
              <a:solidFill>
                <a:schemeClr val="tx2"/>
              </a:solidFill>
            </a:endParaRPr>
          </a:p>
        </p:txBody>
      </p:sp>
      <p:pic>
        <p:nvPicPr>
          <p:cNvPr id="7" name="Gráfico 57" descr="Checklist">
            <a:extLst>
              <a:ext uri="{FF2B5EF4-FFF2-40B4-BE49-F238E27FC236}">
                <a16:creationId xmlns:a16="http://schemas.microsoft.com/office/drawing/2014/main" id="{B614571B-4142-461A-BC93-352F17BBF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4127" y="1841599"/>
            <a:ext cx="3168173" cy="31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0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KVALITATIVNÍ VÝZKUM -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Analýza i sběr dat </a:t>
            </a:r>
            <a:r>
              <a:rPr lang="cs-CZ" dirty="0"/>
              <a:t>probíhá </a:t>
            </a:r>
            <a:r>
              <a:rPr lang="cs-CZ" b="1" dirty="0"/>
              <a:t>současně</a:t>
            </a:r>
          </a:p>
          <a:p>
            <a:pPr lvl="1"/>
            <a:r>
              <a:rPr lang="cs-CZ" dirty="0"/>
              <a:t>sběr dat – analýza, podle výsledků analýzy rozhodnutí, která data jsou třeba – znovu sběr dat, analýza, přezkoumání dosavadních domněnek a závěrů – nový cyklus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b="1" dirty="0"/>
              <a:t>Výzkumná zpráva </a:t>
            </a:r>
          </a:p>
          <a:p>
            <a:pPr lvl="1"/>
            <a:r>
              <a:rPr lang="cs-CZ" dirty="0"/>
              <a:t>obsahuje podrobný popis místa zkoumání, citace z rozhovorů a poznámek z práce v terénu, možnost navržení teorie o zkoumaném fenoménu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03B78C4-8163-4B0B-99B5-2284E1808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48517" y="4483223"/>
            <a:ext cx="2136315" cy="21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167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C78F3-EFB2-47EB-A230-C00432F1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Fáze výzkumného procesu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9BFD96D-34B6-4252-8860-E560DF57F69C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044377" y="2057251"/>
            <a:ext cx="4572396" cy="3429297"/>
          </a:xfrm>
          <a:prstGeom prst="rect">
            <a:avLst/>
          </a:prstGeo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5A057FEE-DB92-44C3-A684-494D465621B0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575227" y="20572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488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030EF-279C-486A-B4DF-AA853206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829" y="2283816"/>
            <a:ext cx="5944342" cy="183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Návrh výzkumu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76AC07-08B2-481E-B973-A762239F3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0567" y="4404142"/>
            <a:ext cx="5390866" cy="65726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400" cap="all" spc="600">
                <a:solidFill>
                  <a:schemeClr val="tx2"/>
                </a:solidFill>
              </a:rPr>
              <a:t>Výzkumný projekt</a:t>
            </a:r>
          </a:p>
        </p:txBody>
      </p:sp>
    </p:spTree>
    <p:extLst>
      <p:ext uri="{BB962C8B-B14F-4D97-AF65-F5344CB8AC3E}">
        <p14:creationId xmlns:p14="http://schemas.microsoft.com/office/powerpoint/2010/main" val="7532340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0C427-52FF-4207-8CBC-3956DCFE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AF6855-CAA4-4E6F-A21B-C6A3D1766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b="1" dirty="0"/>
              <a:t>Pracovní název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b="1" dirty="0"/>
              <a:t>Abstrakt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b="1" dirty="0"/>
              <a:t>Úvod</a:t>
            </a:r>
          </a:p>
          <a:p>
            <a:pPr marL="5143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Nastínění problematiky a zdůvodnění studie (odůvodnění; význam pro profesi a klinickou praxi)</a:t>
            </a:r>
          </a:p>
          <a:p>
            <a:pPr marL="5143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Kontext (kde, za jakých podmínek, popis kultury, prostředí) </a:t>
            </a:r>
          </a:p>
          <a:p>
            <a:pPr marL="5143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Cíl výzkumu</a:t>
            </a:r>
            <a:endParaRPr lang="en-US" sz="1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b="1" dirty="0"/>
              <a:t>Krátké shrnutí dostupných zdrojů/přehled literatury </a:t>
            </a:r>
          </a:p>
          <a:p>
            <a:pPr marL="605790" lvl="4">
              <a:lnSpc>
                <a:spcPct val="100000"/>
              </a:lnSpc>
            </a:pPr>
            <a:r>
              <a:rPr lang="cs-CZ" b="0" dirty="0"/>
              <a:t>Diskuze práce jiných výzkumníků ospravedlňující potřebu provedení této konkrétní studie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b="1" dirty="0"/>
              <a:t>Design a metodologie - </a:t>
            </a:r>
            <a:r>
              <a:rPr lang="cs-CZ" sz="1800" b="0" dirty="0"/>
              <a:t>- </a:t>
            </a:r>
            <a:r>
              <a:rPr lang="cs-CZ" sz="1800" b="0" dirty="0">
                <a:solidFill>
                  <a:srgbClr val="FF0000"/>
                </a:solidFill>
              </a:rPr>
              <a:t>viz následující snímek</a:t>
            </a:r>
          </a:p>
          <a:p>
            <a:pPr marL="320040" lvl="2">
              <a:lnSpc>
                <a:spcPct val="100000"/>
              </a:lnSpc>
            </a:pPr>
            <a:r>
              <a:rPr lang="cs-CZ" sz="1400" b="0" dirty="0"/>
              <a:t>Teoretický rámec a odůvodnění použité metodologie, Limity studie, Výběr vzorku, Sběr dat a jejich analýza, Etika výzkumu, Bibliografie a reference </a:t>
            </a:r>
            <a:r>
              <a:rPr lang="cs-CZ" b="1" dirty="0"/>
              <a:t>Načasování a náklady</a:t>
            </a:r>
          </a:p>
          <a:p>
            <a:pPr marL="400050" lvl="1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cs-CZ" b="1" dirty="0"/>
              <a:t>Prezentace/Diseminace výstupů/výsledků výzkumu</a:t>
            </a:r>
          </a:p>
          <a:p>
            <a:pPr marL="491490" lvl="2" indent="-171450">
              <a:lnSpc>
                <a:spcPct val="100000"/>
              </a:lnSpc>
            </a:pPr>
            <a:r>
              <a:rPr lang="cs-CZ" sz="1400" b="0" dirty="0"/>
              <a:t>pro koho a kde budu výsledky publikovat, prezentovat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402F10D-979D-42DD-A9E9-84DDD0765140}"/>
              </a:ext>
            </a:extLst>
          </p:cNvPr>
          <p:cNvSpPr txBox="1"/>
          <p:nvPr/>
        </p:nvSpPr>
        <p:spPr>
          <a:xfrm>
            <a:off x="2652079" y="5165998"/>
            <a:ext cx="7774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ighlight>
                  <a:srgbClr val="FFFF00"/>
                </a:highlight>
              </a:rPr>
              <a:t>Trochu jiný model projektu kvalitativní studie uvádí </a:t>
            </a:r>
            <a:r>
              <a:rPr lang="cs-CZ" sz="1400" dirty="0" err="1">
                <a:highlight>
                  <a:srgbClr val="FFFF00"/>
                </a:highlight>
              </a:rPr>
              <a:t>Hendl</a:t>
            </a:r>
            <a:r>
              <a:rPr lang="cs-CZ" sz="1400" dirty="0">
                <a:highlight>
                  <a:srgbClr val="FFFF00"/>
                </a:highlight>
              </a:rPr>
              <a:t> (2008) – samostudium, str. 155-156</a:t>
            </a:r>
          </a:p>
        </p:txBody>
      </p:sp>
    </p:spTree>
    <p:extLst>
      <p:ext uri="{BB962C8B-B14F-4D97-AF65-F5344CB8AC3E}">
        <p14:creationId xmlns:p14="http://schemas.microsoft.com/office/powerpoint/2010/main" val="27247761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52A22-CD3D-4EEA-A76C-5D0351A8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a metodologie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D5C8E-BF37-4A3B-A1D5-0EE9D6683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/>
            <a:r>
              <a:rPr lang="cs-CZ" sz="2700" b="0" dirty="0"/>
              <a:t>Teoretický rámec a odůvodnění použité metodologie </a:t>
            </a:r>
          </a:p>
          <a:p>
            <a:pPr marL="605790" lvl="3" indent="-285750">
              <a:buFont typeface="Arial" panose="020B0604020202020204" pitchFamily="34" charset="0"/>
              <a:buChar char="•"/>
            </a:pPr>
            <a:r>
              <a:rPr lang="cs-CZ" sz="1600" b="0" dirty="0"/>
              <a:t>zvolené metody odpovídají VO, ne vše známo předem – změny, doplnění v průběhu výzkumu</a:t>
            </a:r>
            <a:endParaRPr lang="cs-CZ" b="0" dirty="0"/>
          </a:p>
          <a:p>
            <a:pPr marL="0"/>
            <a:r>
              <a:rPr lang="cs-CZ" sz="2700" b="0" dirty="0"/>
              <a:t>Limity studie</a:t>
            </a:r>
          </a:p>
          <a:p>
            <a:pPr marL="491490" lvl="3" indent="-171450">
              <a:buFont typeface="Arial" panose="020B0604020202020204" pitchFamily="34" charset="0"/>
              <a:buChar char="•"/>
            </a:pPr>
            <a:r>
              <a:rPr lang="cs-CZ" sz="1600" dirty="0"/>
              <a:t>a jak s nimi naložím</a:t>
            </a:r>
          </a:p>
          <a:p>
            <a:pPr marL="491490" lvl="3" indent="-171450">
              <a:buFont typeface="Arial" panose="020B0604020202020204" pitchFamily="34" charset="0"/>
              <a:buChar char="•"/>
            </a:pPr>
            <a:r>
              <a:rPr lang="cs-CZ" sz="1600" dirty="0"/>
              <a:t>Příklad: PA plánuje zkoumat zkušenost žen s porody do vody pomocí rozhovorů, pak si uvědomí, že když tuto studii provede pouze na svém pracovišti, výsledky takové studie budou relevantní jenom pro tyto konkrétní podmínky a nemohou být jakkoliv generalizovány. Aby dosáhla reprezentace typické zkušenosti, studuje toto téma na třech dalších pracovištích v odlišných částech země. Nachází pak významné podobnosti napříč různými prostředími. Když dokončí výzkum, může dobře ukázat, co je všem těmto prostředím společné a není tedy typické pouze pro jedno pracoviště.</a:t>
            </a:r>
          </a:p>
          <a:p>
            <a:pPr marL="571500" indent="-342900"/>
            <a:r>
              <a:rPr lang="cs-CZ" sz="2500" b="0" dirty="0"/>
              <a:t>Výběr vzorku</a:t>
            </a:r>
          </a:p>
          <a:p>
            <a:pPr marL="571500" indent="-342900"/>
            <a:r>
              <a:rPr lang="cs-CZ" sz="2500" b="0" dirty="0"/>
              <a:t>Sběr dat a jejich analýza</a:t>
            </a:r>
          </a:p>
          <a:p>
            <a:pPr marL="571500" indent="-342900"/>
            <a:r>
              <a:rPr lang="cs-CZ" sz="2500" b="0" dirty="0"/>
              <a:t>Etické aspekty</a:t>
            </a:r>
          </a:p>
          <a:p>
            <a:pPr marL="571500" indent="-342900"/>
            <a:r>
              <a:rPr lang="cs-CZ" sz="2500" b="0" dirty="0"/>
              <a:t>Bibliografie a reference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0104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26731-EF48-4AD7-B22B-66F23B1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/>
              <a:t>Konkrétní kroky nutné k realizaci kvalitativního výzkumu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D98FEBD-DD0A-412C-AF90-677785A15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214018"/>
              </p:ext>
            </p:extLst>
          </p:nvPr>
        </p:nvGraphicFramePr>
        <p:xfrm>
          <a:off x="719931" y="1914217"/>
          <a:ext cx="10752138" cy="3901640"/>
        </p:xfrm>
        <a:graphic>
          <a:graphicData uri="http://schemas.openxmlformats.org/drawingml/2006/table">
            <a:tbl>
              <a:tblPr firstRow="1" firstCol="1" bandRow="1"/>
              <a:tblGrid>
                <a:gridCol w="10752138">
                  <a:extLst>
                    <a:ext uri="{9D8B030D-6E8A-4147-A177-3AD203B41FA5}">
                      <a16:colId xmlns:a16="http://schemas.microsoft.com/office/drawing/2014/main" val="1043915083"/>
                    </a:ext>
                  </a:extLst>
                </a:gridCol>
              </a:tblGrid>
              <a:tr h="39016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Úvod/příprava</a:t>
                      </a:r>
                      <a:endParaRPr lang="cs-CZ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84" marR="16384" marT="16384" marB="16384" anchor="ctr">
                    <a:lnL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617149"/>
                  </a:ext>
                </a:extLst>
              </a:tr>
              <a:tr h="39016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Přehled (rešerše literatury)</a:t>
                      </a:r>
                      <a:endParaRPr lang="cs-CZ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84" marR="16384" marT="16384" marB="16384" anchor="ctr">
                    <a:lnL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96210"/>
                  </a:ext>
                </a:extLst>
              </a:tr>
              <a:tr h="39016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Metodika</a:t>
                      </a:r>
                      <a:endParaRPr lang="cs-CZ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84" marR="16384" marT="16384" marB="16384" anchor="ctr">
                    <a:lnL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18735"/>
                  </a:ext>
                </a:extLst>
              </a:tr>
              <a:tr h="39016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Definování výzkumného souboru</a:t>
                      </a:r>
                      <a:endParaRPr lang="cs-CZ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84" marR="16384" marT="16384" marB="16384" anchor="ctr">
                    <a:lnL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11764"/>
                  </a:ext>
                </a:extLst>
              </a:tr>
              <a:tr h="39016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Přípravná fáze výzkumu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84" marR="16384" marT="16384" marB="16384" anchor="ctr">
                    <a:lnL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628767"/>
                  </a:ext>
                </a:extLst>
              </a:tr>
              <a:tr h="39016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Sběr dat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84" marR="16384" marT="16384" marB="16384" anchor="ctr">
                    <a:lnL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94728"/>
                  </a:ext>
                </a:extLst>
              </a:tr>
              <a:tr h="39016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Analýza dat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84" marR="16384" marT="16384" marB="16384" anchor="ctr">
                    <a:lnL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71865"/>
                  </a:ext>
                </a:extLst>
              </a:tr>
              <a:tr h="39016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Výsledky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84" marR="16384" marT="16384" marB="16384" anchor="ctr">
                    <a:lnL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335161"/>
                  </a:ext>
                </a:extLst>
              </a:tr>
              <a:tr h="39016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Diskuse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84" marR="16384" marT="16384" marB="16384" anchor="ctr">
                    <a:lnL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20361"/>
                  </a:ext>
                </a:extLst>
              </a:tr>
              <a:tr h="39016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Závěr</a:t>
                      </a:r>
                      <a:endParaRPr lang="cs-CZ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84" marR="16384" marT="16384" marB="16384" anchor="ctr">
                    <a:lnL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170551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34C730DE-FE02-40F6-973E-1C8EF2FF8873}"/>
              </a:ext>
            </a:extLst>
          </p:cNvPr>
          <p:cNvSpPr txBox="1"/>
          <p:nvPr/>
        </p:nvSpPr>
        <p:spPr>
          <a:xfrm>
            <a:off x="639190" y="5973723"/>
            <a:ext cx="1027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Zdroj: </a:t>
            </a:r>
            <a:r>
              <a:rPr lang="cs-CZ" sz="1600" dirty="0">
                <a:hlinkClick r:id="rId2"/>
              </a:rPr>
              <a:t>Metodika ke zpracování závěrečné práce pro vybrané nelékařské zdravotnické obory | Lékařská fakulta Masarykovy univerzity (muni.cz)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23124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28334-F2E1-405D-8D1E-4A9765DA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DBA94-9AD0-4EEC-8BE0-B0B56FC1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Hendl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J. </a:t>
            </a:r>
            <a:r>
              <a:rPr lang="cs-CZ" sz="1400" i="1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Kvalitativní výzkum: Základní teorie, metody a aplikace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2nd </a:t>
            </a:r>
            <a:r>
              <a:rPr lang="cs-CZ" sz="14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ed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Praha, </a:t>
            </a:r>
            <a:r>
              <a:rPr lang="cs-CZ" sz="14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Czechia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: Portál; 2008.</a:t>
            </a:r>
          </a:p>
          <a:p>
            <a:r>
              <a:rPr lang="en-US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Holloway, I. and Wheeler, S. </a:t>
            </a:r>
            <a:r>
              <a:rPr lang="en-US" sz="1400" i="1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Qualitative Research in Nursing and Health Care</a:t>
            </a:r>
            <a:r>
              <a:rPr lang="en-US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3rd 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Wiley-Blackwell, Chichester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2010.</a:t>
            </a:r>
          </a:p>
          <a:p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Kutnohorská J. </a:t>
            </a:r>
            <a:r>
              <a:rPr lang="cs-CZ" sz="1400" i="1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Výzkum v ošetřovatelství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1st </a:t>
            </a:r>
            <a:r>
              <a:rPr lang="cs-CZ" sz="14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Praha, </a:t>
            </a:r>
            <a:r>
              <a:rPr lang="cs-CZ" sz="14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Czechia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Grada; 2009.</a:t>
            </a:r>
            <a:endParaRPr lang="cs-CZ" sz="1400" dirty="0">
              <a:solidFill>
                <a:srgbClr val="3A3A3A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Řiháček T, Čermák I, </a:t>
            </a:r>
            <a:r>
              <a:rPr lang="cs-CZ" sz="14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Hytych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cs-CZ" sz="14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cs-CZ" sz="1400" i="1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Kvalitativní analýza textů: Čtyři přístupy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1st </a:t>
            </a:r>
            <a:r>
              <a:rPr lang="cs-CZ" sz="14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Brno, </a:t>
            </a:r>
            <a:r>
              <a:rPr lang="cs-CZ" sz="1400" dirty="0" err="1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Czechia</a:t>
            </a:r>
            <a:r>
              <a:rPr lang="cs-CZ" sz="14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Masarykova univerzita; 2013.</a:t>
            </a:r>
          </a:p>
          <a:p>
            <a:endParaRPr lang="cs-CZ" sz="1800" dirty="0">
              <a:solidFill>
                <a:srgbClr val="3A3A3A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r>
              <a:rPr lang="cs-CZ" sz="1800" dirty="0">
                <a:solidFill>
                  <a:srgbClr val="3A3A3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Internetové zdroje:</a:t>
            </a:r>
          </a:p>
          <a:p>
            <a:r>
              <a:rPr lang="cs-CZ" sz="1200" dirty="0">
                <a:hlinkClick r:id="rId2"/>
              </a:rPr>
              <a:t>Metodika ke zpracování závěrečné práce pro vybrané nelékařské zdravotnické obory | Lékařská fakulta Masarykovy univerzity (muni.cz)</a:t>
            </a:r>
            <a:endParaRPr lang="cs-CZ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hlinkClick r:id="rId3"/>
              </a:rPr>
              <a:t>A Crash Course in UX Design Research | by Matt Lavoie | UX Collective</a:t>
            </a:r>
            <a:endParaRPr lang="cs-CZ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28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48F12-16F8-4FE7-894E-577BFB11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defRPr/>
            </a:pPr>
            <a:r>
              <a:rPr lang="cs-CZ" altLang="cs-CZ" b="1" dirty="0"/>
              <a:t>Cirkulární model výzkumného procesu: princip opakování</a:t>
            </a:r>
            <a:endParaRPr lang="en-US" dirty="0"/>
          </a:p>
        </p:txBody>
      </p:sp>
      <p:pic>
        <p:nvPicPr>
          <p:cNvPr id="27653" name="Picture 2" descr="http://vyzkumy.knihovna.cz/sites/default/files/kvali.jpg">
            <a:extLst>
              <a:ext uri="{FF2B5EF4-FFF2-40B4-BE49-F238E27FC236}">
                <a16:creationId xmlns:a16="http://schemas.microsoft.com/office/drawing/2014/main" id="{92B0BC36-24C7-405C-AFBB-3B099B5766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6225" y="1834381"/>
            <a:ext cx="6025067" cy="43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C441-4397-42E6-B585-1B97604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KVALITATIVNÍ VÝZKUM – VE ZDRAVOTNÍCH VĚDÁCH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8EE4-7706-46AF-82F8-FF0F2975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Perspektiva zaměřená na člověka, holistický přístup – </a:t>
            </a:r>
            <a:r>
              <a:rPr lang="cs-CZ" b="1" dirty="0"/>
              <a:t>porozumění zkušenosti jedince</a:t>
            </a:r>
            <a:r>
              <a:rPr lang="cs-CZ" dirty="0"/>
              <a:t> (pacienti, kolegové, jiní profesionálové) – důležité pro zdravotníky</a:t>
            </a:r>
          </a:p>
          <a:p>
            <a:r>
              <a:rPr lang="cs-CZ" dirty="0"/>
              <a:t>Zájem o člověka v jejich </a:t>
            </a:r>
            <a:r>
              <a:rPr lang="cs-CZ" b="1" dirty="0"/>
              <a:t>vlastním sociálním a kulturním kontextu</a:t>
            </a:r>
          </a:p>
          <a:p>
            <a:r>
              <a:rPr lang="cs-CZ" b="1" dirty="0"/>
              <a:t>Flexibilita a otevřenost </a:t>
            </a:r>
            <a:r>
              <a:rPr lang="cs-CZ" dirty="0"/>
              <a:t>důležitá nejen ve výzkumu, ale i v práci zdravotníka</a:t>
            </a:r>
          </a:p>
          <a:p>
            <a:r>
              <a:rPr lang="cs-CZ" dirty="0"/>
              <a:t>Naslouchání </a:t>
            </a:r>
            <a:r>
              <a:rPr lang="cs-CZ" b="1" dirty="0"/>
              <a:t>bez hodnocení</a:t>
            </a:r>
          </a:p>
          <a:p>
            <a:pPr algn="l"/>
            <a:r>
              <a:rPr lang="cs-CZ" dirty="0"/>
              <a:t>Zejména </a:t>
            </a:r>
            <a:r>
              <a:rPr lang="cs-CZ" b="1" dirty="0"/>
              <a:t>porozumění kulturním, sociálním a individuálním aspektům života s nemocí, bolestí a postižením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010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A0F2B395-2E5B-428D-BE9A-3CBE019E1EB2}" vid="{57D5609E-C38D-421F-AC64-27BEF75FC1A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FE5651468A3D4B90D1EC95A79DCF21" ma:contentTypeVersion="2" ma:contentTypeDescription="Vytvoří nový dokument" ma:contentTypeScope="" ma:versionID="77068a9ab396a3ddee3e15d838d6f23f">
  <xsd:schema xmlns:xsd="http://www.w3.org/2001/XMLSchema" xmlns:xs="http://www.w3.org/2001/XMLSchema" xmlns:p="http://schemas.microsoft.com/office/2006/metadata/properties" xmlns:ns3="567f2e8e-f82b-4e20-adde-3167ac8dcb2e" targetNamespace="http://schemas.microsoft.com/office/2006/metadata/properties" ma:root="true" ma:fieldsID="22e674c883c9762a35cce8bb22579b90" ns3:_="">
    <xsd:import namespace="567f2e8e-f82b-4e20-adde-3167ac8dcb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f2e8e-f82b-4e20-adde-3167ac8d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2636DA-2758-4653-838B-C775C76A6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f2e8e-f82b-4e20-adde-3167ac8dcb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B54819-1612-4D22-BACF-865FEF42CF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240322-B2C0-405F-959B-232D8A9AFFE9}">
  <ds:schemaRefs>
    <ds:schemaRef ds:uri="http://schemas.microsoft.com/office/2006/metadata/properties"/>
    <ds:schemaRef ds:uri="567f2e8e-f82b-4e20-adde-3167ac8dcb2e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6434</TotalTime>
  <Words>4661</Words>
  <Application>Microsoft Office PowerPoint</Application>
  <PresentationFormat>Širokoúhlá obrazovka</PresentationFormat>
  <Paragraphs>488</Paragraphs>
  <Slides>75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86" baseType="lpstr">
      <vt:lpstr>Arial</vt:lpstr>
      <vt:lpstr>Calibri</vt:lpstr>
      <vt:lpstr>ff7</vt:lpstr>
      <vt:lpstr>Futura</vt:lpstr>
      <vt:lpstr>Helvetica Neue</vt:lpstr>
      <vt:lpstr>Open Sans</vt:lpstr>
      <vt:lpstr>Symbol</vt:lpstr>
      <vt:lpstr>Tahoma</vt:lpstr>
      <vt:lpstr>Times New Roman</vt:lpstr>
      <vt:lpstr>Wingdings</vt:lpstr>
      <vt:lpstr>Motiv1</vt:lpstr>
      <vt:lpstr>Kvalitativní výzkum</vt:lpstr>
      <vt:lpstr>Kvalitativní výzkum</vt:lpstr>
      <vt:lpstr>KVALITATIVNÍ VÝZKUM - CHARAKTERISTIKA</vt:lpstr>
      <vt:lpstr>KVALITATIVNÍ VÝZKUM - CHARAKTERISTIKA</vt:lpstr>
      <vt:lpstr>Hlavní znaky KV</vt:lpstr>
      <vt:lpstr>KVALITATIVNÍ VÝZKUM - CHARAKTERISTIKA</vt:lpstr>
      <vt:lpstr>KVALITATIVNÍ VÝZKUM - CHARAKTERISTIKA</vt:lpstr>
      <vt:lpstr>Cirkulární model výzkumného procesu: princip opakování</vt:lpstr>
      <vt:lpstr>KVALITATIVNÍ VÝZKUM – VE ZDRAVOTNÍCH VĚDÁCH</vt:lpstr>
      <vt:lpstr>KVALITATIVNÍ VÝZKUM – VE ZDRAVOTNÍCH VĚDÁCH – SPECIFICKÁ TÉMATA  </vt:lpstr>
      <vt:lpstr>Kvalitativní výzkum +/-</vt:lpstr>
      <vt:lpstr>Kvalitativní výzkum</vt:lpstr>
      <vt:lpstr>Výbava výzkumníka v kvalitativním výzkumu</vt:lpstr>
      <vt:lpstr>Prezentace aplikace PowerPoint</vt:lpstr>
      <vt:lpstr>KVALITATIVNÍ VS. KVANTITATIVNÍ VÝZKUM</vt:lpstr>
      <vt:lpstr>KVALITATIVNÍ VS. KVANTITATIVNÍ VÝZKUM</vt:lpstr>
      <vt:lpstr>Prezentace aplikace PowerPoint</vt:lpstr>
      <vt:lpstr>Prezentace aplikace PowerPoint</vt:lpstr>
      <vt:lpstr>KVALITATIVNÍ VS. KVANTITATIVNÍ VÝZKUM</vt:lpstr>
      <vt:lpstr>SMÍŠENÝ VÝZKUM</vt:lpstr>
      <vt:lpstr>Smíšený výzkum - Metafora rybářských sítí</vt:lpstr>
      <vt:lpstr>Zvolená metodologie a procedury závisí na</vt:lpstr>
      <vt:lpstr>EBM – PICO otázka pro kvalitativní studie</vt:lpstr>
      <vt:lpstr>Výzkumná otázka – PICO model pro kvalitativní studie</vt:lpstr>
      <vt:lpstr>Výběr a formulace VO - Otázka musí být zkoumatelná</vt:lpstr>
      <vt:lpstr>Výběr a formulace VO</vt:lpstr>
      <vt:lpstr>Výběr a formulace VO – Relevantní a vhodné, potřebné téma</vt:lpstr>
      <vt:lpstr>Výběr a formulace VO – další doporučení</vt:lpstr>
      <vt:lpstr>Příklad klinické (výzkumné) otázky u smysl/ význam/ proces</vt:lpstr>
      <vt:lpstr>TABLE</vt:lpstr>
      <vt:lpstr>Základní typy kvalitativního výzkumu </vt:lpstr>
      <vt:lpstr>Základní typy kvalitativního výzkumu </vt:lpstr>
      <vt:lpstr>Etická vs. emická perspektiva</vt:lpstr>
      <vt:lpstr>Fenomenologie / Fenomenologický rozhovor</vt:lpstr>
      <vt:lpstr>Fenomenologický rozhovor</vt:lpstr>
      <vt:lpstr>Interpretativní fenomenologická analýza (analytické zpracování dat)</vt:lpstr>
      <vt:lpstr>Příklady zahraničních studií / témat z oblasti PA řešených pomocí fenomelogického přístupu  (Thomson, Dykes and Soo Downe, 2011)</vt:lpstr>
      <vt:lpstr>Zakotvená teorie (grounded theory)</vt:lpstr>
      <vt:lpstr>Zakotvená teorie (grounded theory)</vt:lpstr>
      <vt:lpstr>Zakotvená teorie (grounded theory) – obecné shrnutí</vt:lpstr>
      <vt:lpstr>Zakotvená teorie – obecné shrnutí</vt:lpstr>
      <vt:lpstr>Zakotvená teorie - příklad</vt:lpstr>
      <vt:lpstr>Etnografický výzkum</vt:lpstr>
      <vt:lpstr>Etnografický výzkum</vt:lpstr>
      <vt:lpstr>Etnografický výzkum</vt:lpstr>
      <vt:lpstr>Etnografický výzkum</vt:lpstr>
      <vt:lpstr>Etnografický výzkum – příklad  (viz studijní materiál Metodika tvorby závěrečné práce)</vt:lpstr>
      <vt:lpstr>Případová studie</vt:lpstr>
      <vt:lpstr>Případová studie - typy</vt:lpstr>
      <vt:lpstr>Případová studie – sběr a analýza dat</vt:lpstr>
      <vt:lpstr>Případová studie - příklad</vt:lpstr>
      <vt:lpstr>Příklad dalších možných přístupů</vt:lpstr>
      <vt:lpstr>Výběr vzorku</vt:lpstr>
      <vt:lpstr>Výběr vzorku</vt:lpstr>
      <vt:lpstr>Výběr vzorku</vt:lpstr>
      <vt:lpstr>Teoretický vs. statistický výběr</vt:lpstr>
      <vt:lpstr>Výběr vzorku</vt:lpstr>
      <vt:lpstr>Typy vzorkování v kvalitativním výzkumu</vt:lpstr>
      <vt:lpstr>Etika</vt:lpstr>
      <vt:lpstr>Etika</vt:lpstr>
      <vt:lpstr>Etika</vt:lpstr>
      <vt:lpstr>Etika</vt:lpstr>
      <vt:lpstr>Validita kvalitativního výzkumu</vt:lpstr>
      <vt:lpstr>Validita kvalitativního výzkumu a její ověření</vt:lpstr>
      <vt:lpstr>Zajištění kvality výzkumu</vt:lpstr>
      <vt:lpstr>Triangulace</vt:lpstr>
      <vt:lpstr>VĚROHODNOST / DŮVĚRYHODNOST (Trustworthiness)</vt:lpstr>
      <vt:lpstr>Autenticita (Guba a Lincoln, 1989)</vt:lpstr>
      <vt:lpstr>Fáze výzkumného procesu</vt:lpstr>
      <vt:lpstr>Fáze výzkumného procesu</vt:lpstr>
      <vt:lpstr>Návrh výzkumu</vt:lpstr>
      <vt:lpstr>Návrh výzkumu</vt:lpstr>
      <vt:lpstr>Design a metodologie výzkumu</vt:lpstr>
      <vt:lpstr>Konkrétní kroky nutné k realizaci kvalitativního výzkumu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KVALITATIVNÍ VÝZKUM</dc:title>
  <dc:creator>Iva Korábová</dc:creator>
  <cp:lastModifiedBy>Iva Korábová</cp:lastModifiedBy>
  <cp:revision>39</cp:revision>
  <dcterms:created xsi:type="dcterms:W3CDTF">2021-10-18T11:50:29Z</dcterms:created>
  <dcterms:modified xsi:type="dcterms:W3CDTF">2023-12-09T10:59:15Z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0x01010008FE5651468A3D4B90D1EC95A79DCF21</vt:lpwstr>
  </property>
</Properties>
</file>