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3"/>
  </p:notesMasterIdLst>
  <p:handoutMasterIdLst>
    <p:handoutMasterId r:id="rId64"/>
  </p:handoutMasterIdLst>
  <p:sldIdLst>
    <p:sldId id="256" r:id="rId2"/>
    <p:sldId id="327" r:id="rId3"/>
    <p:sldId id="328" r:id="rId4"/>
    <p:sldId id="332" r:id="rId5"/>
    <p:sldId id="329" r:id="rId6"/>
    <p:sldId id="333" r:id="rId7"/>
    <p:sldId id="334" r:id="rId8"/>
    <p:sldId id="335" r:id="rId9"/>
    <p:sldId id="336" r:id="rId10"/>
    <p:sldId id="337" r:id="rId11"/>
    <p:sldId id="330" r:id="rId12"/>
    <p:sldId id="338" r:id="rId13"/>
    <p:sldId id="339" r:id="rId14"/>
    <p:sldId id="340" r:id="rId15"/>
    <p:sldId id="341" r:id="rId16"/>
    <p:sldId id="331" r:id="rId17"/>
    <p:sldId id="342" r:id="rId18"/>
    <p:sldId id="343" r:id="rId19"/>
    <p:sldId id="34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270" r:id="rId30"/>
    <p:sldId id="272" r:id="rId31"/>
    <p:sldId id="304" r:id="rId32"/>
    <p:sldId id="273" r:id="rId33"/>
    <p:sldId id="274" r:id="rId34"/>
    <p:sldId id="275" r:id="rId35"/>
    <p:sldId id="283" r:id="rId36"/>
    <p:sldId id="276" r:id="rId37"/>
    <p:sldId id="285" r:id="rId38"/>
    <p:sldId id="286" r:id="rId39"/>
    <p:sldId id="277" r:id="rId40"/>
    <p:sldId id="278" r:id="rId41"/>
    <p:sldId id="279" r:id="rId42"/>
    <p:sldId id="280" r:id="rId43"/>
    <p:sldId id="281" r:id="rId44"/>
    <p:sldId id="282" r:id="rId45"/>
    <p:sldId id="287" r:id="rId46"/>
    <p:sldId id="288" r:id="rId47"/>
    <p:sldId id="289" r:id="rId48"/>
    <p:sldId id="305" r:id="rId49"/>
    <p:sldId id="290" r:id="rId50"/>
    <p:sldId id="291" r:id="rId51"/>
    <p:sldId id="292" r:id="rId52"/>
    <p:sldId id="293" r:id="rId53"/>
    <p:sldId id="294" r:id="rId54"/>
    <p:sldId id="258" r:id="rId55"/>
    <p:sldId id="259" r:id="rId56"/>
    <p:sldId id="260" r:id="rId57"/>
    <p:sldId id="322" r:id="rId58"/>
    <p:sldId id="324" r:id="rId59"/>
    <p:sldId id="325" r:id="rId60"/>
    <p:sldId id="326" r:id="rId61"/>
    <p:sldId id="284" r:id="rId6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5768" autoAdjust="0"/>
  </p:normalViewPr>
  <p:slideViewPr>
    <p:cSldViewPr snapToGrid="0">
      <p:cViewPr varScale="1">
        <p:scale>
          <a:sx n="108" d="100"/>
          <a:sy n="108" d="100"/>
        </p:scale>
        <p:origin x="732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aldinsight.com/doi/abs/10.1108/07378830610692127" TargetMode="External"/><Relationship Id="rId2" Type="http://schemas.openxmlformats.org/officeDocument/2006/relationships/hyperlink" Target="https://bmcmedicine.biomedcentral.com/articles/10.1186/1741-7015-11-21" TargetMode="External"/><Relationship Id="rId1" Type="http://schemas.openxmlformats.org/officeDocument/2006/relationships/hyperlink" Target="http://qhr.sagepub.com/content/22/10/1435.abstract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bmcmedicine.biomedcentral.com/articles/10.1186/1741-7015-11-21" TargetMode="External"/><Relationship Id="rId2" Type="http://schemas.openxmlformats.org/officeDocument/2006/relationships/hyperlink" Target="http://qhr.sagepub.com/content/22/10/1435.abstract" TargetMode="External"/><Relationship Id="rId1" Type="http://schemas.openxmlformats.org/officeDocument/2006/relationships/hyperlink" Target="http://www.emeraldinsight.com/doi/abs/10.1108/0737883061069212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7E170-6183-4EE5-A012-AD28840586A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23AA10-CF0D-4AF5-83A6-AEA2ABA323D8}">
      <dgm:prSet phldrT="[Text]"/>
      <dgm:spPr/>
      <dgm:t>
        <a:bodyPr/>
        <a:lstStyle/>
        <a:p>
          <a:r>
            <a:rPr lang="cs-CZ" dirty="0"/>
            <a:t>Obsahové pokrytí (vědecké oblasti, typy studií)</a:t>
          </a:r>
          <a:endParaRPr lang="en-GB" dirty="0"/>
        </a:p>
      </dgm:t>
    </dgm:pt>
    <dgm:pt modelId="{0E880F01-F86F-44AE-A514-07914D793C63}" type="parTrans" cxnId="{A4E8F27A-6A30-4900-87D1-69F8886811A4}">
      <dgm:prSet/>
      <dgm:spPr/>
      <dgm:t>
        <a:bodyPr/>
        <a:lstStyle/>
        <a:p>
          <a:endParaRPr lang="en-GB"/>
        </a:p>
      </dgm:t>
    </dgm:pt>
    <dgm:pt modelId="{BEBEF055-D68F-46DC-8C54-508E1CEC5246}" type="sibTrans" cxnId="{A4E8F27A-6A30-4900-87D1-69F8886811A4}">
      <dgm:prSet/>
      <dgm:spPr/>
      <dgm:t>
        <a:bodyPr/>
        <a:lstStyle/>
        <a:p>
          <a:endParaRPr lang="en-GB"/>
        </a:p>
      </dgm:t>
    </dgm:pt>
    <dgm:pt modelId="{19448886-4F88-40EA-90A5-8BF5B3342F78}">
      <dgm:prSet phldrT="[Text]"/>
      <dgm:spPr/>
      <dgm:t>
        <a:bodyPr/>
        <a:lstStyle/>
        <a:p>
          <a:r>
            <a:rPr lang="cs-CZ" dirty="0"/>
            <a:t>Časové pokrytí</a:t>
          </a:r>
          <a:endParaRPr lang="en-GB" dirty="0"/>
        </a:p>
      </dgm:t>
    </dgm:pt>
    <dgm:pt modelId="{C336D3E6-093D-41FD-BC23-DAAA18CF687E}" type="parTrans" cxnId="{C1B3CB69-BBA5-46FE-A91D-3A15DF1D10B1}">
      <dgm:prSet/>
      <dgm:spPr/>
      <dgm:t>
        <a:bodyPr/>
        <a:lstStyle/>
        <a:p>
          <a:endParaRPr lang="en-GB"/>
        </a:p>
      </dgm:t>
    </dgm:pt>
    <dgm:pt modelId="{149221BD-D186-480A-BDBC-816E04B55CB1}" type="sibTrans" cxnId="{C1B3CB69-BBA5-46FE-A91D-3A15DF1D10B1}">
      <dgm:prSet/>
      <dgm:spPr/>
      <dgm:t>
        <a:bodyPr/>
        <a:lstStyle/>
        <a:p>
          <a:endParaRPr lang="en-GB"/>
        </a:p>
      </dgm:t>
    </dgm:pt>
    <dgm:pt modelId="{2D4F41C0-C594-47C4-9D7D-DB8B7E0F6D54}">
      <dgm:prSet phldrT="[Text]"/>
      <dgm:spPr/>
      <dgm:t>
        <a:bodyPr/>
        <a:lstStyle/>
        <a:p>
          <a:r>
            <a:rPr lang="cs-CZ" dirty="0" err="1"/>
            <a:t>Wildcards</a:t>
          </a:r>
          <a:r>
            <a:rPr lang="cs-CZ" dirty="0"/>
            <a:t> </a:t>
          </a:r>
        </a:p>
        <a:p>
          <a:r>
            <a:rPr lang="cs-CZ" dirty="0"/>
            <a:t>(? Vs </a:t>
          </a:r>
          <a:r>
            <a:rPr lang="en-GB" b="1" i="1" dirty="0"/>
            <a:t>#</a:t>
          </a:r>
          <a:r>
            <a:rPr lang="cs-CZ" b="1" i="1" dirty="0"/>
            <a:t>)</a:t>
          </a:r>
          <a:endParaRPr lang="en-GB" dirty="0"/>
        </a:p>
      </dgm:t>
    </dgm:pt>
    <dgm:pt modelId="{6F734125-E10C-4222-9967-53065492F73F}" type="parTrans" cxnId="{5137F4D7-2733-4357-B024-2B6027AE456D}">
      <dgm:prSet/>
      <dgm:spPr/>
      <dgm:t>
        <a:bodyPr/>
        <a:lstStyle/>
        <a:p>
          <a:endParaRPr lang="en-GB"/>
        </a:p>
      </dgm:t>
    </dgm:pt>
    <dgm:pt modelId="{CFE46A72-B3A0-4086-8196-92F830384E48}" type="sibTrans" cxnId="{5137F4D7-2733-4357-B024-2B6027AE456D}">
      <dgm:prSet/>
      <dgm:spPr/>
      <dgm:t>
        <a:bodyPr/>
        <a:lstStyle/>
        <a:p>
          <a:endParaRPr lang="en-GB"/>
        </a:p>
      </dgm:t>
    </dgm:pt>
    <dgm:pt modelId="{92622F7F-74CC-4B96-A59C-6D3C5E89F315}">
      <dgm:prSet phldrT="[Text]"/>
      <dgm:spPr/>
      <dgm:t>
        <a:bodyPr/>
        <a:lstStyle/>
        <a:p>
          <a:r>
            <a:rPr lang="cs-CZ" dirty="0"/>
            <a:t>Vyhledávání frází</a:t>
          </a:r>
          <a:endParaRPr lang="en-GB" dirty="0"/>
        </a:p>
      </dgm:t>
    </dgm:pt>
    <dgm:pt modelId="{6B28BA28-9D20-493C-8408-29E8CCC83A53}" type="parTrans" cxnId="{F6524C95-C06A-483F-8AAE-5BDEC935E7A3}">
      <dgm:prSet/>
      <dgm:spPr/>
      <dgm:t>
        <a:bodyPr/>
        <a:lstStyle/>
        <a:p>
          <a:endParaRPr lang="en-GB"/>
        </a:p>
      </dgm:t>
    </dgm:pt>
    <dgm:pt modelId="{1B14B81E-89CE-44FE-A866-F25DCB89EB50}" type="sibTrans" cxnId="{F6524C95-C06A-483F-8AAE-5BDEC935E7A3}">
      <dgm:prSet/>
      <dgm:spPr/>
      <dgm:t>
        <a:bodyPr/>
        <a:lstStyle/>
        <a:p>
          <a:endParaRPr lang="en-GB"/>
        </a:p>
      </dgm:t>
    </dgm:pt>
    <dgm:pt modelId="{DE0B6825-4E56-4471-8782-A7487072478E}">
      <dgm:prSet phldrT="[Text]"/>
      <dgm:spPr/>
      <dgm:t>
        <a:bodyPr/>
        <a:lstStyle/>
        <a:p>
          <a:r>
            <a:rPr lang="cs-CZ" dirty="0"/>
            <a:t>Thesaurus (</a:t>
          </a:r>
          <a:r>
            <a:rPr lang="cs-CZ" dirty="0" err="1"/>
            <a:t>MeSH</a:t>
          </a:r>
          <a:r>
            <a:rPr lang="cs-CZ" dirty="0"/>
            <a:t>, </a:t>
          </a:r>
          <a:r>
            <a:rPr lang="cs-CZ" dirty="0" err="1"/>
            <a:t>Emtree</a:t>
          </a:r>
          <a:r>
            <a:rPr lang="cs-CZ" dirty="0"/>
            <a:t>)</a:t>
          </a:r>
          <a:endParaRPr lang="en-GB" dirty="0"/>
        </a:p>
      </dgm:t>
    </dgm:pt>
    <dgm:pt modelId="{AED0AC6B-B57D-4D26-A81E-6974D52F8A96}" type="parTrans" cxnId="{E8AAACB2-33F9-4B41-8C04-5CC8D2DE00C1}">
      <dgm:prSet/>
      <dgm:spPr/>
      <dgm:t>
        <a:bodyPr/>
        <a:lstStyle/>
        <a:p>
          <a:endParaRPr lang="en-GB"/>
        </a:p>
      </dgm:t>
    </dgm:pt>
    <dgm:pt modelId="{CE1B9FD9-F257-4028-969B-538213196149}" type="sibTrans" cxnId="{E8AAACB2-33F9-4B41-8C04-5CC8D2DE00C1}">
      <dgm:prSet/>
      <dgm:spPr/>
      <dgm:t>
        <a:bodyPr/>
        <a:lstStyle/>
        <a:p>
          <a:endParaRPr lang="en-GB"/>
        </a:p>
      </dgm:t>
    </dgm:pt>
    <dgm:pt modelId="{BE9A4A6A-FE66-4D9D-A8B9-12F77BFAB307}">
      <dgm:prSet phldrT="[Text]"/>
      <dgm:spPr/>
      <dgm:t>
        <a:bodyPr/>
        <a:lstStyle/>
        <a:p>
          <a:r>
            <a:rPr lang="cs-CZ" dirty="0"/>
            <a:t>Filtry, limitace </a:t>
          </a:r>
          <a:endParaRPr lang="en-GB" dirty="0"/>
        </a:p>
      </dgm:t>
    </dgm:pt>
    <dgm:pt modelId="{DCE2720A-2C68-4871-932E-428B468013CD}" type="parTrans" cxnId="{CDD2A874-9A84-4AA1-918A-816A3338B38F}">
      <dgm:prSet/>
      <dgm:spPr/>
      <dgm:t>
        <a:bodyPr/>
        <a:lstStyle/>
        <a:p>
          <a:endParaRPr lang="en-GB"/>
        </a:p>
      </dgm:t>
    </dgm:pt>
    <dgm:pt modelId="{28D18851-CCD0-4D82-B10E-FCD8F156B321}" type="sibTrans" cxnId="{CDD2A874-9A84-4AA1-918A-816A3338B38F}">
      <dgm:prSet/>
      <dgm:spPr/>
      <dgm:t>
        <a:bodyPr/>
        <a:lstStyle/>
        <a:p>
          <a:endParaRPr lang="en-GB"/>
        </a:p>
      </dgm:t>
    </dgm:pt>
    <dgm:pt modelId="{355C0416-F89C-4AF2-8DFC-199E6CF2DB16}">
      <dgm:prSet phldrT="[Text]"/>
      <dgm:spPr/>
      <dgm:t>
        <a:bodyPr/>
        <a:lstStyle/>
        <a:p>
          <a:r>
            <a:rPr lang="cs-CZ" dirty="0"/>
            <a:t>Pole vyhledávání (</a:t>
          </a:r>
          <a:r>
            <a:rPr lang="cs-CZ" dirty="0" err="1"/>
            <a:t>title</a:t>
          </a:r>
          <a:r>
            <a:rPr lang="cs-CZ" dirty="0"/>
            <a:t>, </a:t>
          </a:r>
          <a:r>
            <a:rPr lang="cs-CZ" dirty="0" err="1"/>
            <a:t>abstract</a:t>
          </a:r>
          <a:r>
            <a:rPr lang="cs-CZ" dirty="0"/>
            <a:t>, </a:t>
          </a:r>
          <a:r>
            <a:rPr lang="cs-CZ" dirty="0" err="1"/>
            <a:t>topic</a:t>
          </a:r>
          <a:r>
            <a:rPr lang="cs-CZ" dirty="0"/>
            <a:t>)</a:t>
          </a:r>
          <a:endParaRPr lang="en-GB" dirty="0"/>
        </a:p>
      </dgm:t>
    </dgm:pt>
    <dgm:pt modelId="{686F043A-F760-4280-A28A-E99B58450FA7}" type="parTrans" cxnId="{8BE37625-582C-4E5F-ADB3-266CFD2B007D}">
      <dgm:prSet/>
      <dgm:spPr/>
      <dgm:t>
        <a:bodyPr/>
        <a:lstStyle/>
        <a:p>
          <a:endParaRPr lang="en-GB"/>
        </a:p>
      </dgm:t>
    </dgm:pt>
    <dgm:pt modelId="{552D3947-61E7-43B7-B8E4-EEBE5F123F1E}" type="sibTrans" cxnId="{8BE37625-582C-4E5F-ADB3-266CFD2B007D}">
      <dgm:prSet/>
      <dgm:spPr/>
      <dgm:t>
        <a:bodyPr/>
        <a:lstStyle/>
        <a:p>
          <a:endParaRPr lang="en-GB"/>
        </a:p>
      </dgm:t>
    </dgm:pt>
    <dgm:pt modelId="{2DB40C6F-16FD-4B6D-B46B-6BB20B9D3C1A}" type="pres">
      <dgm:prSet presAssocID="{4E37E170-6183-4EE5-A012-AD28840586A7}" presName="diagram" presStyleCnt="0">
        <dgm:presLayoutVars>
          <dgm:dir/>
          <dgm:resizeHandles val="exact"/>
        </dgm:presLayoutVars>
      </dgm:prSet>
      <dgm:spPr/>
    </dgm:pt>
    <dgm:pt modelId="{AEA38834-7EB3-4F87-BBC1-0666194FF1B1}" type="pres">
      <dgm:prSet presAssocID="{B523AA10-CF0D-4AF5-83A6-AEA2ABA323D8}" presName="node" presStyleLbl="node1" presStyleIdx="0" presStyleCnt="7">
        <dgm:presLayoutVars>
          <dgm:bulletEnabled val="1"/>
        </dgm:presLayoutVars>
      </dgm:prSet>
      <dgm:spPr/>
    </dgm:pt>
    <dgm:pt modelId="{964F3DF5-3BA4-4026-A754-7AB009CC5B04}" type="pres">
      <dgm:prSet presAssocID="{BEBEF055-D68F-46DC-8C54-508E1CEC5246}" presName="sibTrans" presStyleCnt="0"/>
      <dgm:spPr/>
    </dgm:pt>
    <dgm:pt modelId="{F35C8EEF-3C14-430E-8EC2-B6B493DD81F4}" type="pres">
      <dgm:prSet presAssocID="{19448886-4F88-40EA-90A5-8BF5B3342F78}" presName="node" presStyleLbl="node1" presStyleIdx="1" presStyleCnt="7">
        <dgm:presLayoutVars>
          <dgm:bulletEnabled val="1"/>
        </dgm:presLayoutVars>
      </dgm:prSet>
      <dgm:spPr/>
    </dgm:pt>
    <dgm:pt modelId="{E30C66DE-16B5-4216-93B7-A0DEE6D9F1AD}" type="pres">
      <dgm:prSet presAssocID="{149221BD-D186-480A-BDBC-816E04B55CB1}" presName="sibTrans" presStyleCnt="0"/>
      <dgm:spPr/>
    </dgm:pt>
    <dgm:pt modelId="{4BF4C425-AAFD-45EF-91D9-2F20E0097B74}" type="pres">
      <dgm:prSet presAssocID="{2D4F41C0-C594-47C4-9D7D-DB8B7E0F6D54}" presName="node" presStyleLbl="node1" presStyleIdx="2" presStyleCnt="7">
        <dgm:presLayoutVars>
          <dgm:bulletEnabled val="1"/>
        </dgm:presLayoutVars>
      </dgm:prSet>
      <dgm:spPr/>
    </dgm:pt>
    <dgm:pt modelId="{7EB0FCB4-3EC5-43E8-8FDE-4909B3AAF7AF}" type="pres">
      <dgm:prSet presAssocID="{CFE46A72-B3A0-4086-8196-92F830384E48}" presName="sibTrans" presStyleCnt="0"/>
      <dgm:spPr/>
    </dgm:pt>
    <dgm:pt modelId="{28107EF6-BFBA-4552-ADE5-01E9350D9355}" type="pres">
      <dgm:prSet presAssocID="{92622F7F-74CC-4B96-A59C-6D3C5E89F315}" presName="node" presStyleLbl="node1" presStyleIdx="3" presStyleCnt="7">
        <dgm:presLayoutVars>
          <dgm:bulletEnabled val="1"/>
        </dgm:presLayoutVars>
      </dgm:prSet>
      <dgm:spPr/>
    </dgm:pt>
    <dgm:pt modelId="{ABDC4B77-56A6-4657-B13C-CDD5CD4AB0A1}" type="pres">
      <dgm:prSet presAssocID="{1B14B81E-89CE-44FE-A866-F25DCB89EB50}" presName="sibTrans" presStyleCnt="0"/>
      <dgm:spPr/>
    </dgm:pt>
    <dgm:pt modelId="{DB284FD2-F841-4138-9E27-E93B68A597F5}" type="pres">
      <dgm:prSet presAssocID="{DE0B6825-4E56-4471-8782-A7487072478E}" presName="node" presStyleLbl="node1" presStyleIdx="4" presStyleCnt="7">
        <dgm:presLayoutVars>
          <dgm:bulletEnabled val="1"/>
        </dgm:presLayoutVars>
      </dgm:prSet>
      <dgm:spPr/>
    </dgm:pt>
    <dgm:pt modelId="{CF99F6DA-DBA8-4C76-86A3-0584E6A0DE66}" type="pres">
      <dgm:prSet presAssocID="{CE1B9FD9-F257-4028-969B-538213196149}" presName="sibTrans" presStyleCnt="0"/>
      <dgm:spPr/>
    </dgm:pt>
    <dgm:pt modelId="{E9551B2E-47B1-42B0-B65E-660E324D8B4F}" type="pres">
      <dgm:prSet presAssocID="{BE9A4A6A-FE66-4D9D-A8B9-12F77BFAB307}" presName="node" presStyleLbl="node1" presStyleIdx="5" presStyleCnt="7">
        <dgm:presLayoutVars>
          <dgm:bulletEnabled val="1"/>
        </dgm:presLayoutVars>
      </dgm:prSet>
      <dgm:spPr/>
    </dgm:pt>
    <dgm:pt modelId="{03FFBF0F-3AB7-444B-AECC-5B966E9A7C90}" type="pres">
      <dgm:prSet presAssocID="{28D18851-CCD0-4D82-B10E-FCD8F156B321}" presName="sibTrans" presStyleCnt="0"/>
      <dgm:spPr/>
    </dgm:pt>
    <dgm:pt modelId="{15E8F40A-9CD8-4D3C-B328-F2C7D020A8F0}" type="pres">
      <dgm:prSet presAssocID="{355C0416-F89C-4AF2-8DFC-199E6CF2DB16}" presName="node" presStyleLbl="node1" presStyleIdx="6" presStyleCnt="7">
        <dgm:presLayoutVars>
          <dgm:bulletEnabled val="1"/>
        </dgm:presLayoutVars>
      </dgm:prSet>
      <dgm:spPr/>
    </dgm:pt>
  </dgm:ptLst>
  <dgm:cxnLst>
    <dgm:cxn modelId="{6D3A1C00-DAD0-44B0-8D20-733F91AC38A7}" type="presOf" srcId="{4E37E170-6183-4EE5-A012-AD28840586A7}" destId="{2DB40C6F-16FD-4B6D-B46B-6BB20B9D3C1A}" srcOrd="0" destOrd="0" presId="urn:microsoft.com/office/officeart/2005/8/layout/default"/>
    <dgm:cxn modelId="{8BE37625-582C-4E5F-ADB3-266CFD2B007D}" srcId="{4E37E170-6183-4EE5-A012-AD28840586A7}" destId="{355C0416-F89C-4AF2-8DFC-199E6CF2DB16}" srcOrd="6" destOrd="0" parTransId="{686F043A-F760-4280-A28A-E99B58450FA7}" sibTransId="{552D3947-61E7-43B7-B8E4-EEBE5F123F1E}"/>
    <dgm:cxn modelId="{97A1C23D-D81F-4FB0-A847-1E09E5447BC6}" type="presOf" srcId="{2D4F41C0-C594-47C4-9D7D-DB8B7E0F6D54}" destId="{4BF4C425-AAFD-45EF-91D9-2F20E0097B74}" srcOrd="0" destOrd="0" presId="urn:microsoft.com/office/officeart/2005/8/layout/default"/>
    <dgm:cxn modelId="{392FFA41-5900-4E89-8733-29056E9D2C84}" type="presOf" srcId="{BE9A4A6A-FE66-4D9D-A8B9-12F77BFAB307}" destId="{E9551B2E-47B1-42B0-B65E-660E324D8B4F}" srcOrd="0" destOrd="0" presId="urn:microsoft.com/office/officeart/2005/8/layout/default"/>
    <dgm:cxn modelId="{EA9D5B65-DF40-42A5-A9D6-3FC7600F0CCF}" type="presOf" srcId="{92622F7F-74CC-4B96-A59C-6D3C5E89F315}" destId="{28107EF6-BFBA-4552-ADE5-01E9350D9355}" srcOrd="0" destOrd="0" presId="urn:microsoft.com/office/officeart/2005/8/layout/default"/>
    <dgm:cxn modelId="{C1B3CB69-BBA5-46FE-A91D-3A15DF1D10B1}" srcId="{4E37E170-6183-4EE5-A012-AD28840586A7}" destId="{19448886-4F88-40EA-90A5-8BF5B3342F78}" srcOrd="1" destOrd="0" parTransId="{C336D3E6-093D-41FD-BC23-DAAA18CF687E}" sibTransId="{149221BD-D186-480A-BDBC-816E04B55CB1}"/>
    <dgm:cxn modelId="{2175286A-56DD-46C0-A178-C17165524576}" type="presOf" srcId="{B523AA10-CF0D-4AF5-83A6-AEA2ABA323D8}" destId="{AEA38834-7EB3-4F87-BBC1-0666194FF1B1}" srcOrd="0" destOrd="0" presId="urn:microsoft.com/office/officeart/2005/8/layout/default"/>
    <dgm:cxn modelId="{25F8774E-60CB-4326-B477-0E4E260B4181}" type="presOf" srcId="{355C0416-F89C-4AF2-8DFC-199E6CF2DB16}" destId="{15E8F40A-9CD8-4D3C-B328-F2C7D020A8F0}" srcOrd="0" destOrd="0" presId="urn:microsoft.com/office/officeart/2005/8/layout/default"/>
    <dgm:cxn modelId="{F9033173-5895-494C-B238-FA3FA07A48F2}" type="presOf" srcId="{DE0B6825-4E56-4471-8782-A7487072478E}" destId="{DB284FD2-F841-4138-9E27-E93B68A597F5}" srcOrd="0" destOrd="0" presId="urn:microsoft.com/office/officeart/2005/8/layout/default"/>
    <dgm:cxn modelId="{CDD2A874-9A84-4AA1-918A-816A3338B38F}" srcId="{4E37E170-6183-4EE5-A012-AD28840586A7}" destId="{BE9A4A6A-FE66-4D9D-A8B9-12F77BFAB307}" srcOrd="5" destOrd="0" parTransId="{DCE2720A-2C68-4871-932E-428B468013CD}" sibTransId="{28D18851-CCD0-4D82-B10E-FCD8F156B321}"/>
    <dgm:cxn modelId="{A4E8F27A-6A30-4900-87D1-69F8886811A4}" srcId="{4E37E170-6183-4EE5-A012-AD28840586A7}" destId="{B523AA10-CF0D-4AF5-83A6-AEA2ABA323D8}" srcOrd="0" destOrd="0" parTransId="{0E880F01-F86F-44AE-A514-07914D793C63}" sibTransId="{BEBEF055-D68F-46DC-8C54-508E1CEC5246}"/>
    <dgm:cxn modelId="{F6524C95-C06A-483F-8AAE-5BDEC935E7A3}" srcId="{4E37E170-6183-4EE5-A012-AD28840586A7}" destId="{92622F7F-74CC-4B96-A59C-6D3C5E89F315}" srcOrd="3" destOrd="0" parTransId="{6B28BA28-9D20-493C-8408-29E8CCC83A53}" sibTransId="{1B14B81E-89CE-44FE-A866-F25DCB89EB50}"/>
    <dgm:cxn modelId="{6CD2CF97-5992-4E35-B58D-2BC901CFFC3D}" type="presOf" srcId="{19448886-4F88-40EA-90A5-8BF5B3342F78}" destId="{F35C8EEF-3C14-430E-8EC2-B6B493DD81F4}" srcOrd="0" destOrd="0" presId="urn:microsoft.com/office/officeart/2005/8/layout/default"/>
    <dgm:cxn modelId="{E8AAACB2-33F9-4B41-8C04-5CC8D2DE00C1}" srcId="{4E37E170-6183-4EE5-A012-AD28840586A7}" destId="{DE0B6825-4E56-4471-8782-A7487072478E}" srcOrd="4" destOrd="0" parTransId="{AED0AC6B-B57D-4D26-A81E-6974D52F8A96}" sibTransId="{CE1B9FD9-F257-4028-969B-538213196149}"/>
    <dgm:cxn modelId="{5137F4D7-2733-4357-B024-2B6027AE456D}" srcId="{4E37E170-6183-4EE5-A012-AD28840586A7}" destId="{2D4F41C0-C594-47C4-9D7D-DB8B7E0F6D54}" srcOrd="2" destOrd="0" parTransId="{6F734125-E10C-4222-9967-53065492F73F}" sibTransId="{CFE46A72-B3A0-4086-8196-92F830384E48}"/>
    <dgm:cxn modelId="{2B6507D1-51EF-4521-9DB5-3545815E4109}" type="presParOf" srcId="{2DB40C6F-16FD-4B6D-B46B-6BB20B9D3C1A}" destId="{AEA38834-7EB3-4F87-BBC1-0666194FF1B1}" srcOrd="0" destOrd="0" presId="urn:microsoft.com/office/officeart/2005/8/layout/default"/>
    <dgm:cxn modelId="{7E96140F-5F92-4A1B-8BD7-5EE2DC406ACC}" type="presParOf" srcId="{2DB40C6F-16FD-4B6D-B46B-6BB20B9D3C1A}" destId="{964F3DF5-3BA4-4026-A754-7AB009CC5B04}" srcOrd="1" destOrd="0" presId="urn:microsoft.com/office/officeart/2005/8/layout/default"/>
    <dgm:cxn modelId="{6FC6292C-B813-428C-8304-092A700BE200}" type="presParOf" srcId="{2DB40C6F-16FD-4B6D-B46B-6BB20B9D3C1A}" destId="{F35C8EEF-3C14-430E-8EC2-B6B493DD81F4}" srcOrd="2" destOrd="0" presId="urn:microsoft.com/office/officeart/2005/8/layout/default"/>
    <dgm:cxn modelId="{2A1BDA5B-E3DA-460F-9C9F-C21CA8ECD75C}" type="presParOf" srcId="{2DB40C6F-16FD-4B6D-B46B-6BB20B9D3C1A}" destId="{E30C66DE-16B5-4216-93B7-A0DEE6D9F1AD}" srcOrd="3" destOrd="0" presId="urn:microsoft.com/office/officeart/2005/8/layout/default"/>
    <dgm:cxn modelId="{B76FC4BC-B199-45A8-A5FF-58C58AF3D70F}" type="presParOf" srcId="{2DB40C6F-16FD-4B6D-B46B-6BB20B9D3C1A}" destId="{4BF4C425-AAFD-45EF-91D9-2F20E0097B74}" srcOrd="4" destOrd="0" presId="urn:microsoft.com/office/officeart/2005/8/layout/default"/>
    <dgm:cxn modelId="{39B1D978-8DA6-4A2C-BCCE-85027E83C80D}" type="presParOf" srcId="{2DB40C6F-16FD-4B6D-B46B-6BB20B9D3C1A}" destId="{7EB0FCB4-3EC5-43E8-8FDE-4909B3AAF7AF}" srcOrd="5" destOrd="0" presId="urn:microsoft.com/office/officeart/2005/8/layout/default"/>
    <dgm:cxn modelId="{147CBA2A-F57A-4B22-A766-9C6CC12ED737}" type="presParOf" srcId="{2DB40C6F-16FD-4B6D-B46B-6BB20B9D3C1A}" destId="{28107EF6-BFBA-4552-ADE5-01E9350D9355}" srcOrd="6" destOrd="0" presId="urn:microsoft.com/office/officeart/2005/8/layout/default"/>
    <dgm:cxn modelId="{158D8EA2-CA37-4189-9A65-C7255E6BAF5B}" type="presParOf" srcId="{2DB40C6F-16FD-4B6D-B46B-6BB20B9D3C1A}" destId="{ABDC4B77-56A6-4657-B13C-CDD5CD4AB0A1}" srcOrd="7" destOrd="0" presId="urn:microsoft.com/office/officeart/2005/8/layout/default"/>
    <dgm:cxn modelId="{206AAAFA-0FF0-410D-ACF3-7622B3A715C7}" type="presParOf" srcId="{2DB40C6F-16FD-4B6D-B46B-6BB20B9D3C1A}" destId="{DB284FD2-F841-4138-9E27-E93B68A597F5}" srcOrd="8" destOrd="0" presId="urn:microsoft.com/office/officeart/2005/8/layout/default"/>
    <dgm:cxn modelId="{DB563BEE-455A-477C-A6AD-E8760D17884E}" type="presParOf" srcId="{2DB40C6F-16FD-4B6D-B46B-6BB20B9D3C1A}" destId="{CF99F6DA-DBA8-4C76-86A3-0584E6A0DE66}" srcOrd="9" destOrd="0" presId="urn:microsoft.com/office/officeart/2005/8/layout/default"/>
    <dgm:cxn modelId="{896F53CC-B833-4D5A-94B0-B2EF393B5FE0}" type="presParOf" srcId="{2DB40C6F-16FD-4B6D-B46B-6BB20B9D3C1A}" destId="{E9551B2E-47B1-42B0-B65E-660E324D8B4F}" srcOrd="10" destOrd="0" presId="urn:microsoft.com/office/officeart/2005/8/layout/default"/>
    <dgm:cxn modelId="{D7C49136-F6D7-4E3A-9E43-B558E4F09FB3}" type="presParOf" srcId="{2DB40C6F-16FD-4B6D-B46B-6BB20B9D3C1A}" destId="{03FFBF0F-3AB7-444B-AECC-5B966E9A7C90}" srcOrd="11" destOrd="0" presId="urn:microsoft.com/office/officeart/2005/8/layout/default"/>
    <dgm:cxn modelId="{DB02B20C-D891-4B90-9594-0685181C7D1F}" type="presParOf" srcId="{2DB40C6F-16FD-4B6D-B46B-6BB20B9D3C1A}" destId="{15E8F40A-9CD8-4D3C-B328-F2C7D020A8F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E91BD-D07E-45D5-AF70-77175A642E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8A9F4C-0D5E-4F13-9FC3-BD05D0F5CA5C}">
      <dgm:prSet phldrT="[Text]"/>
      <dgm:spPr/>
      <dgm:t>
        <a:bodyPr/>
        <a:lstStyle/>
        <a:p>
          <a:r>
            <a:rPr lang="cs-CZ" dirty="0"/>
            <a:t>SPICE </a:t>
          </a:r>
          <a:endParaRPr lang="en-GB" dirty="0"/>
        </a:p>
      </dgm:t>
    </dgm:pt>
    <dgm:pt modelId="{6D26E6F2-7B1E-4F80-9B83-27D480417E35}" type="parTrans" cxnId="{5869AA53-B6A0-45D8-93D6-4C0AD42E7749}">
      <dgm:prSet/>
      <dgm:spPr/>
      <dgm:t>
        <a:bodyPr/>
        <a:lstStyle/>
        <a:p>
          <a:endParaRPr lang="en-GB"/>
        </a:p>
      </dgm:t>
    </dgm:pt>
    <dgm:pt modelId="{8A4549C7-5548-408D-9391-3085151F53D0}" type="sibTrans" cxnId="{5869AA53-B6A0-45D8-93D6-4C0AD42E7749}">
      <dgm:prSet/>
      <dgm:spPr/>
      <dgm:t>
        <a:bodyPr/>
        <a:lstStyle/>
        <a:p>
          <a:endParaRPr lang="en-GB"/>
        </a:p>
      </dgm:t>
    </dgm:pt>
    <dgm:pt modelId="{A318D9E4-4091-4D94-ADDA-29BA0D70196E}">
      <dgm:prSet phldrT="[Text]"/>
      <dgm:spPr/>
      <dgm:t>
        <a:bodyPr/>
        <a:lstStyle/>
        <a:p>
          <a:r>
            <a:rPr lang="en-GB" sz="1400" b="1" i="0" dirty="0"/>
            <a:t>S</a:t>
          </a:r>
          <a:r>
            <a:rPr lang="en-GB" sz="1400" b="0" i="0" dirty="0"/>
            <a:t> Setting – </a:t>
          </a:r>
          <a:r>
            <a:rPr lang="cs-CZ" sz="1400" b="0" i="0" dirty="0"/>
            <a:t>Kde</a:t>
          </a:r>
          <a:r>
            <a:rPr lang="en-GB" sz="1400" b="0" i="0" dirty="0"/>
            <a:t>? </a:t>
          </a:r>
          <a:r>
            <a:rPr lang="cs-CZ" sz="1400" b="0" i="0" dirty="0"/>
            <a:t>V jakém kontextu?</a:t>
          </a:r>
          <a:endParaRPr lang="en-GB" sz="1400" dirty="0"/>
        </a:p>
      </dgm:t>
    </dgm:pt>
    <dgm:pt modelId="{5B78A4A5-C2B5-4C36-9DD2-762158C91354}" type="parTrans" cxnId="{7FB86E0F-E9FA-4937-922B-968B1A38F184}">
      <dgm:prSet/>
      <dgm:spPr/>
      <dgm:t>
        <a:bodyPr/>
        <a:lstStyle/>
        <a:p>
          <a:endParaRPr lang="en-GB"/>
        </a:p>
      </dgm:t>
    </dgm:pt>
    <dgm:pt modelId="{C761026E-68B1-4013-ABB1-086580FD16BE}" type="sibTrans" cxnId="{7FB86E0F-E9FA-4937-922B-968B1A38F184}">
      <dgm:prSet/>
      <dgm:spPr/>
      <dgm:t>
        <a:bodyPr/>
        <a:lstStyle/>
        <a:p>
          <a:endParaRPr lang="en-GB"/>
        </a:p>
      </dgm:t>
    </dgm:pt>
    <dgm:pt modelId="{ED513C75-88E5-46CE-BC60-E918F994F259}">
      <dgm:prSet phldrT="[Text]"/>
      <dgm:spPr/>
      <dgm:t>
        <a:bodyPr/>
        <a:lstStyle/>
        <a:p>
          <a:r>
            <a:rPr lang="cs-CZ" dirty="0"/>
            <a:t>SPIDER</a:t>
          </a:r>
          <a:endParaRPr lang="en-GB" dirty="0"/>
        </a:p>
      </dgm:t>
    </dgm:pt>
    <dgm:pt modelId="{856427CC-2F4D-435A-9294-CC3D306C6919}" type="parTrans" cxnId="{4022D613-BE58-4303-82FC-DD3CEEF9ACEE}">
      <dgm:prSet/>
      <dgm:spPr/>
      <dgm:t>
        <a:bodyPr/>
        <a:lstStyle/>
        <a:p>
          <a:endParaRPr lang="en-GB"/>
        </a:p>
      </dgm:t>
    </dgm:pt>
    <dgm:pt modelId="{37CD300E-BA93-470D-ACE9-E1BB00B9C192}" type="sibTrans" cxnId="{4022D613-BE58-4303-82FC-DD3CEEF9ACEE}">
      <dgm:prSet/>
      <dgm:spPr/>
      <dgm:t>
        <a:bodyPr/>
        <a:lstStyle/>
        <a:p>
          <a:endParaRPr lang="en-GB"/>
        </a:p>
      </dgm:t>
    </dgm:pt>
    <dgm:pt modelId="{0724C7FA-FEFB-4029-BCE0-BAD56E80877D}">
      <dgm:prSet phldrT="[Text]"/>
      <dgm:spPr/>
      <dgm:t>
        <a:bodyPr/>
        <a:lstStyle/>
        <a:p>
          <a:r>
            <a:rPr lang="en-GB" sz="1600" b="1" i="0" dirty="0"/>
            <a:t>S</a:t>
          </a:r>
          <a:r>
            <a:rPr lang="en-GB" sz="1600" b="0" i="0" dirty="0"/>
            <a:t> Sample</a:t>
          </a:r>
          <a:r>
            <a:rPr lang="cs-CZ" sz="1600" b="0" i="0" dirty="0"/>
            <a:t> - soubor</a:t>
          </a:r>
          <a:endParaRPr lang="en-GB" sz="1600" dirty="0"/>
        </a:p>
      </dgm:t>
    </dgm:pt>
    <dgm:pt modelId="{DD3834F7-99F8-4695-B1B0-39F5FF58D191}" type="parTrans" cxnId="{280ACFE0-6255-4594-B190-44EF76BFDD5C}">
      <dgm:prSet/>
      <dgm:spPr/>
      <dgm:t>
        <a:bodyPr/>
        <a:lstStyle/>
        <a:p>
          <a:endParaRPr lang="en-GB"/>
        </a:p>
      </dgm:t>
    </dgm:pt>
    <dgm:pt modelId="{7FE2865D-4322-465A-9E6B-782AACC63BFF}" type="sibTrans" cxnId="{280ACFE0-6255-4594-B190-44EF76BFDD5C}">
      <dgm:prSet/>
      <dgm:spPr/>
      <dgm:t>
        <a:bodyPr/>
        <a:lstStyle/>
        <a:p>
          <a:endParaRPr lang="en-GB"/>
        </a:p>
      </dgm:t>
    </dgm:pt>
    <dgm:pt modelId="{B98E2410-B40C-4DF1-BFE5-68DEE4D1D60D}">
      <dgm:prSet phldrT="[Text]"/>
      <dgm:spPr/>
      <dgm:t>
        <a:bodyPr/>
        <a:lstStyle/>
        <a:p>
          <a:r>
            <a:rPr lang="cs-CZ" dirty="0"/>
            <a:t>CMO </a:t>
          </a:r>
          <a:r>
            <a:rPr lang="cs-CZ" dirty="0" err="1"/>
            <a:t>or</a:t>
          </a:r>
          <a:r>
            <a:rPr lang="cs-CZ" dirty="0"/>
            <a:t> CIMO </a:t>
          </a:r>
          <a:r>
            <a:rPr lang="cs-CZ" dirty="0" err="1"/>
            <a:t>realist</a:t>
          </a:r>
          <a:r>
            <a:rPr lang="cs-CZ" dirty="0"/>
            <a:t> </a:t>
          </a:r>
          <a:r>
            <a:rPr lang="cs-CZ" dirty="0" err="1"/>
            <a:t>syntheses</a:t>
          </a:r>
          <a:endParaRPr lang="en-GB" dirty="0"/>
        </a:p>
      </dgm:t>
    </dgm:pt>
    <dgm:pt modelId="{7571EDD4-F849-4039-9E9D-3266141600BE}" type="parTrans" cxnId="{40A12033-B325-411F-955B-F3E6DE886589}">
      <dgm:prSet/>
      <dgm:spPr/>
      <dgm:t>
        <a:bodyPr/>
        <a:lstStyle/>
        <a:p>
          <a:endParaRPr lang="en-GB"/>
        </a:p>
      </dgm:t>
    </dgm:pt>
    <dgm:pt modelId="{7ED478C2-8C3C-4E6F-A363-A18A268672E1}" type="sibTrans" cxnId="{40A12033-B325-411F-955B-F3E6DE886589}">
      <dgm:prSet/>
      <dgm:spPr/>
      <dgm:t>
        <a:bodyPr/>
        <a:lstStyle/>
        <a:p>
          <a:endParaRPr lang="en-GB"/>
        </a:p>
      </dgm:t>
    </dgm:pt>
    <dgm:pt modelId="{E13B6A4E-56BA-4F84-95EB-BCE57820D999}">
      <dgm:prSet phldrT="[Text]"/>
      <dgm:spPr/>
      <dgm:t>
        <a:bodyPr/>
        <a:lstStyle/>
        <a:p>
          <a:r>
            <a:rPr lang="en-GB" sz="1600" b="1" i="0" dirty="0"/>
            <a:t>C</a:t>
          </a:r>
          <a:r>
            <a:rPr lang="en-GB" sz="1600" b="0" i="0" dirty="0"/>
            <a:t> Context</a:t>
          </a:r>
          <a:r>
            <a:rPr lang="cs-CZ" sz="1600" b="0" i="0" dirty="0"/>
            <a:t> - kontext</a:t>
          </a:r>
          <a:endParaRPr lang="en-GB" sz="1600" dirty="0"/>
        </a:p>
      </dgm:t>
    </dgm:pt>
    <dgm:pt modelId="{F806016E-D30F-40FA-8773-76C1D4859130}" type="parTrans" cxnId="{7C27DD0F-CCCE-4E2F-B160-05205007DCC1}">
      <dgm:prSet/>
      <dgm:spPr/>
      <dgm:t>
        <a:bodyPr/>
        <a:lstStyle/>
        <a:p>
          <a:endParaRPr lang="en-GB"/>
        </a:p>
      </dgm:t>
    </dgm:pt>
    <dgm:pt modelId="{DA5AFE14-2C7F-4E72-B3A0-CF477A52D49F}" type="sibTrans" cxnId="{7C27DD0F-CCCE-4E2F-B160-05205007DCC1}">
      <dgm:prSet/>
      <dgm:spPr/>
      <dgm:t>
        <a:bodyPr/>
        <a:lstStyle/>
        <a:p>
          <a:endParaRPr lang="en-GB"/>
        </a:p>
      </dgm:t>
    </dgm:pt>
    <dgm:pt modelId="{0556822B-67DA-4533-A50E-A639431CA8A2}">
      <dgm:prSet/>
      <dgm:spPr/>
      <dgm:t>
        <a:bodyPr/>
        <a:lstStyle/>
        <a:p>
          <a:r>
            <a:rPr lang="en-GB" sz="1400" b="1" i="0" dirty="0"/>
            <a:t>P</a:t>
          </a:r>
          <a:r>
            <a:rPr lang="en-GB" sz="1400" b="0" i="0" dirty="0"/>
            <a:t> Perspective – </a:t>
          </a:r>
          <a:r>
            <a:rPr lang="cs-CZ" sz="1400" b="0" i="0" dirty="0"/>
            <a:t>Pro koho</a:t>
          </a:r>
          <a:r>
            <a:rPr lang="en-GB" sz="1400" b="0" i="0" dirty="0"/>
            <a:t>?</a:t>
          </a:r>
        </a:p>
      </dgm:t>
    </dgm:pt>
    <dgm:pt modelId="{57970F92-5D15-4F46-AA74-F86BA6020953}" type="parTrans" cxnId="{8EB53174-0ADE-4466-86ED-DAD1585B2B99}">
      <dgm:prSet/>
      <dgm:spPr/>
      <dgm:t>
        <a:bodyPr/>
        <a:lstStyle/>
        <a:p>
          <a:endParaRPr lang="en-GB"/>
        </a:p>
      </dgm:t>
    </dgm:pt>
    <dgm:pt modelId="{68EA2F2F-3BA2-4362-B769-768D1FB07E76}" type="sibTrans" cxnId="{8EB53174-0ADE-4466-86ED-DAD1585B2B99}">
      <dgm:prSet/>
      <dgm:spPr/>
      <dgm:t>
        <a:bodyPr/>
        <a:lstStyle/>
        <a:p>
          <a:endParaRPr lang="en-GB"/>
        </a:p>
      </dgm:t>
    </dgm:pt>
    <dgm:pt modelId="{C18529B2-9A18-4294-82CD-F955E7CAF3B7}">
      <dgm:prSet/>
      <dgm:spPr/>
      <dgm:t>
        <a:bodyPr/>
        <a:lstStyle/>
        <a:p>
          <a:r>
            <a:rPr lang="en-GB" sz="1400" b="1" i="0" dirty="0"/>
            <a:t>I</a:t>
          </a:r>
          <a:r>
            <a:rPr lang="en-GB" sz="1400" b="0" i="0" dirty="0"/>
            <a:t> Intervention (Phenomenon of Interest)</a:t>
          </a:r>
          <a:r>
            <a:rPr lang="cs-CZ" sz="1400" b="0" i="0" dirty="0"/>
            <a:t> </a:t>
          </a:r>
          <a:r>
            <a:rPr lang="en-GB" sz="1400" b="0" i="0" dirty="0"/>
            <a:t>– </a:t>
          </a:r>
          <a:r>
            <a:rPr lang="cs-CZ" sz="1400" b="0" i="0" dirty="0"/>
            <a:t>Co</a:t>
          </a:r>
          <a:r>
            <a:rPr lang="en-GB" sz="1400" b="0" i="0" dirty="0"/>
            <a:t>?</a:t>
          </a:r>
        </a:p>
      </dgm:t>
    </dgm:pt>
    <dgm:pt modelId="{48C897FB-11C4-46EB-A994-4A86B2BDD6BC}" type="parTrans" cxnId="{0D386AE9-D896-46C7-A8AC-1114CBA7923F}">
      <dgm:prSet/>
      <dgm:spPr/>
      <dgm:t>
        <a:bodyPr/>
        <a:lstStyle/>
        <a:p>
          <a:endParaRPr lang="en-GB"/>
        </a:p>
      </dgm:t>
    </dgm:pt>
    <dgm:pt modelId="{1FFCE52C-E34C-48A1-85D4-10066FBA659D}" type="sibTrans" cxnId="{0D386AE9-D896-46C7-A8AC-1114CBA7923F}">
      <dgm:prSet/>
      <dgm:spPr/>
      <dgm:t>
        <a:bodyPr/>
        <a:lstStyle/>
        <a:p>
          <a:endParaRPr lang="en-GB"/>
        </a:p>
      </dgm:t>
    </dgm:pt>
    <dgm:pt modelId="{22A2395E-3511-4CA8-924F-2E07E88A7E34}">
      <dgm:prSet/>
      <dgm:spPr/>
      <dgm:t>
        <a:bodyPr/>
        <a:lstStyle/>
        <a:p>
          <a:r>
            <a:rPr lang="en-GB" sz="1400" b="1" i="0" dirty="0"/>
            <a:t>C</a:t>
          </a:r>
          <a:r>
            <a:rPr lang="en-GB" sz="1400" b="0" i="0" dirty="0"/>
            <a:t> Comparison – </a:t>
          </a:r>
          <a:r>
            <a:rPr lang="cs-CZ" sz="1400" b="0" i="0" dirty="0"/>
            <a:t>Co dalšího/jiného</a:t>
          </a:r>
          <a:r>
            <a:rPr lang="en-GB" sz="1400" b="0" i="0" dirty="0"/>
            <a:t>?</a:t>
          </a:r>
        </a:p>
      </dgm:t>
    </dgm:pt>
    <dgm:pt modelId="{31D45ABE-407C-4475-9932-381738BA3A55}" type="parTrans" cxnId="{33292A18-69EC-47B6-8190-76BCA2DA4D9A}">
      <dgm:prSet/>
      <dgm:spPr/>
      <dgm:t>
        <a:bodyPr/>
        <a:lstStyle/>
        <a:p>
          <a:endParaRPr lang="en-GB"/>
        </a:p>
      </dgm:t>
    </dgm:pt>
    <dgm:pt modelId="{994B116F-25BE-4A24-A3EF-E4A0A9F4D26F}" type="sibTrans" cxnId="{33292A18-69EC-47B6-8190-76BCA2DA4D9A}">
      <dgm:prSet/>
      <dgm:spPr/>
      <dgm:t>
        <a:bodyPr/>
        <a:lstStyle/>
        <a:p>
          <a:endParaRPr lang="en-GB"/>
        </a:p>
      </dgm:t>
    </dgm:pt>
    <dgm:pt modelId="{9CE79EB6-8B03-4048-BAF3-20D84F4FD3E1}">
      <dgm:prSet custT="1"/>
      <dgm:spPr/>
      <dgm:t>
        <a:bodyPr/>
        <a:lstStyle/>
        <a:p>
          <a:r>
            <a:rPr lang="en-GB" sz="1400" b="1" i="0" dirty="0"/>
            <a:t>E</a:t>
          </a:r>
          <a:r>
            <a:rPr lang="en-GB" sz="1400" b="0" i="0" dirty="0"/>
            <a:t> Evaluation – </a:t>
          </a:r>
          <a:r>
            <a:rPr lang="cs-CZ" sz="1400" b="0" i="0" dirty="0"/>
            <a:t>Jak dobře</a:t>
          </a:r>
          <a:r>
            <a:rPr lang="en-GB" sz="1400" b="0" i="0" dirty="0"/>
            <a:t>? </a:t>
          </a:r>
          <a:r>
            <a:rPr lang="cs-CZ" sz="1400" b="0" i="0" dirty="0"/>
            <a:t>Jaký je výsledek</a:t>
          </a:r>
          <a:r>
            <a:rPr lang="en-GB" sz="1400" b="0" i="0" dirty="0"/>
            <a:t>?</a:t>
          </a:r>
        </a:p>
      </dgm:t>
    </dgm:pt>
    <dgm:pt modelId="{900768CA-F843-4452-AE1D-D43E3CA7B837}" type="parTrans" cxnId="{D6E47DF7-158E-4A1D-8573-FFE7FFBD138F}">
      <dgm:prSet/>
      <dgm:spPr/>
      <dgm:t>
        <a:bodyPr/>
        <a:lstStyle/>
        <a:p>
          <a:endParaRPr lang="en-GB"/>
        </a:p>
      </dgm:t>
    </dgm:pt>
    <dgm:pt modelId="{F612B9B7-B986-438C-AD97-1253B4185F09}" type="sibTrans" cxnId="{D6E47DF7-158E-4A1D-8573-FFE7FFBD138F}">
      <dgm:prSet/>
      <dgm:spPr/>
      <dgm:t>
        <a:bodyPr/>
        <a:lstStyle/>
        <a:p>
          <a:endParaRPr lang="en-GB"/>
        </a:p>
      </dgm:t>
    </dgm:pt>
    <dgm:pt modelId="{B7314B5E-A28E-4DEE-B8C1-9757BACB7FEE}">
      <dgm:prSet/>
      <dgm:spPr/>
      <dgm:t>
        <a:bodyPr/>
        <a:lstStyle/>
        <a:p>
          <a:r>
            <a:rPr lang="en-GB" sz="1600" b="1" i="0" dirty="0"/>
            <a:t>PI</a:t>
          </a:r>
          <a:r>
            <a:rPr lang="en-GB" sz="1600" b="0" i="0" dirty="0"/>
            <a:t> Phenomenon of</a:t>
          </a:r>
          <a:r>
            <a:rPr lang="en-GB" sz="1600" b="1" i="0" dirty="0"/>
            <a:t> </a:t>
          </a:r>
          <a:r>
            <a:rPr lang="en-GB" sz="1600" b="0" i="0" dirty="0"/>
            <a:t>Interest</a:t>
          </a:r>
          <a:r>
            <a:rPr lang="cs-CZ" sz="1600" b="0" i="0" dirty="0"/>
            <a:t> – fenomén zájmu</a:t>
          </a:r>
          <a:endParaRPr lang="en-GB" sz="1600" b="0" i="0" dirty="0"/>
        </a:p>
      </dgm:t>
    </dgm:pt>
    <dgm:pt modelId="{411B5EA1-D5CB-4793-AEFB-96ECEAB65FB8}" type="parTrans" cxnId="{11539479-4221-49FC-A0CA-6CE7B5761FC9}">
      <dgm:prSet/>
      <dgm:spPr/>
      <dgm:t>
        <a:bodyPr/>
        <a:lstStyle/>
        <a:p>
          <a:endParaRPr lang="en-GB"/>
        </a:p>
      </dgm:t>
    </dgm:pt>
    <dgm:pt modelId="{8EA76112-58E7-4DA5-8B89-50D257BD8A16}" type="sibTrans" cxnId="{11539479-4221-49FC-A0CA-6CE7B5761FC9}">
      <dgm:prSet/>
      <dgm:spPr/>
      <dgm:t>
        <a:bodyPr/>
        <a:lstStyle/>
        <a:p>
          <a:endParaRPr lang="en-GB"/>
        </a:p>
      </dgm:t>
    </dgm:pt>
    <dgm:pt modelId="{59798653-A839-430D-92B2-D1EBE1322C7E}">
      <dgm:prSet/>
      <dgm:spPr/>
      <dgm:t>
        <a:bodyPr/>
        <a:lstStyle/>
        <a:p>
          <a:r>
            <a:rPr lang="en-GB" sz="1600" b="1" i="0" dirty="0"/>
            <a:t>D</a:t>
          </a:r>
          <a:r>
            <a:rPr lang="en-GB" sz="1600" b="0" i="0" dirty="0"/>
            <a:t> Design</a:t>
          </a:r>
          <a:r>
            <a:rPr lang="cs-CZ" sz="1600" b="0" i="0" dirty="0"/>
            <a:t> - dizajn</a:t>
          </a:r>
          <a:endParaRPr lang="en-GB" sz="1600" b="0" i="0" dirty="0"/>
        </a:p>
      </dgm:t>
    </dgm:pt>
    <dgm:pt modelId="{89BDB1AF-34F1-4207-A54F-0DA1C28C0147}" type="parTrans" cxnId="{900E45FF-A963-4E12-98E4-4E6F06FB8DD3}">
      <dgm:prSet/>
      <dgm:spPr/>
      <dgm:t>
        <a:bodyPr/>
        <a:lstStyle/>
        <a:p>
          <a:endParaRPr lang="en-GB"/>
        </a:p>
      </dgm:t>
    </dgm:pt>
    <dgm:pt modelId="{AEB672FE-61BF-4F95-BDD1-2A530D5F00BD}" type="sibTrans" cxnId="{900E45FF-A963-4E12-98E4-4E6F06FB8DD3}">
      <dgm:prSet/>
      <dgm:spPr/>
      <dgm:t>
        <a:bodyPr/>
        <a:lstStyle/>
        <a:p>
          <a:endParaRPr lang="en-GB"/>
        </a:p>
      </dgm:t>
    </dgm:pt>
    <dgm:pt modelId="{04F80CA4-185B-491E-90E0-E593C9EC5A1B}">
      <dgm:prSet/>
      <dgm:spPr/>
      <dgm:t>
        <a:bodyPr/>
        <a:lstStyle/>
        <a:p>
          <a:r>
            <a:rPr lang="en-GB" sz="1600" b="1" i="0" dirty="0"/>
            <a:t>E</a:t>
          </a:r>
          <a:r>
            <a:rPr lang="en-GB" sz="1600" b="0" i="0" dirty="0"/>
            <a:t> Evaluation</a:t>
          </a:r>
          <a:r>
            <a:rPr lang="cs-CZ" sz="1600" b="0" i="0" dirty="0"/>
            <a:t> - hodnocení</a:t>
          </a:r>
          <a:endParaRPr lang="en-GB" sz="1600" b="0" i="0" dirty="0"/>
        </a:p>
      </dgm:t>
    </dgm:pt>
    <dgm:pt modelId="{6CA61B5A-D3DC-461B-92FE-143313114B09}" type="parTrans" cxnId="{DD5BAA89-4BBD-40BE-89CF-5E7A346A610D}">
      <dgm:prSet/>
      <dgm:spPr/>
      <dgm:t>
        <a:bodyPr/>
        <a:lstStyle/>
        <a:p>
          <a:endParaRPr lang="en-GB"/>
        </a:p>
      </dgm:t>
    </dgm:pt>
    <dgm:pt modelId="{E61DBFA6-ACE7-4720-8097-2665A32A6E8D}" type="sibTrans" cxnId="{DD5BAA89-4BBD-40BE-89CF-5E7A346A610D}">
      <dgm:prSet/>
      <dgm:spPr/>
      <dgm:t>
        <a:bodyPr/>
        <a:lstStyle/>
        <a:p>
          <a:endParaRPr lang="en-GB"/>
        </a:p>
      </dgm:t>
    </dgm:pt>
    <dgm:pt modelId="{32D288B7-537A-4C0A-9643-F0C4884FC953}">
      <dgm:prSet/>
      <dgm:spPr/>
      <dgm:t>
        <a:bodyPr/>
        <a:lstStyle/>
        <a:p>
          <a:r>
            <a:rPr lang="en-GB" sz="1600" b="1" i="0" dirty="0"/>
            <a:t>R</a:t>
          </a:r>
          <a:r>
            <a:rPr lang="en-GB" sz="1600" b="0" i="0" dirty="0"/>
            <a:t> Research type</a:t>
          </a:r>
          <a:r>
            <a:rPr lang="cs-CZ" sz="1600" b="0" i="0" dirty="0"/>
            <a:t> - typ výzkumu</a:t>
          </a:r>
          <a:endParaRPr lang="en-GB" sz="1600" b="0" i="0" dirty="0"/>
        </a:p>
      </dgm:t>
    </dgm:pt>
    <dgm:pt modelId="{1E61C10D-B36D-4E39-963F-34689F4DAFE4}" type="parTrans" cxnId="{A8D5A6E6-C37C-4D8E-A933-37DC13D01208}">
      <dgm:prSet/>
      <dgm:spPr/>
      <dgm:t>
        <a:bodyPr/>
        <a:lstStyle/>
        <a:p>
          <a:endParaRPr lang="en-GB"/>
        </a:p>
      </dgm:t>
    </dgm:pt>
    <dgm:pt modelId="{4A075A41-C445-49F4-BC3F-0B36EB80C7AB}" type="sibTrans" cxnId="{A8D5A6E6-C37C-4D8E-A933-37DC13D01208}">
      <dgm:prSet/>
      <dgm:spPr/>
      <dgm:t>
        <a:bodyPr/>
        <a:lstStyle/>
        <a:p>
          <a:endParaRPr lang="en-GB"/>
        </a:p>
      </dgm:t>
    </dgm:pt>
    <dgm:pt modelId="{B95389A1-5CEC-426C-984D-0584DA0F19BA}">
      <dgm:prSet custT="1"/>
      <dgm:spPr/>
      <dgm:t>
        <a:bodyPr/>
        <a:lstStyle/>
        <a:p>
          <a:r>
            <a:rPr lang="cs-CZ" sz="1050" b="0" i="0" dirty="0"/>
            <a:t>*</a:t>
          </a:r>
          <a:r>
            <a:rPr lang="en-GB" sz="1050" b="0" i="0" dirty="0"/>
            <a:t>Cooke A, Smith D &amp;Booth A. </a:t>
          </a:r>
          <a:r>
            <a:rPr lang="en-GB" sz="1050" b="0" i="0" dirty="0">
              <a:hlinkClick xmlns:r="http://schemas.openxmlformats.org/officeDocument/2006/relationships" r:id="rId1"/>
            </a:rPr>
            <a:t>Beyond PICO: The SPIDER Tool for Qualitative Evidence </a:t>
          </a:r>
          <a:r>
            <a:rPr lang="en-GB" sz="1050" b="0" i="0" dirty="0" err="1">
              <a:hlinkClick xmlns:r="http://schemas.openxmlformats.org/officeDocument/2006/relationships" r:id="rId1"/>
            </a:rPr>
            <a:t>Synthesis.Links</a:t>
          </a:r>
          <a:r>
            <a:rPr lang="en-GB" sz="1050" b="0" i="0" dirty="0">
              <a:hlinkClick xmlns:r="http://schemas.openxmlformats.org/officeDocument/2006/relationships" r:id="rId1"/>
            </a:rPr>
            <a:t> to an external site.</a:t>
          </a:r>
          <a:r>
            <a:rPr lang="en-GB" sz="1050" b="0" i="0" dirty="0"/>
            <a:t> Qual Health Res. 2012; 22(10) 1435-1443. </a:t>
          </a:r>
        </a:p>
      </dgm:t>
    </dgm:pt>
    <dgm:pt modelId="{CBE1CD10-9B1C-4799-B317-718CB24A78E5}" type="parTrans" cxnId="{11D886A4-B231-466C-9271-E9985ED2EF78}">
      <dgm:prSet/>
      <dgm:spPr/>
      <dgm:t>
        <a:bodyPr/>
        <a:lstStyle/>
        <a:p>
          <a:endParaRPr lang="en-GB"/>
        </a:p>
      </dgm:t>
    </dgm:pt>
    <dgm:pt modelId="{A268B13D-51F3-4647-B194-37462379D803}" type="sibTrans" cxnId="{11D886A4-B231-466C-9271-E9985ED2EF78}">
      <dgm:prSet/>
      <dgm:spPr/>
      <dgm:t>
        <a:bodyPr/>
        <a:lstStyle/>
        <a:p>
          <a:endParaRPr lang="en-GB"/>
        </a:p>
      </dgm:t>
    </dgm:pt>
    <dgm:pt modelId="{4841CE3D-80F9-490E-A985-5BBEE7700B2B}">
      <dgm:prSet/>
      <dgm:spPr/>
      <dgm:t>
        <a:bodyPr/>
        <a:lstStyle/>
        <a:p>
          <a:r>
            <a:rPr lang="en-GB" sz="1600" b="1" i="0" dirty="0"/>
            <a:t>I</a:t>
          </a:r>
          <a:r>
            <a:rPr lang="en-GB" sz="1600" b="0" i="0" dirty="0"/>
            <a:t> Intervention</a:t>
          </a:r>
          <a:r>
            <a:rPr lang="cs-CZ" sz="1600" b="0" i="0" dirty="0"/>
            <a:t> - intervence</a:t>
          </a:r>
          <a:endParaRPr lang="en-GB" sz="1600" b="0" i="0" dirty="0"/>
        </a:p>
      </dgm:t>
    </dgm:pt>
    <dgm:pt modelId="{9868FCA0-4121-462C-A726-3168002A8689}" type="parTrans" cxnId="{02CD64CB-006B-42B3-A2F0-49F90BE11EA2}">
      <dgm:prSet/>
      <dgm:spPr/>
      <dgm:t>
        <a:bodyPr/>
        <a:lstStyle/>
        <a:p>
          <a:endParaRPr lang="en-GB"/>
        </a:p>
      </dgm:t>
    </dgm:pt>
    <dgm:pt modelId="{DA9009B6-9D97-45D9-B86D-DCDFC08DB847}" type="sibTrans" cxnId="{02CD64CB-006B-42B3-A2F0-49F90BE11EA2}">
      <dgm:prSet/>
      <dgm:spPr/>
      <dgm:t>
        <a:bodyPr/>
        <a:lstStyle/>
        <a:p>
          <a:endParaRPr lang="en-GB"/>
        </a:p>
      </dgm:t>
    </dgm:pt>
    <dgm:pt modelId="{B8686307-10FC-4B49-86A6-212598C37364}">
      <dgm:prSet/>
      <dgm:spPr/>
      <dgm:t>
        <a:bodyPr/>
        <a:lstStyle/>
        <a:p>
          <a:r>
            <a:rPr lang="en-GB" sz="1600" b="1" i="0" dirty="0"/>
            <a:t>M</a:t>
          </a:r>
          <a:r>
            <a:rPr lang="en-GB" sz="1600" b="0" i="0" dirty="0"/>
            <a:t> Mechanism</a:t>
          </a:r>
          <a:r>
            <a:rPr lang="cs-CZ" sz="1600" b="0" i="0" dirty="0"/>
            <a:t> - mechanismus</a:t>
          </a:r>
          <a:endParaRPr lang="en-GB" sz="1600" b="0" i="0" dirty="0"/>
        </a:p>
      </dgm:t>
    </dgm:pt>
    <dgm:pt modelId="{999A9340-DB34-46E3-BE29-B28C4F8EDCC1}" type="parTrans" cxnId="{9517EFEF-59E5-4FCE-89FB-425AADA3C1A4}">
      <dgm:prSet/>
      <dgm:spPr/>
      <dgm:t>
        <a:bodyPr/>
        <a:lstStyle/>
        <a:p>
          <a:endParaRPr lang="en-GB"/>
        </a:p>
      </dgm:t>
    </dgm:pt>
    <dgm:pt modelId="{980ECEB8-00FA-47DD-8F2D-1F9874DC55EF}" type="sibTrans" cxnId="{9517EFEF-59E5-4FCE-89FB-425AADA3C1A4}">
      <dgm:prSet/>
      <dgm:spPr/>
      <dgm:t>
        <a:bodyPr/>
        <a:lstStyle/>
        <a:p>
          <a:endParaRPr lang="en-GB"/>
        </a:p>
      </dgm:t>
    </dgm:pt>
    <dgm:pt modelId="{FDECF891-1492-4645-9DE4-0CC2ACCFF26F}">
      <dgm:prSet/>
      <dgm:spPr/>
      <dgm:t>
        <a:bodyPr/>
        <a:lstStyle/>
        <a:p>
          <a:r>
            <a:rPr lang="en-GB" sz="1600" b="1" i="0" dirty="0"/>
            <a:t>O </a:t>
          </a:r>
          <a:r>
            <a:rPr lang="en-GB" sz="1600" b="0" i="0" dirty="0"/>
            <a:t>Outcome</a:t>
          </a:r>
          <a:r>
            <a:rPr lang="cs-CZ" sz="1600" b="0" i="0" dirty="0"/>
            <a:t> – výsledek</a:t>
          </a:r>
          <a:endParaRPr lang="en-GB" sz="1600" b="0" i="0" dirty="0"/>
        </a:p>
      </dgm:t>
    </dgm:pt>
    <dgm:pt modelId="{1A0A6133-95C0-43CA-90F1-EE96FBD2A6DE}" type="parTrans" cxnId="{43546060-191F-459B-B076-FD841A94AA8B}">
      <dgm:prSet/>
      <dgm:spPr/>
      <dgm:t>
        <a:bodyPr/>
        <a:lstStyle/>
        <a:p>
          <a:endParaRPr lang="en-GB"/>
        </a:p>
      </dgm:t>
    </dgm:pt>
    <dgm:pt modelId="{3C4E193B-D046-4419-A335-A1A11DD07E44}" type="sibTrans" cxnId="{43546060-191F-459B-B076-FD841A94AA8B}">
      <dgm:prSet/>
      <dgm:spPr/>
      <dgm:t>
        <a:bodyPr/>
        <a:lstStyle/>
        <a:p>
          <a:endParaRPr lang="en-GB"/>
        </a:p>
      </dgm:t>
    </dgm:pt>
    <dgm:pt modelId="{B17B18B1-1DE4-4B9D-99EB-AF817EA9ED5E}">
      <dgm:prSet custT="1"/>
      <dgm:spPr/>
      <dgm:t>
        <a:bodyPr/>
        <a:lstStyle/>
        <a:p>
          <a:r>
            <a:rPr lang="cs-CZ" sz="1050" b="0" i="0" dirty="0"/>
            <a:t>*</a:t>
          </a:r>
          <a:r>
            <a:rPr lang="en-GB" sz="1050" b="0" i="0" dirty="0"/>
            <a:t>Wong G, Greenhalgh T, </a:t>
          </a:r>
          <a:r>
            <a:rPr lang="en-GB" sz="1050" b="0" i="0" dirty="0" err="1"/>
            <a:t>Westhorp</a:t>
          </a:r>
          <a:r>
            <a:rPr lang="en-GB" sz="1050" b="0" i="0" dirty="0"/>
            <a:t> G, Buckingham J, Pawson R. </a:t>
          </a:r>
          <a:r>
            <a:rPr lang="en-GB" sz="1050" b="0" i="0" dirty="0">
              <a:hlinkClick xmlns:r="http://schemas.openxmlformats.org/officeDocument/2006/relationships" r:id="rId2"/>
            </a:rPr>
            <a:t>RAMESES publication standards: realist </a:t>
          </a:r>
          <a:r>
            <a:rPr lang="en-GB" sz="1050" b="0" i="0" dirty="0" err="1">
              <a:hlinkClick xmlns:r="http://schemas.openxmlformats.org/officeDocument/2006/relationships" r:id="rId2"/>
            </a:rPr>
            <a:t>syntheses.Links</a:t>
          </a:r>
          <a:r>
            <a:rPr lang="en-GB" sz="1050" b="0" i="0" dirty="0">
              <a:hlinkClick xmlns:r="http://schemas.openxmlformats.org/officeDocument/2006/relationships" r:id="rId2"/>
            </a:rPr>
            <a:t> to an external site.</a:t>
          </a:r>
          <a:r>
            <a:rPr lang="en-GB" sz="1050" b="0" i="0" dirty="0"/>
            <a:t> BMC medicine. 2013 Jan 29;11(1):21. </a:t>
          </a:r>
        </a:p>
      </dgm:t>
    </dgm:pt>
    <dgm:pt modelId="{35EA9842-6405-47D3-8169-4C5FDF9E40CC}" type="parTrans" cxnId="{8822200E-EE19-4BB9-8629-DEA329972D0B}">
      <dgm:prSet/>
      <dgm:spPr/>
      <dgm:t>
        <a:bodyPr/>
        <a:lstStyle/>
        <a:p>
          <a:endParaRPr lang="en-GB"/>
        </a:p>
      </dgm:t>
    </dgm:pt>
    <dgm:pt modelId="{88982D6E-6B90-4A80-BF2F-F7C97236D5AA}" type="sibTrans" cxnId="{8822200E-EE19-4BB9-8629-DEA329972D0B}">
      <dgm:prSet/>
      <dgm:spPr/>
      <dgm:t>
        <a:bodyPr/>
        <a:lstStyle/>
        <a:p>
          <a:endParaRPr lang="en-GB"/>
        </a:p>
      </dgm:t>
    </dgm:pt>
    <dgm:pt modelId="{7903E1FD-956F-48AB-9388-E235BE8F11C6}">
      <dgm:prSet custT="1"/>
      <dgm:spPr/>
      <dgm:t>
        <a:bodyPr/>
        <a:lstStyle/>
        <a:p>
          <a:r>
            <a:rPr lang="cs-CZ" sz="1400" b="0" i="0" dirty="0"/>
            <a:t>*</a:t>
          </a:r>
          <a:r>
            <a:rPr lang="en-GB" sz="1050" b="0" i="0" dirty="0"/>
            <a:t>Booth A. </a:t>
          </a:r>
          <a:r>
            <a:rPr lang="en-GB" sz="1050" b="0" i="0" dirty="0">
              <a:hlinkClick xmlns:r="http://schemas.openxmlformats.org/officeDocument/2006/relationships" r:id="rId3"/>
            </a:rPr>
            <a:t>Clear and present questions: Formulating questions for evidence-based practice. Links to an external site.</a:t>
          </a:r>
          <a:r>
            <a:rPr lang="en-GB" sz="1050" b="0" i="0" dirty="0"/>
            <a:t> Library Hi Tech. 2006; 24(3), 355-6</a:t>
          </a:r>
          <a:endParaRPr lang="en-GB" sz="1400" b="0" i="0" dirty="0"/>
        </a:p>
      </dgm:t>
    </dgm:pt>
    <dgm:pt modelId="{C7A8D83D-A318-45D5-B719-3FD8949A8AD1}" type="parTrans" cxnId="{EC4BD689-5F53-4DBD-983D-C5F1AB639317}">
      <dgm:prSet/>
      <dgm:spPr/>
      <dgm:t>
        <a:bodyPr/>
        <a:lstStyle/>
        <a:p>
          <a:endParaRPr lang="en-GB"/>
        </a:p>
      </dgm:t>
    </dgm:pt>
    <dgm:pt modelId="{DAC3BBF0-AA5E-4E73-B1E7-8C927B4F2880}" type="sibTrans" cxnId="{EC4BD689-5F53-4DBD-983D-C5F1AB639317}">
      <dgm:prSet/>
      <dgm:spPr/>
      <dgm:t>
        <a:bodyPr/>
        <a:lstStyle/>
        <a:p>
          <a:endParaRPr lang="en-GB"/>
        </a:p>
      </dgm:t>
    </dgm:pt>
    <dgm:pt modelId="{DA41DD5C-B26D-4213-8B00-09DA6568BB22}">
      <dgm:prSet custT="1"/>
      <dgm:spPr/>
      <dgm:t>
        <a:bodyPr/>
        <a:lstStyle/>
        <a:p>
          <a:endParaRPr lang="en-GB" sz="1400" b="0" i="0" dirty="0"/>
        </a:p>
      </dgm:t>
    </dgm:pt>
    <dgm:pt modelId="{19259446-1274-4E3B-98A0-3CF309B7FB1C}" type="parTrans" cxnId="{3F0B9D94-B7F0-46EC-9B5D-75720E3704DF}">
      <dgm:prSet/>
      <dgm:spPr/>
      <dgm:t>
        <a:bodyPr/>
        <a:lstStyle/>
        <a:p>
          <a:endParaRPr lang="en-GB"/>
        </a:p>
      </dgm:t>
    </dgm:pt>
    <dgm:pt modelId="{7F9FDA37-15D5-4E6D-AAC2-9A3F3B17CEAE}" type="sibTrans" cxnId="{3F0B9D94-B7F0-46EC-9B5D-75720E3704DF}">
      <dgm:prSet/>
      <dgm:spPr/>
      <dgm:t>
        <a:bodyPr/>
        <a:lstStyle/>
        <a:p>
          <a:endParaRPr lang="en-GB"/>
        </a:p>
      </dgm:t>
    </dgm:pt>
    <dgm:pt modelId="{B748DCDF-60D0-42DD-8919-20A8ACD419E9}">
      <dgm:prSet/>
      <dgm:spPr/>
      <dgm:t>
        <a:bodyPr/>
        <a:lstStyle/>
        <a:p>
          <a:endParaRPr lang="en-GB" sz="1600" b="0" i="0" dirty="0"/>
        </a:p>
      </dgm:t>
    </dgm:pt>
    <dgm:pt modelId="{7A1E76EB-9882-4E91-AB38-5A4A3222ADD1}" type="parTrans" cxnId="{4CCB7FBB-9F0F-4E93-AD21-E06D2A6AEFE1}">
      <dgm:prSet/>
      <dgm:spPr/>
      <dgm:t>
        <a:bodyPr/>
        <a:lstStyle/>
        <a:p>
          <a:endParaRPr lang="en-GB"/>
        </a:p>
      </dgm:t>
    </dgm:pt>
    <dgm:pt modelId="{24296BD2-3470-4A6D-BE4A-BD1CA13FBB07}" type="sibTrans" cxnId="{4CCB7FBB-9F0F-4E93-AD21-E06D2A6AEFE1}">
      <dgm:prSet/>
      <dgm:spPr/>
      <dgm:t>
        <a:bodyPr/>
        <a:lstStyle/>
        <a:p>
          <a:endParaRPr lang="en-GB"/>
        </a:p>
      </dgm:t>
    </dgm:pt>
    <dgm:pt modelId="{167F4839-8BC3-4BB5-BD8C-8AC2A856E252}">
      <dgm:prSet/>
      <dgm:spPr/>
      <dgm:t>
        <a:bodyPr/>
        <a:lstStyle/>
        <a:p>
          <a:endParaRPr lang="en-GB" sz="1600" b="0" i="0" dirty="0"/>
        </a:p>
      </dgm:t>
    </dgm:pt>
    <dgm:pt modelId="{5085007F-3B6F-4B9D-9D3C-2D5917E69CD8}" type="parTrans" cxnId="{B819F7C2-0840-4BA2-B3DC-81958F2288B9}">
      <dgm:prSet/>
      <dgm:spPr/>
      <dgm:t>
        <a:bodyPr/>
        <a:lstStyle/>
        <a:p>
          <a:endParaRPr lang="en-GB"/>
        </a:p>
      </dgm:t>
    </dgm:pt>
    <dgm:pt modelId="{1D54D2A4-F9CB-4ECA-BFE8-FDB811478190}" type="sibTrans" cxnId="{B819F7C2-0840-4BA2-B3DC-81958F2288B9}">
      <dgm:prSet/>
      <dgm:spPr/>
      <dgm:t>
        <a:bodyPr/>
        <a:lstStyle/>
        <a:p>
          <a:endParaRPr lang="en-GB"/>
        </a:p>
      </dgm:t>
    </dgm:pt>
    <dgm:pt modelId="{37E4C7AB-F6E7-47B7-856B-AEE57E94882B}">
      <dgm:prSet/>
      <dgm:spPr/>
      <dgm:t>
        <a:bodyPr/>
        <a:lstStyle/>
        <a:p>
          <a:endParaRPr lang="en-GB" sz="1600" b="0" i="0" dirty="0"/>
        </a:p>
      </dgm:t>
    </dgm:pt>
    <dgm:pt modelId="{7174942F-052B-47D9-A574-CE29AC6C156C}" type="parTrans" cxnId="{4F76D5F5-E6A5-4F81-BC27-3100889A1039}">
      <dgm:prSet/>
      <dgm:spPr/>
      <dgm:t>
        <a:bodyPr/>
        <a:lstStyle/>
        <a:p>
          <a:endParaRPr lang="en-GB"/>
        </a:p>
      </dgm:t>
    </dgm:pt>
    <dgm:pt modelId="{A93CCC8F-EC71-40A0-850B-CAEC1E8088C8}" type="sibTrans" cxnId="{4F76D5F5-E6A5-4F81-BC27-3100889A1039}">
      <dgm:prSet/>
      <dgm:spPr/>
      <dgm:t>
        <a:bodyPr/>
        <a:lstStyle/>
        <a:p>
          <a:endParaRPr lang="en-GB"/>
        </a:p>
      </dgm:t>
    </dgm:pt>
    <dgm:pt modelId="{B26C2540-3EF8-44CB-95FD-D5C9B984354D}">
      <dgm:prSet/>
      <dgm:spPr/>
      <dgm:t>
        <a:bodyPr/>
        <a:lstStyle/>
        <a:p>
          <a:endParaRPr lang="en-GB" sz="1600" b="0" i="0" dirty="0"/>
        </a:p>
      </dgm:t>
    </dgm:pt>
    <dgm:pt modelId="{4A8F6591-F2CA-40F5-8E64-FBE1BB9540FF}" type="parTrans" cxnId="{64147F3D-541F-4DA4-BD58-4C9D493E22E8}">
      <dgm:prSet/>
      <dgm:spPr/>
      <dgm:t>
        <a:bodyPr/>
        <a:lstStyle/>
        <a:p>
          <a:endParaRPr lang="en-GB"/>
        </a:p>
      </dgm:t>
    </dgm:pt>
    <dgm:pt modelId="{8ECCE961-2EE0-48E3-8A60-3F3E43B6A785}" type="sibTrans" cxnId="{64147F3D-541F-4DA4-BD58-4C9D493E22E8}">
      <dgm:prSet/>
      <dgm:spPr/>
      <dgm:t>
        <a:bodyPr/>
        <a:lstStyle/>
        <a:p>
          <a:endParaRPr lang="en-GB"/>
        </a:p>
      </dgm:t>
    </dgm:pt>
    <dgm:pt modelId="{BAADCEBB-A71B-4340-84B4-2FAA95CD3DA1}">
      <dgm:prSet/>
      <dgm:spPr/>
      <dgm:t>
        <a:bodyPr/>
        <a:lstStyle/>
        <a:p>
          <a:endParaRPr lang="en-GB" sz="1600" b="0" i="0" dirty="0"/>
        </a:p>
      </dgm:t>
    </dgm:pt>
    <dgm:pt modelId="{20FA9AC9-8B94-41A6-A2ED-E50CD3530DD7}" type="parTrans" cxnId="{2D0B58F3-8D51-4A4C-AB00-7AA986F0719F}">
      <dgm:prSet/>
      <dgm:spPr/>
      <dgm:t>
        <a:bodyPr/>
        <a:lstStyle/>
        <a:p>
          <a:endParaRPr lang="en-GB"/>
        </a:p>
      </dgm:t>
    </dgm:pt>
    <dgm:pt modelId="{E22980F1-0AAC-4D79-A5D2-C309CBB7957D}" type="sibTrans" cxnId="{2D0B58F3-8D51-4A4C-AB00-7AA986F0719F}">
      <dgm:prSet/>
      <dgm:spPr/>
      <dgm:t>
        <a:bodyPr/>
        <a:lstStyle/>
        <a:p>
          <a:endParaRPr lang="en-GB"/>
        </a:p>
      </dgm:t>
    </dgm:pt>
    <dgm:pt modelId="{299ADA75-378C-49B2-8C72-34DDFA703E41}">
      <dgm:prSet/>
      <dgm:spPr/>
      <dgm:t>
        <a:bodyPr/>
        <a:lstStyle/>
        <a:p>
          <a:endParaRPr lang="en-GB" sz="1600" b="0" i="0" dirty="0"/>
        </a:p>
      </dgm:t>
    </dgm:pt>
    <dgm:pt modelId="{026BC295-32F8-49E7-B979-B635D1EBEDEF}" type="parTrans" cxnId="{211430A3-D3C5-4D98-9410-A69D9A6AB1D4}">
      <dgm:prSet/>
      <dgm:spPr/>
      <dgm:t>
        <a:bodyPr/>
        <a:lstStyle/>
        <a:p>
          <a:endParaRPr lang="en-GB"/>
        </a:p>
      </dgm:t>
    </dgm:pt>
    <dgm:pt modelId="{6755A56D-DCCB-4534-AD1F-5CDD007E1911}" type="sibTrans" cxnId="{211430A3-D3C5-4D98-9410-A69D9A6AB1D4}">
      <dgm:prSet/>
      <dgm:spPr/>
      <dgm:t>
        <a:bodyPr/>
        <a:lstStyle/>
        <a:p>
          <a:endParaRPr lang="en-GB"/>
        </a:p>
      </dgm:t>
    </dgm:pt>
    <dgm:pt modelId="{C424231A-2BCB-472A-A146-0B50E8575B63}">
      <dgm:prSet/>
      <dgm:spPr/>
      <dgm:t>
        <a:bodyPr/>
        <a:lstStyle/>
        <a:p>
          <a:endParaRPr lang="en-GB" sz="1600" b="0" i="0" dirty="0"/>
        </a:p>
      </dgm:t>
    </dgm:pt>
    <dgm:pt modelId="{C7ED49BB-8707-42C9-ACF6-D3E1B9449137}" type="parTrans" cxnId="{A982F7F5-7158-4E8F-A9AA-7378C401A695}">
      <dgm:prSet/>
      <dgm:spPr/>
      <dgm:t>
        <a:bodyPr/>
        <a:lstStyle/>
        <a:p>
          <a:endParaRPr lang="en-GB"/>
        </a:p>
      </dgm:t>
    </dgm:pt>
    <dgm:pt modelId="{7547DCC1-25B9-49A2-8081-0872953895B7}" type="sibTrans" cxnId="{A982F7F5-7158-4E8F-A9AA-7378C401A695}">
      <dgm:prSet/>
      <dgm:spPr/>
      <dgm:t>
        <a:bodyPr/>
        <a:lstStyle/>
        <a:p>
          <a:endParaRPr lang="en-GB"/>
        </a:p>
      </dgm:t>
    </dgm:pt>
    <dgm:pt modelId="{FC7815C5-42DE-4866-B04C-CB3487B377B4}">
      <dgm:prSet custT="1"/>
      <dgm:spPr/>
      <dgm:t>
        <a:bodyPr/>
        <a:lstStyle/>
        <a:p>
          <a:endParaRPr lang="en-GB" sz="1400" b="0" i="0" dirty="0"/>
        </a:p>
      </dgm:t>
    </dgm:pt>
    <dgm:pt modelId="{43230C31-39C7-4CD9-9759-C2B955A8E4EF}" type="parTrans" cxnId="{FA5BFFAC-3404-4714-AF80-4486FA278935}">
      <dgm:prSet/>
      <dgm:spPr/>
      <dgm:t>
        <a:bodyPr/>
        <a:lstStyle/>
        <a:p>
          <a:endParaRPr lang="en-GB"/>
        </a:p>
      </dgm:t>
    </dgm:pt>
    <dgm:pt modelId="{E7C902F2-ECA5-4545-8C6B-6D8321D880E1}" type="sibTrans" cxnId="{FA5BFFAC-3404-4714-AF80-4486FA278935}">
      <dgm:prSet/>
      <dgm:spPr/>
      <dgm:t>
        <a:bodyPr/>
        <a:lstStyle/>
        <a:p>
          <a:endParaRPr lang="en-GB"/>
        </a:p>
      </dgm:t>
    </dgm:pt>
    <dgm:pt modelId="{F5545BB2-7A80-4D2E-AA23-837EF4A2E2FD}" type="pres">
      <dgm:prSet presAssocID="{800E91BD-D07E-45D5-AF70-77175A642E00}" presName="Name0" presStyleCnt="0">
        <dgm:presLayoutVars>
          <dgm:dir/>
          <dgm:animLvl val="lvl"/>
          <dgm:resizeHandles val="exact"/>
        </dgm:presLayoutVars>
      </dgm:prSet>
      <dgm:spPr/>
    </dgm:pt>
    <dgm:pt modelId="{72632EC1-7893-4B2F-8038-702D8C97CF4A}" type="pres">
      <dgm:prSet presAssocID="{D48A9F4C-0D5E-4F13-9FC3-BD05D0F5CA5C}" presName="composite" presStyleCnt="0"/>
      <dgm:spPr/>
    </dgm:pt>
    <dgm:pt modelId="{3FB98F57-3021-4C60-BD82-F60F70F169C3}" type="pres">
      <dgm:prSet presAssocID="{D48A9F4C-0D5E-4F13-9FC3-BD05D0F5CA5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5F0A329-F6F6-4EBB-834B-D9DDB989129A}" type="pres">
      <dgm:prSet presAssocID="{D48A9F4C-0D5E-4F13-9FC3-BD05D0F5CA5C}" presName="desTx" presStyleLbl="alignAccFollowNode1" presStyleIdx="0" presStyleCnt="3">
        <dgm:presLayoutVars>
          <dgm:bulletEnabled val="1"/>
        </dgm:presLayoutVars>
      </dgm:prSet>
      <dgm:spPr/>
    </dgm:pt>
    <dgm:pt modelId="{4F6215AF-9767-4CC1-AA9E-1909055AC2CF}" type="pres">
      <dgm:prSet presAssocID="{8A4549C7-5548-408D-9391-3085151F53D0}" presName="space" presStyleCnt="0"/>
      <dgm:spPr/>
    </dgm:pt>
    <dgm:pt modelId="{440E95B2-7842-4C88-8355-52F9FD8380B4}" type="pres">
      <dgm:prSet presAssocID="{ED513C75-88E5-46CE-BC60-E918F994F259}" presName="composite" presStyleCnt="0"/>
      <dgm:spPr/>
    </dgm:pt>
    <dgm:pt modelId="{106F4C01-79F5-407E-B9C7-8E3255D884D7}" type="pres">
      <dgm:prSet presAssocID="{ED513C75-88E5-46CE-BC60-E918F994F25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A0DFEAB-CCB8-4A72-AEFD-08D1D64C5E41}" type="pres">
      <dgm:prSet presAssocID="{ED513C75-88E5-46CE-BC60-E918F994F259}" presName="desTx" presStyleLbl="alignAccFollowNode1" presStyleIdx="1" presStyleCnt="3">
        <dgm:presLayoutVars>
          <dgm:bulletEnabled val="1"/>
        </dgm:presLayoutVars>
      </dgm:prSet>
      <dgm:spPr/>
    </dgm:pt>
    <dgm:pt modelId="{06D37C73-BEC9-45D0-A3EF-B9DCD77E4FCA}" type="pres">
      <dgm:prSet presAssocID="{37CD300E-BA93-470D-ACE9-E1BB00B9C192}" presName="space" presStyleCnt="0"/>
      <dgm:spPr/>
    </dgm:pt>
    <dgm:pt modelId="{F9EC6692-BF5A-451D-AA56-087E39372D8F}" type="pres">
      <dgm:prSet presAssocID="{B98E2410-B40C-4DF1-BFE5-68DEE4D1D60D}" presName="composite" presStyleCnt="0"/>
      <dgm:spPr/>
    </dgm:pt>
    <dgm:pt modelId="{8B59A60A-7173-412D-8DEB-7AED51C398B9}" type="pres">
      <dgm:prSet presAssocID="{B98E2410-B40C-4DF1-BFE5-68DEE4D1D6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9B57DD7-6A08-459A-AF5F-8020CCD374E7}" type="pres">
      <dgm:prSet presAssocID="{B98E2410-B40C-4DF1-BFE5-68DEE4D1D60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17AE805-BAC9-4D75-9459-C1A88064E7E9}" type="presOf" srcId="{22A2395E-3511-4CA8-924F-2E07E88A7E34}" destId="{F5F0A329-F6F6-4EBB-834B-D9DDB989129A}" srcOrd="0" destOrd="3" presId="urn:microsoft.com/office/officeart/2005/8/layout/hList1"/>
    <dgm:cxn modelId="{8822200E-EE19-4BB9-8629-DEA329972D0B}" srcId="{B98E2410-B40C-4DF1-BFE5-68DEE4D1D60D}" destId="{B17B18B1-1DE4-4B9D-99EB-AF817EA9ED5E}" srcOrd="9" destOrd="0" parTransId="{35EA9842-6405-47D3-8169-4C5FDF9E40CC}" sibTransId="{88982D6E-6B90-4A80-BF2F-F7C97236D5AA}"/>
    <dgm:cxn modelId="{7FB86E0F-E9FA-4937-922B-968B1A38F184}" srcId="{D48A9F4C-0D5E-4F13-9FC3-BD05D0F5CA5C}" destId="{A318D9E4-4091-4D94-ADDA-29BA0D70196E}" srcOrd="0" destOrd="0" parTransId="{5B78A4A5-C2B5-4C36-9DD2-762158C91354}" sibTransId="{C761026E-68B1-4013-ABB1-086580FD16BE}"/>
    <dgm:cxn modelId="{7C27DD0F-CCCE-4E2F-B160-05205007DCC1}" srcId="{B98E2410-B40C-4DF1-BFE5-68DEE4D1D60D}" destId="{E13B6A4E-56BA-4F84-95EB-BCE57820D999}" srcOrd="0" destOrd="0" parTransId="{F806016E-D30F-40FA-8773-76C1D4859130}" sibTransId="{DA5AFE14-2C7F-4E72-B3A0-CF477A52D49F}"/>
    <dgm:cxn modelId="{4022D613-BE58-4303-82FC-DD3CEEF9ACEE}" srcId="{800E91BD-D07E-45D5-AF70-77175A642E00}" destId="{ED513C75-88E5-46CE-BC60-E918F994F259}" srcOrd="1" destOrd="0" parTransId="{856427CC-2F4D-435A-9294-CC3D306C6919}" sibTransId="{37CD300E-BA93-470D-ACE9-E1BB00B9C192}"/>
    <dgm:cxn modelId="{792F7116-9C18-43FA-B3B2-53D517D82D25}" type="presOf" srcId="{0724C7FA-FEFB-4029-BCE0-BAD56E80877D}" destId="{FA0DFEAB-CCB8-4A72-AEFD-08D1D64C5E41}" srcOrd="0" destOrd="0" presId="urn:microsoft.com/office/officeart/2005/8/layout/hList1"/>
    <dgm:cxn modelId="{33292A18-69EC-47B6-8190-76BCA2DA4D9A}" srcId="{D48A9F4C-0D5E-4F13-9FC3-BD05D0F5CA5C}" destId="{22A2395E-3511-4CA8-924F-2E07E88A7E34}" srcOrd="3" destOrd="0" parTransId="{31D45ABE-407C-4475-9932-381738BA3A55}" sibTransId="{994B116F-25BE-4A24-A3EF-E4A0A9F4D26F}"/>
    <dgm:cxn modelId="{BAF0BC24-5966-41AF-9669-7BB300C227CF}" type="presOf" srcId="{FC7815C5-42DE-4866-B04C-CB3487B377B4}" destId="{F5F0A329-F6F6-4EBB-834B-D9DDB989129A}" srcOrd="0" destOrd="5" presId="urn:microsoft.com/office/officeart/2005/8/layout/hList1"/>
    <dgm:cxn modelId="{A5A27927-9AAF-46CF-BE0D-DC44DE850FC9}" type="presOf" srcId="{9CE79EB6-8B03-4048-BAF3-20D84F4FD3E1}" destId="{F5F0A329-F6F6-4EBB-834B-D9DDB989129A}" srcOrd="0" destOrd="4" presId="urn:microsoft.com/office/officeart/2005/8/layout/hList1"/>
    <dgm:cxn modelId="{40A12033-B325-411F-955B-F3E6DE886589}" srcId="{800E91BD-D07E-45D5-AF70-77175A642E00}" destId="{B98E2410-B40C-4DF1-BFE5-68DEE4D1D60D}" srcOrd="2" destOrd="0" parTransId="{7571EDD4-F849-4039-9E9D-3266141600BE}" sibTransId="{7ED478C2-8C3C-4E6F-A363-A18A268672E1}"/>
    <dgm:cxn modelId="{19E08536-E4CA-42AC-952E-4EE90DF7ED8D}" type="presOf" srcId="{4841CE3D-80F9-490E-A985-5BBEE7700B2B}" destId="{F9B57DD7-6A08-459A-AF5F-8020CCD374E7}" srcOrd="0" destOrd="1" presId="urn:microsoft.com/office/officeart/2005/8/layout/hList1"/>
    <dgm:cxn modelId="{BE905E3B-BED4-42E5-A961-678EDE548EC1}" type="presOf" srcId="{B95389A1-5CEC-426C-984D-0584DA0F19BA}" destId="{FA0DFEAB-CCB8-4A72-AEFD-08D1D64C5E41}" srcOrd="0" destOrd="7" presId="urn:microsoft.com/office/officeart/2005/8/layout/hList1"/>
    <dgm:cxn modelId="{B584E33C-432B-41AB-97A4-C989B4B3C058}" type="presOf" srcId="{37E4C7AB-F6E7-47B7-856B-AEE57E94882B}" destId="{F9B57DD7-6A08-459A-AF5F-8020CCD374E7}" srcOrd="0" destOrd="4" presId="urn:microsoft.com/office/officeart/2005/8/layout/hList1"/>
    <dgm:cxn modelId="{64147F3D-541F-4DA4-BD58-4C9D493E22E8}" srcId="{B98E2410-B40C-4DF1-BFE5-68DEE4D1D60D}" destId="{B26C2540-3EF8-44CB-95FD-D5C9B984354D}" srcOrd="5" destOrd="0" parTransId="{4A8F6591-F2CA-40F5-8E64-FBE1BB9540FF}" sibTransId="{8ECCE961-2EE0-48E3-8A60-3F3E43B6A785}"/>
    <dgm:cxn modelId="{D023C75E-FC02-4A41-A75D-E83460E5A034}" type="presOf" srcId="{C18529B2-9A18-4294-82CD-F955E7CAF3B7}" destId="{F5F0A329-F6F6-4EBB-834B-D9DDB989129A}" srcOrd="0" destOrd="2" presId="urn:microsoft.com/office/officeart/2005/8/layout/hList1"/>
    <dgm:cxn modelId="{43546060-191F-459B-B076-FD841A94AA8B}" srcId="{B98E2410-B40C-4DF1-BFE5-68DEE4D1D60D}" destId="{FDECF891-1492-4645-9DE4-0CC2ACCFF26F}" srcOrd="3" destOrd="0" parTransId="{1A0A6133-95C0-43CA-90F1-EE96FBD2A6DE}" sibTransId="{3C4E193B-D046-4419-A335-A1A11DD07E44}"/>
    <dgm:cxn modelId="{A3642B44-EC98-462B-B9EB-70D11E87131A}" type="presOf" srcId="{C424231A-2BCB-472A-A146-0B50E8575B63}" destId="{FA0DFEAB-CCB8-4A72-AEFD-08D1D64C5E41}" srcOrd="0" destOrd="5" presId="urn:microsoft.com/office/officeart/2005/8/layout/hList1"/>
    <dgm:cxn modelId="{682E9966-51CE-469D-9002-3E5670A9DA1F}" type="presOf" srcId="{ED513C75-88E5-46CE-BC60-E918F994F259}" destId="{106F4C01-79F5-407E-B9C7-8E3255D884D7}" srcOrd="0" destOrd="0" presId="urn:microsoft.com/office/officeart/2005/8/layout/hList1"/>
    <dgm:cxn modelId="{DA35E266-8C6A-42A6-AC3F-7680046BF5ED}" type="presOf" srcId="{59798653-A839-430D-92B2-D1EBE1322C7E}" destId="{FA0DFEAB-CCB8-4A72-AEFD-08D1D64C5E41}" srcOrd="0" destOrd="2" presId="urn:microsoft.com/office/officeart/2005/8/layout/hList1"/>
    <dgm:cxn modelId="{DF6E904E-192B-4DD2-B14E-B193441D4D76}" type="presOf" srcId="{BAADCEBB-A71B-4340-84B4-2FAA95CD3DA1}" destId="{F9B57DD7-6A08-459A-AF5F-8020CCD374E7}" srcOrd="0" destOrd="6" presId="urn:microsoft.com/office/officeart/2005/8/layout/hList1"/>
    <dgm:cxn modelId="{7DD54C72-D728-4B3B-8C43-5DA4B59D5677}" type="presOf" srcId="{B7314B5E-A28E-4DEE-B8C1-9757BACB7FEE}" destId="{FA0DFEAB-CCB8-4A72-AEFD-08D1D64C5E41}" srcOrd="0" destOrd="1" presId="urn:microsoft.com/office/officeart/2005/8/layout/hList1"/>
    <dgm:cxn modelId="{83068C72-C54B-4A56-B915-97947B98F73A}" type="presOf" srcId="{E13B6A4E-56BA-4F84-95EB-BCE57820D999}" destId="{F9B57DD7-6A08-459A-AF5F-8020CCD374E7}" srcOrd="0" destOrd="0" presId="urn:microsoft.com/office/officeart/2005/8/layout/hList1"/>
    <dgm:cxn modelId="{5869AA53-B6A0-45D8-93D6-4C0AD42E7749}" srcId="{800E91BD-D07E-45D5-AF70-77175A642E00}" destId="{D48A9F4C-0D5E-4F13-9FC3-BD05D0F5CA5C}" srcOrd="0" destOrd="0" parTransId="{6D26E6F2-7B1E-4F80-9B83-27D480417E35}" sibTransId="{8A4549C7-5548-408D-9391-3085151F53D0}"/>
    <dgm:cxn modelId="{8EB53174-0ADE-4466-86ED-DAD1585B2B99}" srcId="{D48A9F4C-0D5E-4F13-9FC3-BD05D0F5CA5C}" destId="{0556822B-67DA-4533-A50E-A639431CA8A2}" srcOrd="1" destOrd="0" parTransId="{57970F92-5D15-4F46-AA74-F86BA6020953}" sibTransId="{68EA2F2F-3BA2-4362-B769-768D1FB07E76}"/>
    <dgm:cxn modelId="{13BD3174-DAEE-4296-9C2B-B5F82B6B25A7}" type="presOf" srcId="{DA41DD5C-B26D-4213-8B00-09DA6568BB22}" destId="{F5F0A329-F6F6-4EBB-834B-D9DDB989129A}" srcOrd="0" destOrd="6" presId="urn:microsoft.com/office/officeart/2005/8/layout/hList1"/>
    <dgm:cxn modelId="{E14FDD54-15EF-4362-A04C-190EBA698547}" type="presOf" srcId="{A318D9E4-4091-4D94-ADDA-29BA0D70196E}" destId="{F5F0A329-F6F6-4EBB-834B-D9DDB989129A}" srcOrd="0" destOrd="0" presId="urn:microsoft.com/office/officeart/2005/8/layout/hList1"/>
    <dgm:cxn modelId="{7A542955-F934-429C-A994-E961828A60F1}" type="presOf" srcId="{B748DCDF-60D0-42DD-8919-20A8ACD419E9}" destId="{FA0DFEAB-CCB8-4A72-AEFD-08D1D64C5E41}" srcOrd="0" destOrd="6" presId="urn:microsoft.com/office/officeart/2005/8/layout/hList1"/>
    <dgm:cxn modelId="{7A73FE57-FBC4-4622-B4FF-663D6CD53A64}" type="presOf" srcId="{299ADA75-378C-49B2-8C72-34DDFA703E41}" destId="{F9B57DD7-6A08-459A-AF5F-8020CCD374E7}" srcOrd="0" destOrd="7" presId="urn:microsoft.com/office/officeart/2005/8/layout/hList1"/>
    <dgm:cxn modelId="{11539479-4221-49FC-A0CA-6CE7B5761FC9}" srcId="{ED513C75-88E5-46CE-BC60-E918F994F259}" destId="{B7314B5E-A28E-4DEE-B8C1-9757BACB7FEE}" srcOrd="1" destOrd="0" parTransId="{411B5EA1-D5CB-4793-AEFB-96ECEAB65FB8}" sibTransId="{8EA76112-58E7-4DA5-8B89-50D257BD8A16}"/>
    <dgm:cxn modelId="{C4BB627B-2343-40BE-8C36-D57E9B566F7B}" type="presOf" srcId="{D48A9F4C-0D5E-4F13-9FC3-BD05D0F5CA5C}" destId="{3FB98F57-3021-4C60-BD82-F60F70F169C3}" srcOrd="0" destOrd="0" presId="urn:microsoft.com/office/officeart/2005/8/layout/hList1"/>
    <dgm:cxn modelId="{DD5BAA89-4BBD-40BE-89CF-5E7A346A610D}" srcId="{ED513C75-88E5-46CE-BC60-E918F994F259}" destId="{04F80CA4-185B-491E-90E0-E593C9EC5A1B}" srcOrd="3" destOrd="0" parTransId="{6CA61B5A-D3DC-461B-92FE-143313114B09}" sibTransId="{E61DBFA6-ACE7-4720-8097-2665A32A6E8D}"/>
    <dgm:cxn modelId="{EC4BD689-5F53-4DBD-983D-C5F1AB639317}" srcId="{D48A9F4C-0D5E-4F13-9FC3-BD05D0F5CA5C}" destId="{7903E1FD-956F-48AB-9388-E235BE8F11C6}" srcOrd="7" destOrd="0" parTransId="{C7A8D83D-A318-45D5-B719-3FD8949A8AD1}" sibTransId="{DAC3BBF0-AA5E-4E73-B1E7-8C927B4F2880}"/>
    <dgm:cxn modelId="{A4044092-7E5B-4B4B-8982-A018F42E7CD3}" type="presOf" srcId="{32D288B7-537A-4C0A-9643-F0C4884FC953}" destId="{FA0DFEAB-CCB8-4A72-AEFD-08D1D64C5E41}" srcOrd="0" destOrd="4" presId="urn:microsoft.com/office/officeart/2005/8/layout/hList1"/>
    <dgm:cxn modelId="{3F0B9D94-B7F0-46EC-9B5D-75720E3704DF}" srcId="{D48A9F4C-0D5E-4F13-9FC3-BD05D0F5CA5C}" destId="{DA41DD5C-B26D-4213-8B00-09DA6568BB22}" srcOrd="6" destOrd="0" parTransId="{19259446-1274-4E3B-98A0-3CF309B7FB1C}" sibTransId="{7F9FDA37-15D5-4E6D-AAC2-9A3F3B17CEAE}"/>
    <dgm:cxn modelId="{211430A3-D3C5-4D98-9410-A69D9A6AB1D4}" srcId="{B98E2410-B40C-4DF1-BFE5-68DEE4D1D60D}" destId="{299ADA75-378C-49B2-8C72-34DDFA703E41}" srcOrd="7" destOrd="0" parTransId="{026BC295-32F8-49E7-B979-B635D1EBEDEF}" sibTransId="{6755A56D-DCCB-4534-AD1F-5CDD007E1911}"/>
    <dgm:cxn modelId="{11D886A4-B231-466C-9271-E9985ED2EF78}" srcId="{ED513C75-88E5-46CE-BC60-E918F994F259}" destId="{B95389A1-5CEC-426C-984D-0584DA0F19BA}" srcOrd="7" destOrd="0" parTransId="{CBE1CD10-9B1C-4799-B317-718CB24A78E5}" sibTransId="{A268B13D-51F3-4647-B194-37462379D803}"/>
    <dgm:cxn modelId="{BB09BDA4-D5B6-489B-A141-5DE29C1C0FFE}" type="presOf" srcId="{167F4839-8BC3-4BB5-BD8C-8AC2A856E252}" destId="{F9B57DD7-6A08-459A-AF5F-8020CCD374E7}" srcOrd="0" destOrd="8" presId="urn:microsoft.com/office/officeart/2005/8/layout/hList1"/>
    <dgm:cxn modelId="{FA5BFFAC-3404-4714-AF80-4486FA278935}" srcId="{D48A9F4C-0D5E-4F13-9FC3-BD05D0F5CA5C}" destId="{FC7815C5-42DE-4866-B04C-CB3487B377B4}" srcOrd="5" destOrd="0" parTransId="{43230C31-39C7-4CD9-9759-C2B955A8E4EF}" sibTransId="{E7C902F2-ECA5-4545-8C6B-6D8321D880E1}"/>
    <dgm:cxn modelId="{4CCB7FBB-9F0F-4E93-AD21-E06D2A6AEFE1}" srcId="{ED513C75-88E5-46CE-BC60-E918F994F259}" destId="{B748DCDF-60D0-42DD-8919-20A8ACD419E9}" srcOrd="6" destOrd="0" parTransId="{7A1E76EB-9882-4E91-AB38-5A4A3222ADD1}" sibTransId="{24296BD2-3470-4A6D-BE4A-BD1CA13FBB07}"/>
    <dgm:cxn modelId="{B819F7C2-0840-4BA2-B3DC-81958F2288B9}" srcId="{B98E2410-B40C-4DF1-BFE5-68DEE4D1D60D}" destId="{167F4839-8BC3-4BB5-BD8C-8AC2A856E252}" srcOrd="8" destOrd="0" parTransId="{5085007F-3B6F-4B9D-9D3C-2D5917E69CD8}" sibTransId="{1D54D2A4-F9CB-4ECA-BFE8-FDB811478190}"/>
    <dgm:cxn modelId="{B1049EC3-5574-47D4-9698-3C514E833224}" type="presOf" srcId="{B17B18B1-1DE4-4B9D-99EB-AF817EA9ED5E}" destId="{F9B57DD7-6A08-459A-AF5F-8020CCD374E7}" srcOrd="0" destOrd="9" presId="urn:microsoft.com/office/officeart/2005/8/layout/hList1"/>
    <dgm:cxn modelId="{73A7E7C4-99FF-4A74-BC1B-1B51950E631C}" type="presOf" srcId="{B26C2540-3EF8-44CB-95FD-D5C9B984354D}" destId="{F9B57DD7-6A08-459A-AF5F-8020CCD374E7}" srcOrd="0" destOrd="5" presId="urn:microsoft.com/office/officeart/2005/8/layout/hList1"/>
    <dgm:cxn modelId="{F1CDC7C6-560C-4E62-8701-F1E0F02523BE}" type="presOf" srcId="{0556822B-67DA-4533-A50E-A639431CA8A2}" destId="{F5F0A329-F6F6-4EBB-834B-D9DDB989129A}" srcOrd="0" destOrd="1" presId="urn:microsoft.com/office/officeart/2005/8/layout/hList1"/>
    <dgm:cxn modelId="{EDA48AC8-CAF7-4D68-8D30-541D6594BD94}" type="presOf" srcId="{04F80CA4-185B-491E-90E0-E593C9EC5A1B}" destId="{FA0DFEAB-CCB8-4A72-AEFD-08D1D64C5E41}" srcOrd="0" destOrd="3" presId="urn:microsoft.com/office/officeart/2005/8/layout/hList1"/>
    <dgm:cxn modelId="{02CD64CB-006B-42B3-A2F0-49F90BE11EA2}" srcId="{B98E2410-B40C-4DF1-BFE5-68DEE4D1D60D}" destId="{4841CE3D-80F9-490E-A985-5BBEE7700B2B}" srcOrd="1" destOrd="0" parTransId="{9868FCA0-4121-462C-A726-3168002A8689}" sibTransId="{DA9009B6-9D97-45D9-B86D-DCDFC08DB847}"/>
    <dgm:cxn modelId="{A691CFCD-035F-43C4-84AC-D838D748E31F}" type="presOf" srcId="{FDECF891-1492-4645-9DE4-0CC2ACCFF26F}" destId="{F9B57DD7-6A08-459A-AF5F-8020CCD374E7}" srcOrd="0" destOrd="3" presId="urn:microsoft.com/office/officeart/2005/8/layout/hList1"/>
    <dgm:cxn modelId="{465E44CF-9C9A-4ED0-B048-B1D5DCEDB1A4}" type="presOf" srcId="{7903E1FD-956F-48AB-9388-E235BE8F11C6}" destId="{F5F0A329-F6F6-4EBB-834B-D9DDB989129A}" srcOrd="0" destOrd="7" presId="urn:microsoft.com/office/officeart/2005/8/layout/hList1"/>
    <dgm:cxn modelId="{723717D1-1177-4D3F-BA17-21D09FDF751D}" type="presOf" srcId="{B8686307-10FC-4B49-86A6-212598C37364}" destId="{F9B57DD7-6A08-459A-AF5F-8020CCD374E7}" srcOrd="0" destOrd="2" presId="urn:microsoft.com/office/officeart/2005/8/layout/hList1"/>
    <dgm:cxn modelId="{280ACFE0-6255-4594-B190-44EF76BFDD5C}" srcId="{ED513C75-88E5-46CE-BC60-E918F994F259}" destId="{0724C7FA-FEFB-4029-BCE0-BAD56E80877D}" srcOrd="0" destOrd="0" parTransId="{DD3834F7-99F8-4695-B1B0-39F5FF58D191}" sibTransId="{7FE2865D-4322-465A-9E6B-782AACC63BFF}"/>
    <dgm:cxn modelId="{A8D5A6E6-C37C-4D8E-A933-37DC13D01208}" srcId="{ED513C75-88E5-46CE-BC60-E918F994F259}" destId="{32D288B7-537A-4C0A-9643-F0C4884FC953}" srcOrd="4" destOrd="0" parTransId="{1E61C10D-B36D-4E39-963F-34689F4DAFE4}" sibTransId="{4A075A41-C445-49F4-BC3F-0B36EB80C7AB}"/>
    <dgm:cxn modelId="{3C4FE4E6-EAB4-4DF0-9EB1-22C6EB8635D0}" type="presOf" srcId="{B98E2410-B40C-4DF1-BFE5-68DEE4D1D60D}" destId="{8B59A60A-7173-412D-8DEB-7AED51C398B9}" srcOrd="0" destOrd="0" presId="urn:microsoft.com/office/officeart/2005/8/layout/hList1"/>
    <dgm:cxn modelId="{0D386AE9-D896-46C7-A8AC-1114CBA7923F}" srcId="{D48A9F4C-0D5E-4F13-9FC3-BD05D0F5CA5C}" destId="{C18529B2-9A18-4294-82CD-F955E7CAF3B7}" srcOrd="2" destOrd="0" parTransId="{48C897FB-11C4-46EB-A994-4A86B2BDD6BC}" sibTransId="{1FFCE52C-E34C-48A1-85D4-10066FBA659D}"/>
    <dgm:cxn modelId="{9517EFEF-59E5-4FCE-89FB-425AADA3C1A4}" srcId="{B98E2410-B40C-4DF1-BFE5-68DEE4D1D60D}" destId="{B8686307-10FC-4B49-86A6-212598C37364}" srcOrd="2" destOrd="0" parTransId="{999A9340-DB34-46E3-BE29-B28C4F8EDCC1}" sibTransId="{980ECEB8-00FA-47DD-8F2D-1F9874DC55EF}"/>
    <dgm:cxn modelId="{2D0B58F3-8D51-4A4C-AB00-7AA986F0719F}" srcId="{B98E2410-B40C-4DF1-BFE5-68DEE4D1D60D}" destId="{BAADCEBB-A71B-4340-84B4-2FAA95CD3DA1}" srcOrd="6" destOrd="0" parTransId="{20FA9AC9-8B94-41A6-A2ED-E50CD3530DD7}" sibTransId="{E22980F1-0AAC-4D79-A5D2-C309CBB7957D}"/>
    <dgm:cxn modelId="{4F76D5F5-E6A5-4F81-BC27-3100889A1039}" srcId="{B98E2410-B40C-4DF1-BFE5-68DEE4D1D60D}" destId="{37E4C7AB-F6E7-47B7-856B-AEE57E94882B}" srcOrd="4" destOrd="0" parTransId="{7174942F-052B-47D9-A574-CE29AC6C156C}" sibTransId="{A93CCC8F-EC71-40A0-850B-CAEC1E8088C8}"/>
    <dgm:cxn modelId="{A982F7F5-7158-4E8F-A9AA-7378C401A695}" srcId="{ED513C75-88E5-46CE-BC60-E918F994F259}" destId="{C424231A-2BCB-472A-A146-0B50E8575B63}" srcOrd="5" destOrd="0" parTransId="{C7ED49BB-8707-42C9-ACF6-D3E1B9449137}" sibTransId="{7547DCC1-25B9-49A2-8081-0872953895B7}"/>
    <dgm:cxn modelId="{D6E47DF7-158E-4A1D-8573-FFE7FFBD138F}" srcId="{D48A9F4C-0D5E-4F13-9FC3-BD05D0F5CA5C}" destId="{9CE79EB6-8B03-4048-BAF3-20D84F4FD3E1}" srcOrd="4" destOrd="0" parTransId="{900768CA-F843-4452-AE1D-D43E3CA7B837}" sibTransId="{F612B9B7-B986-438C-AD97-1253B4185F09}"/>
    <dgm:cxn modelId="{86B96CFE-2CD8-4AD9-91B0-F793BC83D096}" type="presOf" srcId="{800E91BD-D07E-45D5-AF70-77175A642E00}" destId="{F5545BB2-7A80-4D2E-AA23-837EF4A2E2FD}" srcOrd="0" destOrd="0" presId="urn:microsoft.com/office/officeart/2005/8/layout/hList1"/>
    <dgm:cxn modelId="{900E45FF-A963-4E12-98E4-4E6F06FB8DD3}" srcId="{ED513C75-88E5-46CE-BC60-E918F994F259}" destId="{59798653-A839-430D-92B2-D1EBE1322C7E}" srcOrd="2" destOrd="0" parTransId="{89BDB1AF-34F1-4207-A54F-0DA1C28C0147}" sibTransId="{AEB672FE-61BF-4F95-BDD1-2A530D5F00BD}"/>
    <dgm:cxn modelId="{E5F47F23-D999-4558-89C1-A8BBB189A8C6}" type="presParOf" srcId="{F5545BB2-7A80-4D2E-AA23-837EF4A2E2FD}" destId="{72632EC1-7893-4B2F-8038-702D8C97CF4A}" srcOrd="0" destOrd="0" presId="urn:microsoft.com/office/officeart/2005/8/layout/hList1"/>
    <dgm:cxn modelId="{CAB0DF3C-B2A5-4022-9153-E8F01DE05ADB}" type="presParOf" srcId="{72632EC1-7893-4B2F-8038-702D8C97CF4A}" destId="{3FB98F57-3021-4C60-BD82-F60F70F169C3}" srcOrd="0" destOrd="0" presId="urn:microsoft.com/office/officeart/2005/8/layout/hList1"/>
    <dgm:cxn modelId="{E16594D0-D5A6-4EAF-8CD2-AA4CD363C606}" type="presParOf" srcId="{72632EC1-7893-4B2F-8038-702D8C97CF4A}" destId="{F5F0A329-F6F6-4EBB-834B-D9DDB989129A}" srcOrd="1" destOrd="0" presId="urn:microsoft.com/office/officeart/2005/8/layout/hList1"/>
    <dgm:cxn modelId="{56D94E02-FEE9-441C-A02C-F109FC4EEDE3}" type="presParOf" srcId="{F5545BB2-7A80-4D2E-AA23-837EF4A2E2FD}" destId="{4F6215AF-9767-4CC1-AA9E-1909055AC2CF}" srcOrd="1" destOrd="0" presId="urn:microsoft.com/office/officeart/2005/8/layout/hList1"/>
    <dgm:cxn modelId="{4C9E3337-5833-4318-94A1-0AF413778CA8}" type="presParOf" srcId="{F5545BB2-7A80-4D2E-AA23-837EF4A2E2FD}" destId="{440E95B2-7842-4C88-8355-52F9FD8380B4}" srcOrd="2" destOrd="0" presId="urn:microsoft.com/office/officeart/2005/8/layout/hList1"/>
    <dgm:cxn modelId="{8BE918E4-23A8-4FB9-B9DB-B0B9EC9580E0}" type="presParOf" srcId="{440E95B2-7842-4C88-8355-52F9FD8380B4}" destId="{106F4C01-79F5-407E-B9C7-8E3255D884D7}" srcOrd="0" destOrd="0" presId="urn:microsoft.com/office/officeart/2005/8/layout/hList1"/>
    <dgm:cxn modelId="{6BBBA3FC-2DC7-4E79-BF92-AD8B7C685432}" type="presParOf" srcId="{440E95B2-7842-4C88-8355-52F9FD8380B4}" destId="{FA0DFEAB-CCB8-4A72-AEFD-08D1D64C5E41}" srcOrd="1" destOrd="0" presId="urn:microsoft.com/office/officeart/2005/8/layout/hList1"/>
    <dgm:cxn modelId="{CD81CDD3-BABE-47EC-B68D-A449C38C470D}" type="presParOf" srcId="{F5545BB2-7A80-4D2E-AA23-837EF4A2E2FD}" destId="{06D37C73-BEC9-45D0-A3EF-B9DCD77E4FCA}" srcOrd="3" destOrd="0" presId="urn:microsoft.com/office/officeart/2005/8/layout/hList1"/>
    <dgm:cxn modelId="{F7C34A56-9EC9-4C67-B9BC-EE1ADC164055}" type="presParOf" srcId="{F5545BB2-7A80-4D2E-AA23-837EF4A2E2FD}" destId="{F9EC6692-BF5A-451D-AA56-087E39372D8F}" srcOrd="4" destOrd="0" presId="urn:microsoft.com/office/officeart/2005/8/layout/hList1"/>
    <dgm:cxn modelId="{93614938-B53C-4FED-9E96-CBAC0C8CAE78}" type="presParOf" srcId="{F9EC6692-BF5A-451D-AA56-087E39372D8F}" destId="{8B59A60A-7173-412D-8DEB-7AED51C398B9}" srcOrd="0" destOrd="0" presId="urn:microsoft.com/office/officeart/2005/8/layout/hList1"/>
    <dgm:cxn modelId="{58EE6F90-A445-499D-9187-D753D4DDDF64}" type="presParOf" srcId="{F9EC6692-BF5A-451D-AA56-087E39372D8F}" destId="{F9B57DD7-6A08-459A-AF5F-8020CCD374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64D3E8-7CF8-4803-A64C-4FA00D21E80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4075F6-9753-4581-AF3D-50D027011520}">
      <dgm:prSet phldrT="[Text]"/>
      <dgm:spPr/>
      <dgm:t>
        <a:bodyPr/>
        <a:lstStyle/>
        <a:p>
          <a:r>
            <a:rPr lang="cs-CZ" dirty="0"/>
            <a:t>AND</a:t>
          </a:r>
          <a:endParaRPr lang="en-GB" dirty="0"/>
        </a:p>
      </dgm:t>
    </dgm:pt>
    <dgm:pt modelId="{D3E265E2-DCE3-4E01-AB8F-E6B6852D5908}" type="parTrans" cxnId="{05A839AA-AEE6-4C13-A521-61E835E51BE1}">
      <dgm:prSet/>
      <dgm:spPr/>
      <dgm:t>
        <a:bodyPr/>
        <a:lstStyle/>
        <a:p>
          <a:endParaRPr lang="en-GB"/>
        </a:p>
      </dgm:t>
    </dgm:pt>
    <dgm:pt modelId="{319337B9-482A-4E58-B583-AEDAE4FF0FA3}" type="sibTrans" cxnId="{05A839AA-AEE6-4C13-A521-61E835E51BE1}">
      <dgm:prSet/>
      <dgm:spPr/>
      <dgm:t>
        <a:bodyPr/>
        <a:lstStyle/>
        <a:p>
          <a:endParaRPr lang="en-GB"/>
        </a:p>
      </dgm:t>
    </dgm:pt>
    <dgm:pt modelId="{3F2D502B-57DB-4ED9-8CAF-5F7A3D563B9C}">
      <dgm:prSet phldrT="[Text]" custT="1"/>
      <dgm:spPr/>
      <dgm:t>
        <a:bodyPr/>
        <a:lstStyle/>
        <a:p>
          <a:r>
            <a:rPr lang="cs-CZ" sz="4000" dirty="0"/>
            <a:t>rýma</a:t>
          </a:r>
          <a:endParaRPr lang="en-GB" sz="4000" dirty="0"/>
        </a:p>
      </dgm:t>
    </dgm:pt>
    <dgm:pt modelId="{6AD8BB4D-17B3-4AFE-9988-52861EC1E557}" type="parTrans" cxnId="{0D629D26-EEE0-42D6-BE8E-941657EC07E8}">
      <dgm:prSet/>
      <dgm:spPr/>
      <dgm:t>
        <a:bodyPr/>
        <a:lstStyle/>
        <a:p>
          <a:endParaRPr lang="en-GB"/>
        </a:p>
      </dgm:t>
    </dgm:pt>
    <dgm:pt modelId="{253DD01F-35D8-4A6C-8A04-9051361377D2}" type="sibTrans" cxnId="{0D629D26-EEE0-42D6-BE8E-941657EC07E8}">
      <dgm:prSet/>
      <dgm:spPr/>
      <dgm:t>
        <a:bodyPr/>
        <a:lstStyle/>
        <a:p>
          <a:endParaRPr lang="en-GB"/>
        </a:p>
      </dgm:t>
    </dgm:pt>
    <dgm:pt modelId="{9E7AC757-7C72-46B0-8D86-8D7E58105B4D}">
      <dgm:prSet phldrT="[Text]"/>
      <dgm:spPr/>
      <dgm:t>
        <a:bodyPr/>
        <a:lstStyle/>
        <a:p>
          <a:r>
            <a:rPr lang="cs-CZ" dirty="0"/>
            <a:t>vitamín C</a:t>
          </a:r>
          <a:endParaRPr lang="en-GB" dirty="0"/>
        </a:p>
      </dgm:t>
    </dgm:pt>
    <dgm:pt modelId="{ABD449EA-56D0-41D9-8A17-32F27275DC3F}" type="parTrans" cxnId="{1DE631B3-F3F3-493E-84AE-25E589D9C8C9}">
      <dgm:prSet/>
      <dgm:spPr/>
      <dgm:t>
        <a:bodyPr/>
        <a:lstStyle/>
        <a:p>
          <a:endParaRPr lang="en-GB"/>
        </a:p>
      </dgm:t>
    </dgm:pt>
    <dgm:pt modelId="{4C9A6EF0-37FC-415A-BB55-ADB0388DFC04}" type="sibTrans" cxnId="{1DE631B3-F3F3-493E-84AE-25E589D9C8C9}">
      <dgm:prSet/>
      <dgm:spPr/>
      <dgm:t>
        <a:bodyPr/>
        <a:lstStyle/>
        <a:p>
          <a:endParaRPr lang="en-GB"/>
        </a:p>
      </dgm:t>
    </dgm:pt>
    <dgm:pt modelId="{AF15D014-ADAC-4E71-91D1-F7831E34FE9A}" type="pres">
      <dgm:prSet presAssocID="{C464D3E8-7CF8-4803-A64C-4FA00D21E80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8310323-A9E9-4DAA-A365-96DA8D3F953B}" type="pres">
      <dgm:prSet presAssocID="{3E4075F6-9753-4581-AF3D-50D027011520}" presName="singleCycle" presStyleCnt="0"/>
      <dgm:spPr/>
    </dgm:pt>
    <dgm:pt modelId="{5044A33E-E27F-43D2-A051-C5288919CDD6}" type="pres">
      <dgm:prSet presAssocID="{3E4075F6-9753-4581-AF3D-50D027011520}" presName="singleCenter" presStyleLbl="node1" presStyleIdx="0" presStyleCnt="3" custScaleX="65073" custScaleY="60110">
        <dgm:presLayoutVars>
          <dgm:chMax val="7"/>
          <dgm:chPref val="7"/>
        </dgm:presLayoutVars>
      </dgm:prSet>
      <dgm:spPr/>
    </dgm:pt>
    <dgm:pt modelId="{11DCB7ED-905D-4358-981D-73B9E6A34256}" type="pres">
      <dgm:prSet presAssocID="{6AD8BB4D-17B3-4AFE-9988-52861EC1E557}" presName="Name56" presStyleLbl="parChTrans1D2" presStyleIdx="0" presStyleCnt="2"/>
      <dgm:spPr/>
    </dgm:pt>
    <dgm:pt modelId="{D71BC490-B80B-4FA8-BBE6-A4A11B52B6FA}" type="pres">
      <dgm:prSet presAssocID="{3F2D502B-57DB-4ED9-8CAF-5F7A3D563B9C}" presName="text0" presStyleLbl="node1" presStyleIdx="1" presStyleCnt="3" custScaleX="275111" custScaleY="245527" custRadScaleRad="117454" custRadScaleInc="-99887">
        <dgm:presLayoutVars>
          <dgm:bulletEnabled val="1"/>
        </dgm:presLayoutVars>
      </dgm:prSet>
      <dgm:spPr/>
    </dgm:pt>
    <dgm:pt modelId="{F6DA735D-26A2-44AB-BF77-E7D64680C187}" type="pres">
      <dgm:prSet presAssocID="{ABD449EA-56D0-41D9-8A17-32F27275DC3F}" presName="Name56" presStyleLbl="parChTrans1D2" presStyleIdx="1" presStyleCnt="2"/>
      <dgm:spPr/>
    </dgm:pt>
    <dgm:pt modelId="{17F2BDE9-2D2D-4FBB-8DDE-0B2CBD9CD5F3}" type="pres">
      <dgm:prSet presAssocID="{9E7AC757-7C72-46B0-8D86-8D7E58105B4D}" presName="text0" presStyleLbl="node1" presStyleIdx="2" presStyleCnt="3" custScaleX="263339" custScaleY="236941" custRadScaleRad="117546" custRadScaleInc="-100359">
        <dgm:presLayoutVars>
          <dgm:bulletEnabled val="1"/>
        </dgm:presLayoutVars>
      </dgm:prSet>
      <dgm:spPr/>
    </dgm:pt>
  </dgm:ptLst>
  <dgm:cxnLst>
    <dgm:cxn modelId="{0D629D26-EEE0-42D6-BE8E-941657EC07E8}" srcId="{3E4075F6-9753-4581-AF3D-50D027011520}" destId="{3F2D502B-57DB-4ED9-8CAF-5F7A3D563B9C}" srcOrd="0" destOrd="0" parTransId="{6AD8BB4D-17B3-4AFE-9988-52861EC1E557}" sibTransId="{253DD01F-35D8-4A6C-8A04-9051361377D2}"/>
    <dgm:cxn modelId="{1BEF962C-518B-4841-A2F1-05091FC91A7C}" type="presOf" srcId="{ABD449EA-56D0-41D9-8A17-32F27275DC3F}" destId="{F6DA735D-26A2-44AB-BF77-E7D64680C187}" srcOrd="0" destOrd="0" presId="urn:microsoft.com/office/officeart/2008/layout/RadialCluster"/>
    <dgm:cxn modelId="{65F31F34-6511-45C1-97EE-26879017BD27}" type="presOf" srcId="{6AD8BB4D-17B3-4AFE-9988-52861EC1E557}" destId="{11DCB7ED-905D-4358-981D-73B9E6A34256}" srcOrd="0" destOrd="0" presId="urn:microsoft.com/office/officeart/2008/layout/RadialCluster"/>
    <dgm:cxn modelId="{718D7B3F-68F5-4772-B8A3-61570A724012}" type="presOf" srcId="{9E7AC757-7C72-46B0-8D86-8D7E58105B4D}" destId="{17F2BDE9-2D2D-4FBB-8DDE-0B2CBD9CD5F3}" srcOrd="0" destOrd="0" presId="urn:microsoft.com/office/officeart/2008/layout/RadialCluster"/>
    <dgm:cxn modelId="{B42A6C84-B497-4FBB-B572-78DDAF791AE2}" type="presOf" srcId="{3E4075F6-9753-4581-AF3D-50D027011520}" destId="{5044A33E-E27F-43D2-A051-C5288919CDD6}" srcOrd="0" destOrd="0" presId="urn:microsoft.com/office/officeart/2008/layout/RadialCluster"/>
    <dgm:cxn modelId="{05A839AA-AEE6-4C13-A521-61E835E51BE1}" srcId="{C464D3E8-7CF8-4803-A64C-4FA00D21E800}" destId="{3E4075F6-9753-4581-AF3D-50D027011520}" srcOrd="0" destOrd="0" parTransId="{D3E265E2-DCE3-4E01-AB8F-E6B6852D5908}" sibTransId="{319337B9-482A-4E58-B583-AEDAE4FF0FA3}"/>
    <dgm:cxn modelId="{1DE631B3-F3F3-493E-84AE-25E589D9C8C9}" srcId="{3E4075F6-9753-4581-AF3D-50D027011520}" destId="{9E7AC757-7C72-46B0-8D86-8D7E58105B4D}" srcOrd="1" destOrd="0" parTransId="{ABD449EA-56D0-41D9-8A17-32F27275DC3F}" sibTransId="{4C9A6EF0-37FC-415A-BB55-ADB0388DFC04}"/>
    <dgm:cxn modelId="{86306ECE-7D28-4A81-AAFA-98B6DCED35E3}" type="presOf" srcId="{3F2D502B-57DB-4ED9-8CAF-5F7A3D563B9C}" destId="{D71BC490-B80B-4FA8-BBE6-A4A11B52B6FA}" srcOrd="0" destOrd="0" presId="urn:microsoft.com/office/officeart/2008/layout/RadialCluster"/>
    <dgm:cxn modelId="{FEBF0AE3-9873-451C-ABF1-E5C470574C66}" type="presOf" srcId="{C464D3E8-7CF8-4803-A64C-4FA00D21E800}" destId="{AF15D014-ADAC-4E71-91D1-F7831E34FE9A}" srcOrd="0" destOrd="0" presId="urn:microsoft.com/office/officeart/2008/layout/RadialCluster"/>
    <dgm:cxn modelId="{F216CCB4-B4F3-4ED0-BE69-6F9D4FF119E9}" type="presParOf" srcId="{AF15D014-ADAC-4E71-91D1-F7831E34FE9A}" destId="{D8310323-A9E9-4DAA-A365-96DA8D3F953B}" srcOrd="0" destOrd="0" presId="urn:microsoft.com/office/officeart/2008/layout/RadialCluster"/>
    <dgm:cxn modelId="{14E166D7-B067-4FEA-8060-5C843028EAC0}" type="presParOf" srcId="{D8310323-A9E9-4DAA-A365-96DA8D3F953B}" destId="{5044A33E-E27F-43D2-A051-C5288919CDD6}" srcOrd="0" destOrd="0" presId="urn:microsoft.com/office/officeart/2008/layout/RadialCluster"/>
    <dgm:cxn modelId="{1E4FCBC7-9B68-438C-B2D3-C8E4B099B07A}" type="presParOf" srcId="{D8310323-A9E9-4DAA-A365-96DA8D3F953B}" destId="{11DCB7ED-905D-4358-981D-73B9E6A34256}" srcOrd="1" destOrd="0" presId="urn:microsoft.com/office/officeart/2008/layout/RadialCluster"/>
    <dgm:cxn modelId="{6191313B-0C0D-4ABB-B5AD-98B5603A91BD}" type="presParOf" srcId="{D8310323-A9E9-4DAA-A365-96DA8D3F953B}" destId="{D71BC490-B80B-4FA8-BBE6-A4A11B52B6FA}" srcOrd="2" destOrd="0" presId="urn:microsoft.com/office/officeart/2008/layout/RadialCluster"/>
    <dgm:cxn modelId="{B9559FC3-ADFC-46A6-94BE-7DB4153DB52B}" type="presParOf" srcId="{D8310323-A9E9-4DAA-A365-96DA8D3F953B}" destId="{F6DA735D-26A2-44AB-BF77-E7D64680C187}" srcOrd="3" destOrd="0" presId="urn:microsoft.com/office/officeart/2008/layout/RadialCluster"/>
    <dgm:cxn modelId="{191C95EE-E9EE-45BE-AD83-2A203B78F7DA}" type="presParOf" srcId="{D8310323-A9E9-4DAA-A365-96DA8D3F953B}" destId="{17F2BDE9-2D2D-4FBB-8DDE-0B2CBD9CD5F3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EB4BC8-2776-4781-92F7-88D2D1FAE4E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08CC8F-BA84-4706-8787-A52EA6E9446E}">
      <dgm:prSet phldrT="[Text]"/>
      <dgm:spPr/>
      <dgm:t>
        <a:bodyPr/>
        <a:lstStyle/>
        <a:p>
          <a:r>
            <a:rPr lang="cs-CZ" dirty="0"/>
            <a:t>Populace</a:t>
          </a:r>
          <a:endParaRPr lang="en-GB" dirty="0"/>
        </a:p>
      </dgm:t>
    </dgm:pt>
    <dgm:pt modelId="{0DBF052C-7E2F-4FD2-AD5C-EAF3E65A7D48}" type="parTrans" cxnId="{95EE9BC6-B51D-499D-A3C8-B2FD22F45A7C}">
      <dgm:prSet/>
      <dgm:spPr/>
      <dgm:t>
        <a:bodyPr/>
        <a:lstStyle/>
        <a:p>
          <a:endParaRPr lang="en-GB"/>
        </a:p>
      </dgm:t>
    </dgm:pt>
    <dgm:pt modelId="{BF6D3A24-902B-409D-84C0-D4E2AC6CF056}" type="sibTrans" cxnId="{95EE9BC6-B51D-499D-A3C8-B2FD22F45A7C}">
      <dgm:prSet/>
      <dgm:spPr/>
      <dgm:t>
        <a:bodyPr/>
        <a:lstStyle/>
        <a:p>
          <a:endParaRPr lang="en-GB"/>
        </a:p>
      </dgm:t>
    </dgm:pt>
    <dgm:pt modelId="{C7FD4F68-CD1D-40CB-825E-FCA4940E081A}">
      <dgm:prSet phldrT="[Text]"/>
      <dgm:spPr/>
      <dgm:t>
        <a:bodyPr/>
        <a:lstStyle/>
        <a:p>
          <a:r>
            <a:rPr lang="cs-CZ" dirty="0"/>
            <a:t>Běžné nachlazení</a:t>
          </a:r>
          <a:endParaRPr lang="en-GB" dirty="0"/>
        </a:p>
      </dgm:t>
    </dgm:pt>
    <dgm:pt modelId="{157E3E3E-DA1F-4756-B638-BA718D5D1BD3}" type="parTrans" cxnId="{756BE0B1-A122-4BA9-93A1-F4883E53423B}">
      <dgm:prSet/>
      <dgm:spPr/>
      <dgm:t>
        <a:bodyPr/>
        <a:lstStyle/>
        <a:p>
          <a:endParaRPr lang="en-GB"/>
        </a:p>
      </dgm:t>
    </dgm:pt>
    <dgm:pt modelId="{76C233A6-B171-4B8C-99E5-B749E1CCB299}" type="sibTrans" cxnId="{756BE0B1-A122-4BA9-93A1-F4883E53423B}">
      <dgm:prSet/>
      <dgm:spPr/>
      <dgm:t>
        <a:bodyPr/>
        <a:lstStyle/>
        <a:p>
          <a:endParaRPr lang="en-GB"/>
        </a:p>
      </dgm:t>
    </dgm:pt>
    <dgm:pt modelId="{65901A0C-6FF8-43C3-9048-892AF96B30C6}">
      <dgm:prSet phldrT="[Text]"/>
      <dgm:spPr/>
      <dgm:t>
        <a:bodyPr/>
        <a:lstStyle/>
        <a:p>
          <a:r>
            <a:rPr lang="cs-CZ" dirty="0"/>
            <a:t>Akutní rinitida</a:t>
          </a:r>
          <a:endParaRPr lang="en-GB" dirty="0"/>
        </a:p>
      </dgm:t>
    </dgm:pt>
    <dgm:pt modelId="{896CF77A-192B-4A92-88F2-A47C7D444AF1}" type="parTrans" cxnId="{4AB7631A-01FF-42E9-88CF-6F745F4FF244}">
      <dgm:prSet/>
      <dgm:spPr/>
      <dgm:t>
        <a:bodyPr/>
        <a:lstStyle/>
        <a:p>
          <a:endParaRPr lang="en-GB"/>
        </a:p>
      </dgm:t>
    </dgm:pt>
    <dgm:pt modelId="{5A74803A-45DF-4005-9965-6B55A08AA3F4}" type="sibTrans" cxnId="{4AB7631A-01FF-42E9-88CF-6F745F4FF244}">
      <dgm:prSet/>
      <dgm:spPr/>
      <dgm:t>
        <a:bodyPr/>
        <a:lstStyle/>
        <a:p>
          <a:endParaRPr lang="en-GB"/>
        </a:p>
      </dgm:t>
    </dgm:pt>
    <dgm:pt modelId="{511BBCEE-3DB8-4148-B722-089CA8A387F7}">
      <dgm:prSet phldrT="[Text]"/>
      <dgm:spPr/>
      <dgm:t>
        <a:bodyPr/>
        <a:lstStyle/>
        <a:p>
          <a:r>
            <a:rPr lang="cs-CZ" dirty="0"/>
            <a:t>Intervence</a:t>
          </a:r>
          <a:endParaRPr lang="en-GB" dirty="0"/>
        </a:p>
      </dgm:t>
    </dgm:pt>
    <dgm:pt modelId="{B1D1CB84-779E-4AD1-B454-30AD3EA838CC}" type="parTrans" cxnId="{17C0030D-AD4E-49C5-A032-8F37C2267C06}">
      <dgm:prSet/>
      <dgm:spPr/>
      <dgm:t>
        <a:bodyPr/>
        <a:lstStyle/>
        <a:p>
          <a:endParaRPr lang="en-GB"/>
        </a:p>
      </dgm:t>
    </dgm:pt>
    <dgm:pt modelId="{6D431FAF-C729-43F4-A6C8-953C33DD65E1}" type="sibTrans" cxnId="{17C0030D-AD4E-49C5-A032-8F37C2267C06}">
      <dgm:prSet/>
      <dgm:spPr/>
      <dgm:t>
        <a:bodyPr/>
        <a:lstStyle/>
        <a:p>
          <a:endParaRPr lang="en-GB"/>
        </a:p>
      </dgm:t>
    </dgm:pt>
    <dgm:pt modelId="{8FDD6252-4275-45D6-86F6-07396E865F8A}">
      <dgm:prSet phldrT="[Text]"/>
      <dgm:spPr/>
      <dgm:t>
        <a:bodyPr/>
        <a:lstStyle/>
        <a:p>
          <a:r>
            <a:rPr lang="cs-CZ" dirty="0"/>
            <a:t>Kyselina </a:t>
          </a:r>
          <a:r>
            <a:rPr lang="cs-CZ" dirty="0" err="1"/>
            <a:t>ascorbová</a:t>
          </a:r>
          <a:endParaRPr lang="en-GB" dirty="0"/>
        </a:p>
      </dgm:t>
    </dgm:pt>
    <dgm:pt modelId="{881D95EB-EA22-46D4-869D-AE788AD2A31C}" type="parTrans" cxnId="{92CD946E-F676-4100-B2A0-D16CE0E46BDD}">
      <dgm:prSet/>
      <dgm:spPr/>
      <dgm:t>
        <a:bodyPr/>
        <a:lstStyle/>
        <a:p>
          <a:endParaRPr lang="en-GB"/>
        </a:p>
      </dgm:t>
    </dgm:pt>
    <dgm:pt modelId="{B85F3028-66EA-41B0-833E-FA3C8271D210}" type="sibTrans" cxnId="{92CD946E-F676-4100-B2A0-D16CE0E46BDD}">
      <dgm:prSet/>
      <dgm:spPr/>
      <dgm:t>
        <a:bodyPr/>
        <a:lstStyle/>
        <a:p>
          <a:endParaRPr lang="en-GB"/>
        </a:p>
      </dgm:t>
    </dgm:pt>
    <dgm:pt modelId="{FCE37B14-7C15-4C56-A882-F20280AC022B}">
      <dgm:prSet phldrT="[Text]"/>
      <dgm:spPr/>
      <dgm:t>
        <a:bodyPr/>
        <a:lstStyle/>
        <a:p>
          <a:r>
            <a:rPr lang="cs-CZ" dirty="0"/>
            <a:t>Vitamin C</a:t>
          </a:r>
          <a:endParaRPr lang="en-GB" dirty="0"/>
        </a:p>
      </dgm:t>
    </dgm:pt>
    <dgm:pt modelId="{64AF08BF-91AD-4B3A-BC12-A3FB654EEFF8}" type="parTrans" cxnId="{EF13ED16-C6CA-44E6-B7C8-21F7A9C94C79}">
      <dgm:prSet/>
      <dgm:spPr/>
      <dgm:t>
        <a:bodyPr/>
        <a:lstStyle/>
        <a:p>
          <a:endParaRPr lang="en-GB"/>
        </a:p>
      </dgm:t>
    </dgm:pt>
    <dgm:pt modelId="{F8FD1529-E881-4E50-A871-6234D0254B42}" type="sibTrans" cxnId="{EF13ED16-C6CA-44E6-B7C8-21F7A9C94C79}">
      <dgm:prSet/>
      <dgm:spPr/>
      <dgm:t>
        <a:bodyPr/>
        <a:lstStyle/>
        <a:p>
          <a:endParaRPr lang="en-GB"/>
        </a:p>
      </dgm:t>
    </dgm:pt>
    <dgm:pt modelId="{F45DFCD5-5D9B-4F1E-9FBB-EB7BEDBE84DA}">
      <dgm:prSet phldrT="[Text]"/>
      <dgm:spPr/>
      <dgm:t>
        <a:bodyPr/>
        <a:lstStyle/>
        <a:p>
          <a:r>
            <a:rPr lang="cs-CZ" dirty="0"/>
            <a:t>Typ studie</a:t>
          </a:r>
          <a:endParaRPr lang="en-GB" dirty="0"/>
        </a:p>
      </dgm:t>
    </dgm:pt>
    <dgm:pt modelId="{7F0F4B76-DE7A-449B-9226-B2924E8FBBA4}" type="parTrans" cxnId="{BE08786F-507B-4DB8-8E50-BE73DEE35044}">
      <dgm:prSet/>
      <dgm:spPr/>
      <dgm:t>
        <a:bodyPr/>
        <a:lstStyle/>
        <a:p>
          <a:endParaRPr lang="en-GB"/>
        </a:p>
      </dgm:t>
    </dgm:pt>
    <dgm:pt modelId="{5EC51C98-C3E0-4295-9F76-E2E47C09BE27}" type="sibTrans" cxnId="{BE08786F-507B-4DB8-8E50-BE73DEE35044}">
      <dgm:prSet/>
      <dgm:spPr/>
      <dgm:t>
        <a:bodyPr/>
        <a:lstStyle/>
        <a:p>
          <a:endParaRPr lang="en-GB"/>
        </a:p>
      </dgm:t>
    </dgm:pt>
    <dgm:pt modelId="{D85C2181-8C6C-49D5-8035-6AF35EFB873A}">
      <dgm:prSet phldrT="[Text]"/>
      <dgm:spPr/>
      <dgm:t>
        <a:bodyPr/>
        <a:lstStyle/>
        <a:p>
          <a:r>
            <a:rPr lang="cs-CZ" dirty="0"/>
            <a:t>Randomizovaná kontrolovaná studie</a:t>
          </a:r>
          <a:endParaRPr lang="en-GB" dirty="0"/>
        </a:p>
      </dgm:t>
    </dgm:pt>
    <dgm:pt modelId="{D34BA658-C0E7-4646-97AF-C0A411BF4388}" type="parTrans" cxnId="{80D93ADC-1562-4EF4-A28F-59596B1C545E}">
      <dgm:prSet/>
      <dgm:spPr/>
      <dgm:t>
        <a:bodyPr/>
        <a:lstStyle/>
        <a:p>
          <a:endParaRPr lang="en-GB"/>
        </a:p>
      </dgm:t>
    </dgm:pt>
    <dgm:pt modelId="{FE8EAA3C-4CB4-4BEB-B6A8-BFC8C0464E6B}" type="sibTrans" cxnId="{80D93ADC-1562-4EF4-A28F-59596B1C545E}">
      <dgm:prSet/>
      <dgm:spPr/>
      <dgm:t>
        <a:bodyPr/>
        <a:lstStyle/>
        <a:p>
          <a:endParaRPr lang="en-GB"/>
        </a:p>
      </dgm:t>
    </dgm:pt>
    <dgm:pt modelId="{BB1C2CF4-ACCE-4324-A53B-3977C76EBA80}">
      <dgm:prSet phldrT="[Text]"/>
      <dgm:spPr/>
      <dgm:t>
        <a:bodyPr/>
        <a:lstStyle/>
        <a:p>
          <a:r>
            <a:rPr lang="cs-CZ" dirty="0"/>
            <a:t>RCT</a:t>
          </a:r>
          <a:endParaRPr lang="en-GB" dirty="0"/>
        </a:p>
      </dgm:t>
    </dgm:pt>
    <dgm:pt modelId="{DEC21403-E660-495E-97F5-402B88793E71}" type="parTrans" cxnId="{1839F1A2-3180-4095-A09B-59FF6320E808}">
      <dgm:prSet/>
      <dgm:spPr/>
      <dgm:t>
        <a:bodyPr/>
        <a:lstStyle/>
        <a:p>
          <a:endParaRPr lang="en-GB"/>
        </a:p>
      </dgm:t>
    </dgm:pt>
    <dgm:pt modelId="{9C150CDC-DC7F-4F9E-9F6C-EB66C74B0FBC}" type="sibTrans" cxnId="{1839F1A2-3180-4095-A09B-59FF6320E808}">
      <dgm:prSet/>
      <dgm:spPr/>
      <dgm:t>
        <a:bodyPr/>
        <a:lstStyle/>
        <a:p>
          <a:endParaRPr lang="en-GB"/>
        </a:p>
      </dgm:t>
    </dgm:pt>
    <dgm:pt modelId="{F7DAE2A9-DA49-462A-81C3-1D48EAB1811B}" type="pres">
      <dgm:prSet presAssocID="{44EB4BC8-2776-4781-92F7-88D2D1FAE4E4}" presName="list" presStyleCnt="0">
        <dgm:presLayoutVars>
          <dgm:dir/>
          <dgm:animLvl val="lvl"/>
        </dgm:presLayoutVars>
      </dgm:prSet>
      <dgm:spPr/>
    </dgm:pt>
    <dgm:pt modelId="{DEAC9C7F-47D7-4084-A46C-8706AEAE2E01}" type="pres">
      <dgm:prSet presAssocID="{9708CC8F-BA84-4706-8787-A52EA6E9446E}" presName="posSpace" presStyleCnt="0"/>
      <dgm:spPr/>
    </dgm:pt>
    <dgm:pt modelId="{E7456C6B-53F1-490A-B561-3CCD0213B5A9}" type="pres">
      <dgm:prSet presAssocID="{9708CC8F-BA84-4706-8787-A52EA6E9446E}" presName="vertFlow" presStyleCnt="0"/>
      <dgm:spPr/>
    </dgm:pt>
    <dgm:pt modelId="{0703F83E-21E6-4C1D-960E-AFF9925E9B39}" type="pres">
      <dgm:prSet presAssocID="{9708CC8F-BA84-4706-8787-A52EA6E9446E}" presName="topSpace" presStyleCnt="0"/>
      <dgm:spPr/>
    </dgm:pt>
    <dgm:pt modelId="{4EC3319D-1E18-4413-9F8D-7AAFBD065810}" type="pres">
      <dgm:prSet presAssocID="{9708CC8F-BA84-4706-8787-A52EA6E9446E}" presName="firstComp" presStyleCnt="0"/>
      <dgm:spPr/>
    </dgm:pt>
    <dgm:pt modelId="{0A5F73A8-CE6D-4190-9D14-178A2ED10637}" type="pres">
      <dgm:prSet presAssocID="{9708CC8F-BA84-4706-8787-A52EA6E9446E}" presName="firstChild" presStyleLbl="bgAccFollowNode1" presStyleIdx="0" presStyleCnt="6"/>
      <dgm:spPr/>
    </dgm:pt>
    <dgm:pt modelId="{76F37A5F-3659-41D9-80B7-57F3BC823825}" type="pres">
      <dgm:prSet presAssocID="{9708CC8F-BA84-4706-8787-A52EA6E9446E}" presName="firstChildTx" presStyleLbl="bgAccFollowNode1" presStyleIdx="0" presStyleCnt="6">
        <dgm:presLayoutVars>
          <dgm:bulletEnabled val="1"/>
        </dgm:presLayoutVars>
      </dgm:prSet>
      <dgm:spPr/>
    </dgm:pt>
    <dgm:pt modelId="{C88FC829-DC1E-4DE2-A3EA-CF2D7E37FA13}" type="pres">
      <dgm:prSet presAssocID="{65901A0C-6FF8-43C3-9048-892AF96B30C6}" presName="comp" presStyleCnt="0"/>
      <dgm:spPr/>
    </dgm:pt>
    <dgm:pt modelId="{5A2B6283-6C26-4BBA-B92B-A416B230CAA3}" type="pres">
      <dgm:prSet presAssocID="{65901A0C-6FF8-43C3-9048-892AF96B30C6}" presName="child" presStyleLbl="bgAccFollowNode1" presStyleIdx="1" presStyleCnt="6"/>
      <dgm:spPr/>
    </dgm:pt>
    <dgm:pt modelId="{12960607-CD97-484D-BEC6-C5EEAF309F7F}" type="pres">
      <dgm:prSet presAssocID="{65901A0C-6FF8-43C3-9048-892AF96B30C6}" presName="childTx" presStyleLbl="bgAccFollowNode1" presStyleIdx="1" presStyleCnt="6">
        <dgm:presLayoutVars>
          <dgm:bulletEnabled val="1"/>
        </dgm:presLayoutVars>
      </dgm:prSet>
      <dgm:spPr/>
    </dgm:pt>
    <dgm:pt modelId="{D9271FA3-200C-442C-886A-47D3454FB136}" type="pres">
      <dgm:prSet presAssocID="{9708CC8F-BA84-4706-8787-A52EA6E9446E}" presName="negSpace" presStyleCnt="0"/>
      <dgm:spPr/>
    </dgm:pt>
    <dgm:pt modelId="{DF722A58-EE18-4A95-9171-CBD7A7D56212}" type="pres">
      <dgm:prSet presAssocID="{9708CC8F-BA84-4706-8787-A52EA6E9446E}" presName="circle" presStyleLbl="node1" presStyleIdx="0" presStyleCnt="3"/>
      <dgm:spPr/>
    </dgm:pt>
    <dgm:pt modelId="{70115F9A-FEF6-428D-AB89-A50AC0931B0A}" type="pres">
      <dgm:prSet presAssocID="{BF6D3A24-902B-409D-84C0-D4E2AC6CF056}" presName="transSpace" presStyleCnt="0"/>
      <dgm:spPr/>
    </dgm:pt>
    <dgm:pt modelId="{83575230-A5DE-4152-A41F-5FB57EDA33AD}" type="pres">
      <dgm:prSet presAssocID="{511BBCEE-3DB8-4148-B722-089CA8A387F7}" presName="posSpace" presStyleCnt="0"/>
      <dgm:spPr/>
    </dgm:pt>
    <dgm:pt modelId="{605DAE08-8C60-43EF-96B0-2A81C2144522}" type="pres">
      <dgm:prSet presAssocID="{511BBCEE-3DB8-4148-B722-089CA8A387F7}" presName="vertFlow" presStyleCnt="0"/>
      <dgm:spPr/>
    </dgm:pt>
    <dgm:pt modelId="{CD40D3B3-556C-4468-91C9-7FC8C74229AC}" type="pres">
      <dgm:prSet presAssocID="{511BBCEE-3DB8-4148-B722-089CA8A387F7}" presName="topSpace" presStyleCnt="0"/>
      <dgm:spPr/>
    </dgm:pt>
    <dgm:pt modelId="{80C59861-9192-494B-889D-B2149750B510}" type="pres">
      <dgm:prSet presAssocID="{511BBCEE-3DB8-4148-B722-089CA8A387F7}" presName="firstComp" presStyleCnt="0"/>
      <dgm:spPr/>
    </dgm:pt>
    <dgm:pt modelId="{F0FA1C54-85E2-4A0D-8D29-BB8942B905A4}" type="pres">
      <dgm:prSet presAssocID="{511BBCEE-3DB8-4148-B722-089CA8A387F7}" presName="firstChild" presStyleLbl="bgAccFollowNode1" presStyleIdx="2" presStyleCnt="6" custLinFactNeighborX="-406" custLinFactNeighborY="1825"/>
      <dgm:spPr/>
    </dgm:pt>
    <dgm:pt modelId="{7151DA66-DB32-4D99-9884-F6917537984F}" type="pres">
      <dgm:prSet presAssocID="{511BBCEE-3DB8-4148-B722-089CA8A387F7}" presName="firstChildTx" presStyleLbl="bgAccFollowNode1" presStyleIdx="2" presStyleCnt="6">
        <dgm:presLayoutVars>
          <dgm:bulletEnabled val="1"/>
        </dgm:presLayoutVars>
      </dgm:prSet>
      <dgm:spPr/>
    </dgm:pt>
    <dgm:pt modelId="{F00EB08C-7CF2-41C1-A104-80AC7E24A672}" type="pres">
      <dgm:prSet presAssocID="{FCE37B14-7C15-4C56-A882-F20280AC022B}" presName="comp" presStyleCnt="0"/>
      <dgm:spPr/>
    </dgm:pt>
    <dgm:pt modelId="{CE3993AB-19E4-438E-AFE8-E76ED8F1FA01}" type="pres">
      <dgm:prSet presAssocID="{FCE37B14-7C15-4C56-A882-F20280AC022B}" presName="child" presStyleLbl="bgAccFollowNode1" presStyleIdx="3" presStyleCnt="6"/>
      <dgm:spPr/>
    </dgm:pt>
    <dgm:pt modelId="{244CDA06-37CF-47BE-A24C-371B0DE952D7}" type="pres">
      <dgm:prSet presAssocID="{FCE37B14-7C15-4C56-A882-F20280AC022B}" presName="childTx" presStyleLbl="bgAccFollowNode1" presStyleIdx="3" presStyleCnt="6">
        <dgm:presLayoutVars>
          <dgm:bulletEnabled val="1"/>
        </dgm:presLayoutVars>
      </dgm:prSet>
      <dgm:spPr/>
    </dgm:pt>
    <dgm:pt modelId="{F5F209C6-6164-495E-908B-06F4C1ABFE39}" type="pres">
      <dgm:prSet presAssocID="{511BBCEE-3DB8-4148-B722-089CA8A387F7}" presName="negSpace" presStyleCnt="0"/>
      <dgm:spPr/>
    </dgm:pt>
    <dgm:pt modelId="{09853F97-3270-4B9C-9B60-B9D8F9A8802B}" type="pres">
      <dgm:prSet presAssocID="{511BBCEE-3DB8-4148-B722-089CA8A387F7}" presName="circle" presStyleLbl="node1" presStyleIdx="1" presStyleCnt="3"/>
      <dgm:spPr/>
    </dgm:pt>
    <dgm:pt modelId="{1CCB76B1-DA09-4E52-B4DC-27841E87A412}" type="pres">
      <dgm:prSet presAssocID="{6D431FAF-C729-43F4-A6C8-953C33DD65E1}" presName="transSpace" presStyleCnt="0"/>
      <dgm:spPr/>
    </dgm:pt>
    <dgm:pt modelId="{611C673C-39A1-4CE8-A8A9-349E6D45BF54}" type="pres">
      <dgm:prSet presAssocID="{F45DFCD5-5D9B-4F1E-9FBB-EB7BEDBE84DA}" presName="posSpace" presStyleCnt="0"/>
      <dgm:spPr/>
    </dgm:pt>
    <dgm:pt modelId="{710090C4-6190-48A8-90BD-BF870841CB5F}" type="pres">
      <dgm:prSet presAssocID="{F45DFCD5-5D9B-4F1E-9FBB-EB7BEDBE84DA}" presName="vertFlow" presStyleCnt="0"/>
      <dgm:spPr/>
    </dgm:pt>
    <dgm:pt modelId="{E8D858F7-992E-46FB-8252-49A0C10207A3}" type="pres">
      <dgm:prSet presAssocID="{F45DFCD5-5D9B-4F1E-9FBB-EB7BEDBE84DA}" presName="topSpace" presStyleCnt="0"/>
      <dgm:spPr/>
    </dgm:pt>
    <dgm:pt modelId="{F9A8C10B-066B-471F-981D-BF779022DCC2}" type="pres">
      <dgm:prSet presAssocID="{F45DFCD5-5D9B-4F1E-9FBB-EB7BEDBE84DA}" presName="firstComp" presStyleCnt="0"/>
      <dgm:spPr/>
    </dgm:pt>
    <dgm:pt modelId="{9BC33BC1-6C90-42BC-B924-C13DF68F011F}" type="pres">
      <dgm:prSet presAssocID="{F45DFCD5-5D9B-4F1E-9FBB-EB7BEDBE84DA}" presName="firstChild" presStyleLbl="bgAccFollowNode1" presStyleIdx="4" presStyleCnt="6"/>
      <dgm:spPr/>
    </dgm:pt>
    <dgm:pt modelId="{6D0EEB1E-F9D1-4A84-9891-99F9BF8349E0}" type="pres">
      <dgm:prSet presAssocID="{F45DFCD5-5D9B-4F1E-9FBB-EB7BEDBE84DA}" presName="firstChildTx" presStyleLbl="bgAccFollowNode1" presStyleIdx="4" presStyleCnt="6">
        <dgm:presLayoutVars>
          <dgm:bulletEnabled val="1"/>
        </dgm:presLayoutVars>
      </dgm:prSet>
      <dgm:spPr/>
    </dgm:pt>
    <dgm:pt modelId="{251C9420-ADC7-4BA9-8B6A-5262CABAA1F5}" type="pres">
      <dgm:prSet presAssocID="{BB1C2CF4-ACCE-4324-A53B-3977C76EBA80}" presName="comp" presStyleCnt="0"/>
      <dgm:spPr/>
    </dgm:pt>
    <dgm:pt modelId="{1946E75D-0BEB-41EF-B79C-0AE5E59D45D1}" type="pres">
      <dgm:prSet presAssocID="{BB1C2CF4-ACCE-4324-A53B-3977C76EBA80}" presName="child" presStyleLbl="bgAccFollowNode1" presStyleIdx="5" presStyleCnt="6"/>
      <dgm:spPr/>
    </dgm:pt>
    <dgm:pt modelId="{49525525-E852-4DF2-9029-49972B12368D}" type="pres">
      <dgm:prSet presAssocID="{BB1C2CF4-ACCE-4324-A53B-3977C76EBA80}" presName="childTx" presStyleLbl="bgAccFollowNode1" presStyleIdx="5" presStyleCnt="6">
        <dgm:presLayoutVars>
          <dgm:bulletEnabled val="1"/>
        </dgm:presLayoutVars>
      </dgm:prSet>
      <dgm:spPr/>
    </dgm:pt>
    <dgm:pt modelId="{24BBA9F0-D4A5-44D3-9AE0-54387894CB12}" type="pres">
      <dgm:prSet presAssocID="{F45DFCD5-5D9B-4F1E-9FBB-EB7BEDBE84DA}" presName="negSpace" presStyleCnt="0"/>
      <dgm:spPr/>
    </dgm:pt>
    <dgm:pt modelId="{04198520-3BEF-46DC-B2B4-7C7ADD6B9DAE}" type="pres">
      <dgm:prSet presAssocID="{F45DFCD5-5D9B-4F1E-9FBB-EB7BEDBE84DA}" presName="circle" presStyleLbl="node1" presStyleIdx="2" presStyleCnt="3"/>
      <dgm:spPr/>
    </dgm:pt>
  </dgm:ptLst>
  <dgm:cxnLst>
    <dgm:cxn modelId="{3B9A5805-EC9F-4DD3-9759-6542F20928E8}" type="presOf" srcId="{511BBCEE-3DB8-4148-B722-089CA8A387F7}" destId="{09853F97-3270-4B9C-9B60-B9D8F9A8802B}" srcOrd="0" destOrd="0" presId="urn:microsoft.com/office/officeart/2005/8/layout/hList9"/>
    <dgm:cxn modelId="{17C0030D-AD4E-49C5-A032-8F37C2267C06}" srcId="{44EB4BC8-2776-4781-92F7-88D2D1FAE4E4}" destId="{511BBCEE-3DB8-4148-B722-089CA8A387F7}" srcOrd="1" destOrd="0" parTransId="{B1D1CB84-779E-4AD1-B454-30AD3EA838CC}" sibTransId="{6D431FAF-C729-43F4-A6C8-953C33DD65E1}"/>
    <dgm:cxn modelId="{887C3512-F70F-4C8B-B40A-A6CE6948BB25}" type="presOf" srcId="{9708CC8F-BA84-4706-8787-A52EA6E9446E}" destId="{DF722A58-EE18-4A95-9171-CBD7A7D56212}" srcOrd="0" destOrd="0" presId="urn:microsoft.com/office/officeart/2005/8/layout/hList9"/>
    <dgm:cxn modelId="{EF13ED16-C6CA-44E6-B7C8-21F7A9C94C79}" srcId="{511BBCEE-3DB8-4148-B722-089CA8A387F7}" destId="{FCE37B14-7C15-4C56-A882-F20280AC022B}" srcOrd="1" destOrd="0" parTransId="{64AF08BF-91AD-4B3A-BC12-A3FB654EEFF8}" sibTransId="{F8FD1529-E881-4E50-A871-6234D0254B42}"/>
    <dgm:cxn modelId="{4AB7631A-01FF-42E9-88CF-6F745F4FF244}" srcId="{9708CC8F-BA84-4706-8787-A52EA6E9446E}" destId="{65901A0C-6FF8-43C3-9048-892AF96B30C6}" srcOrd="1" destOrd="0" parTransId="{896CF77A-192B-4A92-88F2-A47C7D444AF1}" sibTransId="{5A74803A-45DF-4005-9965-6B55A08AA3F4}"/>
    <dgm:cxn modelId="{0143272F-3A8A-40AA-A0C0-A926EA2F9B10}" type="presOf" srcId="{F45DFCD5-5D9B-4F1E-9FBB-EB7BEDBE84DA}" destId="{04198520-3BEF-46DC-B2B4-7C7ADD6B9DAE}" srcOrd="0" destOrd="0" presId="urn:microsoft.com/office/officeart/2005/8/layout/hList9"/>
    <dgm:cxn modelId="{18D8C469-9E9D-404F-B1E9-14E5C2550477}" type="presOf" srcId="{C7FD4F68-CD1D-40CB-825E-FCA4940E081A}" destId="{76F37A5F-3659-41D9-80B7-57F3BC823825}" srcOrd="1" destOrd="0" presId="urn:microsoft.com/office/officeart/2005/8/layout/hList9"/>
    <dgm:cxn modelId="{94A6234D-C03D-4B07-859A-AE8B4C50D53D}" type="presOf" srcId="{D85C2181-8C6C-49D5-8035-6AF35EFB873A}" destId="{6D0EEB1E-F9D1-4A84-9891-99F9BF8349E0}" srcOrd="1" destOrd="0" presId="urn:microsoft.com/office/officeart/2005/8/layout/hList9"/>
    <dgm:cxn modelId="{92CD946E-F676-4100-B2A0-D16CE0E46BDD}" srcId="{511BBCEE-3DB8-4148-B722-089CA8A387F7}" destId="{8FDD6252-4275-45D6-86F6-07396E865F8A}" srcOrd="0" destOrd="0" parTransId="{881D95EB-EA22-46D4-869D-AE788AD2A31C}" sibTransId="{B85F3028-66EA-41B0-833E-FA3C8271D210}"/>
    <dgm:cxn modelId="{BE08786F-507B-4DB8-8E50-BE73DEE35044}" srcId="{44EB4BC8-2776-4781-92F7-88D2D1FAE4E4}" destId="{F45DFCD5-5D9B-4F1E-9FBB-EB7BEDBE84DA}" srcOrd="2" destOrd="0" parTransId="{7F0F4B76-DE7A-449B-9226-B2924E8FBBA4}" sibTransId="{5EC51C98-C3E0-4295-9F76-E2E47C09BE27}"/>
    <dgm:cxn modelId="{3F5F984F-4C3D-4CF1-93AD-18419D959E5D}" type="presOf" srcId="{65901A0C-6FF8-43C3-9048-892AF96B30C6}" destId="{5A2B6283-6C26-4BBA-B92B-A416B230CAA3}" srcOrd="0" destOrd="0" presId="urn:microsoft.com/office/officeart/2005/8/layout/hList9"/>
    <dgm:cxn modelId="{1839F1A2-3180-4095-A09B-59FF6320E808}" srcId="{F45DFCD5-5D9B-4F1E-9FBB-EB7BEDBE84DA}" destId="{BB1C2CF4-ACCE-4324-A53B-3977C76EBA80}" srcOrd="1" destOrd="0" parTransId="{DEC21403-E660-495E-97F5-402B88793E71}" sibTransId="{9C150CDC-DC7F-4F9E-9F6C-EB66C74B0FBC}"/>
    <dgm:cxn modelId="{10801DAA-F5CB-493D-8241-9457571A09F3}" type="presOf" srcId="{65901A0C-6FF8-43C3-9048-892AF96B30C6}" destId="{12960607-CD97-484D-BEC6-C5EEAF309F7F}" srcOrd="1" destOrd="0" presId="urn:microsoft.com/office/officeart/2005/8/layout/hList9"/>
    <dgm:cxn modelId="{756BE0B1-A122-4BA9-93A1-F4883E53423B}" srcId="{9708CC8F-BA84-4706-8787-A52EA6E9446E}" destId="{C7FD4F68-CD1D-40CB-825E-FCA4940E081A}" srcOrd="0" destOrd="0" parTransId="{157E3E3E-DA1F-4756-B638-BA718D5D1BD3}" sibTransId="{76C233A6-B171-4B8C-99E5-B749E1CCB299}"/>
    <dgm:cxn modelId="{66918BBB-E7D0-4387-B2E8-60339B113FD7}" type="presOf" srcId="{8FDD6252-4275-45D6-86F6-07396E865F8A}" destId="{7151DA66-DB32-4D99-9884-F6917537984F}" srcOrd="1" destOrd="0" presId="urn:microsoft.com/office/officeart/2005/8/layout/hList9"/>
    <dgm:cxn modelId="{02F0B4C1-C4BC-4639-9E7C-DBE918295F4D}" type="presOf" srcId="{D85C2181-8C6C-49D5-8035-6AF35EFB873A}" destId="{9BC33BC1-6C90-42BC-B924-C13DF68F011F}" srcOrd="0" destOrd="0" presId="urn:microsoft.com/office/officeart/2005/8/layout/hList9"/>
    <dgm:cxn modelId="{CBF21BC2-B6AD-4D09-9122-AFE64FBC0A46}" type="presOf" srcId="{BB1C2CF4-ACCE-4324-A53B-3977C76EBA80}" destId="{49525525-E852-4DF2-9029-49972B12368D}" srcOrd="1" destOrd="0" presId="urn:microsoft.com/office/officeart/2005/8/layout/hList9"/>
    <dgm:cxn modelId="{D33696C4-0F44-4387-A958-633615F48AF1}" type="presOf" srcId="{8FDD6252-4275-45D6-86F6-07396E865F8A}" destId="{F0FA1C54-85E2-4A0D-8D29-BB8942B905A4}" srcOrd="0" destOrd="0" presId="urn:microsoft.com/office/officeart/2005/8/layout/hList9"/>
    <dgm:cxn modelId="{95EE9BC6-B51D-499D-A3C8-B2FD22F45A7C}" srcId="{44EB4BC8-2776-4781-92F7-88D2D1FAE4E4}" destId="{9708CC8F-BA84-4706-8787-A52EA6E9446E}" srcOrd="0" destOrd="0" parTransId="{0DBF052C-7E2F-4FD2-AD5C-EAF3E65A7D48}" sibTransId="{BF6D3A24-902B-409D-84C0-D4E2AC6CF056}"/>
    <dgm:cxn modelId="{F96B3DCB-28D8-4169-91CA-CFA417767EE1}" type="presOf" srcId="{FCE37B14-7C15-4C56-A882-F20280AC022B}" destId="{CE3993AB-19E4-438E-AFE8-E76ED8F1FA01}" srcOrd="0" destOrd="0" presId="urn:microsoft.com/office/officeart/2005/8/layout/hList9"/>
    <dgm:cxn modelId="{7FBA4CCC-BE76-4370-87D0-A8EC6191197B}" type="presOf" srcId="{BB1C2CF4-ACCE-4324-A53B-3977C76EBA80}" destId="{1946E75D-0BEB-41EF-B79C-0AE5E59D45D1}" srcOrd="0" destOrd="0" presId="urn:microsoft.com/office/officeart/2005/8/layout/hList9"/>
    <dgm:cxn modelId="{15A27CD3-151A-4EF2-89C0-D03F369E5276}" type="presOf" srcId="{44EB4BC8-2776-4781-92F7-88D2D1FAE4E4}" destId="{F7DAE2A9-DA49-462A-81C3-1D48EAB1811B}" srcOrd="0" destOrd="0" presId="urn:microsoft.com/office/officeart/2005/8/layout/hList9"/>
    <dgm:cxn modelId="{80D93ADC-1562-4EF4-A28F-59596B1C545E}" srcId="{F45DFCD5-5D9B-4F1E-9FBB-EB7BEDBE84DA}" destId="{D85C2181-8C6C-49D5-8035-6AF35EFB873A}" srcOrd="0" destOrd="0" parTransId="{D34BA658-C0E7-4646-97AF-C0A411BF4388}" sibTransId="{FE8EAA3C-4CB4-4BEB-B6A8-BFC8C0464E6B}"/>
    <dgm:cxn modelId="{6E2986E3-E490-4C0C-BE4E-74C3DF526D06}" type="presOf" srcId="{FCE37B14-7C15-4C56-A882-F20280AC022B}" destId="{244CDA06-37CF-47BE-A24C-371B0DE952D7}" srcOrd="1" destOrd="0" presId="urn:microsoft.com/office/officeart/2005/8/layout/hList9"/>
    <dgm:cxn modelId="{2DF2C7F6-71FE-4D36-BC94-7ABADD4B7EDD}" type="presOf" srcId="{C7FD4F68-CD1D-40CB-825E-FCA4940E081A}" destId="{0A5F73A8-CE6D-4190-9D14-178A2ED10637}" srcOrd="0" destOrd="0" presId="urn:microsoft.com/office/officeart/2005/8/layout/hList9"/>
    <dgm:cxn modelId="{798C1EEC-E421-42AA-9A1A-52B44BF2D4D5}" type="presParOf" srcId="{F7DAE2A9-DA49-462A-81C3-1D48EAB1811B}" destId="{DEAC9C7F-47D7-4084-A46C-8706AEAE2E01}" srcOrd="0" destOrd="0" presId="urn:microsoft.com/office/officeart/2005/8/layout/hList9"/>
    <dgm:cxn modelId="{666EDCD4-2FCA-4108-BBA2-CFDB89C18261}" type="presParOf" srcId="{F7DAE2A9-DA49-462A-81C3-1D48EAB1811B}" destId="{E7456C6B-53F1-490A-B561-3CCD0213B5A9}" srcOrd="1" destOrd="0" presId="urn:microsoft.com/office/officeart/2005/8/layout/hList9"/>
    <dgm:cxn modelId="{BB00810A-E057-4498-85AB-C144D8C398A5}" type="presParOf" srcId="{E7456C6B-53F1-490A-B561-3CCD0213B5A9}" destId="{0703F83E-21E6-4C1D-960E-AFF9925E9B39}" srcOrd="0" destOrd="0" presId="urn:microsoft.com/office/officeart/2005/8/layout/hList9"/>
    <dgm:cxn modelId="{760F0994-4C98-4AC7-8638-6D3B9FBA69ED}" type="presParOf" srcId="{E7456C6B-53F1-490A-B561-3CCD0213B5A9}" destId="{4EC3319D-1E18-4413-9F8D-7AAFBD065810}" srcOrd="1" destOrd="0" presId="urn:microsoft.com/office/officeart/2005/8/layout/hList9"/>
    <dgm:cxn modelId="{50786472-6F3B-401B-9DB6-3C842A814021}" type="presParOf" srcId="{4EC3319D-1E18-4413-9F8D-7AAFBD065810}" destId="{0A5F73A8-CE6D-4190-9D14-178A2ED10637}" srcOrd="0" destOrd="0" presId="urn:microsoft.com/office/officeart/2005/8/layout/hList9"/>
    <dgm:cxn modelId="{FFCF5641-671E-4A72-B916-E12359E50E14}" type="presParOf" srcId="{4EC3319D-1E18-4413-9F8D-7AAFBD065810}" destId="{76F37A5F-3659-41D9-80B7-57F3BC823825}" srcOrd="1" destOrd="0" presId="urn:microsoft.com/office/officeart/2005/8/layout/hList9"/>
    <dgm:cxn modelId="{9D52DD18-9979-414D-A449-B21879E20308}" type="presParOf" srcId="{E7456C6B-53F1-490A-B561-3CCD0213B5A9}" destId="{C88FC829-DC1E-4DE2-A3EA-CF2D7E37FA13}" srcOrd="2" destOrd="0" presId="urn:microsoft.com/office/officeart/2005/8/layout/hList9"/>
    <dgm:cxn modelId="{FA3679EB-9212-4E2C-9647-E7B7AB804133}" type="presParOf" srcId="{C88FC829-DC1E-4DE2-A3EA-CF2D7E37FA13}" destId="{5A2B6283-6C26-4BBA-B92B-A416B230CAA3}" srcOrd="0" destOrd="0" presId="urn:microsoft.com/office/officeart/2005/8/layout/hList9"/>
    <dgm:cxn modelId="{2C092DED-C799-4951-AB3F-E315AB94D188}" type="presParOf" srcId="{C88FC829-DC1E-4DE2-A3EA-CF2D7E37FA13}" destId="{12960607-CD97-484D-BEC6-C5EEAF309F7F}" srcOrd="1" destOrd="0" presId="urn:microsoft.com/office/officeart/2005/8/layout/hList9"/>
    <dgm:cxn modelId="{D8367871-A683-47D4-B769-A4EE4F51D011}" type="presParOf" srcId="{F7DAE2A9-DA49-462A-81C3-1D48EAB1811B}" destId="{D9271FA3-200C-442C-886A-47D3454FB136}" srcOrd="2" destOrd="0" presId="urn:microsoft.com/office/officeart/2005/8/layout/hList9"/>
    <dgm:cxn modelId="{04DA30C4-A2D6-4761-A62A-F6D2B77BB345}" type="presParOf" srcId="{F7DAE2A9-DA49-462A-81C3-1D48EAB1811B}" destId="{DF722A58-EE18-4A95-9171-CBD7A7D56212}" srcOrd="3" destOrd="0" presId="urn:microsoft.com/office/officeart/2005/8/layout/hList9"/>
    <dgm:cxn modelId="{EACE17BE-473B-4AC4-AA77-E7E09973BAFF}" type="presParOf" srcId="{F7DAE2A9-DA49-462A-81C3-1D48EAB1811B}" destId="{70115F9A-FEF6-428D-AB89-A50AC0931B0A}" srcOrd="4" destOrd="0" presId="urn:microsoft.com/office/officeart/2005/8/layout/hList9"/>
    <dgm:cxn modelId="{68017483-FAB3-48CE-B264-FE9633CCCC76}" type="presParOf" srcId="{F7DAE2A9-DA49-462A-81C3-1D48EAB1811B}" destId="{83575230-A5DE-4152-A41F-5FB57EDA33AD}" srcOrd="5" destOrd="0" presId="urn:microsoft.com/office/officeart/2005/8/layout/hList9"/>
    <dgm:cxn modelId="{A812E32D-A104-4F43-BD55-B30F8A4E527B}" type="presParOf" srcId="{F7DAE2A9-DA49-462A-81C3-1D48EAB1811B}" destId="{605DAE08-8C60-43EF-96B0-2A81C2144522}" srcOrd="6" destOrd="0" presId="urn:microsoft.com/office/officeart/2005/8/layout/hList9"/>
    <dgm:cxn modelId="{CBDF3E4E-FF84-46FD-A932-2DE6808D407B}" type="presParOf" srcId="{605DAE08-8C60-43EF-96B0-2A81C2144522}" destId="{CD40D3B3-556C-4468-91C9-7FC8C74229AC}" srcOrd="0" destOrd="0" presId="urn:microsoft.com/office/officeart/2005/8/layout/hList9"/>
    <dgm:cxn modelId="{355382E5-CC4B-4CBC-9F01-F28B5E7AACA5}" type="presParOf" srcId="{605DAE08-8C60-43EF-96B0-2A81C2144522}" destId="{80C59861-9192-494B-889D-B2149750B510}" srcOrd="1" destOrd="0" presId="urn:microsoft.com/office/officeart/2005/8/layout/hList9"/>
    <dgm:cxn modelId="{7A7E9E86-52CE-417D-AC2C-E25CF32D337A}" type="presParOf" srcId="{80C59861-9192-494B-889D-B2149750B510}" destId="{F0FA1C54-85E2-4A0D-8D29-BB8942B905A4}" srcOrd="0" destOrd="0" presId="urn:microsoft.com/office/officeart/2005/8/layout/hList9"/>
    <dgm:cxn modelId="{3560002E-3E7C-45C8-AD48-29464E2D9345}" type="presParOf" srcId="{80C59861-9192-494B-889D-B2149750B510}" destId="{7151DA66-DB32-4D99-9884-F6917537984F}" srcOrd="1" destOrd="0" presId="urn:microsoft.com/office/officeart/2005/8/layout/hList9"/>
    <dgm:cxn modelId="{387DDA6D-A7CB-41BD-A987-1876D36F1A61}" type="presParOf" srcId="{605DAE08-8C60-43EF-96B0-2A81C2144522}" destId="{F00EB08C-7CF2-41C1-A104-80AC7E24A672}" srcOrd="2" destOrd="0" presId="urn:microsoft.com/office/officeart/2005/8/layout/hList9"/>
    <dgm:cxn modelId="{51E5A914-7F43-4907-844D-D6956F0DB682}" type="presParOf" srcId="{F00EB08C-7CF2-41C1-A104-80AC7E24A672}" destId="{CE3993AB-19E4-438E-AFE8-E76ED8F1FA01}" srcOrd="0" destOrd="0" presId="urn:microsoft.com/office/officeart/2005/8/layout/hList9"/>
    <dgm:cxn modelId="{008E5F3B-0BEC-4221-AC62-C97F361E88C5}" type="presParOf" srcId="{F00EB08C-7CF2-41C1-A104-80AC7E24A672}" destId="{244CDA06-37CF-47BE-A24C-371B0DE952D7}" srcOrd="1" destOrd="0" presId="urn:microsoft.com/office/officeart/2005/8/layout/hList9"/>
    <dgm:cxn modelId="{3480D069-4326-4B73-9765-3B233A24D6DA}" type="presParOf" srcId="{F7DAE2A9-DA49-462A-81C3-1D48EAB1811B}" destId="{F5F209C6-6164-495E-908B-06F4C1ABFE39}" srcOrd="7" destOrd="0" presId="urn:microsoft.com/office/officeart/2005/8/layout/hList9"/>
    <dgm:cxn modelId="{5F591B0A-8165-4AEA-9095-7496D22C0B35}" type="presParOf" srcId="{F7DAE2A9-DA49-462A-81C3-1D48EAB1811B}" destId="{09853F97-3270-4B9C-9B60-B9D8F9A8802B}" srcOrd="8" destOrd="0" presId="urn:microsoft.com/office/officeart/2005/8/layout/hList9"/>
    <dgm:cxn modelId="{DE903B09-24FC-4209-A67B-8ACA76610C26}" type="presParOf" srcId="{F7DAE2A9-DA49-462A-81C3-1D48EAB1811B}" destId="{1CCB76B1-DA09-4E52-B4DC-27841E87A412}" srcOrd="9" destOrd="0" presId="urn:microsoft.com/office/officeart/2005/8/layout/hList9"/>
    <dgm:cxn modelId="{E0844A83-EAF1-4463-A685-C1E851A80A16}" type="presParOf" srcId="{F7DAE2A9-DA49-462A-81C3-1D48EAB1811B}" destId="{611C673C-39A1-4CE8-A8A9-349E6D45BF54}" srcOrd="10" destOrd="0" presId="urn:microsoft.com/office/officeart/2005/8/layout/hList9"/>
    <dgm:cxn modelId="{60760F9E-A4CC-4EF6-AA3B-DFFC4E09A13A}" type="presParOf" srcId="{F7DAE2A9-DA49-462A-81C3-1D48EAB1811B}" destId="{710090C4-6190-48A8-90BD-BF870841CB5F}" srcOrd="11" destOrd="0" presId="urn:microsoft.com/office/officeart/2005/8/layout/hList9"/>
    <dgm:cxn modelId="{B470E365-B4C6-460B-8DE7-BDE34BEFF7D1}" type="presParOf" srcId="{710090C4-6190-48A8-90BD-BF870841CB5F}" destId="{E8D858F7-992E-46FB-8252-49A0C10207A3}" srcOrd="0" destOrd="0" presId="urn:microsoft.com/office/officeart/2005/8/layout/hList9"/>
    <dgm:cxn modelId="{419900A1-209B-4773-8E6E-AD42EC1A843E}" type="presParOf" srcId="{710090C4-6190-48A8-90BD-BF870841CB5F}" destId="{F9A8C10B-066B-471F-981D-BF779022DCC2}" srcOrd="1" destOrd="0" presId="urn:microsoft.com/office/officeart/2005/8/layout/hList9"/>
    <dgm:cxn modelId="{C54AC07A-D2F9-463F-AB10-7B1E467E8B13}" type="presParOf" srcId="{F9A8C10B-066B-471F-981D-BF779022DCC2}" destId="{9BC33BC1-6C90-42BC-B924-C13DF68F011F}" srcOrd="0" destOrd="0" presId="urn:microsoft.com/office/officeart/2005/8/layout/hList9"/>
    <dgm:cxn modelId="{09D83094-951F-4179-826A-21FA29A41619}" type="presParOf" srcId="{F9A8C10B-066B-471F-981D-BF779022DCC2}" destId="{6D0EEB1E-F9D1-4A84-9891-99F9BF8349E0}" srcOrd="1" destOrd="0" presId="urn:microsoft.com/office/officeart/2005/8/layout/hList9"/>
    <dgm:cxn modelId="{440B82F9-8629-45CB-B034-01F35631A51B}" type="presParOf" srcId="{710090C4-6190-48A8-90BD-BF870841CB5F}" destId="{251C9420-ADC7-4BA9-8B6A-5262CABAA1F5}" srcOrd="2" destOrd="0" presId="urn:microsoft.com/office/officeart/2005/8/layout/hList9"/>
    <dgm:cxn modelId="{53DE347E-B2A8-4828-83AD-7E1F57234DC7}" type="presParOf" srcId="{251C9420-ADC7-4BA9-8B6A-5262CABAA1F5}" destId="{1946E75D-0BEB-41EF-B79C-0AE5E59D45D1}" srcOrd="0" destOrd="0" presId="urn:microsoft.com/office/officeart/2005/8/layout/hList9"/>
    <dgm:cxn modelId="{794C5B6E-23FB-4EDD-AC66-3AC245B2C5A6}" type="presParOf" srcId="{251C9420-ADC7-4BA9-8B6A-5262CABAA1F5}" destId="{49525525-E852-4DF2-9029-49972B12368D}" srcOrd="1" destOrd="0" presId="urn:microsoft.com/office/officeart/2005/8/layout/hList9"/>
    <dgm:cxn modelId="{04269105-FED6-4D6C-A83D-E923EB898DFB}" type="presParOf" srcId="{F7DAE2A9-DA49-462A-81C3-1D48EAB1811B}" destId="{24BBA9F0-D4A5-44D3-9AE0-54387894CB12}" srcOrd="12" destOrd="0" presId="urn:microsoft.com/office/officeart/2005/8/layout/hList9"/>
    <dgm:cxn modelId="{F807D072-4024-4C1F-8AAD-CE475E835804}" type="presParOf" srcId="{F7DAE2A9-DA49-462A-81C3-1D48EAB1811B}" destId="{04198520-3BEF-46DC-B2B4-7C7ADD6B9DAE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38834-7EB3-4F87-BBC1-0666194FF1B1}">
      <dsp:nvSpPr>
        <dsp:cNvPr id="0" name=""/>
        <dsp:cNvSpPr/>
      </dsp:nvSpPr>
      <dsp:spPr>
        <a:xfrm>
          <a:off x="3150" y="445467"/>
          <a:ext cx="2499278" cy="1499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Obsahové pokrytí (vědecké oblasti, typy studií)</a:t>
          </a:r>
          <a:endParaRPr lang="en-GB" sz="2400" kern="1200" dirty="0"/>
        </a:p>
      </dsp:txBody>
      <dsp:txXfrm>
        <a:off x="3150" y="445467"/>
        <a:ext cx="2499278" cy="1499567"/>
      </dsp:txXfrm>
    </dsp:sp>
    <dsp:sp modelId="{F35C8EEF-3C14-430E-8EC2-B6B493DD81F4}">
      <dsp:nvSpPr>
        <dsp:cNvPr id="0" name=""/>
        <dsp:cNvSpPr/>
      </dsp:nvSpPr>
      <dsp:spPr>
        <a:xfrm>
          <a:off x="2752357" y="445467"/>
          <a:ext cx="2499278" cy="1499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Časové pokrytí</a:t>
          </a:r>
          <a:endParaRPr lang="en-GB" sz="2400" kern="1200" dirty="0"/>
        </a:p>
      </dsp:txBody>
      <dsp:txXfrm>
        <a:off x="2752357" y="445467"/>
        <a:ext cx="2499278" cy="1499567"/>
      </dsp:txXfrm>
    </dsp:sp>
    <dsp:sp modelId="{4BF4C425-AAFD-45EF-91D9-2F20E0097B74}">
      <dsp:nvSpPr>
        <dsp:cNvPr id="0" name=""/>
        <dsp:cNvSpPr/>
      </dsp:nvSpPr>
      <dsp:spPr>
        <a:xfrm>
          <a:off x="5501563" y="445467"/>
          <a:ext cx="2499278" cy="1499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Wildcards</a:t>
          </a:r>
          <a:r>
            <a:rPr lang="cs-CZ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(? Vs </a:t>
          </a:r>
          <a:r>
            <a:rPr lang="en-GB" sz="2400" b="1" i="1" kern="1200" dirty="0"/>
            <a:t>#</a:t>
          </a:r>
          <a:r>
            <a:rPr lang="cs-CZ" sz="2400" b="1" i="1" kern="1200" dirty="0"/>
            <a:t>)</a:t>
          </a:r>
          <a:endParaRPr lang="en-GB" sz="2400" kern="1200" dirty="0"/>
        </a:p>
      </dsp:txBody>
      <dsp:txXfrm>
        <a:off x="5501563" y="445467"/>
        <a:ext cx="2499278" cy="1499567"/>
      </dsp:txXfrm>
    </dsp:sp>
    <dsp:sp modelId="{28107EF6-BFBA-4552-ADE5-01E9350D9355}">
      <dsp:nvSpPr>
        <dsp:cNvPr id="0" name=""/>
        <dsp:cNvSpPr/>
      </dsp:nvSpPr>
      <dsp:spPr>
        <a:xfrm>
          <a:off x="8250770" y="445467"/>
          <a:ext cx="2499278" cy="1499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Vyhledávání frází</a:t>
          </a:r>
          <a:endParaRPr lang="en-GB" sz="2400" kern="1200" dirty="0"/>
        </a:p>
      </dsp:txBody>
      <dsp:txXfrm>
        <a:off x="8250770" y="445467"/>
        <a:ext cx="2499278" cy="1499567"/>
      </dsp:txXfrm>
    </dsp:sp>
    <dsp:sp modelId="{DB284FD2-F841-4138-9E27-E93B68A597F5}">
      <dsp:nvSpPr>
        <dsp:cNvPr id="0" name=""/>
        <dsp:cNvSpPr/>
      </dsp:nvSpPr>
      <dsp:spPr>
        <a:xfrm>
          <a:off x="1377753" y="2194962"/>
          <a:ext cx="2499278" cy="1499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Thesaurus (</a:t>
          </a:r>
          <a:r>
            <a:rPr lang="cs-CZ" sz="2400" kern="1200" dirty="0" err="1"/>
            <a:t>MeSH</a:t>
          </a:r>
          <a:r>
            <a:rPr lang="cs-CZ" sz="2400" kern="1200" dirty="0"/>
            <a:t>, </a:t>
          </a:r>
          <a:r>
            <a:rPr lang="cs-CZ" sz="2400" kern="1200" dirty="0" err="1"/>
            <a:t>Emtree</a:t>
          </a:r>
          <a:r>
            <a:rPr lang="cs-CZ" sz="2400" kern="1200" dirty="0"/>
            <a:t>)</a:t>
          </a:r>
          <a:endParaRPr lang="en-GB" sz="2400" kern="1200" dirty="0"/>
        </a:p>
      </dsp:txBody>
      <dsp:txXfrm>
        <a:off x="1377753" y="2194962"/>
        <a:ext cx="2499278" cy="1499567"/>
      </dsp:txXfrm>
    </dsp:sp>
    <dsp:sp modelId="{E9551B2E-47B1-42B0-B65E-660E324D8B4F}">
      <dsp:nvSpPr>
        <dsp:cNvPr id="0" name=""/>
        <dsp:cNvSpPr/>
      </dsp:nvSpPr>
      <dsp:spPr>
        <a:xfrm>
          <a:off x="4126960" y="2194962"/>
          <a:ext cx="2499278" cy="1499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Filtry, limitace </a:t>
          </a:r>
          <a:endParaRPr lang="en-GB" sz="2400" kern="1200" dirty="0"/>
        </a:p>
      </dsp:txBody>
      <dsp:txXfrm>
        <a:off x="4126960" y="2194962"/>
        <a:ext cx="2499278" cy="1499567"/>
      </dsp:txXfrm>
    </dsp:sp>
    <dsp:sp modelId="{15E8F40A-9CD8-4D3C-B328-F2C7D020A8F0}">
      <dsp:nvSpPr>
        <dsp:cNvPr id="0" name=""/>
        <dsp:cNvSpPr/>
      </dsp:nvSpPr>
      <dsp:spPr>
        <a:xfrm>
          <a:off x="6876167" y="2194962"/>
          <a:ext cx="2499278" cy="1499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Pole vyhledávání (</a:t>
          </a:r>
          <a:r>
            <a:rPr lang="cs-CZ" sz="2400" kern="1200" dirty="0" err="1"/>
            <a:t>title</a:t>
          </a:r>
          <a:r>
            <a:rPr lang="cs-CZ" sz="2400" kern="1200" dirty="0"/>
            <a:t>, </a:t>
          </a:r>
          <a:r>
            <a:rPr lang="cs-CZ" sz="2400" kern="1200" dirty="0" err="1"/>
            <a:t>abstract</a:t>
          </a:r>
          <a:r>
            <a:rPr lang="cs-CZ" sz="2400" kern="1200" dirty="0"/>
            <a:t>, </a:t>
          </a:r>
          <a:r>
            <a:rPr lang="cs-CZ" sz="2400" kern="1200" dirty="0" err="1"/>
            <a:t>topic</a:t>
          </a:r>
          <a:r>
            <a:rPr lang="cs-CZ" sz="2400" kern="1200" dirty="0"/>
            <a:t>)</a:t>
          </a:r>
          <a:endParaRPr lang="en-GB" sz="2400" kern="1200" dirty="0"/>
        </a:p>
      </dsp:txBody>
      <dsp:txXfrm>
        <a:off x="6876167" y="2194962"/>
        <a:ext cx="2499278" cy="1499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98F57-3021-4C60-BD82-F60F70F169C3}">
      <dsp:nvSpPr>
        <dsp:cNvPr id="0" name=""/>
        <dsp:cNvSpPr/>
      </dsp:nvSpPr>
      <dsp:spPr>
        <a:xfrm>
          <a:off x="2770" y="398638"/>
          <a:ext cx="2701388" cy="837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SPICE </a:t>
          </a:r>
          <a:endParaRPr lang="en-GB" sz="2400" kern="1200" dirty="0"/>
        </a:p>
      </dsp:txBody>
      <dsp:txXfrm>
        <a:off x="2770" y="398638"/>
        <a:ext cx="2701388" cy="837208"/>
      </dsp:txXfrm>
    </dsp:sp>
    <dsp:sp modelId="{F5F0A329-F6F6-4EBB-834B-D9DDB989129A}">
      <dsp:nvSpPr>
        <dsp:cNvPr id="0" name=""/>
        <dsp:cNvSpPr/>
      </dsp:nvSpPr>
      <dsp:spPr>
        <a:xfrm>
          <a:off x="2770" y="1235846"/>
          <a:ext cx="2701388" cy="33205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S</a:t>
          </a:r>
          <a:r>
            <a:rPr lang="en-GB" sz="1400" b="0" i="0" kern="1200" dirty="0"/>
            <a:t> Setting – </a:t>
          </a:r>
          <a:r>
            <a:rPr lang="cs-CZ" sz="1400" b="0" i="0" kern="1200" dirty="0"/>
            <a:t>Kde</a:t>
          </a:r>
          <a:r>
            <a:rPr lang="en-GB" sz="1400" b="0" i="0" kern="1200" dirty="0"/>
            <a:t>? </a:t>
          </a:r>
          <a:r>
            <a:rPr lang="cs-CZ" sz="1400" b="0" i="0" kern="1200" dirty="0"/>
            <a:t>V jakém kontextu?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P</a:t>
          </a:r>
          <a:r>
            <a:rPr lang="en-GB" sz="1400" b="0" i="0" kern="1200" dirty="0"/>
            <a:t> Perspective – </a:t>
          </a:r>
          <a:r>
            <a:rPr lang="cs-CZ" sz="1400" b="0" i="0" kern="1200" dirty="0"/>
            <a:t>Pro koho</a:t>
          </a:r>
          <a:r>
            <a:rPr lang="en-GB" sz="1400" b="0" i="0" kern="1200" dirty="0"/>
            <a:t>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I</a:t>
          </a:r>
          <a:r>
            <a:rPr lang="en-GB" sz="1400" b="0" i="0" kern="1200" dirty="0"/>
            <a:t> Intervention (Phenomenon of Interest)</a:t>
          </a:r>
          <a:r>
            <a:rPr lang="cs-CZ" sz="1400" b="0" i="0" kern="1200" dirty="0"/>
            <a:t> </a:t>
          </a:r>
          <a:r>
            <a:rPr lang="en-GB" sz="1400" b="0" i="0" kern="1200" dirty="0"/>
            <a:t>– </a:t>
          </a:r>
          <a:r>
            <a:rPr lang="cs-CZ" sz="1400" b="0" i="0" kern="1200" dirty="0"/>
            <a:t>Co</a:t>
          </a:r>
          <a:r>
            <a:rPr lang="en-GB" sz="1400" b="0" i="0" kern="1200" dirty="0"/>
            <a:t>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C</a:t>
          </a:r>
          <a:r>
            <a:rPr lang="en-GB" sz="1400" b="0" i="0" kern="1200" dirty="0"/>
            <a:t> Comparison – </a:t>
          </a:r>
          <a:r>
            <a:rPr lang="cs-CZ" sz="1400" b="0" i="0" kern="1200" dirty="0"/>
            <a:t>Co dalšího/jiného</a:t>
          </a:r>
          <a:r>
            <a:rPr lang="en-GB" sz="1400" b="0" i="0" kern="1200" dirty="0"/>
            <a:t>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E</a:t>
          </a:r>
          <a:r>
            <a:rPr lang="en-GB" sz="1400" b="0" i="0" kern="1200" dirty="0"/>
            <a:t> Evaluation – </a:t>
          </a:r>
          <a:r>
            <a:rPr lang="cs-CZ" sz="1400" b="0" i="0" kern="1200" dirty="0"/>
            <a:t>Jak dobře</a:t>
          </a:r>
          <a:r>
            <a:rPr lang="en-GB" sz="1400" b="0" i="0" kern="1200" dirty="0"/>
            <a:t>? </a:t>
          </a:r>
          <a:r>
            <a:rPr lang="cs-CZ" sz="1400" b="0" i="0" kern="1200" dirty="0"/>
            <a:t>Jaký je výsledek</a:t>
          </a:r>
          <a:r>
            <a:rPr lang="en-GB" sz="1400" b="0" i="0" kern="1200" dirty="0"/>
            <a:t>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b="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b="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0" i="0" kern="1200" dirty="0"/>
            <a:t>*</a:t>
          </a:r>
          <a:r>
            <a:rPr lang="en-GB" sz="1050" b="0" i="0" kern="1200" dirty="0"/>
            <a:t>Booth A. </a:t>
          </a:r>
          <a:r>
            <a:rPr lang="en-GB" sz="1050" b="0" i="0" kern="1200" dirty="0">
              <a:hlinkClick xmlns:r="http://schemas.openxmlformats.org/officeDocument/2006/relationships" r:id="rId1"/>
            </a:rPr>
            <a:t>Clear and present questions: Formulating questions for evidence-based practice. Links to an external site.</a:t>
          </a:r>
          <a:r>
            <a:rPr lang="en-GB" sz="1050" b="0" i="0" kern="1200" dirty="0"/>
            <a:t> Library Hi Tech. 2006; 24(3), 355-6</a:t>
          </a:r>
          <a:endParaRPr lang="en-GB" sz="1400" b="0" i="0" kern="1200" dirty="0"/>
        </a:p>
      </dsp:txBody>
      <dsp:txXfrm>
        <a:off x="2770" y="1235846"/>
        <a:ext cx="2701388" cy="3320506"/>
      </dsp:txXfrm>
    </dsp:sp>
    <dsp:sp modelId="{106F4C01-79F5-407E-B9C7-8E3255D884D7}">
      <dsp:nvSpPr>
        <dsp:cNvPr id="0" name=""/>
        <dsp:cNvSpPr/>
      </dsp:nvSpPr>
      <dsp:spPr>
        <a:xfrm>
          <a:off x="3082352" y="398638"/>
          <a:ext cx="2701388" cy="837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SPIDER</a:t>
          </a:r>
          <a:endParaRPr lang="en-GB" sz="2400" kern="1200" dirty="0"/>
        </a:p>
      </dsp:txBody>
      <dsp:txXfrm>
        <a:off x="3082352" y="398638"/>
        <a:ext cx="2701388" cy="837208"/>
      </dsp:txXfrm>
    </dsp:sp>
    <dsp:sp modelId="{FA0DFEAB-CCB8-4A72-AEFD-08D1D64C5E41}">
      <dsp:nvSpPr>
        <dsp:cNvPr id="0" name=""/>
        <dsp:cNvSpPr/>
      </dsp:nvSpPr>
      <dsp:spPr>
        <a:xfrm>
          <a:off x="3082352" y="1235846"/>
          <a:ext cx="2701388" cy="33205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S</a:t>
          </a:r>
          <a:r>
            <a:rPr lang="en-GB" sz="1600" b="0" i="0" kern="1200" dirty="0"/>
            <a:t> Sample</a:t>
          </a:r>
          <a:r>
            <a:rPr lang="cs-CZ" sz="1600" b="0" i="0" kern="1200" dirty="0"/>
            <a:t> - soubor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PI</a:t>
          </a:r>
          <a:r>
            <a:rPr lang="en-GB" sz="1600" b="0" i="0" kern="1200" dirty="0"/>
            <a:t> Phenomenon of</a:t>
          </a:r>
          <a:r>
            <a:rPr lang="en-GB" sz="1600" b="1" i="0" kern="1200" dirty="0"/>
            <a:t> </a:t>
          </a:r>
          <a:r>
            <a:rPr lang="en-GB" sz="1600" b="0" i="0" kern="1200" dirty="0"/>
            <a:t>Interest</a:t>
          </a:r>
          <a:r>
            <a:rPr lang="cs-CZ" sz="1600" b="0" i="0" kern="1200" dirty="0"/>
            <a:t> – fenomén zájmu</a:t>
          </a: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D</a:t>
          </a:r>
          <a:r>
            <a:rPr lang="en-GB" sz="1600" b="0" i="0" kern="1200" dirty="0"/>
            <a:t> Design</a:t>
          </a:r>
          <a:r>
            <a:rPr lang="cs-CZ" sz="1600" b="0" i="0" kern="1200" dirty="0"/>
            <a:t> - dizajn</a:t>
          </a: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E</a:t>
          </a:r>
          <a:r>
            <a:rPr lang="en-GB" sz="1600" b="0" i="0" kern="1200" dirty="0"/>
            <a:t> Evaluation</a:t>
          </a:r>
          <a:r>
            <a:rPr lang="cs-CZ" sz="1600" b="0" i="0" kern="1200" dirty="0"/>
            <a:t> - hodnocení</a:t>
          </a: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R</a:t>
          </a:r>
          <a:r>
            <a:rPr lang="en-GB" sz="1600" b="0" i="0" kern="1200" dirty="0"/>
            <a:t> Research type</a:t>
          </a:r>
          <a:r>
            <a:rPr lang="cs-CZ" sz="1600" b="0" i="0" kern="1200" dirty="0"/>
            <a:t> - typ výzkumu</a:t>
          </a: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b="0" i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b="0" i="0" kern="1200" dirty="0"/>
            <a:t>*</a:t>
          </a:r>
          <a:r>
            <a:rPr lang="en-GB" sz="1050" b="0" i="0" kern="1200" dirty="0"/>
            <a:t>Cooke A, Smith D &amp;Booth A. </a:t>
          </a:r>
          <a:r>
            <a:rPr lang="en-GB" sz="1050" b="0" i="0" kern="1200" dirty="0">
              <a:hlinkClick xmlns:r="http://schemas.openxmlformats.org/officeDocument/2006/relationships" r:id="rId2"/>
            </a:rPr>
            <a:t>Beyond PICO: The SPIDER Tool for Qualitative Evidence </a:t>
          </a:r>
          <a:r>
            <a:rPr lang="en-GB" sz="1050" b="0" i="0" kern="1200" dirty="0" err="1">
              <a:hlinkClick xmlns:r="http://schemas.openxmlformats.org/officeDocument/2006/relationships" r:id="rId2"/>
            </a:rPr>
            <a:t>Synthesis.Links</a:t>
          </a:r>
          <a:r>
            <a:rPr lang="en-GB" sz="1050" b="0" i="0" kern="1200" dirty="0">
              <a:hlinkClick xmlns:r="http://schemas.openxmlformats.org/officeDocument/2006/relationships" r:id="rId2"/>
            </a:rPr>
            <a:t> to an external site.</a:t>
          </a:r>
          <a:r>
            <a:rPr lang="en-GB" sz="1050" b="0" i="0" kern="1200" dirty="0"/>
            <a:t> Qual Health Res. 2012; 22(10) 1435-1443. </a:t>
          </a:r>
        </a:p>
      </dsp:txBody>
      <dsp:txXfrm>
        <a:off x="3082352" y="1235846"/>
        <a:ext cx="2701388" cy="3320506"/>
      </dsp:txXfrm>
    </dsp:sp>
    <dsp:sp modelId="{8B59A60A-7173-412D-8DEB-7AED51C398B9}">
      <dsp:nvSpPr>
        <dsp:cNvPr id="0" name=""/>
        <dsp:cNvSpPr/>
      </dsp:nvSpPr>
      <dsp:spPr>
        <a:xfrm>
          <a:off x="6161935" y="398638"/>
          <a:ext cx="2701388" cy="837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CMO </a:t>
          </a:r>
          <a:r>
            <a:rPr lang="cs-CZ" sz="2400" kern="1200" dirty="0" err="1"/>
            <a:t>or</a:t>
          </a:r>
          <a:r>
            <a:rPr lang="cs-CZ" sz="2400" kern="1200" dirty="0"/>
            <a:t> CIMO </a:t>
          </a:r>
          <a:r>
            <a:rPr lang="cs-CZ" sz="2400" kern="1200" dirty="0" err="1"/>
            <a:t>realist</a:t>
          </a:r>
          <a:r>
            <a:rPr lang="cs-CZ" sz="2400" kern="1200" dirty="0"/>
            <a:t> </a:t>
          </a:r>
          <a:r>
            <a:rPr lang="cs-CZ" sz="2400" kern="1200" dirty="0" err="1"/>
            <a:t>syntheses</a:t>
          </a:r>
          <a:endParaRPr lang="en-GB" sz="2400" kern="1200" dirty="0"/>
        </a:p>
      </dsp:txBody>
      <dsp:txXfrm>
        <a:off x="6161935" y="398638"/>
        <a:ext cx="2701388" cy="837208"/>
      </dsp:txXfrm>
    </dsp:sp>
    <dsp:sp modelId="{F9B57DD7-6A08-459A-AF5F-8020CCD374E7}">
      <dsp:nvSpPr>
        <dsp:cNvPr id="0" name=""/>
        <dsp:cNvSpPr/>
      </dsp:nvSpPr>
      <dsp:spPr>
        <a:xfrm>
          <a:off x="6161935" y="1235846"/>
          <a:ext cx="2701388" cy="33205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C</a:t>
          </a:r>
          <a:r>
            <a:rPr lang="en-GB" sz="1600" b="0" i="0" kern="1200" dirty="0"/>
            <a:t> Context</a:t>
          </a:r>
          <a:r>
            <a:rPr lang="cs-CZ" sz="1600" b="0" i="0" kern="1200" dirty="0"/>
            <a:t> - kontext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I</a:t>
          </a:r>
          <a:r>
            <a:rPr lang="en-GB" sz="1600" b="0" i="0" kern="1200" dirty="0"/>
            <a:t> Intervention</a:t>
          </a:r>
          <a:r>
            <a:rPr lang="cs-CZ" sz="1600" b="0" i="0" kern="1200" dirty="0"/>
            <a:t> - intervence</a:t>
          </a: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M</a:t>
          </a:r>
          <a:r>
            <a:rPr lang="en-GB" sz="1600" b="0" i="0" kern="1200" dirty="0"/>
            <a:t> Mechanism</a:t>
          </a:r>
          <a:r>
            <a:rPr lang="cs-CZ" sz="1600" b="0" i="0" kern="1200" dirty="0"/>
            <a:t> - mechanismus</a:t>
          </a: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O </a:t>
          </a:r>
          <a:r>
            <a:rPr lang="en-GB" sz="1600" b="0" i="0" kern="1200" dirty="0"/>
            <a:t>Outcome</a:t>
          </a:r>
          <a:r>
            <a:rPr lang="cs-CZ" sz="1600" b="0" i="0" kern="1200" dirty="0"/>
            <a:t> – výsledek</a:t>
          </a: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b="0" i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b="0" i="0" kern="1200" dirty="0"/>
            <a:t>*</a:t>
          </a:r>
          <a:r>
            <a:rPr lang="en-GB" sz="1050" b="0" i="0" kern="1200" dirty="0"/>
            <a:t>Wong G, Greenhalgh T, </a:t>
          </a:r>
          <a:r>
            <a:rPr lang="en-GB" sz="1050" b="0" i="0" kern="1200" dirty="0" err="1"/>
            <a:t>Westhorp</a:t>
          </a:r>
          <a:r>
            <a:rPr lang="en-GB" sz="1050" b="0" i="0" kern="1200" dirty="0"/>
            <a:t> G, Buckingham J, Pawson R. </a:t>
          </a:r>
          <a:r>
            <a:rPr lang="en-GB" sz="1050" b="0" i="0" kern="1200" dirty="0">
              <a:hlinkClick xmlns:r="http://schemas.openxmlformats.org/officeDocument/2006/relationships" r:id="rId3"/>
            </a:rPr>
            <a:t>RAMESES publication standards: realist </a:t>
          </a:r>
          <a:r>
            <a:rPr lang="en-GB" sz="1050" b="0" i="0" kern="1200" dirty="0" err="1">
              <a:hlinkClick xmlns:r="http://schemas.openxmlformats.org/officeDocument/2006/relationships" r:id="rId3"/>
            </a:rPr>
            <a:t>syntheses.Links</a:t>
          </a:r>
          <a:r>
            <a:rPr lang="en-GB" sz="1050" b="0" i="0" kern="1200" dirty="0">
              <a:hlinkClick xmlns:r="http://schemas.openxmlformats.org/officeDocument/2006/relationships" r:id="rId3"/>
            </a:rPr>
            <a:t> to an external site.</a:t>
          </a:r>
          <a:r>
            <a:rPr lang="en-GB" sz="1050" b="0" i="0" kern="1200" dirty="0"/>
            <a:t> BMC medicine. 2013 Jan 29;11(1):21. </a:t>
          </a:r>
        </a:p>
      </dsp:txBody>
      <dsp:txXfrm>
        <a:off x="6161935" y="1235846"/>
        <a:ext cx="2701388" cy="3320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4A33E-E27F-43D2-A051-C5288919CDD6}">
      <dsp:nvSpPr>
        <dsp:cNvPr id="0" name=""/>
        <dsp:cNvSpPr/>
      </dsp:nvSpPr>
      <dsp:spPr>
        <a:xfrm>
          <a:off x="3258200" y="1834088"/>
          <a:ext cx="864540" cy="798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AND</a:t>
          </a:r>
          <a:endParaRPr lang="en-GB" sz="2400" kern="1200" dirty="0"/>
        </a:p>
      </dsp:txBody>
      <dsp:txXfrm>
        <a:off x="3297185" y="1873073"/>
        <a:ext cx="786570" cy="720633"/>
      </dsp:txXfrm>
    </dsp:sp>
    <dsp:sp modelId="{11DCB7ED-905D-4358-981D-73B9E6A34256}">
      <dsp:nvSpPr>
        <dsp:cNvPr id="0" name=""/>
        <dsp:cNvSpPr/>
      </dsp:nvSpPr>
      <dsp:spPr>
        <a:xfrm rot="10806102">
          <a:off x="2837349" y="2232249"/>
          <a:ext cx="4208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08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BC490-B80B-4FA8-BBE6-A4A11B52B6FA}">
      <dsp:nvSpPr>
        <dsp:cNvPr id="0" name=""/>
        <dsp:cNvSpPr/>
      </dsp:nvSpPr>
      <dsp:spPr>
        <a:xfrm>
          <a:off x="388471" y="1136933"/>
          <a:ext cx="2448877" cy="2185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rýma</a:t>
          </a:r>
          <a:endParaRPr lang="en-GB" sz="4000" kern="1200" dirty="0"/>
        </a:p>
      </dsp:txBody>
      <dsp:txXfrm>
        <a:off x="495160" y="1243622"/>
        <a:ext cx="2235499" cy="1972160"/>
      </dsp:txXfrm>
    </dsp:sp>
    <dsp:sp modelId="{F6DA735D-26A2-44AB-BF77-E7D64680C187}">
      <dsp:nvSpPr>
        <dsp:cNvPr id="0" name=""/>
        <dsp:cNvSpPr/>
      </dsp:nvSpPr>
      <dsp:spPr>
        <a:xfrm rot="21580614">
          <a:off x="4122736" y="2229613"/>
          <a:ext cx="4748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48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2BDE9-2D2D-4FBB-8DDE-0B2CBD9CD5F3}">
      <dsp:nvSpPr>
        <dsp:cNvPr id="0" name=""/>
        <dsp:cNvSpPr/>
      </dsp:nvSpPr>
      <dsp:spPr>
        <a:xfrm>
          <a:off x="4597582" y="1167109"/>
          <a:ext cx="2344090" cy="210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vitamín C</a:t>
          </a:r>
          <a:endParaRPr lang="en-GB" sz="3400" kern="1200" dirty="0"/>
        </a:p>
      </dsp:txBody>
      <dsp:txXfrm>
        <a:off x="4700540" y="1270067"/>
        <a:ext cx="2138174" cy="1903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F73A8-CE6D-4190-9D14-178A2ED10637}">
      <dsp:nvSpPr>
        <dsp:cNvPr id="0" name=""/>
        <dsp:cNvSpPr/>
      </dsp:nvSpPr>
      <dsp:spPr>
        <a:xfrm>
          <a:off x="1179033" y="891248"/>
          <a:ext cx="2208965" cy="1473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Běžné nachlazení</a:t>
          </a:r>
          <a:endParaRPr lang="en-GB" sz="1800" kern="1200" dirty="0"/>
        </a:p>
      </dsp:txBody>
      <dsp:txXfrm>
        <a:off x="1532468" y="891248"/>
        <a:ext cx="1855531" cy="1473380"/>
      </dsp:txXfrm>
    </dsp:sp>
    <dsp:sp modelId="{5A2B6283-6C26-4BBA-B92B-A416B230CAA3}">
      <dsp:nvSpPr>
        <dsp:cNvPr id="0" name=""/>
        <dsp:cNvSpPr/>
      </dsp:nvSpPr>
      <dsp:spPr>
        <a:xfrm>
          <a:off x="1179033" y="2364628"/>
          <a:ext cx="2208965" cy="1473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Akutní rinitida</a:t>
          </a:r>
          <a:endParaRPr lang="en-GB" sz="1800" kern="1200" dirty="0"/>
        </a:p>
      </dsp:txBody>
      <dsp:txXfrm>
        <a:off x="1532468" y="2364628"/>
        <a:ext cx="1855531" cy="1473380"/>
      </dsp:txXfrm>
    </dsp:sp>
    <dsp:sp modelId="{DF722A58-EE18-4A95-9171-CBD7A7D56212}">
      <dsp:nvSpPr>
        <dsp:cNvPr id="0" name=""/>
        <dsp:cNvSpPr/>
      </dsp:nvSpPr>
      <dsp:spPr>
        <a:xfrm>
          <a:off x="918" y="302190"/>
          <a:ext cx="1472643" cy="147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Populace</a:t>
          </a:r>
          <a:endParaRPr lang="en-GB" sz="1700" kern="1200" dirty="0"/>
        </a:p>
      </dsp:txBody>
      <dsp:txXfrm>
        <a:off x="216582" y="517854"/>
        <a:ext cx="1041315" cy="1041315"/>
      </dsp:txXfrm>
    </dsp:sp>
    <dsp:sp modelId="{F0FA1C54-85E2-4A0D-8D29-BB8942B905A4}">
      <dsp:nvSpPr>
        <dsp:cNvPr id="0" name=""/>
        <dsp:cNvSpPr/>
      </dsp:nvSpPr>
      <dsp:spPr>
        <a:xfrm>
          <a:off x="4851675" y="918137"/>
          <a:ext cx="2208965" cy="1473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Kyselina </a:t>
          </a:r>
          <a:r>
            <a:rPr lang="cs-CZ" sz="1800" kern="1200" dirty="0" err="1"/>
            <a:t>ascorbová</a:t>
          </a:r>
          <a:endParaRPr lang="en-GB" sz="1800" kern="1200" dirty="0"/>
        </a:p>
      </dsp:txBody>
      <dsp:txXfrm>
        <a:off x="5205109" y="918137"/>
        <a:ext cx="1855531" cy="1473380"/>
      </dsp:txXfrm>
    </dsp:sp>
    <dsp:sp modelId="{CE3993AB-19E4-438E-AFE8-E76ED8F1FA01}">
      <dsp:nvSpPr>
        <dsp:cNvPr id="0" name=""/>
        <dsp:cNvSpPr/>
      </dsp:nvSpPr>
      <dsp:spPr>
        <a:xfrm>
          <a:off x="4860643" y="2364628"/>
          <a:ext cx="2208965" cy="1473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Vitamin C</a:t>
          </a:r>
          <a:endParaRPr lang="en-GB" sz="1800" kern="1200" dirty="0"/>
        </a:p>
      </dsp:txBody>
      <dsp:txXfrm>
        <a:off x="5214078" y="2364628"/>
        <a:ext cx="1855531" cy="1473380"/>
      </dsp:txXfrm>
    </dsp:sp>
    <dsp:sp modelId="{09853F97-3270-4B9C-9B60-B9D8F9A8802B}">
      <dsp:nvSpPr>
        <dsp:cNvPr id="0" name=""/>
        <dsp:cNvSpPr/>
      </dsp:nvSpPr>
      <dsp:spPr>
        <a:xfrm>
          <a:off x="3682528" y="302190"/>
          <a:ext cx="1472643" cy="147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Intervence</a:t>
          </a:r>
          <a:endParaRPr lang="en-GB" sz="1700" kern="1200" dirty="0"/>
        </a:p>
      </dsp:txBody>
      <dsp:txXfrm>
        <a:off x="3898192" y="517854"/>
        <a:ext cx="1041315" cy="1041315"/>
      </dsp:txXfrm>
    </dsp:sp>
    <dsp:sp modelId="{9BC33BC1-6C90-42BC-B924-C13DF68F011F}">
      <dsp:nvSpPr>
        <dsp:cNvPr id="0" name=""/>
        <dsp:cNvSpPr/>
      </dsp:nvSpPr>
      <dsp:spPr>
        <a:xfrm>
          <a:off x="8542253" y="891248"/>
          <a:ext cx="2208965" cy="1473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Randomizovaná kontrolovaná studie</a:t>
          </a:r>
          <a:endParaRPr lang="en-GB" sz="1800" kern="1200" dirty="0"/>
        </a:p>
      </dsp:txBody>
      <dsp:txXfrm>
        <a:off x="8895687" y="891248"/>
        <a:ext cx="1855531" cy="1473380"/>
      </dsp:txXfrm>
    </dsp:sp>
    <dsp:sp modelId="{1946E75D-0BEB-41EF-B79C-0AE5E59D45D1}">
      <dsp:nvSpPr>
        <dsp:cNvPr id="0" name=""/>
        <dsp:cNvSpPr/>
      </dsp:nvSpPr>
      <dsp:spPr>
        <a:xfrm>
          <a:off x="8542253" y="2364628"/>
          <a:ext cx="2208965" cy="1473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RCT</a:t>
          </a:r>
          <a:endParaRPr lang="en-GB" sz="1800" kern="1200" dirty="0"/>
        </a:p>
      </dsp:txBody>
      <dsp:txXfrm>
        <a:off x="8895687" y="2364628"/>
        <a:ext cx="1855531" cy="1473380"/>
      </dsp:txXfrm>
    </dsp:sp>
    <dsp:sp modelId="{04198520-3BEF-46DC-B2B4-7C7ADD6B9DAE}">
      <dsp:nvSpPr>
        <dsp:cNvPr id="0" name=""/>
        <dsp:cNvSpPr/>
      </dsp:nvSpPr>
      <dsp:spPr>
        <a:xfrm>
          <a:off x="7364138" y="302190"/>
          <a:ext cx="1472643" cy="147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Typ studie</a:t>
          </a:r>
          <a:endParaRPr lang="en-GB" sz="1700" kern="1200" dirty="0"/>
        </a:p>
      </dsp:txBody>
      <dsp:txXfrm>
        <a:off x="7579802" y="517854"/>
        <a:ext cx="1041315" cy="104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lf/js23/metodika_prace/web/pages/04_literarni_prehled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QAP1a56xc&amp;t=64s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information-specialists.leeds.ac.uk/information-specialists/search-concept-tools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quest.libguides.com/proquestplatform/tip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leeds.ac.uk/info/1404/literature_searching/14/literature_searching_explained/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MpA3qfaGks&amp;t=7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meshb.nlm.nih.gov/search" TargetMode="External"/><Relationship Id="rId2" Type="http://schemas.openxmlformats.org/officeDocument/2006/relationships/hyperlink" Target="https://www.nlm.nih.gov/mesh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Diagram_Explaining_Boolean_Operators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connect.ebsco.com/s/share-video?language=en_US&amp;vtui__mediaId=a1h5a000008bYCtAAM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1741" y="2104606"/>
            <a:ext cx="11361600" cy="18419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Výzkum v ošetřovatelství </a:t>
            </a:r>
            <a:br>
              <a:rPr lang="cs-CZ" dirty="0"/>
            </a:br>
            <a:r>
              <a:rPr lang="cs-CZ" dirty="0"/>
              <a:t>- věda a výzkum v ošetřovatelství</a:t>
            </a:r>
            <a:br>
              <a:rPr lang="cs-CZ" dirty="0"/>
            </a:br>
            <a:br>
              <a:rPr lang="cs-CZ" dirty="0"/>
            </a:br>
            <a:r>
              <a:rPr lang="en-GB" sz="2800" dirty="0" err="1">
                <a:hlinkClick r:id="rId3"/>
              </a:rPr>
              <a:t>Literární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přehled</a:t>
            </a:r>
            <a:r>
              <a:rPr lang="en-GB" sz="2800" dirty="0">
                <a:hlinkClick r:id="rId3"/>
              </a:rPr>
              <a:t> | </a:t>
            </a:r>
            <a:r>
              <a:rPr lang="en-GB" sz="2800" dirty="0" err="1">
                <a:hlinkClick r:id="rId3"/>
              </a:rPr>
              <a:t>Metodika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ke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zpracování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závěrečné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práce</a:t>
            </a:r>
            <a:r>
              <a:rPr lang="en-GB" sz="2800" dirty="0">
                <a:hlinkClick r:id="rId3"/>
              </a:rPr>
              <a:t> pro </a:t>
            </a:r>
            <a:r>
              <a:rPr lang="en-GB" sz="2800" dirty="0" err="1">
                <a:hlinkClick r:id="rId3"/>
              </a:rPr>
              <a:t>vybrané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nelékařské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zdravotnické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obory</a:t>
            </a:r>
            <a:r>
              <a:rPr lang="en-GB" sz="2800" dirty="0">
                <a:hlinkClick r:id="rId3"/>
              </a:rPr>
              <a:t> | </a:t>
            </a:r>
            <a:r>
              <a:rPr lang="en-GB" sz="2800" dirty="0" err="1">
                <a:hlinkClick r:id="rId3"/>
              </a:rPr>
              <a:t>Lékařská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fakulta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Masarykovy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univerzity</a:t>
            </a:r>
            <a:r>
              <a:rPr lang="en-GB" sz="2800" dirty="0">
                <a:hlinkClick r:id="rId3"/>
              </a:rPr>
              <a:t> (muni.cz)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AF942A9-9071-E346-9D0C-F57A1DB88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0166" y="6159503"/>
            <a:ext cx="2444540" cy="698497"/>
          </a:xfrm>
        </p:spPr>
        <p:txBody>
          <a:bodyPr/>
          <a:lstStyle/>
          <a:p>
            <a:r>
              <a:rPr lang="cs-CZ" sz="1400" dirty="0"/>
              <a:t>Mgr. Dana Dolanová, Ph.D.</a:t>
            </a:r>
          </a:p>
          <a:p>
            <a:r>
              <a:rPr lang="cs-CZ" sz="1400" dirty="0"/>
              <a:t>dana.dolanova@med.muni.cz</a:t>
            </a:r>
          </a:p>
          <a:p>
            <a:endParaRPr lang="cs-CZ" sz="1400" dirty="0"/>
          </a:p>
          <a:p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21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22538B-F836-4D68-4E43-575AC87199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E4A8FB-BD27-608F-E0D2-C6C21DEA4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C3EF1D-6DC3-04A4-7054-87112F09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07624"/>
            <a:ext cx="10753200" cy="451576"/>
          </a:xfrm>
        </p:spPr>
        <p:txBody>
          <a:bodyPr/>
          <a:lstStyle/>
          <a:p>
            <a:r>
              <a:rPr lang="cs-CZ" dirty="0"/>
              <a:t>Šedá literatura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2486B7-1641-FAFA-B084-DA9763A14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10685"/>
            <a:ext cx="10753200" cy="1517363"/>
          </a:xfrm>
        </p:spPr>
        <p:txBody>
          <a:bodyPr/>
          <a:lstStyle/>
          <a:p>
            <a:r>
              <a:rPr lang="en-GB" sz="2400" dirty="0" err="1"/>
              <a:t>nepublikované</a:t>
            </a:r>
            <a:r>
              <a:rPr lang="en-GB" sz="2400" dirty="0"/>
              <a:t> </a:t>
            </a:r>
            <a:r>
              <a:rPr lang="en-GB" sz="2400" dirty="0" err="1"/>
              <a:t>či</a:t>
            </a:r>
            <a:r>
              <a:rPr lang="en-GB" sz="2400" dirty="0"/>
              <a:t> </a:t>
            </a:r>
            <a:r>
              <a:rPr lang="en-GB" sz="2400" dirty="0" err="1"/>
              <a:t>polopublikované</a:t>
            </a:r>
            <a:r>
              <a:rPr lang="en-GB" sz="2400" dirty="0"/>
              <a:t> </a:t>
            </a:r>
            <a:r>
              <a:rPr lang="en-GB" sz="2400" dirty="0" err="1"/>
              <a:t>vědecké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nevědecké</a:t>
            </a:r>
            <a:r>
              <a:rPr lang="en-GB" sz="2400" dirty="0"/>
              <a:t> </a:t>
            </a:r>
            <a:r>
              <a:rPr lang="en-GB" sz="2400" dirty="0" err="1"/>
              <a:t>důkazy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všech</a:t>
            </a:r>
            <a:r>
              <a:rPr lang="en-GB" sz="2400" dirty="0"/>
              <a:t> </a:t>
            </a:r>
            <a:r>
              <a:rPr lang="en-GB" sz="2400" dirty="0" err="1"/>
              <a:t>úrovních</a:t>
            </a:r>
            <a:r>
              <a:rPr lang="en-GB" sz="2400" dirty="0"/>
              <a:t> (</a:t>
            </a:r>
            <a:r>
              <a:rPr lang="en-GB" sz="2400" dirty="0" err="1"/>
              <a:t>vládních</a:t>
            </a:r>
            <a:r>
              <a:rPr lang="en-GB" sz="2400" dirty="0"/>
              <a:t>, </a:t>
            </a:r>
            <a:r>
              <a:rPr lang="en-GB" sz="2400" dirty="0" err="1"/>
              <a:t>akademických</a:t>
            </a:r>
            <a:r>
              <a:rPr lang="en-GB" sz="2400" dirty="0"/>
              <a:t>, </a:t>
            </a:r>
            <a:r>
              <a:rPr lang="en-GB" sz="2400" dirty="0" err="1"/>
              <a:t>obchodních</a:t>
            </a:r>
            <a:r>
              <a:rPr lang="en-GB" sz="2400" dirty="0"/>
              <a:t> a </a:t>
            </a:r>
            <a:r>
              <a:rPr lang="en-GB" sz="2400" dirty="0" err="1"/>
              <a:t>průmyslových</a:t>
            </a:r>
            <a:r>
              <a:rPr lang="en-GB" sz="2400" dirty="0"/>
              <a:t> </a:t>
            </a:r>
            <a:r>
              <a:rPr lang="en-GB" sz="2400" dirty="0" err="1"/>
              <a:t>institucí</a:t>
            </a:r>
            <a:r>
              <a:rPr lang="en-GB" sz="2400" dirty="0"/>
              <a:t>)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8749F0C4-6B79-673D-4C5C-5AA329DC4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24616"/>
              </p:ext>
            </p:extLst>
          </p:nvPr>
        </p:nvGraphicFramePr>
        <p:xfrm>
          <a:off x="817411" y="2210035"/>
          <a:ext cx="9967129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382">
                  <a:extLst>
                    <a:ext uri="{9D8B030D-6E8A-4147-A177-3AD203B41FA5}">
                      <a16:colId xmlns:a16="http://schemas.microsoft.com/office/drawing/2014/main" val="1237597949"/>
                    </a:ext>
                  </a:extLst>
                </a:gridCol>
                <a:gridCol w="6507747">
                  <a:extLst>
                    <a:ext uri="{9D8B030D-6E8A-4147-A177-3AD203B41FA5}">
                      <a16:colId xmlns:a16="http://schemas.microsoft.com/office/drawing/2014/main" val="360420824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sz="1600" dirty="0"/>
                        <a:t>Hlavní zdroje šedé literatury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32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err="1"/>
                        <a:t>Mednar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Široký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vyhledávač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který</a:t>
                      </a:r>
                      <a:r>
                        <a:rPr lang="en-GB" sz="1600" dirty="0"/>
                        <a:t> je </a:t>
                      </a:r>
                      <a:r>
                        <a:rPr lang="en-GB" sz="1600" dirty="0" err="1"/>
                        <a:t>zaměřen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vyhledávání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obsahu</a:t>
                      </a:r>
                      <a:r>
                        <a:rPr lang="en-GB" sz="1600" dirty="0"/>
                        <a:t> se </a:t>
                      </a:r>
                      <a:r>
                        <a:rPr lang="en-GB" sz="1600" dirty="0" err="1"/>
                        <a:t>zdravotnickou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problematikou</a:t>
                      </a:r>
                      <a:r>
                        <a:rPr lang="en-GB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3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Open Grey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Multidisciplinární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evropská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databáze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shromažďuje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technické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nebo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výzkumné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zprávy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disertace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konferenční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materiály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77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ProQuest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Shromažďuje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literaturu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jako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jsou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příspěvky</a:t>
                      </a:r>
                      <a:r>
                        <a:rPr lang="en-GB" sz="1600" dirty="0"/>
                        <a:t> z </a:t>
                      </a:r>
                      <a:r>
                        <a:rPr lang="en-GB" sz="1600" dirty="0" err="1"/>
                        <a:t>konferencí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vládní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zprávy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méně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citované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zdroje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netradiční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typy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dokumentů</a:t>
                      </a:r>
                      <a:r>
                        <a:rPr lang="en-GB" sz="16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05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Current Controlled Trials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Nezávislá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databáze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obsahující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protokoly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randomizovaných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kontrolovaných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studií</a:t>
                      </a:r>
                      <a:r>
                        <a:rPr lang="en-GB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0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COS Conference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Databáze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příspěvků</a:t>
                      </a:r>
                      <a:r>
                        <a:rPr lang="en-GB" sz="1600" dirty="0"/>
                        <a:t> a </a:t>
                      </a:r>
                      <a:r>
                        <a:rPr lang="en-GB" sz="1600" dirty="0" err="1"/>
                        <a:t>posterů</a:t>
                      </a:r>
                      <a:r>
                        <a:rPr lang="en-GB" sz="1600" dirty="0"/>
                        <a:t> z </a:t>
                      </a:r>
                      <a:r>
                        <a:rPr lang="en-GB" sz="1600" dirty="0" err="1"/>
                        <a:t>konferencí</a:t>
                      </a:r>
                      <a:r>
                        <a:rPr lang="en-GB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3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Scholar 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Je </a:t>
                      </a:r>
                      <a:r>
                        <a:rPr lang="en-GB" sz="1600" dirty="0" err="1"/>
                        <a:t>vyhledávač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kterým</a:t>
                      </a:r>
                      <a:r>
                        <a:rPr lang="en-GB" sz="1600" dirty="0"/>
                        <a:t> je </a:t>
                      </a:r>
                      <a:r>
                        <a:rPr lang="en-GB" sz="1600" dirty="0" err="1"/>
                        <a:t>možné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vyhledat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publikované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tak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nepublikované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zdroje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65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11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E60C00-0D5E-7715-5814-9E0AB59CE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CC769A-78A1-1C91-1098-CC6AB4212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281441C-A55C-FA5D-56BC-E894FA69F7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5336" y="919603"/>
            <a:ext cx="5220000" cy="271576"/>
          </a:xfrm>
        </p:spPr>
        <p:txBody>
          <a:bodyPr/>
          <a:lstStyle/>
          <a:p>
            <a:r>
              <a:rPr lang="cs-CZ" dirty="0"/>
              <a:t>ZÁKLADNÍ</a:t>
            </a:r>
            <a:endParaRPr lang="en-GB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FBD273-5D22-E1AB-AC9E-6F2623C9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29278"/>
            <a:ext cx="10753200" cy="451576"/>
          </a:xfrm>
        </p:spPr>
        <p:txBody>
          <a:bodyPr/>
          <a:lstStyle/>
          <a:p>
            <a:r>
              <a:rPr lang="cs-CZ" dirty="0"/>
              <a:t>Vyhledávací strategie</a:t>
            </a:r>
            <a:endParaRPr lang="en-GB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59AE76F-2BEF-852C-1C0E-D8EC17BD33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87139" y="562250"/>
            <a:ext cx="5220000" cy="271576"/>
          </a:xfrm>
        </p:spPr>
        <p:txBody>
          <a:bodyPr/>
          <a:lstStyle/>
          <a:p>
            <a:r>
              <a:rPr lang="cs-CZ" dirty="0"/>
              <a:t>POKROČILÁ</a:t>
            </a:r>
            <a:endParaRPr lang="en-GB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6D1DB7C-8DC4-5D8D-BEE6-82FB8773F02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315338" y="1306655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z</a:t>
            </a:r>
            <a:r>
              <a:rPr lang="en-GB" sz="2000" dirty="0" err="1"/>
              <a:t>aložen</a:t>
            </a:r>
            <a:r>
              <a:rPr lang="cs-CZ" sz="2000" dirty="0"/>
              <a:t>a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vložení</a:t>
            </a:r>
            <a:r>
              <a:rPr lang="en-GB" sz="2000" dirty="0"/>
              <a:t> </a:t>
            </a:r>
            <a:r>
              <a:rPr lang="en-GB" sz="2000" dirty="0" err="1"/>
              <a:t>klíčového</a:t>
            </a:r>
            <a:r>
              <a:rPr lang="en-GB" sz="2000" dirty="0"/>
              <a:t> </a:t>
            </a:r>
            <a:r>
              <a:rPr lang="en-GB" sz="2000" dirty="0" err="1"/>
              <a:t>slova</a:t>
            </a:r>
            <a:r>
              <a:rPr lang="en-GB" sz="2000" dirty="0"/>
              <a:t> </a:t>
            </a:r>
            <a:r>
              <a:rPr lang="en-GB" sz="2000" dirty="0" err="1"/>
              <a:t>či</a:t>
            </a:r>
            <a:r>
              <a:rPr lang="en-GB" sz="2000" dirty="0"/>
              <a:t> </a:t>
            </a:r>
            <a:r>
              <a:rPr lang="en-GB" sz="2000" dirty="0" err="1"/>
              <a:t>fráze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o </a:t>
            </a:r>
            <a:r>
              <a:rPr lang="en-GB" sz="2000" dirty="0" err="1"/>
              <a:t>jednoduchý</a:t>
            </a:r>
            <a:r>
              <a:rPr lang="en-GB" sz="2000" dirty="0"/>
              <a:t>, ale </a:t>
            </a:r>
            <a:r>
              <a:rPr lang="en-GB" sz="2000" dirty="0" err="1"/>
              <a:t>velmi</a:t>
            </a:r>
            <a:r>
              <a:rPr lang="en-GB" sz="2000" dirty="0"/>
              <a:t> </a:t>
            </a:r>
            <a:r>
              <a:rPr lang="en-GB" sz="2000" dirty="0" err="1"/>
              <a:t>necílený</a:t>
            </a:r>
            <a:r>
              <a:rPr lang="en-GB" sz="2000" dirty="0"/>
              <a:t> a </a:t>
            </a:r>
            <a:r>
              <a:rPr lang="en-GB" sz="2000" dirty="0" err="1"/>
              <a:t>nespecifický</a:t>
            </a:r>
            <a:r>
              <a:rPr lang="en-GB" sz="2000" dirty="0"/>
              <a:t> </a:t>
            </a:r>
            <a:r>
              <a:rPr lang="en-GB" sz="2000" dirty="0" err="1"/>
              <a:t>způsob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cs-CZ" sz="2000" dirty="0"/>
              <a:t>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nevýhodou je </a:t>
            </a:r>
            <a:r>
              <a:rPr lang="en-GB" sz="2000" dirty="0" err="1"/>
              <a:t>velké</a:t>
            </a:r>
            <a:r>
              <a:rPr lang="en-GB" sz="2000" dirty="0"/>
              <a:t> </a:t>
            </a:r>
            <a:r>
              <a:rPr lang="en-GB" sz="2000" dirty="0" err="1"/>
              <a:t>množství</a:t>
            </a:r>
            <a:r>
              <a:rPr lang="en-GB" sz="2000" dirty="0"/>
              <a:t> </a:t>
            </a:r>
            <a:r>
              <a:rPr lang="en-GB" sz="2000" dirty="0" err="1"/>
              <a:t>nerelevantních</a:t>
            </a:r>
            <a:r>
              <a:rPr lang="en-GB" sz="2000" dirty="0"/>
              <a:t> </a:t>
            </a:r>
            <a:r>
              <a:rPr lang="en-GB" sz="2000" dirty="0" err="1"/>
              <a:t>výsledků</a:t>
            </a:r>
            <a:endParaRPr lang="en-GB" sz="2000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F1C6F27-4874-804B-D9E9-271493248C6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179561" y="967876"/>
            <a:ext cx="557316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založen</a:t>
            </a:r>
            <a:r>
              <a:rPr lang="cs-CZ" sz="1800" dirty="0"/>
              <a:t>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specifické</a:t>
            </a:r>
            <a:r>
              <a:rPr lang="en-GB" sz="1800" dirty="0"/>
              <a:t> </a:t>
            </a:r>
            <a:r>
              <a:rPr lang="en-GB" sz="1800" dirty="0" err="1"/>
              <a:t>kombinaci</a:t>
            </a:r>
            <a:r>
              <a:rPr lang="en-GB" sz="1800" dirty="0"/>
              <a:t> </a:t>
            </a:r>
            <a:r>
              <a:rPr lang="en-GB" sz="1800" dirty="0" err="1"/>
              <a:t>klíčových</a:t>
            </a:r>
            <a:r>
              <a:rPr lang="en-GB" sz="1800" dirty="0"/>
              <a:t> </a:t>
            </a:r>
            <a:r>
              <a:rPr lang="en-GB" sz="1800" dirty="0" err="1"/>
              <a:t>slov</a:t>
            </a:r>
            <a:r>
              <a:rPr lang="en-GB" sz="1800" dirty="0"/>
              <a:t>, </a:t>
            </a:r>
            <a:r>
              <a:rPr lang="en-GB" sz="1800" dirty="0" err="1"/>
              <a:t>která</a:t>
            </a:r>
            <a:r>
              <a:rPr lang="en-GB" sz="1800" dirty="0"/>
              <a:t> by </a:t>
            </a:r>
            <a:r>
              <a:rPr lang="en-GB" sz="1800" dirty="0" err="1"/>
              <a:t>měla</a:t>
            </a:r>
            <a:r>
              <a:rPr lang="en-GB" sz="1800" dirty="0"/>
              <a:t> </a:t>
            </a:r>
            <a:r>
              <a:rPr lang="en-GB" sz="1800" dirty="0" err="1"/>
              <a:t>vycházet</a:t>
            </a:r>
            <a:r>
              <a:rPr lang="en-GB" sz="1800" dirty="0"/>
              <a:t> z </a:t>
            </a:r>
            <a:r>
              <a:rPr lang="en-GB" sz="1800" dirty="0" err="1"/>
              <a:t>formulované</a:t>
            </a:r>
            <a:r>
              <a:rPr lang="en-GB" sz="1800" dirty="0"/>
              <a:t> </a:t>
            </a:r>
            <a:r>
              <a:rPr lang="en-GB" sz="1800" dirty="0" err="1"/>
              <a:t>zodpověditelné</a:t>
            </a:r>
            <a:r>
              <a:rPr lang="en-GB" sz="1800" dirty="0"/>
              <a:t> </a:t>
            </a:r>
            <a:r>
              <a:rPr lang="en-GB" sz="1800" dirty="0" err="1"/>
              <a:t>klinické</a:t>
            </a:r>
            <a:r>
              <a:rPr lang="en-GB" sz="1800" dirty="0"/>
              <a:t> </a:t>
            </a:r>
            <a:r>
              <a:rPr lang="en-GB" sz="1800" dirty="0" err="1"/>
              <a:t>otázky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umožňuje</a:t>
            </a:r>
            <a:r>
              <a:rPr lang="en-GB" sz="1800" dirty="0"/>
              <a:t> </a:t>
            </a:r>
            <a:r>
              <a:rPr lang="en-GB" sz="1800" dirty="0" err="1"/>
              <a:t>omezit</a:t>
            </a:r>
            <a:r>
              <a:rPr lang="en-GB" sz="1800" dirty="0"/>
              <a:t>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určitou</a:t>
            </a:r>
            <a:r>
              <a:rPr lang="en-GB" sz="1800" dirty="0"/>
              <a:t> </a:t>
            </a:r>
            <a:r>
              <a:rPr lang="en-GB" sz="1800" dirty="0" err="1"/>
              <a:t>úroveň</a:t>
            </a:r>
            <a:r>
              <a:rPr lang="en-GB" sz="1800" dirty="0"/>
              <a:t> </a:t>
            </a:r>
            <a:r>
              <a:rPr lang="en-GB" sz="1800" dirty="0" err="1"/>
              <a:t>vědeckého</a:t>
            </a:r>
            <a:r>
              <a:rPr lang="en-GB" sz="1800" dirty="0"/>
              <a:t> </a:t>
            </a:r>
            <a:r>
              <a:rPr lang="en-GB" sz="1800" dirty="0" err="1"/>
              <a:t>důkazu</a:t>
            </a:r>
            <a:r>
              <a:rPr lang="en-GB" sz="1800" dirty="0"/>
              <a:t> </a:t>
            </a:r>
            <a:r>
              <a:rPr lang="en-GB" sz="1400" dirty="0"/>
              <a:t>(</a:t>
            </a:r>
            <a:r>
              <a:rPr lang="en-GB" sz="1400" dirty="0" err="1"/>
              <a:t>např</a:t>
            </a:r>
            <a:r>
              <a:rPr lang="en-GB" sz="1400" dirty="0"/>
              <a:t>. </a:t>
            </a:r>
            <a:r>
              <a:rPr lang="en-GB" sz="1400" dirty="0" err="1"/>
              <a:t>randomizované</a:t>
            </a:r>
            <a:r>
              <a:rPr lang="en-GB" sz="1400" dirty="0"/>
              <a:t> </a:t>
            </a:r>
            <a:r>
              <a:rPr lang="en-GB" sz="1400" dirty="0" err="1"/>
              <a:t>kontrolované</a:t>
            </a:r>
            <a:r>
              <a:rPr lang="en-GB" sz="1400" dirty="0"/>
              <a:t> </a:t>
            </a:r>
            <a:r>
              <a:rPr lang="en-GB" sz="1400" dirty="0" err="1"/>
              <a:t>studie</a:t>
            </a:r>
            <a:r>
              <a:rPr lang="en-GB" sz="1400" dirty="0"/>
              <a:t>)</a:t>
            </a:r>
            <a:r>
              <a:rPr lang="en-GB" sz="2000" dirty="0"/>
              <a:t>, </a:t>
            </a:r>
            <a:r>
              <a:rPr lang="en-GB" sz="1800" dirty="0" err="1"/>
              <a:t>druh</a:t>
            </a:r>
            <a:r>
              <a:rPr lang="en-GB" sz="1800" dirty="0"/>
              <a:t> </a:t>
            </a:r>
            <a:r>
              <a:rPr lang="en-GB" sz="1800" dirty="0" err="1"/>
              <a:t>publikace</a:t>
            </a:r>
            <a:r>
              <a:rPr lang="en-GB" sz="1800" dirty="0"/>
              <a:t> </a:t>
            </a:r>
            <a:r>
              <a:rPr lang="en-GB" sz="1200" dirty="0"/>
              <a:t>(</a:t>
            </a:r>
            <a:r>
              <a:rPr lang="en-GB" sz="1200" dirty="0" err="1"/>
              <a:t>např</a:t>
            </a:r>
            <a:r>
              <a:rPr lang="en-GB" sz="1200" dirty="0"/>
              <a:t>. </a:t>
            </a:r>
            <a:r>
              <a:rPr lang="en-GB" sz="1200" dirty="0" err="1"/>
              <a:t>monografie</a:t>
            </a:r>
            <a:r>
              <a:rPr lang="en-GB" sz="1200" dirty="0"/>
              <a:t>, </a:t>
            </a:r>
            <a:r>
              <a:rPr lang="en-GB" sz="1200" dirty="0" err="1"/>
              <a:t>odborný</a:t>
            </a:r>
            <a:r>
              <a:rPr lang="en-GB" sz="1200" dirty="0"/>
              <a:t> </a:t>
            </a:r>
            <a:r>
              <a:rPr lang="en-GB" sz="1200" dirty="0" err="1"/>
              <a:t>článek</a:t>
            </a:r>
            <a:r>
              <a:rPr lang="en-GB" sz="1200" dirty="0"/>
              <a:t> </a:t>
            </a:r>
            <a:r>
              <a:rPr lang="en-GB" sz="1200" dirty="0" err="1"/>
              <a:t>apod</a:t>
            </a:r>
            <a:r>
              <a:rPr lang="en-GB" sz="1200" dirty="0"/>
              <a:t>.)</a:t>
            </a:r>
            <a:r>
              <a:rPr lang="en-GB" sz="2000" dirty="0"/>
              <a:t>, </a:t>
            </a:r>
            <a:r>
              <a:rPr lang="en-GB" sz="1800" dirty="0" err="1"/>
              <a:t>rok</a:t>
            </a:r>
            <a:r>
              <a:rPr lang="en-GB" sz="1800" dirty="0"/>
              <a:t>, </a:t>
            </a:r>
            <a:r>
              <a:rPr lang="en-GB" sz="1800" dirty="0" err="1"/>
              <a:t>jazyk</a:t>
            </a:r>
            <a:r>
              <a:rPr lang="en-GB" sz="1800" dirty="0"/>
              <a:t>,</a:t>
            </a:r>
            <a:r>
              <a:rPr lang="cs-CZ" sz="1800" dirty="0"/>
              <a:t> </a:t>
            </a:r>
            <a:r>
              <a:rPr lang="en-GB" sz="1800" dirty="0"/>
              <a:t>zemi, </a:t>
            </a:r>
            <a:r>
              <a:rPr lang="en-GB" sz="1800" dirty="0" err="1"/>
              <a:t>databázi</a:t>
            </a:r>
            <a:r>
              <a:rPr lang="en-GB" sz="1800" dirty="0"/>
              <a:t>, </a:t>
            </a:r>
            <a:r>
              <a:rPr lang="en-GB" sz="1800" dirty="0" err="1"/>
              <a:t>odborný</a:t>
            </a:r>
            <a:r>
              <a:rPr lang="en-GB" sz="1800" dirty="0"/>
              <a:t> </a:t>
            </a:r>
            <a:r>
              <a:rPr lang="en-GB" sz="1800" dirty="0" err="1"/>
              <a:t>časopis</a:t>
            </a:r>
            <a:r>
              <a:rPr lang="en-GB" sz="1800" dirty="0"/>
              <a:t> </a:t>
            </a:r>
            <a:r>
              <a:rPr lang="en-GB" sz="1800" dirty="0" err="1"/>
              <a:t>atd</a:t>
            </a:r>
            <a:r>
              <a:rPr lang="en-GB" sz="1800" dirty="0"/>
              <a:t>. 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600" dirty="0"/>
              <a:t>je </a:t>
            </a:r>
            <a:r>
              <a:rPr lang="en-GB" sz="1600" dirty="0" err="1"/>
              <a:t>velmi</a:t>
            </a:r>
            <a:r>
              <a:rPr lang="en-GB" sz="1600" dirty="0"/>
              <a:t> </a:t>
            </a:r>
            <a:r>
              <a:rPr lang="en-GB" sz="1600" dirty="0" err="1"/>
              <a:t>cílené</a:t>
            </a:r>
            <a:r>
              <a:rPr lang="en-GB" sz="1600" dirty="0"/>
              <a:t> a </a:t>
            </a:r>
            <a:r>
              <a:rPr lang="en-GB" sz="1600" dirty="0" err="1"/>
              <a:t>specifické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1600" dirty="0"/>
              <a:t>je </a:t>
            </a:r>
            <a:r>
              <a:rPr lang="cs-CZ" sz="1600" dirty="0" err="1"/>
              <a:t>mozne</a:t>
            </a:r>
            <a:r>
              <a:rPr lang="cs-CZ" sz="1600" dirty="0"/>
              <a:t> nastavit, </a:t>
            </a:r>
            <a:r>
              <a:rPr lang="en-GB" sz="1600" dirty="0" err="1"/>
              <a:t>tzv</a:t>
            </a:r>
            <a:r>
              <a:rPr lang="en-GB" sz="1600" dirty="0"/>
              <a:t>. </a:t>
            </a:r>
            <a:r>
              <a:rPr lang="en-GB" sz="1600" dirty="0" err="1"/>
              <a:t>specificitu</a:t>
            </a:r>
            <a:r>
              <a:rPr lang="en-GB" sz="1600" dirty="0"/>
              <a:t> a </a:t>
            </a:r>
            <a:r>
              <a:rPr lang="en-GB" sz="1600" dirty="0" err="1"/>
              <a:t>senzitivitu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en-GB" sz="1600" dirty="0" err="1"/>
              <a:t>vyžaduje</a:t>
            </a:r>
            <a:r>
              <a:rPr lang="en-GB" sz="1600" dirty="0"/>
              <a:t> </a:t>
            </a:r>
            <a:r>
              <a:rPr lang="en-GB" sz="1600" dirty="0" err="1"/>
              <a:t>dobré</a:t>
            </a:r>
            <a:r>
              <a:rPr lang="en-GB" sz="1600" dirty="0"/>
              <a:t> </a:t>
            </a:r>
            <a:r>
              <a:rPr lang="en-GB" sz="1600" dirty="0" err="1"/>
              <a:t>znalosti</a:t>
            </a:r>
            <a:r>
              <a:rPr lang="en-GB" sz="1600" dirty="0"/>
              <a:t> </a:t>
            </a:r>
            <a:r>
              <a:rPr lang="en-GB" sz="1600" dirty="0" err="1"/>
              <a:t>vyhledávání</a:t>
            </a:r>
            <a:r>
              <a:rPr lang="cs-CZ" sz="1600" dirty="0"/>
              <a:t> a </a:t>
            </a:r>
            <a:r>
              <a:rPr lang="en-GB" sz="1600" dirty="0" err="1"/>
              <a:t>dobré</a:t>
            </a:r>
            <a:r>
              <a:rPr lang="en-GB" sz="1600" dirty="0"/>
              <a:t> </a:t>
            </a:r>
            <a:r>
              <a:rPr lang="en-GB" sz="1600" dirty="0" err="1"/>
              <a:t>znalosti</a:t>
            </a:r>
            <a:r>
              <a:rPr lang="en-GB" sz="1600" dirty="0"/>
              <a:t> </a:t>
            </a:r>
            <a:br>
              <a:rPr lang="cs-CZ" sz="1600" dirty="0"/>
            </a:br>
            <a:r>
              <a:rPr lang="en-GB" sz="1600" dirty="0"/>
              <a:t>o </a:t>
            </a:r>
            <a:r>
              <a:rPr lang="en-GB" sz="1600" dirty="0" err="1"/>
              <a:t>konkrétním</a:t>
            </a:r>
            <a:r>
              <a:rPr lang="en-GB" sz="1600" dirty="0"/>
              <a:t> </a:t>
            </a:r>
            <a:r>
              <a:rPr lang="en-GB" sz="1600" dirty="0" err="1"/>
              <a:t>zdravotnickém</a:t>
            </a:r>
            <a:r>
              <a:rPr lang="en-GB" sz="1600" dirty="0"/>
              <a:t> </a:t>
            </a:r>
            <a:r>
              <a:rPr lang="en-GB" sz="1600" dirty="0" err="1"/>
              <a:t>problému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2F3B7F-6F4E-0C44-E68B-F43B8AF97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948652"/>
            <a:ext cx="6029325" cy="20574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2175FAE-C1C3-DD94-A24D-46CF1AF8E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91194"/>
            <a:ext cx="60102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7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3304AB-0C45-154B-75DC-78AF88C749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CEC00D-BA8B-3271-0283-D8773E4FF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D82C5884-5FEC-D2F6-6B6C-D77D2948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en-GB" dirty="0" err="1"/>
              <a:t>Tvorba</a:t>
            </a:r>
            <a:r>
              <a:rPr lang="en-GB" dirty="0"/>
              <a:t> </a:t>
            </a:r>
            <a:r>
              <a:rPr lang="en-GB" dirty="0" err="1"/>
              <a:t>vyhledávací</a:t>
            </a:r>
            <a:r>
              <a:rPr lang="en-GB" dirty="0"/>
              <a:t> </a:t>
            </a:r>
            <a:r>
              <a:rPr lang="en-GB" dirty="0" err="1"/>
              <a:t>strategie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klinické</a:t>
            </a:r>
            <a:r>
              <a:rPr lang="en-GB" dirty="0"/>
              <a:t> </a:t>
            </a:r>
            <a:r>
              <a:rPr lang="en-GB" dirty="0" err="1"/>
              <a:t>otázky</a:t>
            </a:r>
            <a:endParaRPr lang="en-GB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D2C1F240-51F1-FB8F-7DF0-E8D543458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Zdraví celé rodiny začíná v nákupním košíku - Pozvánka na Festival zdravého  nakupování - Zdraví a krása">
            <a:extLst>
              <a:ext uri="{FF2B5EF4-FFF2-40B4-BE49-F238E27FC236}">
                <a16:creationId xmlns:a16="http://schemas.microsoft.com/office/drawing/2014/main" id="{7BC738AE-2AD9-FFC9-3044-22B38C4DC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17" y="1678006"/>
            <a:ext cx="5922530" cy="39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ákupní seznam - hra na paměť pro nejmenší| Orchard toys - Dva tátové">
            <a:extLst>
              <a:ext uri="{FF2B5EF4-FFF2-40B4-BE49-F238E27FC236}">
                <a16:creationId xmlns:a16="http://schemas.microsoft.com/office/drawing/2014/main" id="{7CAD4534-9A8A-F229-5799-0976C48CF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1" t="15918" r="24625" b="5512"/>
          <a:stretch/>
        </p:blipFill>
        <p:spPr bwMode="auto">
          <a:xfrm>
            <a:off x="7212563" y="1091682"/>
            <a:ext cx="3489649" cy="53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2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EA8E3C-AA09-9C04-7ABB-7652B8FA4F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E5C577-F744-C1F9-3CA6-4B6DE79B7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A89F6E-993B-3F92-2076-664436AA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97" y="234808"/>
            <a:ext cx="10753200" cy="451576"/>
          </a:xfrm>
        </p:spPr>
        <p:txBody>
          <a:bodyPr/>
          <a:lstStyle/>
          <a:p>
            <a:r>
              <a:rPr lang="cs-CZ" dirty="0"/>
              <a:t>Tvorba vyhledávací strategie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196C1F-F9D9-59A3-4D85-97B7D6125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38043"/>
            <a:ext cx="10753200" cy="864586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Identifikace klíčových slov dle nástroje PICO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CB5A28-E740-1CE7-D698-BC5D93F3F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370336"/>
            <a:ext cx="5981700" cy="33337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8FFFEA4-BC56-8CAA-197A-40EE2F6E0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0" y="2461841"/>
            <a:ext cx="6038850" cy="33242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CE6769B-4031-6567-098A-79DB89320856}"/>
              </a:ext>
            </a:extLst>
          </p:cNvPr>
          <p:cNvSpPr txBox="1"/>
          <p:nvPr/>
        </p:nvSpPr>
        <p:spPr>
          <a:xfrm>
            <a:off x="6038850" y="197946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Identifikace synonym klíčových slov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34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17CEF3-E4AE-6288-8B7C-9BEAB99E86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F4C600-8FD8-6AAE-7876-DC20EC07C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767D4C-7753-EE72-7074-3BE7620E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4212"/>
            <a:ext cx="10753200" cy="451576"/>
          </a:xfrm>
        </p:spPr>
        <p:txBody>
          <a:bodyPr/>
          <a:lstStyle/>
          <a:p>
            <a:r>
              <a:rPr lang="cs-CZ" dirty="0"/>
              <a:t>Ovlivňující faktory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33B9A8-7D1D-5BBE-EC49-BE2EFF51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63165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/>
              <a:t>1. </a:t>
            </a:r>
            <a:r>
              <a:rPr lang="en-GB" sz="1800" b="1" dirty="0" err="1"/>
              <a:t>Indexovaná</a:t>
            </a:r>
            <a:r>
              <a:rPr lang="en-GB" sz="1800" b="1" dirty="0"/>
              <a:t> </a:t>
            </a:r>
            <a:r>
              <a:rPr lang="en-GB" sz="1800" b="1" dirty="0" err="1"/>
              <a:t>klíčová</a:t>
            </a:r>
            <a:r>
              <a:rPr lang="en-GB" sz="1800" b="1" dirty="0"/>
              <a:t> </a:t>
            </a:r>
            <a:r>
              <a:rPr lang="en-GB" sz="1800" b="1" dirty="0" err="1"/>
              <a:t>slova</a:t>
            </a:r>
            <a:r>
              <a:rPr lang="en-GB" sz="1800" b="1" dirty="0"/>
              <a:t> </a:t>
            </a:r>
            <a:r>
              <a:rPr lang="en-GB" sz="1800" dirty="0" err="1"/>
              <a:t>mají</a:t>
            </a:r>
            <a:r>
              <a:rPr lang="en-GB" sz="1800" dirty="0"/>
              <a:t> v </a:t>
            </a:r>
            <a:r>
              <a:rPr lang="en-GB" sz="1800" dirty="0" err="1"/>
              <a:t>různých</a:t>
            </a:r>
            <a:r>
              <a:rPr lang="en-GB" sz="1800" dirty="0"/>
              <a:t> </a:t>
            </a:r>
            <a:r>
              <a:rPr lang="en-GB" sz="1800" dirty="0" err="1"/>
              <a:t>databázích</a:t>
            </a:r>
            <a:r>
              <a:rPr lang="en-GB" sz="1800" dirty="0"/>
              <a:t> </a:t>
            </a:r>
            <a:r>
              <a:rPr lang="en-GB" sz="1800" dirty="0" err="1"/>
              <a:t>svá</a:t>
            </a:r>
            <a:r>
              <a:rPr lang="en-GB" sz="1800" dirty="0"/>
              <a:t> </a:t>
            </a:r>
            <a:r>
              <a:rPr lang="en-GB" sz="1800" dirty="0" err="1"/>
              <a:t>specifika</a:t>
            </a:r>
            <a:r>
              <a:rPr lang="en-GB" sz="1800" dirty="0"/>
              <a:t>. </a:t>
            </a:r>
            <a:r>
              <a:rPr lang="en-GB" sz="1800" dirty="0" err="1"/>
              <a:t>Např</a:t>
            </a:r>
            <a:r>
              <a:rPr lang="en-GB" sz="1800" dirty="0"/>
              <a:t>. v </a:t>
            </a:r>
            <a:r>
              <a:rPr lang="en-GB" sz="1800" dirty="0" err="1"/>
              <a:t>databázi</a:t>
            </a:r>
            <a:r>
              <a:rPr lang="en-GB" sz="1800" dirty="0"/>
              <a:t> Medline je </a:t>
            </a:r>
            <a:r>
              <a:rPr lang="en-GB" sz="1800" dirty="0" err="1"/>
              <a:t>defaultně</a:t>
            </a:r>
            <a:r>
              <a:rPr lang="en-GB" sz="1800" dirty="0"/>
              <a:t> </a:t>
            </a:r>
            <a:r>
              <a:rPr lang="en-GB" sz="1800" dirty="0" err="1"/>
              <a:t>nastaveno</a:t>
            </a:r>
            <a:r>
              <a:rPr lang="en-GB" sz="1800" dirty="0"/>
              <a:t> </a:t>
            </a:r>
            <a:r>
              <a:rPr lang="en-GB" sz="1800" b="1" dirty="0"/>
              <a:t>„Map Term to Subject Headings“ </a:t>
            </a:r>
            <a:r>
              <a:rPr lang="en-GB" sz="1800" dirty="0" err="1"/>
              <a:t>neboli</a:t>
            </a:r>
            <a:r>
              <a:rPr lang="en-GB" sz="1800" dirty="0"/>
              <a:t> </a:t>
            </a:r>
            <a:r>
              <a:rPr lang="en-GB" sz="1800" b="1" dirty="0"/>
              <a:t>M</a:t>
            </a:r>
            <a:r>
              <a:rPr lang="cs-CZ" sz="1800" b="1" dirty="0"/>
              <a:t>e</a:t>
            </a:r>
            <a:r>
              <a:rPr lang="en-GB" sz="1800" b="1" dirty="0"/>
              <a:t>SH</a:t>
            </a:r>
            <a:r>
              <a:rPr lang="en-GB" sz="1800" dirty="0"/>
              <a:t>, </a:t>
            </a:r>
            <a:r>
              <a:rPr lang="en-GB" sz="1800" dirty="0" err="1"/>
              <a:t>což</a:t>
            </a:r>
            <a:r>
              <a:rPr lang="cs-CZ" sz="1800" dirty="0"/>
              <a:t> </a:t>
            </a:r>
            <a:r>
              <a:rPr lang="en-GB" sz="1800" dirty="0" err="1"/>
              <a:t>znamená</a:t>
            </a:r>
            <a:r>
              <a:rPr lang="en-GB" sz="1800" dirty="0"/>
              <a:t>, </a:t>
            </a:r>
            <a:r>
              <a:rPr lang="en-GB" sz="1800" dirty="0" err="1"/>
              <a:t>že</a:t>
            </a:r>
            <a:r>
              <a:rPr lang="en-GB" sz="1800" dirty="0"/>
              <a:t> </a:t>
            </a:r>
            <a:r>
              <a:rPr lang="en-GB" sz="1800" dirty="0" err="1"/>
              <a:t>klíčová</a:t>
            </a:r>
            <a:r>
              <a:rPr lang="en-GB" sz="1800" dirty="0"/>
              <a:t> </a:t>
            </a:r>
            <a:r>
              <a:rPr lang="en-GB" sz="1800" dirty="0" err="1"/>
              <a:t>slova</a:t>
            </a:r>
            <a:r>
              <a:rPr lang="en-GB" sz="1800" dirty="0"/>
              <a:t> </a:t>
            </a:r>
            <a:r>
              <a:rPr lang="en-GB" sz="1800" dirty="0" err="1"/>
              <a:t>jsou</a:t>
            </a:r>
            <a:r>
              <a:rPr lang="en-GB" sz="1800" dirty="0"/>
              <a:t> </a:t>
            </a:r>
            <a:r>
              <a:rPr lang="en-GB" sz="1800" dirty="0" err="1"/>
              <a:t>automaticky</a:t>
            </a:r>
            <a:r>
              <a:rPr lang="en-GB" sz="1800" dirty="0"/>
              <a:t> </a:t>
            </a:r>
            <a:r>
              <a:rPr lang="en-GB" sz="1800" dirty="0" err="1"/>
              <a:t>konzultována</a:t>
            </a:r>
            <a:r>
              <a:rPr lang="en-GB" sz="1800" dirty="0"/>
              <a:t> 24 / Evidence-Based Health Care s </a:t>
            </a:r>
            <a:r>
              <a:rPr lang="en-GB" sz="1800" b="1" dirty="0" err="1"/>
              <a:t>tezaurem</a:t>
            </a:r>
            <a:r>
              <a:rPr lang="en-GB" sz="1800" dirty="0"/>
              <a:t> </a:t>
            </a:r>
            <a:r>
              <a:rPr lang="en-GB" sz="1800" dirty="0" err="1"/>
              <a:t>databáze</a:t>
            </a:r>
            <a:r>
              <a:rPr lang="en-GB" sz="1800" dirty="0"/>
              <a:t>. </a:t>
            </a:r>
            <a:r>
              <a:rPr lang="en-GB" sz="1800" dirty="0" err="1"/>
              <a:t>Slovník</a:t>
            </a:r>
            <a:r>
              <a:rPr lang="en-GB" sz="1800" dirty="0"/>
              <a:t> </a:t>
            </a:r>
            <a:r>
              <a:rPr lang="en-GB" sz="1800" dirty="0" err="1"/>
              <a:t>databáze</a:t>
            </a:r>
            <a:r>
              <a:rPr lang="en-GB" sz="1800" dirty="0"/>
              <a:t> </a:t>
            </a:r>
            <a:r>
              <a:rPr lang="en-GB" sz="1800" dirty="0" err="1"/>
              <a:t>neboli</a:t>
            </a:r>
            <a:r>
              <a:rPr lang="en-GB" sz="1800" dirty="0"/>
              <a:t> </a:t>
            </a:r>
            <a:r>
              <a:rPr lang="en-GB" sz="1800" dirty="0" err="1"/>
              <a:t>tezaurus</a:t>
            </a:r>
            <a:r>
              <a:rPr lang="en-GB" sz="1800" dirty="0"/>
              <a:t> </a:t>
            </a:r>
            <a:r>
              <a:rPr lang="en-GB" sz="1800" dirty="0" err="1"/>
              <a:t>funguje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takovém</a:t>
            </a:r>
            <a:r>
              <a:rPr lang="en-GB" sz="1800" dirty="0"/>
              <a:t> </a:t>
            </a:r>
            <a:r>
              <a:rPr lang="en-GB" sz="1800" dirty="0" err="1"/>
              <a:t>principu</a:t>
            </a:r>
            <a:r>
              <a:rPr lang="en-GB" sz="1800" dirty="0"/>
              <a:t>, </a:t>
            </a:r>
            <a:r>
              <a:rPr lang="en-GB" sz="1800" dirty="0" err="1"/>
              <a:t>že</a:t>
            </a:r>
            <a:r>
              <a:rPr lang="en-GB" sz="1800" dirty="0"/>
              <a:t> </a:t>
            </a:r>
            <a:r>
              <a:rPr lang="en-GB" sz="1800" dirty="0" err="1"/>
              <a:t>každému</a:t>
            </a:r>
            <a:r>
              <a:rPr lang="en-GB" sz="1800" dirty="0"/>
              <a:t> </a:t>
            </a:r>
            <a:r>
              <a:rPr lang="en-GB" sz="1800" dirty="0" err="1"/>
              <a:t>článku</a:t>
            </a:r>
            <a:r>
              <a:rPr lang="en-GB" sz="1800" dirty="0"/>
              <a:t> je </a:t>
            </a:r>
            <a:r>
              <a:rPr lang="en-GB" sz="1800" dirty="0" err="1"/>
              <a:t>přiřazen</a:t>
            </a:r>
            <a:r>
              <a:rPr lang="en-GB" sz="1800" dirty="0"/>
              <a:t> </a:t>
            </a:r>
            <a:r>
              <a:rPr lang="en-GB" sz="1800" dirty="0" err="1"/>
              <a:t>určitý</a:t>
            </a:r>
            <a:r>
              <a:rPr lang="en-GB" sz="1800" dirty="0"/>
              <a:t> </a:t>
            </a:r>
            <a:r>
              <a:rPr lang="en-GB" sz="1800" dirty="0" err="1"/>
              <a:t>popis</a:t>
            </a:r>
            <a:r>
              <a:rPr lang="en-GB" sz="1800" dirty="0"/>
              <a:t> </a:t>
            </a:r>
            <a:r>
              <a:rPr lang="en-GB" sz="1800" dirty="0" err="1"/>
              <a:t>prostřednictvím</a:t>
            </a:r>
            <a:r>
              <a:rPr lang="en-GB" sz="1800" dirty="0"/>
              <a:t> </a:t>
            </a:r>
            <a:r>
              <a:rPr lang="en-GB" sz="1800" dirty="0" err="1"/>
              <a:t>předmětových</a:t>
            </a:r>
            <a:r>
              <a:rPr lang="en-GB" sz="1800" dirty="0"/>
              <a:t> </a:t>
            </a:r>
            <a:r>
              <a:rPr lang="en-GB" sz="1800" dirty="0" err="1"/>
              <a:t>hesel</a:t>
            </a:r>
            <a:r>
              <a:rPr lang="en-GB" sz="1800" dirty="0"/>
              <a:t> </a:t>
            </a:r>
            <a:r>
              <a:rPr lang="en-GB" sz="1800" b="1" dirty="0"/>
              <a:t>„Subject Headings“. </a:t>
            </a:r>
            <a:r>
              <a:rPr lang="en-GB" sz="1800" dirty="0"/>
              <a:t>Na </a:t>
            </a:r>
            <a:r>
              <a:rPr lang="en-GB" sz="1800" dirty="0" err="1"/>
              <a:t>podobném</a:t>
            </a:r>
            <a:r>
              <a:rPr lang="en-GB" sz="1800" dirty="0"/>
              <a:t> </a:t>
            </a:r>
            <a:r>
              <a:rPr lang="en-GB" sz="1800" dirty="0" err="1"/>
              <a:t>principu</a:t>
            </a:r>
            <a:r>
              <a:rPr lang="en-GB" sz="1800" dirty="0"/>
              <a:t> </a:t>
            </a:r>
            <a:r>
              <a:rPr lang="en-GB" sz="1800" dirty="0" err="1"/>
              <a:t>fungují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ostatní</a:t>
            </a:r>
            <a:r>
              <a:rPr lang="en-GB" sz="1800" dirty="0"/>
              <a:t> </a:t>
            </a:r>
            <a:r>
              <a:rPr lang="en-GB" sz="1800" dirty="0" err="1"/>
              <a:t>databáze</a:t>
            </a:r>
            <a:r>
              <a:rPr lang="en-GB" sz="1800" dirty="0"/>
              <a:t>, </a:t>
            </a:r>
            <a:r>
              <a:rPr lang="en-GB" sz="1800" dirty="0" err="1"/>
              <a:t>jako</a:t>
            </a:r>
            <a:r>
              <a:rPr lang="en-GB" sz="1800" dirty="0"/>
              <a:t> </a:t>
            </a:r>
            <a:r>
              <a:rPr lang="en-GB" sz="1800" dirty="0" err="1"/>
              <a:t>např</a:t>
            </a:r>
            <a:r>
              <a:rPr lang="en-GB" sz="1800" dirty="0"/>
              <a:t> </a:t>
            </a:r>
            <a:r>
              <a:rPr lang="en-GB" sz="1800" dirty="0" err="1"/>
              <a:t>Cinahl</a:t>
            </a:r>
            <a:r>
              <a:rPr lang="en-GB" sz="1800" dirty="0"/>
              <a:t>. Jen je </a:t>
            </a:r>
            <a:r>
              <a:rPr lang="en-GB" sz="1800" dirty="0" err="1"/>
              <a:t>třeba</a:t>
            </a:r>
            <a:r>
              <a:rPr lang="en-GB" sz="1800" dirty="0"/>
              <a:t> </a:t>
            </a:r>
            <a:r>
              <a:rPr lang="en-GB" sz="1800" dirty="0" err="1"/>
              <a:t>zohlednit,že</a:t>
            </a:r>
            <a:r>
              <a:rPr lang="en-GB" sz="1800" dirty="0"/>
              <a:t> </a:t>
            </a:r>
            <a:r>
              <a:rPr lang="en-GB" sz="1800" dirty="0" err="1"/>
              <a:t>každá</a:t>
            </a:r>
            <a:r>
              <a:rPr lang="en-GB" sz="1800" dirty="0"/>
              <a:t> </a:t>
            </a:r>
            <a:r>
              <a:rPr lang="en-GB" sz="1800" dirty="0" err="1"/>
              <a:t>databáze</a:t>
            </a:r>
            <a:r>
              <a:rPr lang="en-GB" sz="1800" dirty="0"/>
              <a:t> </a:t>
            </a:r>
            <a:r>
              <a:rPr lang="en-GB" sz="1800" dirty="0" err="1"/>
              <a:t>využívá</a:t>
            </a:r>
            <a:r>
              <a:rPr lang="en-GB" sz="1800" dirty="0"/>
              <a:t> </a:t>
            </a:r>
            <a:r>
              <a:rPr lang="en-GB" sz="1800" dirty="0" err="1"/>
              <a:t>jiného</a:t>
            </a:r>
            <a:r>
              <a:rPr lang="en-GB" sz="1800" dirty="0"/>
              <a:t> </a:t>
            </a:r>
            <a:r>
              <a:rPr lang="en-GB" sz="1800" dirty="0" err="1"/>
              <a:t>systému</a:t>
            </a:r>
            <a:r>
              <a:rPr lang="en-GB" sz="1800" dirty="0"/>
              <a:t> </a:t>
            </a:r>
            <a:r>
              <a:rPr lang="en-GB" sz="1800" dirty="0" err="1"/>
              <a:t>předmětových</a:t>
            </a:r>
            <a:r>
              <a:rPr lang="en-GB" sz="1800" dirty="0"/>
              <a:t> </a:t>
            </a:r>
            <a:r>
              <a:rPr lang="en-GB" sz="1800" dirty="0" err="1"/>
              <a:t>hesel</a:t>
            </a:r>
            <a:r>
              <a:rPr lang="en-GB" sz="1800" dirty="0"/>
              <a:t>. 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b="1" dirty="0"/>
              <a:t>2. </a:t>
            </a:r>
            <a:r>
              <a:rPr lang="en-GB" sz="1800" b="1" dirty="0" err="1"/>
              <a:t>Odlišnosti</a:t>
            </a:r>
            <a:r>
              <a:rPr lang="en-GB" sz="1800" b="1" dirty="0"/>
              <a:t> </a:t>
            </a:r>
            <a:r>
              <a:rPr lang="en-GB" sz="1800" dirty="0" err="1"/>
              <a:t>mezi</a:t>
            </a:r>
            <a:r>
              <a:rPr lang="en-GB" sz="1800" dirty="0"/>
              <a:t> </a:t>
            </a:r>
            <a:r>
              <a:rPr lang="en-GB" sz="1800" dirty="0" err="1"/>
              <a:t>britskou</a:t>
            </a:r>
            <a:r>
              <a:rPr lang="en-GB" sz="1800" dirty="0"/>
              <a:t>, </a:t>
            </a:r>
            <a:r>
              <a:rPr lang="en-GB" sz="1800" dirty="0" err="1"/>
              <a:t>americkou</a:t>
            </a:r>
            <a:r>
              <a:rPr lang="en-GB" sz="1800" dirty="0"/>
              <a:t>, </a:t>
            </a:r>
            <a:r>
              <a:rPr lang="en-GB" sz="1800" dirty="0" err="1"/>
              <a:t>australskou</a:t>
            </a:r>
            <a:r>
              <a:rPr lang="en-GB" sz="1800" dirty="0"/>
              <a:t> </a:t>
            </a:r>
            <a:r>
              <a:rPr lang="en-GB" sz="1800" dirty="0" err="1"/>
              <a:t>atd</a:t>
            </a:r>
            <a:r>
              <a:rPr lang="en-GB" sz="1800" dirty="0"/>
              <a:t>. </a:t>
            </a:r>
            <a:r>
              <a:rPr lang="en-GB" sz="1800" dirty="0" err="1"/>
              <a:t>angličtinou</a:t>
            </a:r>
            <a:r>
              <a:rPr lang="en-GB" sz="1800" dirty="0"/>
              <a:t> (</a:t>
            </a:r>
            <a:r>
              <a:rPr lang="en-GB" sz="1800" dirty="0" err="1"/>
              <a:t>např</a:t>
            </a:r>
            <a:r>
              <a:rPr lang="en-GB" sz="1800" dirty="0"/>
              <a:t>. „</a:t>
            </a:r>
            <a:r>
              <a:rPr lang="en-GB" sz="1800" dirty="0" err="1"/>
              <a:t>barva</a:t>
            </a:r>
            <a:r>
              <a:rPr lang="en-GB" sz="1800" dirty="0"/>
              <a:t>“ – „</a:t>
            </a:r>
            <a:r>
              <a:rPr lang="en-GB" sz="1800" dirty="0" err="1"/>
              <a:t>color</a:t>
            </a:r>
            <a:r>
              <a:rPr lang="en-GB" sz="1800" dirty="0"/>
              <a:t>“ </a:t>
            </a:r>
            <a:r>
              <a:rPr lang="en-GB" sz="1800" dirty="0" err="1"/>
              <a:t>nebo</a:t>
            </a:r>
            <a:r>
              <a:rPr lang="en-GB" sz="1800" dirty="0"/>
              <a:t> „colour“). </a:t>
            </a:r>
            <a:r>
              <a:rPr lang="en-GB" sz="1800" dirty="0" err="1"/>
              <a:t>Nicméně</a:t>
            </a:r>
            <a:r>
              <a:rPr lang="en-GB" sz="1800" dirty="0"/>
              <a:t>, </a:t>
            </a:r>
            <a:r>
              <a:rPr lang="en-GB" sz="1800" dirty="0" err="1"/>
              <a:t>tento</a:t>
            </a:r>
            <a:r>
              <a:rPr lang="en-GB" sz="1800" dirty="0"/>
              <a:t> </a:t>
            </a:r>
            <a:r>
              <a:rPr lang="en-GB" sz="1800" dirty="0" err="1"/>
              <a:t>problém</a:t>
            </a:r>
            <a:r>
              <a:rPr lang="en-GB" sz="1800" dirty="0"/>
              <a:t> </a:t>
            </a:r>
            <a:r>
              <a:rPr lang="en-GB" sz="1800" dirty="0" err="1"/>
              <a:t>lze</a:t>
            </a:r>
            <a:r>
              <a:rPr lang="en-GB" sz="1800" dirty="0"/>
              <a:t> </a:t>
            </a:r>
            <a:r>
              <a:rPr lang="en-GB" sz="1800" dirty="0" err="1"/>
              <a:t>snadno</a:t>
            </a:r>
            <a:r>
              <a:rPr lang="en-GB" sz="1800" dirty="0"/>
              <a:t> </a:t>
            </a:r>
            <a:r>
              <a:rPr lang="en-GB" sz="1800" dirty="0" err="1"/>
              <a:t>vyřešit</a:t>
            </a:r>
            <a:r>
              <a:rPr lang="en-GB" sz="1800" dirty="0"/>
              <a:t> </a:t>
            </a:r>
            <a:r>
              <a:rPr lang="en-GB" sz="1800" dirty="0" err="1"/>
              <a:t>použitím</a:t>
            </a:r>
            <a:r>
              <a:rPr lang="en-GB" sz="1800" dirty="0"/>
              <a:t> </a:t>
            </a:r>
            <a:r>
              <a:rPr lang="en-GB" sz="1800" dirty="0" err="1"/>
              <a:t>symbolů</a:t>
            </a:r>
            <a:r>
              <a:rPr lang="en-GB" sz="1800" dirty="0"/>
              <a:t> pro </a:t>
            </a:r>
            <a:r>
              <a:rPr lang="en-GB" sz="1800" dirty="0" err="1"/>
              <a:t>zástupné</a:t>
            </a:r>
            <a:r>
              <a:rPr lang="en-GB" sz="1800" dirty="0"/>
              <a:t> </a:t>
            </a:r>
            <a:r>
              <a:rPr lang="en-GB" sz="1800" dirty="0" err="1"/>
              <a:t>znaky</a:t>
            </a:r>
            <a:r>
              <a:rPr lang="en-GB" sz="1800" dirty="0"/>
              <a:t> </a:t>
            </a:r>
            <a:r>
              <a:rPr lang="en-GB" sz="1800" dirty="0" err="1"/>
              <a:t>neboli</a:t>
            </a:r>
            <a:r>
              <a:rPr lang="en-GB" sz="1800" dirty="0"/>
              <a:t> „wild cards“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b="1" dirty="0"/>
              <a:t>3. </a:t>
            </a:r>
            <a:r>
              <a:rPr lang="en-GB" sz="1800" b="1" dirty="0" err="1"/>
              <a:t>Hovorové</a:t>
            </a:r>
            <a:r>
              <a:rPr lang="en-GB" sz="1800" b="1" dirty="0"/>
              <a:t> </a:t>
            </a:r>
            <a:r>
              <a:rPr lang="en-GB" sz="1800" b="1" dirty="0" err="1"/>
              <a:t>termíny</a:t>
            </a:r>
            <a:r>
              <a:rPr lang="en-GB" sz="1800" b="1" dirty="0"/>
              <a:t> </a:t>
            </a:r>
            <a:r>
              <a:rPr lang="en-GB" sz="1800" dirty="0" err="1"/>
              <a:t>atd</a:t>
            </a:r>
            <a:r>
              <a:rPr lang="en-GB" sz="1800" dirty="0"/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A4A4844-4433-B95D-AA48-BA126640271A}"/>
              </a:ext>
            </a:extLst>
          </p:cNvPr>
          <p:cNvSpPr txBox="1"/>
          <p:nvPr/>
        </p:nvSpPr>
        <p:spPr>
          <a:xfrm>
            <a:off x="3899647" y="4779172"/>
            <a:ext cx="812202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 err="1"/>
              <a:t>Kombinování</a:t>
            </a:r>
            <a:r>
              <a:rPr lang="en-GB" sz="2000" b="1" dirty="0"/>
              <a:t> </a:t>
            </a:r>
            <a:r>
              <a:rPr lang="en-GB" sz="2000" b="1" dirty="0" err="1"/>
              <a:t>klíčových</a:t>
            </a:r>
            <a:r>
              <a:rPr lang="en-GB" sz="2000" b="1" dirty="0"/>
              <a:t> </a:t>
            </a:r>
            <a:r>
              <a:rPr lang="en-GB" sz="2000" b="1" dirty="0" err="1"/>
              <a:t>slov</a:t>
            </a:r>
            <a:r>
              <a:rPr lang="en-GB" sz="2000" b="1" dirty="0"/>
              <a:t> </a:t>
            </a:r>
            <a:r>
              <a:rPr lang="en-GB" sz="2000" b="1" dirty="0" err="1"/>
              <a:t>pomocí</a:t>
            </a:r>
            <a:r>
              <a:rPr lang="en-GB" sz="2000" b="1" dirty="0"/>
              <a:t> „</a:t>
            </a:r>
            <a:r>
              <a:rPr lang="en-GB" sz="2000" b="1" dirty="0" err="1"/>
              <a:t>booleovských</a:t>
            </a:r>
            <a:r>
              <a:rPr lang="en-GB" sz="2000" b="1" dirty="0"/>
              <a:t> </a:t>
            </a:r>
            <a:r>
              <a:rPr lang="en-GB" sz="2000" b="1" dirty="0" err="1"/>
              <a:t>operátorů</a:t>
            </a:r>
            <a:r>
              <a:rPr lang="en-GB" sz="2000" b="1" dirty="0"/>
              <a:t>“ </a:t>
            </a:r>
            <a:br>
              <a:rPr lang="cs-CZ" sz="2000" b="1" dirty="0"/>
            </a:br>
            <a:r>
              <a:rPr lang="cs-CZ" sz="2000" dirty="0"/>
              <a:t>- p</a:t>
            </a:r>
            <a:r>
              <a:rPr lang="en-GB" sz="2000" dirty="0" err="1"/>
              <a:t>okročilá</a:t>
            </a:r>
            <a:r>
              <a:rPr lang="en-GB" sz="2000" dirty="0"/>
              <a:t> </a:t>
            </a:r>
            <a:r>
              <a:rPr lang="en-GB" sz="2000" dirty="0" err="1"/>
              <a:t>vyhledávací</a:t>
            </a:r>
            <a:r>
              <a:rPr lang="en-GB" sz="2000" dirty="0"/>
              <a:t> </a:t>
            </a:r>
            <a:r>
              <a:rPr lang="en-GB" sz="2000" dirty="0" err="1"/>
              <a:t>strategie</a:t>
            </a:r>
            <a:r>
              <a:rPr lang="en-GB" sz="2000" dirty="0"/>
              <a:t> je </a:t>
            </a:r>
            <a:r>
              <a:rPr lang="en-GB" sz="2000" dirty="0" err="1"/>
              <a:t>založena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vhodné</a:t>
            </a:r>
            <a:r>
              <a:rPr lang="en-GB" sz="2000" dirty="0"/>
              <a:t> </a:t>
            </a:r>
            <a:r>
              <a:rPr lang="en-GB" sz="2000" dirty="0" err="1"/>
              <a:t>kombinaci</a:t>
            </a:r>
            <a:r>
              <a:rPr lang="en-GB" sz="2000" dirty="0"/>
              <a:t> </a:t>
            </a:r>
            <a:r>
              <a:rPr lang="en-GB" sz="2000" dirty="0" err="1"/>
              <a:t>klíčových</a:t>
            </a:r>
            <a:r>
              <a:rPr lang="en-GB" sz="2000" dirty="0"/>
              <a:t> </a:t>
            </a:r>
            <a:r>
              <a:rPr lang="en-GB" sz="2000" dirty="0" err="1"/>
              <a:t>slov</a:t>
            </a:r>
            <a:r>
              <a:rPr lang="en-GB" sz="2000" dirty="0"/>
              <a:t> a </a:t>
            </a:r>
            <a:r>
              <a:rPr lang="en-GB" sz="2000" dirty="0" err="1"/>
              <a:t>jejich</a:t>
            </a:r>
            <a:r>
              <a:rPr lang="en-GB" sz="2000" dirty="0"/>
              <a:t> synonym</a:t>
            </a:r>
            <a:r>
              <a:rPr lang="cs-CZ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0675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E5AB1A-9D8E-4105-6482-19AC5B86A4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02F40B-4EA7-EF23-E6D9-32ACBB7D6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237DC7B-2032-358A-A801-CEDA261F3B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 err="1"/>
              <a:t>Senzitivita</a:t>
            </a:r>
            <a:r>
              <a:rPr lang="cs-CZ" dirty="0"/>
              <a:t> </a:t>
            </a:r>
            <a:br>
              <a:rPr lang="cs-CZ" dirty="0"/>
            </a:br>
            <a:r>
              <a:rPr lang="en-GB" dirty="0"/>
              <a:t>= „</a:t>
            </a:r>
            <a:r>
              <a:rPr lang="en-GB" dirty="0" err="1"/>
              <a:t>vysoká</a:t>
            </a:r>
            <a:r>
              <a:rPr lang="en-GB" dirty="0"/>
              <a:t> </a:t>
            </a:r>
            <a:r>
              <a:rPr lang="en-GB" dirty="0" err="1"/>
              <a:t>citlivost</a:t>
            </a:r>
            <a:r>
              <a:rPr lang="en-GB" dirty="0"/>
              <a:t>“, „</a:t>
            </a:r>
            <a:r>
              <a:rPr lang="en-GB" dirty="0" err="1"/>
              <a:t>nízká</a:t>
            </a:r>
            <a:r>
              <a:rPr lang="en-GB" dirty="0"/>
              <a:t> </a:t>
            </a:r>
            <a:r>
              <a:rPr lang="en-GB" dirty="0" err="1"/>
              <a:t>přesnost</a:t>
            </a:r>
            <a:r>
              <a:rPr lang="en-GB" dirty="0"/>
              <a:t>“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AB6A81-ED6A-0225-94E8-BD2889DF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Senzitivita vs. specificita</a:t>
            </a:r>
            <a:endParaRPr lang="en-GB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74940D0-9FBE-D8A1-B406-84E6F36084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 err="1"/>
              <a:t>Specificita</a:t>
            </a:r>
            <a:r>
              <a:rPr lang="cs-CZ" dirty="0"/>
              <a:t> </a:t>
            </a:r>
            <a:br>
              <a:rPr lang="cs-CZ" dirty="0"/>
            </a:br>
            <a:r>
              <a:rPr lang="en-GB" dirty="0"/>
              <a:t>= „</a:t>
            </a:r>
            <a:r>
              <a:rPr lang="en-GB" dirty="0" err="1"/>
              <a:t>nízká</a:t>
            </a:r>
            <a:r>
              <a:rPr lang="en-GB" dirty="0"/>
              <a:t> </a:t>
            </a:r>
            <a:r>
              <a:rPr lang="en-GB" dirty="0" err="1"/>
              <a:t>citlivost</a:t>
            </a:r>
            <a:r>
              <a:rPr lang="en-GB" dirty="0"/>
              <a:t>“, „</a:t>
            </a:r>
            <a:r>
              <a:rPr lang="en-GB" dirty="0" err="1"/>
              <a:t>vysoká</a:t>
            </a:r>
            <a:r>
              <a:rPr lang="en-GB" dirty="0"/>
              <a:t> </a:t>
            </a:r>
            <a:r>
              <a:rPr lang="en-GB" dirty="0" err="1"/>
              <a:t>přesnost</a:t>
            </a:r>
            <a:r>
              <a:rPr lang="en-GB" dirty="0"/>
              <a:t>“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88675B1-45FB-3255-5543-0D1F8032EF0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2005178"/>
            <a:ext cx="5219998" cy="4139998"/>
          </a:xfrm>
        </p:spPr>
        <p:txBody>
          <a:bodyPr/>
          <a:lstStyle/>
          <a:p>
            <a:r>
              <a:rPr lang="en-GB" sz="2000" dirty="0" err="1"/>
              <a:t>zvolíte</a:t>
            </a:r>
            <a:r>
              <a:rPr lang="en-GB" sz="2000" dirty="0"/>
              <a:t>-li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vysokou</a:t>
            </a:r>
            <a:r>
              <a:rPr lang="en-GB" sz="2000" dirty="0"/>
              <a:t> </a:t>
            </a:r>
            <a:r>
              <a:rPr lang="en-GB" sz="2000" dirty="0" err="1"/>
              <a:t>úroveň</a:t>
            </a:r>
            <a:r>
              <a:rPr lang="en-GB" sz="2000" dirty="0"/>
              <a:t> </a:t>
            </a:r>
            <a:r>
              <a:rPr lang="en-GB" sz="2000" dirty="0" err="1"/>
              <a:t>senzitivity</a:t>
            </a:r>
            <a:r>
              <a:rPr lang="en-GB" sz="2000" dirty="0"/>
              <a:t> </a:t>
            </a:r>
            <a:r>
              <a:rPr lang="en-GB" sz="2000" dirty="0" err="1"/>
              <a:t>vašeho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, </a:t>
            </a:r>
            <a:r>
              <a:rPr lang="en-GB" sz="2000" dirty="0" err="1"/>
              <a:t>naleznete</a:t>
            </a:r>
            <a:r>
              <a:rPr lang="en-GB" sz="2000" dirty="0"/>
              <a:t> </a:t>
            </a:r>
            <a:r>
              <a:rPr lang="en-GB" sz="2000" dirty="0" err="1"/>
              <a:t>velké</a:t>
            </a:r>
            <a:r>
              <a:rPr lang="en-GB" sz="2000" dirty="0"/>
              <a:t> </a:t>
            </a:r>
            <a:r>
              <a:rPr lang="en-GB" sz="2000" dirty="0" err="1"/>
              <a:t>množství</a:t>
            </a:r>
            <a:r>
              <a:rPr lang="en-GB" sz="2000" dirty="0"/>
              <a:t> </a:t>
            </a:r>
            <a:r>
              <a:rPr lang="en-GB" sz="2000" dirty="0" err="1"/>
              <a:t>relevantních</a:t>
            </a:r>
            <a:r>
              <a:rPr lang="en-GB" sz="2000" dirty="0"/>
              <a:t> ale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nerelevantních</a:t>
            </a:r>
            <a:r>
              <a:rPr lang="en-GB" sz="2000" dirty="0"/>
              <a:t> </a:t>
            </a:r>
            <a:r>
              <a:rPr lang="en-GB" sz="2000" dirty="0" err="1"/>
              <a:t>literárních</a:t>
            </a:r>
            <a:r>
              <a:rPr lang="en-GB" sz="2000" dirty="0"/>
              <a:t> </a:t>
            </a:r>
            <a:r>
              <a:rPr lang="en-GB" sz="2000" dirty="0" err="1"/>
              <a:t>zdrojů</a:t>
            </a:r>
            <a:endParaRPr lang="en-GB" sz="2000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B13D57C-56CB-04F4-5217-D7498CB20ED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306001" y="1998002"/>
            <a:ext cx="5464657" cy="4139998"/>
          </a:xfrm>
        </p:spPr>
        <p:txBody>
          <a:bodyPr/>
          <a:lstStyle/>
          <a:p>
            <a:r>
              <a:rPr lang="en-GB" sz="2000" dirty="0"/>
              <a:t> </a:t>
            </a:r>
            <a:r>
              <a:rPr lang="en-GB" sz="2000" dirty="0" err="1"/>
              <a:t>zvolíte</a:t>
            </a:r>
            <a:r>
              <a:rPr lang="en-GB" sz="2000" dirty="0"/>
              <a:t>-li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vysokou</a:t>
            </a:r>
            <a:r>
              <a:rPr lang="en-GB" sz="2000" dirty="0"/>
              <a:t> </a:t>
            </a:r>
            <a:r>
              <a:rPr lang="en-GB" sz="2000" dirty="0" err="1"/>
              <a:t>úroveň</a:t>
            </a:r>
            <a:r>
              <a:rPr lang="en-GB" sz="2000" dirty="0"/>
              <a:t> specificity </a:t>
            </a:r>
            <a:r>
              <a:rPr lang="en-GB" sz="2000" dirty="0" err="1"/>
              <a:t>vašeho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, </a:t>
            </a:r>
            <a:r>
              <a:rPr lang="en-GB" sz="2000" dirty="0" err="1"/>
              <a:t>většina</a:t>
            </a:r>
            <a:r>
              <a:rPr lang="en-GB" sz="2000" dirty="0"/>
              <a:t> </a:t>
            </a:r>
            <a:r>
              <a:rPr lang="en-GB" sz="2000" dirty="0" err="1"/>
              <a:t>vyhledaných</a:t>
            </a:r>
            <a:r>
              <a:rPr lang="en-GB" sz="2000" dirty="0"/>
              <a:t> </a:t>
            </a:r>
            <a:r>
              <a:rPr lang="en-GB" sz="2000" dirty="0" err="1"/>
              <a:t>literárních</a:t>
            </a:r>
            <a:r>
              <a:rPr lang="en-GB" sz="2000" dirty="0"/>
              <a:t> </a:t>
            </a:r>
            <a:r>
              <a:rPr lang="en-GB" sz="2000" dirty="0" err="1"/>
              <a:t>zdrojů</a:t>
            </a:r>
            <a:r>
              <a:rPr lang="en-GB" sz="2000" dirty="0"/>
              <a:t> </a:t>
            </a:r>
            <a:r>
              <a:rPr lang="en-GB" sz="2000" dirty="0" err="1"/>
              <a:t>bude</a:t>
            </a:r>
            <a:r>
              <a:rPr lang="en-GB" sz="2000" dirty="0"/>
              <a:t> </a:t>
            </a:r>
            <a:r>
              <a:rPr lang="en-GB" sz="2000" dirty="0" err="1"/>
              <a:t>relevantních</a:t>
            </a:r>
            <a:r>
              <a:rPr lang="en-GB" sz="2000" dirty="0"/>
              <a:t>, </a:t>
            </a:r>
            <a:r>
              <a:rPr lang="en-GB" sz="2000" dirty="0" err="1"/>
              <a:t>nicméně</a:t>
            </a:r>
            <a:r>
              <a:rPr lang="en-GB" sz="2000" dirty="0"/>
              <a:t> v </a:t>
            </a:r>
            <a:r>
              <a:rPr lang="en-GB" sz="2000" dirty="0" err="1"/>
              <a:t>tomto</a:t>
            </a:r>
            <a:r>
              <a:rPr lang="en-GB" sz="2000" dirty="0"/>
              <a:t> </a:t>
            </a:r>
            <a:r>
              <a:rPr lang="en-GB" sz="2000" dirty="0" err="1"/>
              <a:t>případě</a:t>
            </a:r>
            <a:r>
              <a:rPr lang="en-GB" sz="2000" dirty="0"/>
              <a:t> je </a:t>
            </a:r>
            <a:r>
              <a:rPr lang="en-GB" sz="2000" dirty="0" err="1"/>
              <a:t>vyšší</a:t>
            </a:r>
            <a:r>
              <a:rPr lang="en-GB" sz="2000" dirty="0"/>
              <a:t> </a:t>
            </a:r>
            <a:r>
              <a:rPr lang="en-GB" sz="2000" dirty="0" err="1"/>
              <a:t>riziko</a:t>
            </a:r>
            <a:r>
              <a:rPr lang="en-GB" sz="2000" dirty="0"/>
              <a:t>, </a:t>
            </a:r>
            <a:r>
              <a:rPr lang="en-GB" sz="2000" dirty="0" err="1"/>
              <a:t>že</a:t>
            </a:r>
            <a:r>
              <a:rPr lang="en-GB" sz="2000" dirty="0"/>
              <a:t> </a:t>
            </a:r>
            <a:r>
              <a:rPr lang="en-GB" sz="2000" dirty="0" err="1"/>
              <a:t>připravíte</a:t>
            </a:r>
            <a:r>
              <a:rPr lang="en-GB" sz="2000" dirty="0"/>
              <a:t> o </a:t>
            </a:r>
            <a:r>
              <a:rPr lang="en-GB" sz="2000" dirty="0" err="1"/>
              <a:t>určité</a:t>
            </a:r>
            <a:r>
              <a:rPr lang="en-GB" sz="2000" dirty="0"/>
              <a:t> </a:t>
            </a:r>
            <a:r>
              <a:rPr lang="en-GB" sz="2000" dirty="0" err="1"/>
              <a:t>procento</a:t>
            </a:r>
            <a:r>
              <a:rPr lang="en-GB" sz="2000" dirty="0"/>
              <a:t> </a:t>
            </a:r>
            <a:r>
              <a:rPr lang="en-GB" sz="2000" dirty="0" err="1"/>
              <a:t>relevantních</a:t>
            </a:r>
            <a:r>
              <a:rPr lang="en-GB" sz="2000" dirty="0"/>
              <a:t> </a:t>
            </a:r>
            <a:r>
              <a:rPr lang="en-GB" sz="2000" dirty="0" err="1"/>
              <a:t>literárních</a:t>
            </a:r>
            <a:r>
              <a:rPr lang="en-GB" sz="2000" dirty="0"/>
              <a:t> </a:t>
            </a:r>
            <a:r>
              <a:rPr lang="en-GB" sz="2000" dirty="0" err="1"/>
              <a:t>zdrojů</a:t>
            </a:r>
            <a:r>
              <a:rPr lang="en-GB" sz="2000" dirty="0"/>
              <a:t>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D95FDAC-4802-71CE-0F5C-EC6EEA5C6827}"/>
              </a:ext>
            </a:extLst>
          </p:cNvPr>
          <p:cNvSpPr txBox="1"/>
          <p:nvPr/>
        </p:nvSpPr>
        <p:spPr>
          <a:xfrm>
            <a:off x="1894164" y="4996816"/>
            <a:ext cx="674583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dirty="0" err="1"/>
              <a:t>Některé</a:t>
            </a:r>
            <a:r>
              <a:rPr lang="en-GB" sz="1800" dirty="0"/>
              <a:t> </a:t>
            </a:r>
            <a:r>
              <a:rPr lang="en-GB" sz="1800" dirty="0" err="1"/>
              <a:t>databáze</a:t>
            </a:r>
            <a:r>
              <a:rPr lang="en-GB" sz="1800" dirty="0"/>
              <a:t> a platformy </a:t>
            </a:r>
            <a:r>
              <a:rPr lang="en-GB" sz="1800" dirty="0" err="1"/>
              <a:t>umožňují</a:t>
            </a:r>
            <a:r>
              <a:rPr lang="en-GB" sz="1800" dirty="0"/>
              <a:t> </a:t>
            </a:r>
            <a:r>
              <a:rPr lang="en-GB" sz="1800" dirty="0" err="1"/>
              <a:t>nastavit</a:t>
            </a:r>
            <a:r>
              <a:rPr lang="en-GB" sz="1800" dirty="0"/>
              <a:t> </a:t>
            </a:r>
            <a:r>
              <a:rPr lang="en-GB" sz="1800" dirty="0" err="1"/>
              <a:t>vámi</a:t>
            </a:r>
            <a:r>
              <a:rPr lang="en-GB" sz="1800" dirty="0"/>
              <a:t> </a:t>
            </a:r>
            <a:r>
              <a:rPr lang="en-GB" sz="1800" b="1" dirty="0" err="1"/>
              <a:t>preferovanou</a:t>
            </a:r>
            <a:r>
              <a:rPr lang="en-GB" sz="1800" b="1" dirty="0"/>
              <a:t> </a:t>
            </a:r>
            <a:r>
              <a:rPr lang="en-GB" sz="1800" b="1" dirty="0" err="1"/>
              <a:t>balanci</a:t>
            </a:r>
            <a:r>
              <a:rPr lang="en-GB" sz="1800" b="1" dirty="0"/>
              <a:t> </a:t>
            </a:r>
            <a:r>
              <a:rPr lang="en-GB" sz="1800" b="1" dirty="0" err="1"/>
              <a:t>mezi</a:t>
            </a:r>
            <a:r>
              <a:rPr lang="en-GB" sz="1800" b="1" dirty="0"/>
              <a:t> </a:t>
            </a:r>
            <a:r>
              <a:rPr lang="en-GB" sz="1800" b="1" dirty="0" err="1"/>
              <a:t>senzitivitou</a:t>
            </a:r>
            <a:r>
              <a:rPr lang="en-GB" sz="1800" b="1" dirty="0"/>
              <a:t> a </a:t>
            </a:r>
            <a:r>
              <a:rPr lang="en-GB" sz="1800" b="1" dirty="0" err="1"/>
              <a:t>specificitou</a:t>
            </a:r>
            <a:r>
              <a:rPr lang="en-GB" sz="1800" b="1" dirty="0"/>
              <a:t> </a:t>
            </a:r>
            <a:r>
              <a:rPr lang="en-GB" sz="1800" dirty="0"/>
              <a:t>(</a:t>
            </a:r>
            <a:r>
              <a:rPr lang="en-GB" sz="1800" dirty="0" err="1"/>
              <a:t>např</a:t>
            </a:r>
            <a:r>
              <a:rPr lang="en-GB" sz="1800" dirty="0"/>
              <a:t>. </a:t>
            </a:r>
            <a:r>
              <a:rPr lang="en-GB" sz="1800" dirty="0" err="1"/>
              <a:t>Databáze</a:t>
            </a:r>
            <a:r>
              <a:rPr lang="en-GB" sz="1800" dirty="0"/>
              <a:t> Medline </a:t>
            </a:r>
            <a:r>
              <a:rPr lang="en-GB" sz="1800" dirty="0" err="1"/>
              <a:t>prostřednictvím</a:t>
            </a:r>
            <a:r>
              <a:rPr lang="en-GB" sz="1800" dirty="0"/>
              <a:t> platformy Ovid)</a:t>
            </a:r>
          </a:p>
        </p:txBody>
      </p:sp>
    </p:spTree>
    <p:extLst>
      <p:ext uri="{BB962C8B-B14F-4D97-AF65-F5344CB8AC3E}">
        <p14:creationId xmlns:p14="http://schemas.microsoft.com/office/powerpoint/2010/main" val="125308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E6E548-2947-6C4B-2F37-FF6EEE3476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598D82-A7A3-A662-BF70-3A304714F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2EF1C0D-4C29-2328-B707-8C90BD490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 err="1"/>
              <a:t>Analýza</a:t>
            </a:r>
            <a:r>
              <a:rPr lang="en-GB" dirty="0"/>
              <a:t> </a:t>
            </a:r>
            <a:r>
              <a:rPr lang="en-GB" dirty="0" err="1"/>
              <a:t>názvu</a:t>
            </a:r>
            <a:r>
              <a:rPr lang="en-GB" dirty="0"/>
              <a:t> a </a:t>
            </a:r>
            <a:r>
              <a:rPr lang="en-GB" dirty="0" err="1"/>
              <a:t>abstraktu</a:t>
            </a:r>
            <a:endParaRPr lang="en-GB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DD50A5-AC3A-BE6C-09C9-B63DD455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Relevance vyhledaného vědeckého důkazu</a:t>
            </a:r>
            <a:endParaRPr lang="en-GB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7B3A7B0-DC78-8E96-A968-A1F629C6F3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 err="1"/>
              <a:t>Analýza</a:t>
            </a:r>
            <a:r>
              <a:rPr lang="en-GB" dirty="0"/>
              <a:t> </a:t>
            </a:r>
            <a:r>
              <a:rPr lang="en-GB" dirty="0" err="1"/>
              <a:t>plno-textu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9B3EB2-62A9-0111-DD74-0EB5E8C9D1BE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 b="1" dirty="0"/>
              <a:t>A) </a:t>
            </a:r>
            <a:r>
              <a:rPr lang="en-GB" sz="1600" b="1" dirty="0" err="1"/>
              <a:t>Relevantní</a:t>
            </a:r>
            <a:r>
              <a:rPr lang="en-GB" sz="1600" b="1" dirty="0"/>
              <a:t> </a:t>
            </a:r>
            <a:r>
              <a:rPr lang="en-GB" sz="1600" b="1" dirty="0" err="1"/>
              <a:t>vědecký</a:t>
            </a:r>
            <a:r>
              <a:rPr lang="en-GB" sz="1600" b="1" dirty="0"/>
              <a:t> </a:t>
            </a:r>
            <a:r>
              <a:rPr lang="en-GB" sz="1600" b="1" dirty="0" err="1"/>
              <a:t>důkaz</a:t>
            </a:r>
            <a:r>
              <a:rPr lang="en-GB" sz="1600" b="1" dirty="0"/>
              <a:t>:</a:t>
            </a:r>
            <a:r>
              <a:rPr lang="en-GB" sz="1600" dirty="0"/>
              <a:t> </a:t>
            </a:r>
            <a:r>
              <a:rPr lang="en-GB" sz="1600" dirty="0" err="1"/>
              <a:t>Všechny</a:t>
            </a:r>
            <a:r>
              <a:rPr lang="en-GB" sz="1600" dirty="0"/>
              <a:t> </a:t>
            </a:r>
            <a:r>
              <a:rPr lang="en-GB" sz="1600" dirty="0" err="1"/>
              <a:t>elementy</a:t>
            </a:r>
            <a:r>
              <a:rPr lang="en-GB" sz="1600" dirty="0"/>
              <a:t> PICO v </a:t>
            </a:r>
            <a:r>
              <a:rPr lang="en-GB" sz="1600" dirty="0" err="1"/>
              <a:t>názvu</a:t>
            </a:r>
            <a:r>
              <a:rPr lang="en-GB" sz="1600" dirty="0"/>
              <a:t> a </a:t>
            </a:r>
            <a:r>
              <a:rPr lang="en-GB" sz="1600" dirty="0" err="1"/>
              <a:t>abstraktu</a:t>
            </a:r>
            <a:r>
              <a:rPr lang="en-GB" sz="1600" dirty="0"/>
              <a:t> </a:t>
            </a:r>
            <a:r>
              <a:rPr lang="en-GB" sz="1600" dirty="0" err="1"/>
              <a:t>vyhledaného</a:t>
            </a:r>
            <a:r>
              <a:rPr lang="en-GB" sz="1600" dirty="0"/>
              <a:t> </a:t>
            </a:r>
            <a:r>
              <a:rPr lang="en-GB" sz="1600" dirty="0" err="1"/>
              <a:t>vědeckého</a:t>
            </a:r>
            <a:r>
              <a:rPr lang="en-GB" sz="1600" dirty="0"/>
              <a:t> </a:t>
            </a:r>
            <a:r>
              <a:rPr lang="en-GB" sz="1600" dirty="0" err="1"/>
              <a:t>důkazu</a:t>
            </a:r>
            <a:r>
              <a:rPr lang="en-GB" sz="1600" dirty="0"/>
              <a:t> se </a:t>
            </a:r>
            <a:r>
              <a:rPr lang="en-GB" sz="1600" dirty="0" err="1"/>
              <a:t>shodují</a:t>
            </a:r>
            <a:r>
              <a:rPr lang="en-GB" sz="1600" dirty="0"/>
              <a:t> s PICO. V </a:t>
            </a:r>
            <a:r>
              <a:rPr lang="en-GB" sz="1600" dirty="0" err="1"/>
              <a:t>tomto</a:t>
            </a:r>
            <a:r>
              <a:rPr lang="en-GB" sz="1600" dirty="0"/>
              <a:t> </a:t>
            </a:r>
            <a:r>
              <a:rPr lang="en-GB" sz="1600" dirty="0" err="1"/>
              <a:t>případě</a:t>
            </a:r>
            <a:r>
              <a:rPr lang="en-GB" sz="1600" dirty="0"/>
              <a:t> je </a:t>
            </a:r>
            <a:r>
              <a:rPr lang="en-GB" sz="1600" dirty="0" err="1"/>
              <a:t>daný</a:t>
            </a:r>
            <a:r>
              <a:rPr lang="en-GB" sz="1600" dirty="0"/>
              <a:t> </a:t>
            </a:r>
            <a:r>
              <a:rPr lang="en-GB" sz="1600" dirty="0" err="1"/>
              <a:t>literární</a:t>
            </a:r>
            <a:r>
              <a:rPr lang="en-GB" sz="1600" dirty="0"/>
              <a:t> </a:t>
            </a:r>
            <a:r>
              <a:rPr lang="en-GB" sz="1600" dirty="0" err="1"/>
              <a:t>zdroj</a:t>
            </a:r>
            <a:r>
              <a:rPr lang="en-GB" sz="1600" dirty="0"/>
              <a:t> </a:t>
            </a:r>
            <a:r>
              <a:rPr lang="en-GB" sz="1600" dirty="0" err="1"/>
              <a:t>relevantní</a:t>
            </a:r>
            <a:r>
              <a:rPr lang="en-GB" sz="1600" dirty="0"/>
              <a:t>. </a:t>
            </a:r>
            <a:r>
              <a:rPr lang="en-GB" sz="1600" dirty="0" err="1"/>
              <a:t>Jedná</a:t>
            </a:r>
            <a:r>
              <a:rPr lang="en-GB" sz="1600" dirty="0"/>
              <a:t> se o </a:t>
            </a:r>
            <a:r>
              <a:rPr lang="en-GB" sz="1600" dirty="0" err="1"/>
              <a:t>ideální</a:t>
            </a:r>
            <a:r>
              <a:rPr lang="en-GB" sz="1600" dirty="0"/>
              <a:t> </a:t>
            </a:r>
            <a:r>
              <a:rPr lang="en-GB" sz="1600" dirty="0" err="1"/>
              <a:t>situaci</a:t>
            </a:r>
            <a:r>
              <a:rPr lang="en-GB" sz="1600" dirty="0"/>
              <a:t>, v </a:t>
            </a:r>
            <a:r>
              <a:rPr lang="en-GB" sz="1600" dirty="0" err="1"/>
              <a:t>níž</a:t>
            </a:r>
            <a:r>
              <a:rPr lang="en-GB" sz="1600" dirty="0"/>
              <a:t> je </a:t>
            </a:r>
            <a:r>
              <a:rPr lang="en-GB" sz="1600" dirty="0" err="1"/>
              <a:t>možné</a:t>
            </a:r>
            <a:r>
              <a:rPr lang="en-GB" sz="1600" dirty="0"/>
              <a:t> </a:t>
            </a:r>
            <a:r>
              <a:rPr lang="en-GB" sz="1600" dirty="0" err="1"/>
              <a:t>vynechat</a:t>
            </a:r>
            <a:r>
              <a:rPr lang="en-GB" sz="1600" dirty="0"/>
              <a:t> </a:t>
            </a:r>
            <a:r>
              <a:rPr lang="en-GB" sz="1600" dirty="0" err="1"/>
              <a:t>druhou</a:t>
            </a:r>
            <a:r>
              <a:rPr lang="en-GB" sz="1600" dirty="0"/>
              <a:t> </a:t>
            </a:r>
            <a:r>
              <a:rPr lang="en-GB" sz="1600" dirty="0" err="1"/>
              <a:t>fázi</a:t>
            </a:r>
            <a:r>
              <a:rPr lang="en-GB" sz="1600" dirty="0"/>
              <a:t> </a:t>
            </a:r>
            <a:r>
              <a:rPr lang="en-GB" sz="1600" dirty="0" err="1"/>
              <a:t>hodnocení</a:t>
            </a:r>
            <a:r>
              <a:rPr lang="en-GB" sz="1600" dirty="0"/>
              <a:t> relevance </a:t>
            </a:r>
            <a:r>
              <a:rPr lang="en-GB" sz="1600" dirty="0" err="1"/>
              <a:t>vědeckého</a:t>
            </a:r>
            <a:r>
              <a:rPr lang="en-GB" sz="1600" dirty="0"/>
              <a:t> </a:t>
            </a:r>
            <a:r>
              <a:rPr lang="en-GB" sz="1600" dirty="0" err="1"/>
              <a:t>důkazu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základě</a:t>
            </a:r>
            <a:r>
              <a:rPr lang="en-GB" sz="1600" dirty="0"/>
              <a:t> </a:t>
            </a:r>
            <a:r>
              <a:rPr lang="en-GB" sz="1600" dirty="0" err="1"/>
              <a:t>plno-textu</a:t>
            </a:r>
            <a:r>
              <a:rPr lang="en-GB" sz="1600" dirty="0"/>
              <a:t> a </a:t>
            </a:r>
            <a:r>
              <a:rPr lang="en-GB" sz="1600" dirty="0" err="1"/>
              <a:t>zahájit</a:t>
            </a:r>
            <a:r>
              <a:rPr lang="en-GB" sz="1600" dirty="0"/>
              <a:t> </a:t>
            </a:r>
            <a:r>
              <a:rPr lang="en-GB" sz="1600" dirty="0" err="1"/>
              <a:t>kritické</a:t>
            </a:r>
            <a:r>
              <a:rPr lang="en-GB" sz="1600" dirty="0"/>
              <a:t> </a:t>
            </a:r>
            <a:r>
              <a:rPr lang="en-GB" sz="1600" dirty="0" err="1"/>
              <a:t>hodnocení</a:t>
            </a:r>
            <a:r>
              <a:rPr lang="cs-CZ" sz="16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1600" b="1" dirty="0"/>
              <a:t>B</a:t>
            </a:r>
            <a:r>
              <a:rPr lang="en-GB" sz="1600" b="1" dirty="0"/>
              <a:t>) </a:t>
            </a:r>
            <a:r>
              <a:rPr lang="en-GB" sz="1600" b="1" dirty="0" err="1"/>
              <a:t>Potencionálně</a:t>
            </a:r>
            <a:r>
              <a:rPr lang="en-GB" sz="1600" b="1" dirty="0"/>
              <a:t> </a:t>
            </a:r>
            <a:r>
              <a:rPr lang="en-GB" sz="1600" b="1" dirty="0" err="1"/>
              <a:t>relevantní</a:t>
            </a:r>
            <a:r>
              <a:rPr lang="en-GB" sz="1600" b="1" dirty="0"/>
              <a:t> </a:t>
            </a:r>
            <a:r>
              <a:rPr lang="en-GB" sz="1600" b="1" dirty="0" err="1"/>
              <a:t>vědecký</a:t>
            </a:r>
            <a:r>
              <a:rPr lang="en-GB" sz="1600" b="1" dirty="0"/>
              <a:t> </a:t>
            </a:r>
            <a:r>
              <a:rPr lang="en-GB" sz="1600" b="1" dirty="0" err="1"/>
              <a:t>důkaz</a:t>
            </a:r>
            <a:r>
              <a:rPr lang="en-GB" sz="1600" b="1" dirty="0"/>
              <a:t>: </a:t>
            </a:r>
            <a:r>
              <a:rPr lang="en-GB" sz="1600" dirty="0"/>
              <a:t>V </a:t>
            </a:r>
            <a:r>
              <a:rPr lang="en-GB" sz="1600" dirty="0" err="1"/>
              <a:t>názvu</a:t>
            </a:r>
            <a:r>
              <a:rPr lang="en-GB" sz="1600" dirty="0"/>
              <a:t> a </a:t>
            </a:r>
            <a:r>
              <a:rPr lang="en-GB" sz="1600" dirty="0" err="1"/>
              <a:t>abstraktu</a:t>
            </a:r>
            <a:r>
              <a:rPr lang="en-GB" sz="1600" dirty="0"/>
              <a:t> </a:t>
            </a:r>
            <a:r>
              <a:rPr lang="en-GB" sz="1600" dirty="0" err="1"/>
              <a:t>nejsou</a:t>
            </a:r>
            <a:r>
              <a:rPr lang="en-GB" sz="1600" dirty="0"/>
              <a:t> </a:t>
            </a:r>
            <a:r>
              <a:rPr lang="en-GB" sz="1600" dirty="0" err="1"/>
              <a:t>jasně</a:t>
            </a:r>
            <a:r>
              <a:rPr lang="en-GB" sz="1600" dirty="0"/>
              <a:t> a </a:t>
            </a:r>
            <a:r>
              <a:rPr lang="en-GB" sz="1600" dirty="0" err="1"/>
              <a:t>přesně</a:t>
            </a:r>
            <a:r>
              <a:rPr lang="en-GB" sz="1600" dirty="0"/>
              <a:t> </a:t>
            </a:r>
            <a:r>
              <a:rPr lang="en-GB" sz="1600" dirty="0" err="1"/>
              <a:t>specifikované</a:t>
            </a:r>
            <a:r>
              <a:rPr lang="en-GB" sz="1600" dirty="0"/>
              <a:t> </a:t>
            </a:r>
            <a:r>
              <a:rPr lang="en-GB" sz="1600" dirty="0" err="1"/>
              <a:t>všechny</a:t>
            </a:r>
            <a:r>
              <a:rPr lang="en-GB" sz="1600" dirty="0"/>
              <a:t> </a:t>
            </a:r>
            <a:r>
              <a:rPr lang="en-GB" sz="1600" dirty="0" err="1"/>
              <a:t>elementy</a:t>
            </a:r>
            <a:r>
              <a:rPr lang="en-GB" sz="1600" dirty="0"/>
              <a:t> PICO, </a:t>
            </a:r>
            <a:r>
              <a:rPr lang="en-GB" sz="1600" dirty="0" err="1"/>
              <a:t>popř</a:t>
            </a:r>
            <a:r>
              <a:rPr lang="en-GB" sz="1600" dirty="0"/>
              <a:t>. v </a:t>
            </a:r>
            <a:r>
              <a:rPr lang="en-GB" sz="1600" dirty="0" err="1"/>
              <a:t>některých</a:t>
            </a:r>
            <a:r>
              <a:rPr lang="en-GB" sz="1600" dirty="0"/>
              <a:t> </a:t>
            </a:r>
            <a:r>
              <a:rPr lang="en-GB" sz="1600" dirty="0" err="1"/>
              <a:t>případech</a:t>
            </a:r>
            <a:r>
              <a:rPr lang="en-GB" sz="1600" dirty="0"/>
              <a:t> </a:t>
            </a:r>
            <a:r>
              <a:rPr lang="en-GB" sz="1600" dirty="0" err="1"/>
              <a:t>abstrakt</a:t>
            </a:r>
            <a:r>
              <a:rPr lang="en-GB" sz="1600" dirty="0"/>
              <a:t> </a:t>
            </a:r>
            <a:r>
              <a:rPr lang="en-GB" sz="1600" dirty="0" err="1"/>
              <a:t>není</a:t>
            </a:r>
            <a:r>
              <a:rPr lang="en-GB" sz="1600" dirty="0"/>
              <a:t> k </a:t>
            </a:r>
            <a:r>
              <a:rPr lang="en-GB" sz="1600" dirty="0" err="1"/>
              <a:t>dispozici</a:t>
            </a:r>
            <a:r>
              <a:rPr lang="en-GB" sz="1600" dirty="0"/>
              <a:t>, a </a:t>
            </a:r>
            <a:r>
              <a:rPr lang="en-GB" sz="1600" dirty="0" err="1"/>
              <a:t>dle</a:t>
            </a:r>
            <a:r>
              <a:rPr lang="en-GB" sz="1600" dirty="0"/>
              <a:t> </a:t>
            </a:r>
            <a:r>
              <a:rPr lang="en-GB" sz="1600" dirty="0" err="1"/>
              <a:t>názvu</a:t>
            </a:r>
            <a:r>
              <a:rPr lang="en-GB" sz="1600" dirty="0"/>
              <a:t> </a:t>
            </a:r>
            <a:r>
              <a:rPr lang="en-GB" sz="1600" dirty="0" err="1"/>
              <a:t>není</a:t>
            </a:r>
            <a:r>
              <a:rPr lang="en-GB" sz="1600" dirty="0"/>
              <a:t> </a:t>
            </a:r>
            <a:r>
              <a:rPr lang="en-GB" sz="1600" dirty="0" err="1"/>
              <a:t>možné</a:t>
            </a:r>
            <a:r>
              <a:rPr lang="en-GB" sz="1600" dirty="0"/>
              <a:t> </a:t>
            </a:r>
            <a:r>
              <a:rPr lang="en-GB" sz="1600" dirty="0" err="1"/>
              <a:t>zhodnotit</a:t>
            </a:r>
            <a:r>
              <a:rPr lang="en-GB" sz="1600" dirty="0"/>
              <a:t>, </a:t>
            </a:r>
            <a:r>
              <a:rPr lang="en-GB" sz="1600" dirty="0" err="1"/>
              <a:t>zda</a:t>
            </a:r>
            <a:r>
              <a:rPr lang="en-GB" sz="1600" dirty="0"/>
              <a:t> je </a:t>
            </a:r>
            <a:r>
              <a:rPr lang="en-GB" sz="1600" dirty="0" err="1"/>
              <a:t>literární</a:t>
            </a:r>
            <a:r>
              <a:rPr lang="en-GB" sz="1600" dirty="0"/>
              <a:t> </a:t>
            </a:r>
            <a:r>
              <a:rPr lang="en-GB" sz="1600" dirty="0" err="1"/>
              <a:t>zdroj</a:t>
            </a:r>
            <a:r>
              <a:rPr lang="en-GB" sz="1600" dirty="0"/>
              <a:t> </a:t>
            </a:r>
            <a:r>
              <a:rPr lang="en-GB" sz="1600" dirty="0" err="1"/>
              <a:t>relevantní</a:t>
            </a:r>
            <a:r>
              <a:rPr lang="en-GB" sz="1600" dirty="0"/>
              <a:t>. </a:t>
            </a:r>
            <a:r>
              <a:rPr lang="en-GB" sz="1600" dirty="0" err="1"/>
              <a:t>Pokud</a:t>
            </a:r>
            <a:r>
              <a:rPr lang="en-GB" sz="1600" dirty="0"/>
              <a:t> </a:t>
            </a:r>
            <a:r>
              <a:rPr lang="en-GB" sz="1600" dirty="0" err="1"/>
              <a:t>jedna</a:t>
            </a:r>
            <a:r>
              <a:rPr lang="en-GB" sz="1600" dirty="0"/>
              <a:t> </a:t>
            </a:r>
            <a:r>
              <a:rPr lang="en-GB" sz="1600" dirty="0" err="1"/>
              <a:t>ztěchto</a:t>
            </a:r>
            <a:r>
              <a:rPr lang="en-GB" sz="1600" dirty="0"/>
              <a:t> </a:t>
            </a:r>
            <a:r>
              <a:rPr lang="en-GB" sz="1600" dirty="0" err="1"/>
              <a:t>dvou</a:t>
            </a:r>
            <a:r>
              <a:rPr lang="en-GB" sz="1600" dirty="0"/>
              <a:t> </a:t>
            </a:r>
            <a:r>
              <a:rPr lang="en-GB" sz="1600" dirty="0" err="1"/>
              <a:t>situací</a:t>
            </a:r>
            <a:r>
              <a:rPr lang="en-GB" sz="1600" dirty="0"/>
              <a:t> </a:t>
            </a:r>
            <a:r>
              <a:rPr lang="en-GB" sz="1600" dirty="0" err="1"/>
              <a:t>nastane</a:t>
            </a:r>
            <a:r>
              <a:rPr lang="en-GB" sz="1600" dirty="0"/>
              <a:t>, </a:t>
            </a:r>
            <a:r>
              <a:rPr lang="en-GB" sz="1600" dirty="0" err="1"/>
              <a:t>vyhledejte</a:t>
            </a:r>
            <a:r>
              <a:rPr lang="en-GB" sz="1600" dirty="0"/>
              <a:t> </a:t>
            </a:r>
            <a:r>
              <a:rPr lang="en-GB" sz="1600" dirty="0" err="1"/>
              <a:t>plno</a:t>
            </a:r>
            <a:r>
              <a:rPr lang="en-GB" sz="1600" dirty="0"/>
              <a:t>- -text a </a:t>
            </a:r>
            <a:r>
              <a:rPr lang="en-GB" sz="1600" dirty="0" err="1"/>
              <a:t>přejděte</a:t>
            </a:r>
            <a:r>
              <a:rPr lang="en-GB" sz="1600" dirty="0"/>
              <a:t> do </a:t>
            </a:r>
            <a:r>
              <a:rPr lang="en-GB" sz="1600" dirty="0" err="1"/>
              <a:t>druhé</a:t>
            </a:r>
            <a:r>
              <a:rPr lang="en-GB" sz="1600" dirty="0"/>
              <a:t> </a:t>
            </a:r>
            <a:r>
              <a:rPr lang="en-GB" sz="1600" dirty="0" err="1"/>
              <a:t>fáze</a:t>
            </a:r>
            <a:r>
              <a:rPr lang="en-GB" sz="1600" dirty="0"/>
              <a:t> </a:t>
            </a:r>
            <a:r>
              <a:rPr lang="en-GB" sz="1600" dirty="0" err="1"/>
              <a:t>hodnocení</a:t>
            </a:r>
            <a:r>
              <a:rPr lang="en-GB" sz="1600" dirty="0"/>
              <a:t> relevance </a:t>
            </a:r>
            <a:r>
              <a:rPr lang="en-GB" sz="1600" dirty="0" err="1"/>
              <a:t>vyhledaných</a:t>
            </a:r>
            <a:r>
              <a:rPr lang="en-GB" sz="1600" dirty="0"/>
              <a:t> </a:t>
            </a:r>
            <a:r>
              <a:rPr lang="en-GB" sz="1600" dirty="0" err="1"/>
              <a:t>vědeckých</a:t>
            </a:r>
            <a:r>
              <a:rPr lang="en-GB" sz="1600" dirty="0"/>
              <a:t> </a:t>
            </a:r>
            <a:r>
              <a:rPr lang="en-GB" sz="1600" dirty="0" err="1"/>
              <a:t>důkazů</a:t>
            </a:r>
            <a:r>
              <a:rPr lang="en-GB" sz="1600" dirty="0"/>
              <a:t>.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b="1" dirty="0"/>
              <a:t>C</a:t>
            </a:r>
            <a:r>
              <a:rPr lang="en-GB" sz="1600" b="1" dirty="0"/>
              <a:t>) </a:t>
            </a:r>
            <a:r>
              <a:rPr lang="en-GB" sz="1600" b="1" dirty="0" err="1"/>
              <a:t>Nerelevantní</a:t>
            </a:r>
            <a:r>
              <a:rPr lang="en-GB" sz="1600" b="1" dirty="0"/>
              <a:t> </a:t>
            </a:r>
            <a:r>
              <a:rPr lang="en-GB" sz="1600" b="1" dirty="0" err="1"/>
              <a:t>vědecký</a:t>
            </a:r>
            <a:r>
              <a:rPr lang="en-GB" sz="1600" b="1" dirty="0"/>
              <a:t> </a:t>
            </a:r>
            <a:r>
              <a:rPr lang="en-GB" sz="1600" b="1" dirty="0" err="1"/>
              <a:t>důkaz</a:t>
            </a:r>
            <a:r>
              <a:rPr lang="en-GB" sz="1600" b="1" dirty="0"/>
              <a:t>: </a:t>
            </a:r>
            <a:r>
              <a:rPr lang="en-GB" sz="1600" dirty="0"/>
              <a:t>PICO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vyhledaném</a:t>
            </a:r>
            <a:r>
              <a:rPr lang="en-GB" sz="1600" dirty="0"/>
              <a:t> </a:t>
            </a:r>
            <a:r>
              <a:rPr lang="en-GB" sz="1600" dirty="0" err="1"/>
              <a:t>vědecké</a:t>
            </a:r>
            <a:r>
              <a:rPr lang="en-GB" sz="1600" dirty="0"/>
              <a:t> </a:t>
            </a:r>
            <a:r>
              <a:rPr lang="en-GB" sz="1600" dirty="0" err="1"/>
              <a:t>důkazu</a:t>
            </a:r>
            <a:r>
              <a:rPr lang="en-GB" sz="1600" dirty="0"/>
              <a:t> se </a:t>
            </a:r>
            <a:r>
              <a:rPr lang="en-GB" sz="1600" dirty="0" err="1"/>
              <a:t>neshoduje</a:t>
            </a:r>
            <a:r>
              <a:rPr lang="en-GB" sz="1600" dirty="0"/>
              <a:t> s </a:t>
            </a:r>
            <a:r>
              <a:rPr lang="en-GB" sz="1600" dirty="0" err="1"/>
              <a:t>Vámi</a:t>
            </a:r>
            <a:r>
              <a:rPr lang="en-GB" sz="1600" dirty="0"/>
              <a:t> </a:t>
            </a:r>
            <a:r>
              <a:rPr lang="en-GB" sz="1600" dirty="0" err="1"/>
              <a:t>specifikovaným</a:t>
            </a:r>
            <a:r>
              <a:rPr lang="en-GB" sz="1600" dirty="0"/>
              <a:t> PICO. V </a:t>
            </a:r>
            <a:r>
              <a:rPr lang="en-GB" sz="1600" dirty="0" err="1"/>
              <a:t>tomto</a:t>
            </a:r>
            <a:r>
              <a:rPr lang="en-GB" sz="1600" dirty="0"/>
              <a:t> </a:t>
            </a:r>
            <a:r>
              <a:rPr lang="en-GB" sz="1600" dirty="0" err="1"/>
              <a:t>případě</a:t>
            </a:r>
            <a:r>
              <a:rPr lang="en-GB" sz="1600" dirty="0"/>
              <a:t> </a:t>
            </a:r>
            <a:r>
              <a:rPr lang="en-GB" sz="1600" dirty="0" err="1"/>
              <a:t>literární</a:t>
            </a:r>
            <a:r>
              <a:rPr lang="en-GB" sz="1600" dirty="0"/>
              <a:t> </a:t>
            </a:r>
            <a:r>
              <a:rPr lang="en-GB" sz="1600" dirty="0" err="1"/>
              <a:t>zdroj</a:t>
            </a:r>
            <a:r>
              <a:rPr lang="en-GB" sz="1600" dirty="0"/>
              <a:t> </a:t>
            </a:r>
            <a:r>
              <a:rPr lang="en-GB" sz="1600" dirty="0" err="1"/>
              <a:t>není</a:t>
            </a:r>
            <a:r>
              <a:rPr lang="en-GB" sz="1600" dirty="0"/>
              <a:t> </a:t>
            </a:r>
            <a:r>
              <a:rPr lang="en-GB" sz="1600" dirty="0" err="1"/>
              <a:t>relevantní</a:t>
            </a:r>
            <a:r>
              <a:rPr lang="en-GB" sz="1600" dirty="0"/>
              <a:t> a </a:t>
            </a:r>
            <a:r>
              <a:rPr lang="en-GB" sz="1600" dirty="0" err="1"/>
              <a:t>můžete</a:t>
            </a:r>
            <a:r>
              <a:rPr lang="en-GB" sz="1600" dirty="0"/>
              <a:t> </a:t>
            </a:r>
            <a:r>
              <a:rPr lang="en-GB" sz="1600" dirty="0" err="1"/>
              <a:t>jej</a:t>
            </a:r>
            <a:r>
              <a:rPr lang="en-GB" sz="1600" dirty="0"/>
              <a:t> </a:t>
            </a:r>
            <a:r>
              <a:rPr lang="en-GB" sz="1600" dirty="0" err="1"/>
              <a:t>vyřadit</a:t>
            </a:r>
            <a:r>
              <a:rPr lang="cs-CZ" sz="1600" dirty="0"/>
              <a:t>.</a:t>
            </a:r>
            <a:endParaRPr lang="en-GB" sz="16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50CB50D-6323-72BF-F902-46CD881A98B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b="1" dirty="0"/>
              <a:t>A</a:t>
            </a:r>
            <a:r>
              <a:rPr lang="en-GB" sz="2000" b="1" dirty="0"/>
              <a:t>) </a:t>
            </a:r>
            <a:r>
              <a:rPr lang="en-GB" sz="2000" b="1" dirty="0" err="1"/>
              <a:t>relevantní</a:t>
            </a:r>
            <a:r>
              <a:rPr lang="en-GB" sz="2000" b="1" dirty="0"/>
              <a:t> </a:t>
            </a:r>
            <a:r>
              <a:rPr lang="en-GB" sz="2000" b="1" dirty="0" err="1"/>
              <a:t>vědecké</a:t>
            </a:r>
            <a:r>
              <a:rPr lang="en-GB" sz="2000" b="1" dirty="0"/>
              <a:t> </a:t>
            </a:r>
            <a:r>
              <a:rPr lang="en-GB" sz="2000" b="1" dirty="0" err="1"/>
              <a:t>důkazy</a:t>
            </a:r>
            <a:r>
              <a:rPr lang="en-GB" sz="2000" dirty="0"/>
              <a:t>, </a:t>
            </a:r>
            <a:r>
              <a:rPr lang="en-GB" sz="2000" dirty="0" err="1"/>
              <a:t>které</a:t>
            </a:r>
            <a:r>
              <a:rPr lang="en-GB" sz="2000" dirty="0"/>
              <a:t> </a:t>
            </a:r>
            <a:r>
              <a:rPr lang="en-GB" sz="2000" dirty="0" err="1"/>
              <a:t>byste</a:t>
            </a:r>
            <a:r>
              <a:rPr lang="en-GB" sz="2000" dirty="0"/>
              <a:t> </a:t>
            </a:r>
            <a:r>
              <a:rPr lang="en-GB" sz="2000" dirty="0" err="1"/>
              <a:t>měli</a:t>
            </a:r>
            <a:r>
              <a:rPr lang="en-GB" sz="2000" dirty="0"/>
              <a:t> </a:t>
            </a:r>
            <a:r>
              <a:rPr lang="en-GB" sz="2000" dirty="0" err="1"/>
              <a:t>před</a:t>
            </a:r>
            <a:r>
              <a:rPr lang="en-GB" sz="2000" dirty="0"/>
              <a:t>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implementací</a:t>
            </a:r>
            <a:r>
              <a:rPr lang="en-GB" sz="2000" dirty="0"/>
              <a:t> do </a:t>
            </a:r>
            <a:r>
              <a:rPr lang="en-GB" sz="2000" dirty="0" err="1"/>
              <a:t>klinické</a:t>
            </a:r>
            <a:r>
              <a:rPr lang="en-GB" sz="2000" dirty="0"/>
              <a:t> </a:t>
            </a:r>
            <a:r>
              <a:rPr lang="en-GB" sz="2000" dirty="0" err="1"/>
              <a:t>praxe</a:t>
            </a:r>
            <a:r>
              <a:rPr lang="en-GB" sz="2000" dirty="0"/>
              <a:t> </a:t>
            </a:r>
            <a:r>
              <a:rPr lang="en-GB" sz="2000" dirty="0" err="1"/>
              <a:t>kriticky</a:t>
            </a:r>
            <a:r>
              <a:rPr lang="en-GB" sz="2000" dirty="0"/>
              <a:t> </a:t>
            </a:r>
            <a:r>
              <a:rPr lang="en-GB" sz="2000" dirty="0" err="1"/>
              <a:t>zhodnotit</a:t>
            </a:r>
            <a:r>
              <a:rPr lang="en-GB" sz="2000" dirty="0"/>
              <a:t> z </a:t>
            </a:r>
            <a:r>
              <a:rPr lang="en-GB" sz="2000" dirty="0" err="1"/>
              <a:t>hlediska</a:t>
            </a:r>
            <a:r>
              <a:rPr lang="en-GB" sz="2000" dirty="0"/>
              <a:t> </a:t>
            </a:r>
            <a:r>
              <a:rPr lang="en-GB" sz="2000" dirty="0" err="1"/>
              <a:t>metodologické</a:t>
            </a:r>
            <a:r>
              <a:rPr lang="en-GB" sz="2000" dirty="0"/>
              <a:t> </a:t>
            </a:r>
            <a:r>
              <a:rPr lang="en-GB" sz="2000" dirty="0" err="1"/>
              <a:t>kvality</a:t>
            </a:r>
            <a:r>
              <a:rPr lang="en-GB" sz="2000" dirty="0"/>
              <a:t>. 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b="1" dirty="0"/>
              <a:t>B</a:t>
            </a:r>
            <a:r>
              <a:rPr lang="en-GB" sz="2000" b="1" dirty="0"/>
              <a:t>) </a:t>
            </a:r>
            <a:r>
              <a:rPr lang="en-GB" sz="2000" b="1" dirty="0" err="1"/>
              <a:t>nerelevantní</a:t>
            </a:r>
            <a:r>
              <a:rPr lang="en-GB" sz="2000" b="1" dirty="0"/>
              <a:t> </a:t>
            </a:r>
            <a:r>
              <a:rPr lang="en-GB" sz="2000" b="1" dirty="0" err="1"/>
              <a:t>vědecké</a:t>
            </a:r>
            <a:r>
              <a:rPr lang="en-GB" sz="2000" b="1" dirty="0"/>
              <a:t> </a:t>
            </a:r>
            <a:r>
              <a:rPr lang="en-GB" sz="2000" b="1" dirty="0" err="1"/>
              <a:t>důkazy</a:t>
            </a:r>
            <a:r>
              <a:rPr lang="en-GB" sz="2000" dirty="0"/>
              <a:t>, </a:t>
            </a:r>
            <a:r>
              <a:rPr lang="en-GB" sz="2000" dirty="0" err="1"/>
              <a:t>které</a:t>
            </a:r>
            <a:r>
              <a:rPr lang="en-GB" sz="2000" dirty="0"/>
              <a:t> </a:t>
            </a:r>
            <a:r>
              <a:rPr lang="en-GB" sz="2000" dirty="0" err="1"/>
              <a:t>byste</a:t>
            </a:r>
            <a:r>
              <a:rPr lang="en-GB" sz="2000" dirty="0"/>
              <a:t> </a:t>
            </a:r>
            <a:r>
              <a:rPr lang="en-GB" sz="2000" dirty="0" err="1"/>
              <a:t>měli</a:t>
            </a:r>
            <a:r>
              <a:rPr lang="en-GB" sz="2000" dirty="0"/>
              <a:t> </a:t>
            </a:r>
            <a:r>
              <a:rPr lang="en-GB" sz="2000" dirty="0" err="1"/>
              <a:t>vyřadit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17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D5AD72-914B-0D20-F673-547B00361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70BB63-FCA5-4C0F-FA26-98F338EB8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306571-361E-9BCD-D405-FBF974F769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F03E4B8-A362-89B2-13A7-71145AC0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3351697-7345-77B9-58B7-3AEF18ADB6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B7F78D3-528D-B094-B4E7-57DF91E9B65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E9ED162-BFF5-2A1B-EA84-A50FFAFA7DC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B3156F0-68B4-67E9-06D7-C28F691F8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223" y="0"/>
            <a:ext cx="5719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63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4F4DF9-A7BF-2F67-837D-E16B23B5B8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F47AB6-C5AC-246F-73E2-16D4A9327F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85A645-98EA-4922-931B-8B14921F90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57EC6EB-57FD-1472-76D0-3431D5F1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EndNote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676DFE8-9F6B-1D82-E836-252ACE3F65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8734076-AE0F-71DA-4FCE-7BBA0CBD28D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GB" dirty="0" err="1"/>
              <a:t>nástroj</a:t>
            </a:r>
            <a:r>
              <a:rPr lang="en-GB" dirty="0"/>
              <a:t> k </a:t>
            </a:r>
            <a:r>
              <a:rPr lang="en-GB" dirty="0" err="1"/>
              <a:t>ukládání</a:t>
            </a:r>
            <a:r>
              <a:rPr lang="en-GB" dirty="0"/>
              <a:t> a </a:t>
            </a:r>
            <a:r>
              <a:rPr lang="en-GB" dirty="0" err="1"/>
              <a:t>organizaci</a:t>
            </a:r>
            <a:r>
              <a:rPr lang="en-GB" dirty="0"/>
              <a:t> </a:t>
            </a:r>
            <a:r>
              <a:rPr lang="en-GB" dirty="0" err="1"/>
              <a:t>literárních</a:t>
            </a:r>
            <a:r>
              <a:rPr lang="en-GB" dirty="0"/>
              <a:t> </a:t>
            </a:r>
            <a:r>
              <a:rPr lang="en-GB" dirty="0" err="1"/>
              <a:t>zdrojů</a:t>
            </a:r>
            <a:r>
              <a:rPr lang="en-GB" dirty="0"/>
              <a:t>, </a:t>
            </a:r>
            <a:endParaRPr lang="cs-CZ" dirty="0"/>
          </a:p>
          <a:p>
            <a:r>
              <a:rPr lang="en-GB" dirty="0" err="1"/>
              <a:t>funguje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online </a:t>
            </a:r>
            <a:r>
              <a:rPr lang="en-GB" dirty="0" err="1"/>
              <a:t>vyhledávací</a:t>
            </a:r>
            <a:r>
              <a:rPr lang="en-GB" dirty="0"/>
              <a:t> </a:t>
            </a:r>
            <a:r>
              <a:rPr lang="en-GB" dirty="0" err="1"/>
              <a:t>nástroj</a:t>
            </a:r>
            <a:r>
              <a:rPr lang="en-GB" dirty="0"/>
              <a:t> a </a:t>
            </a:r>
            <a:r>
              <a:rPr lang="en-GB" dirty="0" err="1"/>
              <a:t>citační</a:t>
            </a:r>
            <a:r>
              <a:rPr lang="en-GB" dirty="0"/>
              <a:t> </a:t>
            </a:r>
            <a:r>
              <a:rPr lang="en-GB" dirty="0" err="1"/>
              <a:t>manažer</a:t>
            </a:r>
            <a:endParaRPr lang="cs-CZ" dirty="0"/>
          </a:p>
          <a:p>
            <a:r>
              <a:rPr lang="cs-CZ" dirty="0"/>
              <a:t>l</a:t>
            </a:r>
            <a:r>
              <a:rPr lang="en-GB" dirty="0"/>
              <a:t>ze </a:t>
            </a:r>
            <a:r>
              <a:rPr lang="en-GB" dirty="0" err="1"/>
              <a:t>vyhledávat</a:t>
            </a:r>
            <a:r>
              <a:rPr lang="en-GB" dirty="0"/>
              <a:t> a </a:t>
            </a:r>
            <a:r>
              <a:rPr lang="en-GB" dirty="0" err="1"/>
              <a:t>současně</a:t>
            </a:r>
            <a:r>
              <a:rPr lang="en-GB" dirty="0"/>
              <a:t> </a:t>
            </a:r>
            <a:r>
              <a:rPr lang="en-GB" dirty="0" err="1"/>
              <a:t>vkládat</a:t>
            </a:r>
            <a:r>
              <a:rPr lang="en-GB" dirty="0"/>
              <a:t> </a:t>
            </a:r>
            <a:r>
              <a:rPr lang="en-GB" dirty="0" err="1"/>
              <a:t>literární</a:t>
            </a:r>
            <a:r>
              <a:rPr lang="en-GB" dirty="0"/>
              <a:t> </a:t>
            </a:r>
            <a:r>
              <a:rPr lang="en-GB" dirty="0" err="1"/>
              <a:t>zdroje</a:t>
            </a:r>
            <a:r>
              <a:rPr lang="en-GB" dirty="0"/>
              <a:t> z </a:t>
            </a:r>
            <a:r>
              <a:rPr lang="en-GB" dirty="0" err="1"/>
              <a:t>nejrůznějších</a:t>
            </a:r>
            <a:r>
              <a:rPr lang="en-GB" dirty="0"/>
              <a:t> </a:t>
            </a:r>
            <a:r>
              <a:rPr lang="en-GB" dirty="0" err="1"/>
              <a:t>databází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PubMed, Web of Science, EBSCO </a:t>
            </a:r>
            <a:r>
              <a:rPr lang="en-GB" dirty="0" err="1"/>
              <a:t>atd</a:t>
            </a:r>
            <a:r>
              <a:rPr lang="en-GB" dirty="0"/>
              <a:t>.)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A664CD8-1D8F-F7D1-B6BF-5C6E5B57EBEE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en-GB" b="1" dirty="0" err="1"/>
              <a:t>Bibliografický</a:t>
            </a:r>
            <a:r>
              <a:rPr lang="en-GB" b="1" dirty="0"/>
              <a:t> </a:t>
            </a:r>
            <a:r>
              <a:rPr lang="en-GB" b="1" dirty="0" err="1"/>
              <a:t>manažer</a:t>
            </a:r>
            <a:endParaRPr lang="cs-CZ" b="1" dirty="0"/>
          </a:p>
          <a:p>
            <a:r>
              <a:rPr lang="en-GB" b="1" dirty="0" err="1"/>
              <a:t>Citační</a:t>
            </a:r>
            <a:r>
              <a:rPr lang="en-GB" b="1" dirty="0"/>
              <a:t> </a:t>
            </a:r>
            <a:r>
              <a:rPr lang="en-GB" b="1" dirty="0" err="1"/>
              <a:t>manažer</a:t>
            </a:r>
            <a:r>
              <a:rPr lang="en-GB" b="1" dirty="0"/>
              <a:t> </a:t>
            </a:r>
            <a:r>
              <a:rPr lang="en-GB" dirty="0"/>
              <a:t>(„Cite While You Write“)</a:t>
            </a:r>
          </a:p>
        </p:txBody>
      </p:sp>
    </p:spTree>
    <p:extLst>
      <p:ext uri="{BB962C8B-B14F-4D97-AF65-F5344CB8AC3E}">
        <p14:creationId xmlns:p14="http://schemas.microsoft.com/office/powerpoint/2010/main" val="2892729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C87323-60F8-00C0-C3A5-EDDA6FD3DF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7DD791-D86B-2CBA-F55C-1EE8A0D6C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8F6365D-0F26-EC80-C6ED-93415AFAA8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C1F290F-7EC1-6C53-4CC6-BBC5B37E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FEB611A-479F-D679-58DA-F25121311A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6382FE8-0BE5-86CD-0F97-E7D10B2C855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BD9E41DE-1011-81F7-42B5-D26BB15811F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2AEF346-1CA7-EE36-D745-3E9B81E99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2695" y="-1125641"/>
            <a:ext cx="6100781" cy="91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A699CB-3DFE-CF2F-E762-7A833F4585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4513B2-EE96-DE59-75C5-759EA30EF3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9A6B81-9656-1B04-908B-6F01D4E8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Vyhledávání nejlepších dostupných vědeckých důkazů</a:t>
            </a:r>
            <a:endParaRPr lang="en-GB" sz="220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FC5CC0F-BE87-703E-8B60-84D2DF788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AutoShape 2" descr="Top 10 nejpoužívanějších vyhledávačů na světě úžasná fakta">
            <a:extLst>
              <a:ext uri="{FF2B5EF4-FFF2-40B4-BE49-F238E27FC236}">
                <a16:creationId xmlns:a16="http://schemas.microsoft.com/office/drawing/2014/main" id="{88738036-A7A8-4BA6-7644-73F3908900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C4C56CB-F488-2674-4BFC-7CA549B45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92002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46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1D4A9F-6FC7-F3C7-BE44-6250FB1E53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9E909E-EB62-82A4-7A5E-D79B8A4C7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3C8B57-2185-A4C8-A4D8-7E799D5D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Literární</a:t>
            </a:r>
            <a:r>
              <a:rPr lang="en-GB" dirty="0"/>
              <a:t> </a:t>
            </a:r>
            <a:r>
              <a:rPr lang="en-GB" dirty="0" err="1"/>
              <a:t>přehled</a:t>
            </a:r>
            <a:r>
              <a:rPr lang="en-GB" dirty="0"/>
              <a:t> </a:t>
            </a:r>
            <a:r>
              <a:rPr lang="cs-CZ" dirty="0"/>
              <a:t>/</a:t>
            </a:r>
            <a:r>
              <a:rPr lang="en-GB" dirty="0"/>
              <a:t> </a:t>
            </a:r>
            <a:r>
              <a:rPr lang="en-GB" dirty="0" err="1"/>
              <a:t>literární</a:t>
            </a:r>
            <a:r>
              <a:rPr lang="en-GB" dirty="0"/>
              <a:t> </a:t>
            </a:r>
            <a:r>
              <a:rPr lang="en-GB" dirty="0" err="1"/>
              <a:t>rešerše</a:t>
            </a:r>
            <a:r>
              <a:rPr lang="cs-CZ" dirty="0"/>
              <a:t> (</a:t>
            </a:r>
            <a:r>
              <a:rPr lang="cs-CZ" dirty="0" err="1"/>
              <a:t>review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0E7D1A-FE45-A158-64E6-A2261818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ucelený</a:t>
            </a:r>
            <a:r>
              <a:rPr lang="en-GB" dirty="0"/>
              <a:t> text, </a:t>
            </a:r>
            <a:r>
              <a:rPr lang="en-GB" dirty="0" err="1"/>
              <a:t>jehož</a:t>
            </a:r>
            <a:r>
              <a:rPr lang="en-GB" dirty="0"/>
              <a:t> </a:t>
            </a:r>
            <a:r>
              <a:rPr lang="en-GB" dirty="0" err="1"/>
              <a:t>cílem</a:t>
            </a:r>
            <a:r>
              <a:rPr lang="en-GB" dirty="0"/>
              <a:t> je </a:t>
            </a:r>
            <a:r>
              <a:rPr lang="en-GB" dirty="0" err="1"/>
              <a:t>vytvořit</a:t>
            </a:r>
            <a:r>
              <a:rPr lang="en-GB" dirty="0"/>
              <a:t> </a:t>
            </a:r>
            <a:r>
              <a:rPr lang="en-GB" dirty="0" err="1"/>
              <a:t>kritický</a:t>
            </a:r>
            <a:r>
              <a:rPr lang="en-GB" dirty="0"/>
              <a:t> </a:t>
            </a:r>
            <a:r>
              <a:rPr lang="en-GB" dirty="0" err="1"/>
              <a:t>přehled</a:t>
            </a:r>
            <a:r>
              <a:rPr lang="en-GB" dirty="0"/>
              <a:t> </a:t>
            </a:r>
            <a:r>
              <a:rPr lang="en-GB" dirty="0" err="1"/>
              <a:t>dostupných</a:t>
            </a:r>
            <a:r>
              <a:rPr lang="en-GB" dirty="0"/>
              <a:t> </a:t>
            </a:r>
            <a:r>
              <a:rPr lang="en-GB" dirty="0" err="1"/>
              <a:t>odborných</a:t>
            </a:r>
            <a:r>
              <a:rPr lang="en-GB" dirty="0"/>
              <a:t> </a:t>
            </a:r>
            <a:r>
              <a:rPr lang="en-GB" dirty="0" err="1"/>
              <a:t>informací</a:t>
            </a:r>
            <a:r>
              <a:rPr lang="en-GB" dirty="0"/>
              <a:t> a </a:t>
            </a:r>
            <a:r>
              <a:rPr lang="en-GB" dirty="0" err="1"/>
              <a:t>znalostí</a:t>
            </a:r>
            <a:r>
              <a:rPr lang="en-GB" dirty="0"/>
              <a:t> o </a:t>
            </a:r>
            <a:r>
              <a:rPr lang="en-GB" dirty="0" err="1"/>
              <a:t>konkrétní</a:t>
            </a:r>
            <a:r>
              <a:rPr lang="en-GB" dirty="0"/>
              <a:t> </a:t>
            </a:r>
            <a:r>
              <a:rPr lang="en-GB" dirty="0" err="1"/>
              <a:t>problematice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pPr marL="806450" indent="-735013">
              <a:buNone/>
            </a:pPr>
            <a:r>
              <a:rPr lang="cs-CZ" b="1" dirty="0"/>
              <a:t>CÍL: </a:t>
            </a:r>
            <a:r>
              <a:rPr lang="en-GB" dirty="0" err="1"/>
              <a:t>poskytnout</a:t>
            </a:r>
            <a:r>
              <a:rPr lang="en-GB" dirty="0"/>
              <a:t> </a:t>
            </a:r>
            <a:r>
              <a:rPr lang="en-GB" dirty="0" err="1"/>
              <a:t>čtenáři</a:t>
            </a:r>
            <a:r>
              <a:rPr lang="en-GB" dirty="0"/>
              <a:t> </a:t>
            </a:r>
            <a:r>
              <a:rPr lang="en-GB" u="sng" dirty="0" err="1"/>
              <a:t>aktuální</a:t>
            </a:r>
            <a:r>
              <a:rPr lang="en-GB" u="sng" dirty="0"/>
              <a:t> </a:t>
            </a:r>
            <a:r>
              <a:rPr lang="en-GB" u="sng" dirty="0" err="1"/>
              <a:t>přehled</a:t>
            </a:r>
            <a:r>
              <a:rPr lang="en-GB" u="sng" dirty="0"/>
              <a:t> </a:t>
            </a:r>
            <a:r>
              <a:rPr lang="en-GB" u="sng" dirty="0" err="1"/>
              <a:t>současné</a:t>
            </a:r>
            <a:r>
              <a:rPr lang="en-GB" u="sng" dirty="0"/>
              <a:t> </a:t>
            </a:r>
            <a:r>
              <a:rPr lang="en-GB" u="sng" dirty="0" err="1"/>
              <a:t>literatury</a:t>
            </a:r>
            <a:r>
              <a:rPr lang="en-GB" u="sng" dirty="0"/>
              <a:t> o </a:t>
            </a:r>
            <a:r>
              <a:rPr lang="en-GB" u="sng" dirty="0" err="1"/>
              <a:t>daném</a:t>
            </a:r>
            <a:r>
              <a:rPr lang="en-GB" u="sng" dirty="0"/>
              <a:t> </a:t>
            </a:r>
            <a:r>
              <a:rPr lang="en-GB" u="sng" dirty="0" err="1"/>
              <a:t>tématu</a:t>
            </a:r>
            <a:r>
              <a:rPr lang="en-GB" dirty="0"/>
              <a:t> a </a:t>
            </a:r>
            <a:r>
              <a:rPr lang="en-GB" dirty="0" err="1"/>
              <a:t>případně</a:t>
            </a:r>
            <a:r>
              <a:rPr lang="cs-CZ" dirty="0"/>
              <a:t> </a:t>
            </a:r>
            <a:r>
              <a:rPr lang="en-GB" dirty="0" err="1"/>
              <a:t>poskytuje</a:t>
            </a:r>
            <a:r>
              <a:rPr lang="en-GB" dirty="0"/>
              <a:t> </a:t>
            </a:r>
            <a:r>
              <a:rPr lang="en-GB" dirty="0" err="1"/>
              <a:t>podklady</a:t>
            </a:r>
            <a:r>
              <a:rPr lang="en-GB" dirty="0"/>
              <a:t>, z </a:t>
            </a:r>
            <a:r>
              <a:rPr lang="en-GB" dirty="0" err="1"/>
              <a:t>nichž</a:t>
            </a:r>
            <a:r>
              <a:rPr lang="en-GB" dirty="0"/>
              <a:t> je </a:t>
            </a:r>
            <a:r>
              <a:rPr lang="en-GB" dirty="0" err="1"/>
              <a:t>možné</a:t>
            </a:r>
            <a:r>
              <a:rPr lang="en-GB" dirty="0"/>
              <a:t> </a:t>
            </a:r>
            <a:r>
              <a:rPr lang="en-GB" dirty="0" err="1"/>
              <a:t>vyhodnotit</a:t>
            </a:r>
            <a:r>
              <a:rPr lang="en-GB" dirty="0"/>
              <a:t> </a:t>
            </a:r>
            <a:r>
              <a:rPr lang="en-GB" dirty="0" err="1"/>
              <a:t>oprávněnost</a:t>
            </a:r>
            <a:r>
              <a:rPr lang="en-GB" dirty="0"/>
              <a:t> </a:t>
            </a:r>
            <a:r>
              <a:rPr lang="en-GB" dirty="0" err="1"/>
              <a:t>navrženého</a:t>
            </a:r>
            <a:r>
              <a:rPr lang="en-GB" dirty="0"/>
              <a:t> </a:t>
            </a:r>
            <a:r>
              <a:rPr lang="en-GB" dirty="0" err="1"/>
              <a:t>budoucího</a:t>
            </a:r>
            <a:r>
              <a:rPr lang="en-GB" dirty="0"/>
              <a:t> </a:t>
            </a:r>
            <a:r>
              <a:rPr lang="en-GB" dirty="0" err="1"/>
              <a:t>výzkumného</a:t>
            </a:r>
            <a:r>
              <a:rPr lang="en-GB" dirty="0"/>
              <a:t> </a:t>
            </a:r>
            <a:r>
              <a:rPr lang="en-GB" dirty="0" err="1"/>
              <a:t>záměru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783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46E05A-1622-3C09-EDE9-887179A3C3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A95D29-2589-E2FA-FD16-4337D0E511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B14613-82C9-5413-38BE-217AB53D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třeba znát před zahájením literárního přehledu?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7DC47B-F7F4-C532-3EAD-D007FD6F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357718"/>
            <a:ext cx="10753200" cy="3474282"/>
          </a:xfrm>
        </p:spPr>
        <p:txBody>
          <a:bodyPr/>
          <a:lstStyle/>
          <a:p>
            <a:pPr marL="538163" indent="-466725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orientovat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odborné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problematice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538163" indent="-466725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znát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příslušnou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odbornou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terminologii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endParaRPr lang="cs-CZ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pPr marL="538163" indent="-466725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číst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odborné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texty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538163" indent="-466725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tvořit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průběžně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ucelené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poznámky</a:t>
            </a:r>
            <a:endParaRPr lang="cs-CZ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pPr marL="538163" indent="-466725"/>
            <a:r>
              <a:rPr lang="cs-CZ" dirty="0">
                <a:solidFill>
                  <a:srgbClr val="3A3A3A"/>
                </a:solidFill>
                <a:latin typeface="Open Sans" panose="020B0606030504020204" pitchFamily="34" charset="0"/>
              </a:rPr>
              <a:t>naučit se citovat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761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BE0C0E-F109-AFC1-BB1A-C00CD4F048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970ABF-CA45-DFE2-32B8-7E85AB5B4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88E6AF-143A-4380-E6EA-49C9FE40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en-GB" dirty="0"/>
              <a:t>ÁKLADNÍ CHARAKTERISTIKY LITERÁRNÍHO PŘEHLEDU: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8AE044-4583-A210-69B3-ECEBE295C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60494"/>
            <a:ext cx="10753200" cy="3671506"/>
          </a:xfrm>
        </p:spPr>
        <p:txBody>
          <a:bodyPr/>
          <a:lstStyle/>
          <a:p>
            <a:pPr marL="447675" indent="-376238"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logický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tok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myšlenek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marL="447675" indent="-376238"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relevantní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bibliografické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zdroje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konzistentním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formátu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marL="447675" indent="-376238"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správné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použití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odborné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terminologie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marL="447675" indent="-376238"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nezaujatý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ucelený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přehled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dosavadního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problematiky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marL="447675" indent="-376238"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syntéza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předložených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informací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812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13B08C-EA7F-7491-C5A1-D32DF94DC2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036790-15D0-64AF-1900-4BFA9A0CB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D9514A-DC9B-85D8-6BF3-582C956D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977"/>
            <a:ext cx="10753200" cy="451576"/>
          </a:xfrm>
        </p:spPr>
        <p:txBody>
          <a:bodyPr/>
          <a:lstStyle/>
          <a:p>
            <a:r>
              <a:rPr lang="cs-CZ" dirty="0"/>
              <a:t>Tradiční/literární rešerše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8AC95F-DE19-F16B-E46F-5DA34DC8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983789"/>
            <a:ext cx="7124718" cy="49777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Opírá</a:t>
            </a:r>
            <a:r>
              <a:rPr lang="cs-CZ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o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rozsáhlejší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soubor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publikovaných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prací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téma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za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zvolené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časové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období</a:t>
            </a:r>
            <a:r>
              <a:rPr lang="cs-CZ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Autor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vychází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pečlivě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volených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výzkumných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otázek</a:t>
            </a:r>
            <a:r>
              <a:rPr lang="cs-CZ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3A3A3A"/>
                </a:solidFill>
                <a:latin typeface="Open Sans" panose="020B0606030504020204" pitchFamily="34" charset="0"/>
              </a:rPr>
              <a:t>Autor p</a:t>
            </a:r>
            <a:r>
              <a:rPr lang="pl-PL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opisuje poznatky získané dosavadními výzkumy, sumarizuje je, identifikuje rozpory v názorech a </a:t>
            </a:r>
            <a:r>
              <a:rPr lang="cs-CZ" sz="2400" dirty="0">
                <a:solidFill>
                  <a:srgbClr val="3A3A3A"/>
                </a:solidFill>
                <a:latin typeface="Open Sans" panose="020B0606030504020204" pitchFamily="34" charset="0"/>
              </a:rPr>
              <a:t>d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ospívá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k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obecnějším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závěrům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doporučením</a:t>
            </a:r>
            <a:r>
              <a:rPr lang="cs-CZ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Kvalita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přehledu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závisí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výběru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pramenů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z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nichž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autor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vychází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rozboru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odborné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erudici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autora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jeho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zkušenostech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daným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typem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studií</a:t>
            </a:r>
            <a:r>
              <a:rPr lang="cs-CZ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tradiční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rešerše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předpoklad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nižší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objektivity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jasná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metoda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zpracování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en-GB" sz="2400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30D5476F-ADCD-E76B-91AC-EC628A721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48046"/>
              </p:ext>
            </p:extLst>
          </p:nvPr>
        </p:nvGraphicFramePr>
        <p:xfrm>
          <a:off x="7754471" y="2909604"/>
          <a:ext cx="4222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376">
                  <a:extLst>
                    <a:ext uri="{9D8B030D-6E8A-4147-A177-3AD203B41FA5}">
                      <a16:colId xmlns:a16="http://schemas.microsoft.com/office/drawing/2014/main" val="305087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Postup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při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zpracování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tradiční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rešerše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16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výběr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určení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tématu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52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vyhledání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literatury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zvolených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odborných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databázích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43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analyzování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vyhledané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literatury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6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vytvoření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rešerše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449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011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79DD89-6140-824D-F69E-99F68B7051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0EFC72-0080-73D6-73FD-F8857DA0DE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E6A9C7-AD0F-1473-B6E8-D3311793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en-GB" dirty="0" err="1"/>
              <a:t>Systematická</a:t>
            </a:r>
            <a:r>
              <a:rPr lang="en-GB" dirty="0"/>
              <a:t> </a:t>
            </a:r>
            <a:r>
              <a:rPr lang="en-GB" dirty="0" err="1"/>
              <a:t>rešerše</a:t>
            </a:r>
            <a:r>
              <a:rPr lang="cs-CZ" dirty="0"/>
              <a:t>/</a:t>
            </a:r>
            <a:r>
              <a:rPr lang="cs-CZ" dirty="0" err="1"/>
              <a:t>review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238752-99A0-F47B-350C-41D53EB2E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051458"/>
            <a:ext cx="6399176" cy="4954659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Porovnávají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všechny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dostupné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empirické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důkazy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splňují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předem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stanovená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kritéria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způsobilosti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za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účelem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najít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odpověď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konkrétní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Používá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jasné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systematické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metody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vybírány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ohledem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minimalizaci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systematické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chyby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 proto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dávají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spolehlivější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zjištění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mohou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učiněny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objektivní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závěry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přijata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optimální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rozhodnutí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2400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EBCA1251-6D59-7BF3-C4D6-7DE18498C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16676"/>
              </p:ext>
            </p:extLst>
          </p:nvPr>
        </p:nvGraphicFramePr>
        <p:xfrm>
          <a:off x="7467600" y="2604805"/>
          <a:ext cx="422237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376">
                  <a:extLst>
                    <a:ext uri="{9D8B030D-6E8A-4147-A177-3AD203B41FA5}">
                      <a16:colId xmlns:a16="http://schemas.microsoft.com/office/drawing/2014/main" val="305087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Systematická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rešerše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vyznačuje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16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jasně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uvedeným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cílem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52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výzkumnou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otázkou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43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popsaným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postupem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vyhledávání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6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uvedením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kritérií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výběru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449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popsaným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postupem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kvalitativního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hodnocení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analyzovaných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textů</a:t>
                      </a:r>
                      <a:endParaRPr lang="en-GB" b="0" i="0" dirty="0">
                        <a:solidFill>
                          <a:srgbClr val="3A3A3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199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254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040E3A-EC81-C924-DEC6-C084019C62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ECB339-D91A-8F42-72F2-2357876E9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F96779-DF35-95E4-BC40-B338A623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tvorby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32FC5C-B963-28B5-B57B-631C46771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Stanovení výzkumné otázky v doporučeném formátu </a:t>
            </a:r>
          </a:p>
          <a:p>
            <a:r>
              <a:rPr lang="cs-CZ" dirty="0"/>
              <a:t>Definování klíčových slov</a:t>
            </a:r>
          </a:p>
          <a:p>
            <a:r>
              <a:rPr lang="cs-CZ" dirty="0"/>
              <a:t>Tvorba rešeršního dotazu</a:t>
            </a:r>
          </a:p>
          <a:p>
            <a:r>
              <a:rPr lang="cs-CZ" dirty="0"/>
              <a:t>Určení vstupních a výstupních kritérií</a:t>
            </a:r>
            <a:endParaRPr lang="en-GB" dirty="0"/>
          </a:p>
          <a:p>
            <a:r>
              <a:rPr lang="cs-CZ" dirty="0"/>
              <a:t>Časové období za které byla realizována vyhledávací strategie</a:t>
            </a:r>
          </a:p>
          <a:p>
            <a:r>
              <a:rPr lang="cs-CZ" dirty="0"/>
              <a:t>Vědecké databáze, ve kterých bude vyhledávání realizováno</a:t>
            </a:r>
          </a:p>
        </p:txBody>
      </p:sp>
    </p:spTree>
    <p:extLst>
      <p:ext uri="{BB962C8B-B14F-4D97-AF65-F5344CB8AC3E}">
        <p14:creationId xmlns:p14="http://schemas.microsoft.com/office/powerpoint/2010/main" val="4219766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47F699-E9D8-0572-4381-D24F677EB5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9EE99D-D7CF-1151-48CF-EC44139059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0DF071-B090-509B-36C9-3BC32AA0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en-GB" sz="3200" dirty="0" err="1"/>
              <a:t>Kritéria</a:t>
            </a:r>
            <a:r>
              <a:rPr lang="en-GB" sz="3200" dirty="0"/>
              <a:t> pro </a:t>
            </a:r>
            <a:r>
              <a:rPr lang="en-GB" sz="3200" dirty="0" err="1"/>
              <a:t>vyhledávací</a:t>
            </a:r>
            <a:r>
              <a:rPr lang="en-GB" sz="3200" dirty="0"/>
              <a:t> </a:t>
            </a:r>
            <a:r>
              <a:rPr lang="en-GB" sz="3200" dirty="0" err="1"/>
              <a:t>strategii</a:t>
            </a:r>
            <a:r>
              <a:rPr lang="en-GB" sz="3200" dirty="0"/>
              <a:t> a </a:t>
            </a:r>
            <a:r>
              <a:rPr lang="en-GB" sz="3200" dirty="0" err="1"/>
              <a:t>limity</a:t>
            </a:r>
            <a:r>
              <a:rPr lang="en-GB" sz="3200" dirty="0"/>
              <a:t> pro </a:t>
            </a:r>
            <a:r>
              <a:rPr lang="en-GB" sz="3200" dirty="0" err="1"/>
              <a:t>zařazované</a:t>
            </a:r>
            <a:r>
              <a:rPr lang="en-GB" sz="3200" dirty="0"/>
              <a:t> </a:t>
            </a:r>
            <a:r>
              <a:rPr lang="en-GB" sz="3200" dirty="0" err="1"/>
              <a:t>výsledky</a:t>
            </a:r>
            <a:r>
              <a:rPr lang="en-GB" sz="3200" dirty="0"/>
              <a:t>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F4E26C-977C-A1A5-215D-A665EA279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96" y="1517710"/>
            <a:ext cx="6017560" cy="4403999"/>
          </a:xfrm>
        </p:spPr>
        <p:txBody>
          <a:bodyPr/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v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nichž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vyhledání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uskuteční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výčet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);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časové</a:t>
            </a:r>
            <a:r>
              <a:rPr lang="en-GB" sz="16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rozmezí</a:t>
            </a:r>
            <a:r>
              <a:rPr lang="en-GB" sz="16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–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jen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posledních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X let (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tj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od… do…);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full text 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možnost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dohledání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plného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znění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příspěvku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);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výběr</a:t>
            </a:r>
            <a:r>
              <a:rPr lang="en-GB" sz="16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jazyka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jen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publikované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konkrétně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uvedených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jazycích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angličtina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);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další</a:t>
            </a:r>
            <a:r>
              <a:rPr lang="en-GB" sz="16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parametry</a:t>
            </a:r>
            <a:r>
              <a:rPr lang="en-GB" sz="16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limitaci</a:t>
            </a:r>
            <a:r>
              <a:rPr lang="en-GB" sz="16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zdrojů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obdobných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sociokulturních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podmínek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založené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konkrétním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metodickém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přístupu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randomizované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kontrolované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studie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založené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kvantitativním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kvalitativním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smíšeném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designu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v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nichž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přesně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popsány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použité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postupy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konkrétního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typu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pracoviště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intenzivní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péče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parametry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v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nichž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přesně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popsán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zkoumaný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soubor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osob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(a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jeho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výběru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pPr>
              <a:lnSpc>
                <a:spcPct val="100000"/>
              </a:lnSpc>
            </a:pPr>
            <a:endParaRPr lang="en-GB" sz="1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170BEE-B919-E5D3-C9D9-8C5418B8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560" y="793772"/>
            <a:ext cx="5447088" cy="3863288"/>
          </a:xfrm>
          <a:prstGeom prst="rect">
            <a:avLst/>
          </a:prstGeom>
        </p:spPr>
      </p:pic>
      <p:pic>
        <p:nvPicPr>
          <p:cNvPr id="2050" name="Picture 2" descr="JSTOR">
            <a:extLst>
              <a:ext uri="{FF2B5EF4-FFF2-40B4-BE49-F238E27FC236}">
                <a16:creationId xmlns:a16="http://schemas.microsoft.com/office/drawing/2014/main" id="{F7ED34C0-194A-307B-2208-FDD2300F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805" y="793772"/>
            <a:ext cx="823299" cy="1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97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A54D31-3DD8-34BB-1C6D-0CFD5AC273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CDA712-9422-9359-971A-57C4D2733E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3902A7-3FE8-04AE-AD77-246AF8F7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Kritéria pro vyloučení publikace</a:t>
            </a:r>
            <a:endParaRPr lang="en-GB" sz="22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34ED0E-4C2A-4636-DFCE-E46C894F1CE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err="1">
                <a:effectLst/>
              </a:rPr>
              <a:t>nesplnění</a:t>
            </a:r>
            <a:r>
              <a:rPr lang="en-GB" b="0" i="0">
                <a:effectLst/>
              </a:rPr>
              <a:t> </a:t>
            </a:r>
            <a:r>
              <a:rPr lang="en-GB" b="0" i="0" err="1">
                <a:effectLst/>
              </a:rPr>
              <a:t>předchozích</a:t>
            </a:r>
            <a:r>
              <a:rPr lang="en-GB" b="0" i="0">
                <a:effectLst/>
              </a:rPr>
              <a:t> </a:t>
            </a:r>
            <a:r>
              <a:rPr lang="en-GB" b="0" i="0" err="1">
                <a:effectLst/>
              </a:rPr>
              <a:t>inkludujících</a:t>
            </a:r>
            <a:r>
              <a:rPr lang="en-GB" b="0" i="0">
                <a:effectLst/>
              </a:rPr>
              <a:t> </a:t>
            </a:r>
            <a:r>
              <a:rPr lang="en-GB" b="0" i="0" err="1">
                <a:effectLst/>
              </a:rPr>
              <a:t>požadavků</a:t>
            </a:r>
            <a:r>
              <a:rPr lang="en-GB" b="0" i="0">
                <a:effectLst/>
              </a:rPr>
              <a:t> a </a:t>
            </a:r>
            <a:r>
              <a:rPr lang="en-GB" b="0" i="0" err="1">
                <a:effectLst/>
              </a:rPr>
              <a:t>kritérií</a:t>
            </a:r>
            <a:r>
              <a:rPr lang="en-GB" b="0" i="0">
                <a:effectLst/>
              </a:rPr>
              <a:t>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err="1">
                <a:effectLst/>
              </a:rPr>
              <a:t>jiné</a:t>
            </a:r>
            <a:r>
              <a:rPr lang="en-GB" b="0" i="0">
                <a:effectLst/>
              </a:rPr>
              <a:t> </a:t>
            </a:r>
            <a:r>
              <a:rPr lang="en-GB" b="0" i="0" err="1">
                <a:effectLst/>
              </a:rPr>
              <a:t>žánry</a:t>
            </a:r>
            <a:r>
              <a:rPr lang="en-GB" b="0" i="0">
                <a:effectLst/>
              </a:rPr>
              <a:t>, </a:t>
            </a:r>
            <a:r>
              <a:rPr lang="en-GB" b="0" i="0" err="1">
                <a:effectLst/>
              </a:rPr>
              <a:t>např</a:t>
            </a:r>
            <a:r>
              <a:rPr lang="en-GB" b="0" i="0">
                <a:effectLst/>
              </a:rPr>
              <a:t>. editorial, </a:t>
            </a:r>
            <a:r>
              <a:rPr lang="en-GB" b="0" i="0" err="1">
                <a:effectLst/>
              </a:rPr>
              <a:t>úvahové</a:t>
            </a:r>
            <a:r>
              <a:rPr lang="en-GB" b="0" i="0">
                <a:effectLst/>
              </a:rPr>
              <a:t> </a:t>
            </a:r>
            <a:r>
              <a:rPr lang="en-GB" b="0" i="0" err="1">
                <a:effectLst/>
              </a:rPr>
              <a:t>studie</a:t>
            </a:r>
            <a:r>
              <a:rPr lang="en-GB" b="0" i="0">
                <a:effectLst/>
              </a:rPr>
              <a:t>, </a:t>
            </a:r>
            <a:r>
              <a:rPr lang="en-GB" b="0" i="0" err="1">
                <a:effectLst/>
              </a:rPr>
              <a:t>dopisy</a:t>
            </a:r>
            <a:r>
              <a:rPr lang="en-GB" b="0" i="0">
                <a:effectLst/>
              </a:rPr>
              <a:t> </a:t>
            </a:r>
            <a:r>
              <a:rPr lang="en-GB" b="0" i="0" err="1">
                <a:effectLst/>
              </a:rPr>
              <a:t>redakci</a:t>
            </a:r>
            <a:r>
              <a:rPr lang="en-GB" b="0" i="0">
                <a:effectLst/>
              </a:rPr>
              <a:t>, </a:t>
            </a:r>
            <a:r>
              <a:rPr lang="en-GB" b="0" i="0" err="1">
                <a:effectLst/>
              </a:rPr>
              <a:t>recenze</a:t>
            </a:r>
            <a:r>
              <a:rPr lang="en-GB" b="0" i="0">
                <a:effectLst/>
              </a:rPr>
              <a:t> </a:t>
            </a:r>
            <a:r>
              <a:rPr lang="en-GB" b="0" i="0" err="1">
                <a:effectLst/>
              </a:rPr>
              <a:t>publikací</a:t>
            </a:r>
            <a:r>
              <a:rPr lang="en-GB" b="0" i="0">
                <a:effectLst/>
              </a:rPr>
              <a:t>, </a:t>
            </a:r>
            <a:r>
              <a:rPr lang="en-GB" b="0" i="0" err="1">
                <a:effectLst/>
              </a:rPr>
              <a:t>zprávy</a:t>
            </a:r>
            <a:r>
              <a:rPr lang="en-GB" b="0" i="0">
                <a:effectLst/>
              </a:rPr>
              <a:t> z </a:t>
            </a:r>
            <a:r>
              <a:rPr lang="en-GB" b="0" i="0" err="1">
                <a:effectLst/>
              </a:rPr>
              <a:t>konferencí</a:t>
            </a:r>
            <a:r>
              <a:rPr lang="en-GB" b="0" i="0">
                <a:effectLst/>
              </a:rPr>
              <a:t>.</a:t>
            </a:r>
          </a:p>
          <a:p>
            <a:pPr>
              <a:spcAft>
                <a:spcPts val="600"/>
              </a:spcAft>
            </a:pPr>
            <a:endParaRPr lang="en-GB"/>
          </a:p>
        </p:txBody>
      </p:sp>
      <p:pic>
        <p:nvPicPr>
          <p:cNvPr id="3074" name="Picture 2" descr="5: Inclusion and exclusion criteria - Systematic Reviews for ...">
            <a:extLst>
              <a:ext uri="{FF2B5EF4-FFF2-40B4-BE49-F238E27FC236}">
                <a16:creationId xmlns:a16="http://schemas.microsoft.com/office/drawing/2014/main" id="{2C17AD65-2F59-D764-7048-A569B337D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004" y="0"/>
            <a:ext cx="5525996" cy="686459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96649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EFC701-B6BE-C5B7-F618-64A64E266B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79DF3A-D4B5-C296-B454-C3031A1972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9503A4-02A2-FAE1-8C73-416D40E1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28" y="152212"/>
            <a:ext cx="10753200" cy="451576"/>
          </a:xfrm>
        </p:spPr>
        <p:txBody>
          <a:bodyPr/>
          <a:lstStyle/>
          <a:p>
            <a:r>
              <a:rPr lang="en-GB" dirty="0" err="1"/>
              <a:t>Vyhledávací</a:t>
            </a:r>
            <a:r>
              <a:rPr lang="en-GB" dirty="0"/>
              <a:t> platformy a </a:t>
            </a:r>
            <a:r>
              <a:rPr lang="en-GB" dirty="0" err="1"/>
              <a:t>databáze</a:t>
            </a:r>
            <a:br>
              <a:rPr lang="en-GB" dirty="0"/>
            </a:b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97F33A-757C-0182-3DC5-0E035CFE7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47" y="768713"/>
            <a:ext cx="10753200" cy="4139998"/>
          </a:xfrm>
        </p:spPr>
        <p:txBody>
          <a:bodyPr/>
          <a:lstStyle/>
          <a:p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Představují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rozhraní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používané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poskytovatelem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různých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elektronických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knih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odborných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periodik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atd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rámci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zpracování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bakalářské</a:t>
            </a:r>
            <a:r>
              <a:rPr lang="en-GB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zvolte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maximálně</a:t>
            </a:r>
            <a:r>
              <a:rPr lang="en-GB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dvě</a:t>
            </a:r>
            <a:r>
              <a:rPr lang="en-GB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vyhledávací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strategii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případě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zvolte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minimálně</a:t>
            </a:r>
            <a:r>
              <a:rPr lang="en-GB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dvě</a:t>
            </a:r>
            <a:r>
              <a:rPr lang="en-GB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mezinárodní</a:t>
            </a:r>
            <a:r>
              <a:rPr lang="en-GB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Přístup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zprostředkován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2400" b="0" i="0" u="none" strike="noStrike" dirty="0">
                <a:solidFill>
                  <a:srgbClr val="002776"/>
                </a:solidFill>
                <a:effectLst/>
                <a:latin typeface="Open Sans" panose="020B0606030504020204" pitchFamily="34" charset="0"/>
                <a:hlinkClick r:id="rId2"/>
              </a:rPr>
              <a:t>https://ezdroje.muni.cz/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kde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možno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využít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.: Web of Science, Scopus, PubMed, Medline (Ovid), Nursing Reference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Center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Plus,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Medvik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6988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8CF8C3-2AA2-4C16-FF5C-539315F50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0B41CF-B879-2D43-2E1A-5B2D9F1EC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B57A57-B2B0-37AD-E6D3-19DD7E2D1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44870"/>
            <a:ext cx="10753200" cy="451576"/>
          </a:xfrm>
        </p:spPr>
        <p:txBody>
          <a:bodyPr/>
          <a:lstStyle/>
          <a:p>
            <a:r>
              <a:rPr lang="en-GB" dirty="0" err="1"/>
              <a:t>Pyramida</a:t>
            </a:r>
            <a:r>
              <a:rPr lang="en-GB" dirty="0"/>
              <a:t> </a:t>
            </a:r>
            <a:r>
              <a:rPr lang="en-GB" dirty="0" err="1"/>
              <a:t>důkazů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A5769E-EA08-7863-B600-A9D091B46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61272"/>
            <a:ext cx="599428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Pyramida</a:t>
            </a:r>
            <a:r>
              <a:rPr lang="en-GB" sz="1800" dirty="0"/>
              <a:t> </a:t>
            </a:r>
            <a:r>
              <a:rPr lang="en-GB" sz="1800" dirty="0" err="1"/>
              <a:t>důkazů</a:t>
            </a:r>
            <a:r>
              <a:rPr lang="en-GB" sz="1800" dirty="0"/>
              <a:t> je model,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ukazuje</a:t>
            </a:r>
            <a:r>
              <a:rPr lang="en-GB" sz="1800" dirty="0"/>
              <a:t> </a:t>
            </a:r>
            <a:r>
              <a:rPr lang="en-GB" sz="1800" dirty="0" err="1"/>
              <a:t>různé</a:t>
            </a:r>
            <a:r>
              <a:rPr lang="en-GB" sz="1800" dirty="0"/>
              <a:t> </a:t>
            </a:r>
            <a:r>
              <a:rPr lang="en-GB" sz="1800" dirty="0" err="1"/>
              <a:t>úrovně</a:t>
            </a:r>
            <a:r>
              <a:rPr lang="en-GB" sz="1800" dirty="0"/>
              <a:t> </a:t>
            </a:r>
            <a:r>
              <a:rPr lang="en-GB" sz="1800" dirty="0" err="1"/>
              <a:t>důkazů</a:t>
            </a:r>
            <a:r>
              <a:rPr lang="en-GB" sz="1800" dirty="0"/>
              <a:t> a </a:t>
            </a:r>
            <a:r>
              <a:rPr lang="en-GB" sz="1800" dirty="0" err="1"/>
              <a:t>zdroje</a:t>
            </a:r>
            <a:r>
              <a:rPr lang="en-GB" sz="1800" dirty="0"/>
              <a:t>, </a:t>
            </a:r>
            <a:r>
              <a:rPr lang="en-GB" sz="1800" dirty="0" err="1"/>
              <a:t>ve</a:t>
            </a:r>
            <a:r>
              <a:rPr lang="en-GB" sz="1800" dirty="0"/>
              <a:t> </a:t>
            </a:r>
            <a:r>
              <a:rPr lang="en-GB" sz="1800" dirty="0" err="1"/>
              <a:t>kterých</a:t>
            </a:r>
            <a:r>
              <a:rPr lang="en-GB" sz="1800" dirty="0"/>
              <a:t> je </a:t>
            </a:r>
            <a:r>
              <a:rPr lang="en-GB" sz="1800" dirty="0" err="1"/>
              <a:t>můžete</a:t>
            </a:r>
            <a:r>
              <a:rPr lang="en-GB" sz="1800" dirty="0"/>
              <a:t> </a:t>
            </a:r>
            <a:r>
              <a:rPr lang="en-GB" sz="1800" dirty="0" err="1"/>
              <a:t>vyhledat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Pyramida</a:t>
            </a:r>
            <a:r>
              <a:rPr lang="en-GB" sz="1800" dirty="0"/>
              <a:t> </a:t>
            </a:r>
            <a:r>
              <a:rPr lang="en-GB" sz="1800" dirty="0" err="1"/>
              <a:t>důkazů</a:t>
            </a:r>
            <a:r>
              <a:rPr lang="en-GB" sz="1800" dirty="0"/>
              <a:t> </a:t>
            </a:r>
            <a:r>
              <a:rPr lang="en-GB" sz="1800" dirty="0" err="1"/>
              <a:t>ukazuje</a:t>
            </a:r>
            <a:r>
              <a:rPr lang="en-GB" sz="1800" dirty="0"/>
              <a:t> </a:t>
            </a:r>
            <a:r>
              <a:rPr lang="en-GB" sz="1800" dirty="0" err="1"/>
              <a:t>různé</a:t>
            </a:r>
            <a:r>
              <a:rPr lang="en-GB" sz="1800" dirty="0"/>
              <a:t> </a:t>
            </a:r>
            <a:r>
              <a:rPr lang="en-GB" sz="1800" dirty="0" err="1"/>
              <a:t>úrovně</a:t>
            </a:r>
            <a:r>
              <a:rPr lang="en-GB" sz="1800" dirty="0"/>
              <a:t> </a:t>
            </a:r>
            <a:r>
              <a:rPr lang="en-GB" sz="1800" dirty="0" err="1"/>
              <a:t>důkazů</a:t>
            </a:r>
            <a:r>
              <a:rPr lang="en-GB" sz="1800" dirty="0"/>
              <a:t>. </a:t>
            </a:r>
            <a:r>
              <a:rPr lang="en-GB" sz="1800" dirty="0" err="1"/>
              <a:t>Důkazy</a:t>
            </a:r>
            <a:r>
              <a:rPr lang="en-GB" sz="1800" dirty="0"/>
              <a:t> z </a:t>
            </a:r>
            <a:r>
              <a:rPr lang="en-GB" sz="1800" dirty="0" err="1"/>
              <a:t>vyšších</a:t>
            </a:r>
            <a:r>
              <a:rPr lang="en-GB" sz="1800" dirty="0"/>
              <a:t> </a:t>
            </a:r>
            <a:r>
              <a:rPr lang="en-GB" sz="1800" dirty="0" err="1"/>
              <a:t>úrovní</a:t>
            </a:r>
            <a:r>
              <a:rPr lang="en-GB" sz="1800" dirty="0"/>
              <a:t> </a:t>
            </a:r>
            <a:r>
              <a:rPr lang="en-GB" sz="1800" dirty="0" err="1"/>
              <a:t>nám</a:t>
            </a:r>
            <a:r>
              <a:rPr lang="en-GB" sz="1800" dirty="0"/>
              <a:t> </a:t>
            </a:r>
            <a:r>
              <a:rPr lang="en-GB" sz="1800" dirty="0" err="1"/>
              <a:t>poskytují</a:t>
            </a:r>
            <a:r>
              <a:rPr lang="en-GB" sz="1800" dirty="0"/>
              <a:t> </a:t>
            </a:r>
            <a:r>
              <a:rPr lang="en-GB" sz="1800" dirty="0" err="1"/>
              <a:t>větší</a:t>
            </a:r>
            <a:r>
              <a:rPr lang="en-GB" sz="1800" dirty="0"/>
              <a:t> </a:t>
            </a:r>
            <a:r>
              <a:rPr lang="en-GB" sz="1800" dirty="0" err="1"/>
              <a:t>jistotu</a:t>
            </a:r>
            <a:r>
              <a:rPr lang="en-GB" sz="1800" dirty="0"/>
              <a:t> </a:t>
            </a:r>
            <a:r>
              <a:rPr lang="en-GB" sz="1800" dirty="0" err="1"/>
              <a:t>než</a:t>
            </a:r>
            <a:r>
              <a:rPr lang="en-GB" sz="1800" dirty="0"/>
              <a:t> </a:t>
            </a:r>
            <a:r>
              <a:rPr lang="en-GB" sz="1800" dirty="0" err="1"/>
              <a:t>informace</a:t>
            </a:r>
            <a:r>
              <a:rPr lang="en-GB" sz="1800" dirty="0"/>
              <a:t> z </a:t>
            </a:r>
            <a:r>
              <a:rPr lang="en-GB" sz="1800" dirty="0" err="1"/>
              <a:t>nižších</a:t>
            </a:r>
            <a:r>
              <a:rPr lang="en-GB" sz="1800" dirty="0"/>
              <a:t> </a:t>
            </a:r>
            <a:r>
              <a:rPr lang="en-GB" sz="1800" dirty="0" err="1"/>
              <a:t>úrovní</a:t>
            </a:r>
            <a:r>
              <a:rPr lang="en-GB" sz="1800" dirty="0"/>
              <a:t>. 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Chcete</a:t>
            </a:r>
            <a:r>
              <a:rPr lang="en-GB" sz="1800" dirty="0"/>
              <a:t>-li </a:t>
            </a:r>
            <a:r>
              <a:rPr lang="en-GB" sz="1800" dirty="0" err="1"/>
              <a:t>tedy</a:t>
            </a:r>
            <a:r>
              <a:rPr lang="en-GB" sz="1800" dirty="0"/>
              <a:t> </a:t>
            </a:r>
            <a:r>
              <a:rPr lang="en-GB" sz="1800" dirty="0" err="1"/>
              <a:t>najít</a:t>
            </a:r>
            <a:r>
              <a:rPr lang="en-GB" sz="1800" dirty="0"/>
              <a:t> </a:t>
            </a:r>
            <a:r>
              <a:rPr lang="en-GB" sz="1800" dirty="0" err="1"/>
              <a:t>nejlepší</a:t>
            </a:r>
            <a:r>
              <a:rPr lang="en-GB" sz="1800" dirty="0"/>
              <a:t> </a:t>
            </a:r>
            <a:r>
              <a:rPr lang="en-GB" sz="1800" dirty="0" err="1"/>
              <a:t>dostupné</a:t>
            </a:r>
            <a:r>
              <a:rPr lang="en-GB" sz="1800" dirty="0"/>
              <a:t> </a:t>
            </a:r>
            <a:r>
              <a:rPr lang="en-GB" sz="1800" dirty="0" err="1"/>
              <a:t>důkazy</a:t>
            </a:r>
            <a:r>
              <a:rPr lang="en-GB" sz="1800" dirty="0"/>
              <a:t>, </a:t>
            </a:r>
            <a:r>
              <a:rPr lang="en-GB" sz="1800" dirty="0" err="1"/>
              <a:t>měli</a:t>
            </a:r>
            <a:r>
              <a:rPr lang="en-GB" sz="1800" dirty="0"/>
              <a:t> </a:t>
            </a:r>
            <a:r>
              <a:rPr lang="en-GB" sz="1800" dirty="0" err="1"/>
              <a:t>byste</a:t>
            </a:r>
            <a:r>
              <a:rPr lang="en-GB" sz="1800" dirty="0"/>
              <a:t> </a:t>
            </a:r>
            <a:r>
              <a:rPr lang="en-GB" sz="1800" dirty="0" err="1"/>
              <a:t>vždy</a:t>
            </a:r>
            <a:r>
              <a:rPr lang="en-GB" sz="1800" dirty="0"/>
              <a:t> </a:t>
            </a:r>
            <a:r>
              <a:rPr lang="en-GB" sz="1800" dirty="0" err="1"/>
              <a:t>začít</a:t>
            </a:r>
            <a:r>
              <a:rPr lang="en-GB" sz="1800" dirty="0"/>
              <a:t> </a:t>
            </a:r>
            <a:r>
              <a:rPr lang="en-GB" sz="1800" dirty="0" err="1"/>
              <a:t>hledat</a:t>
            </a:r>
            <a:r>
              <a:rPr lang="en-GB" sz="1800" dirty="0"/>
              <a:t> </a:t>
            </a:r>
            <a:r>
              <a:rPr lang="en-GB" sz="1800" dirty="0" err="1"/>
              <a:t>důkazy</a:t>
            </a:r>
            <a:r>
              <a:rPr lang="en-GB" sz="1800" dirty="0"/>
              <a:t> z </a:t>
            </a:r>
            <a:r>
              <a:rPr lang="en-GB" sz="1800" dirty="0" err="1"/>
              <a:t>nejvyšší</a:t>
            </a:r>
            <a:r>
              <a:rPr lang="en-GB" sz="1800" dirty="0"/>
              <a:t> </a:t>
            </a:r>
            <a:r>
              <a:rPr lang="en-GB" sz="1800" dirty="0" err="1"/>
              <a:t>možné</a:t>
            </a:r>
            <a:r>
              <a:rPr lang="en-GB" sz="1800" dirty="0"/>
              <a:t> </a:t>
            </a:r>
            <a:r>
              <a:rPr lang="en-GB" sz="1800" dirty="0" err="1"/>
              <a:t>úrovně</a:t>
            </a:r>
            <a:r>
              <a:rPr lang="en-GB" sz="1800" dirty="0"/>
              <a:t> a </a:t>
            </a:r>
            <a:r>
              <a:rPr lang="en-GB" sz="1800" dirty="0" err="1"/>
              <a:t>teprve</a:t>
            </a:r>
            <a:r>
              <a:rPr lang="en-GB" sz="1800" dirty="0"/>
              <a:t> </a:t>
            </a:r>
            <a:r>
              <a:rPr lang="en-GB" sz="1800" dirty="0" err="1"/>
              <a:t>poté</a:t>
            </a:r>
            <a:r>
              <a:rPr lang="en-GB" sz="1800" dirty="0"/>
              <a:t> </a:t>
            </a:r>
            <a:r>
              <a:rPr lang="en-GB" sz="1800" dirty="0" err="1"/>
              <a:t>přejít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úroveň</a:t>
            </a:r>
            <a:r>
              <a:rPr lang="en-GB" sz="1800" dirty="0"/>
              <a:t> </a:t>
            </a:r>
            <a:r>
              <a:rPr lang="en-GB" sz="1800" dirty="0" err="1"/>
              <a:t>nižší</a:t>
            </a:r>
            <a:r>
              <a:rPr lang="en-GB" sz="1800" dirty="0"/>
              <a:t>. 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C57110-2952-A9AA-DD73-A2A544E6BB15}"/>
              </a:ext>
            </a:extLst>
          </p:cNvPr>
          <p:cNvSpPr txBox="1"/>
          <p:nvPr/>
        </p:nvSpPr>
        <p:spPr>
          <a:xfrm>
            <a:off x="977153" y="5150782"/>
            <a:ext cx="876748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1" dirty="0" err="1"/>
              <a:t>Poznámka</a:t>
            </a:r>
            <a:r>
              <a:rPr lang="en-GB" sz="1600" b="1" dirty="0"/>
              <a:t>! </a:t>
            </a:r>
            <a:br>
              <a:rPr lang="cs-CZ" sz="1600" b="1" dirty="0"/>
            </a:br>
            <a:r>
              <a:rPr lang="en-GB" sz="1600" dirty="0" err="1"/>
              <a:t>Pyramida</a:t>
            </a:r>
            <a:r>
              <a:rPr lang="en-GB" sz="1600" dirty="0"/>
              <a:t> 6S </a:t>
            </a:r>
            <a:r>
              <a:rPr lang="en-GB" sz="1600" dirty="0" err="1"/>
              <a:t>ukazuje</a:t>
            </a:r>
            <a:r>
              <a:rPr lang="en-GB" sz="1600" dirty="0"/>
              <a:t> </a:t>
            </a:r>
            <a:r>
              <a:rPr lang="en-GB" sz="1600" dirty="0" err="1"/>
              <a:t>míru</a:t>
            </a:r>
            <a:r>
              <a:rPr lang="en-GB" sz="1600" dirty="0"/>
              <a:t> </a:t>
            </a:r>
            <a:r>
              <a:rPr lang="en-GB" sz="1600" dirty="0" err="1"/>
              <a:t>shrnutí</a:t>
            </a:r>
            <a:r>
              <a:rPr lang="en-GB" sz="1600" dirty="0"/>
              <a:t> </a:t>
            </a:r>
            <a:r>
              <a:rPr lang="en-GB" sz="1600" dirty="0" err="1"/>
              <a:t>důkazů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různých</a:t>
            </a:r>
            <a:r>
              <a:rPr lang="en-GB" sz="1600" dirty="0"/>
              <a:t> </a:t>
            </a:r>
            <a:r>
              <a:rPr lang="en-GB" sz="1600" dirty="0" err="1"/>
              <a:t>úrovních</a:t>
            </a:r>
            <a:r>
              <a:rPr lang="en-GB" sz="1600" dirty="0"/>
              <a:t>. I </a:t>
            </a:r>
            <a:r>
              <a:rPr lang="en-GB" sz="1600" dirty="0" err="1"/>
              <a:t>když</a:t>
            </a:r>
            <a:r>
              <a:rPr lang="en-GB" sz="1600" dirty="0"/>
              <a:t> je </a:t>
            </a:r>
            <a:r>
              <a:rPr lang="en-GB" sz="1600" dirty="0" err="1"/>
              <a:t>sekundární</a:t>
            </a:r>
            <a:r>
              <a:rPr lang="en-GB" sz="1600" dirty="0"/>
              <a:t> </a:t>
            </a:r>
            <a:r>
              <a:rPr lang="en-GB" sz="1600" dirty="0" err="1"/>
              <a:t>výzkum</a:t>
            </a:r>
            <a:r>
              <a:rPr lang="en-GB" sz="1600" dirty="0"/>
              <a:t> </a:t>
            </a:r>
            <a:endParaRPr lang="cs-CZ" sz="1600" dirty="0"/>
          </a:p>
          <a:p>
            <a:r>
              <a:rPr lang="en-GB" sz="1600" dirty="0"/>
              <a:t>(5 </a:t>
            </a:r>
            <a:r>
              <a:rPr lang="en-GB" sz="1600" dirty="0" err="1"/>
              <a:t>nejvyšších</a:t>
            </a:r>
            <a:r>
              <a:rPr lang="en-GB" sz="1600" dirty="0"/>
              <a:t> </a:t>
            </a:r>
            <a:r>
              <a:rPr lang="en-GB" sz="1600" dirty="0" err="1"/>
              <a:t>úrovní</a:t>
            </a:r>
            <a:r>
              <a:rPr lang="en-GB" sz="1600" dirty="0"/>
              <a:t>) </a:t>
            </a:r>
            <a:r>
              <a:rPr lang="en-GB" sz="1600" dirty="0" err="1"/>
              <a:t>předem</a:t>
            </a:r>
            <a:r>
              <a:rPr lang="en-GB" sz="1600" dirty="0"/>
              <a:t> </a:t>
            </a:r>
            <a:r>
              <a:rPr lang="en-GB" sz="1600" dirty="0" err="1"/>
              <a:t>zhodnocen</a:t>
            </a:r>
            <a:r>
              <a:rPr lang="en-GB" sz="1600" dirty="0"/>
              <a:t>, </a:t>
            </a:r>
            <a:r>
              <a:rPr lang="en-GB" sz="1600" dirty="0" err="1"/>
              <a:t>nezaručuje</a:t>
            </a:r>
            <a:r>
              <a:rPr lang="en-GB" sz="1600" dirty="0"/>
              <a:t> to </a:t>
            </a:r>
            <a:r>
              <a:rPr lang="en-GB" sz="1600" dirty="0" err="1"/>
              <a:t>jeho</a:t>
            </a:r>
            <a:r>
              <a:rPr lang="en-GB" sz="1600" dirty="0"/>
              <a:t> </a:t>
            </a:r>
            <a:r>
              <a:rPr lang="en-GB" sz="1600" dirty="0" err="1"/>
              <a:t>kvalitu</a:t>
            </a:r>
            <a:r>
              <a:rPr lang="en-GB" sz="1600" dirty="0"/>
              <a:t>. Bez </a:t>
            </a:r>
            <a:r>
              <a:rPr lang="en-GB" sz="1600" dirty="0" err="1"/>
              <a:t>ohledu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to, </a:t>
            </a:r>
            <a:r>
              <a:rPr lang="en-GB" sz="1600" dirty="0" err="1"/>
              <a:t>jaký</a:t>
            </a:r>
            <a:r>
              <a:rPr lang="en-GB" sz="1600" dirty="0"/>
              <a:t> </a:t>
            </a:r>
            <a:r>
              <a:rPr lang="en-GB" sz="1600" dirty="0" err="1"/>
              <a:t>typ</a:t>
            </a:r>
            <a:r>
              <a:rPr lang="en-GB" sz="1600" dirty="0"/>
              <a:t> </a:t>
            </a:r>
            <a:r>
              <a:rPr lang="en-GB" sz="1600" dirty="0" err="1"/>
              <a:t>poznatků</a:t>
            </a:r>
            <a:r>
              <a:rPr lang="en-GB" sz="1600" dirty="0"/>
              <a:t> </a:t>
            </a:r>
            <a:r>
              <a:rPr lang="en-GB" sz="1600" dirty="0" err="1"/>
              <a:t>použijete</a:t>
            </a:r>
            <a:r>
              <a:rPr lang="en-GB" sz="1600" dirty="0"/>
              <a:t>, </a:t>
            </a:r>
            <a:r>
              <a:rPr lang="en-GB" sz="1600" dirty="0" err="1"/>
              <a:t>vždy</a:t>
            </a:r>
            <a:r>
              <a:rPr lang="en-GB" sz="1600" dirty="0"/>
              <a:t> </a:t>
            </a:r>
            <a:r>
              <a:rPr lang="en-GB" sz="1600" dirty="0" err="1"/>
              <a:t>budete</a:t>
            </a:r>
            <a:r>
              <a:rPr lang="en-GB" sz="1600" dirty="0"/>
              <a:t> </a:t>
            </a:r>
            <a:r>
              <a:rPr lang="en-GB" sz="1600" dirty="0" err="1"/>
              <a:t>muset</a:t>
            </a:r>
            <a:r>
              <a:rPr lang="en-GB" sz="1600" dirty="0"/>
              <a:t> </a:t>
            </a:r>
            <a:r>
              <a:rPr lang="en-GB" sz="1600" dirty="0" err="1"/>
              <a:t>posoudit</a:t>
            </a:r>
            <a:r>
              <a:rPr lang="en-GB" sz="1600" dirty="0"/>
              <a:t> </a:t>
            </a:r>
            <a:r>
              <a:rPr lang="en-GB" sz="1600" dirty="0" err="1"/>
              <a:t>metodologickou</a:t>
            </a:r>
            <a:r>
              <a:rPr lang="en-GB" sz="1600" dirty="0"/>
              <a:t> </a:t>
            </a:r>
            <a:r>
              <a:rPr lang="en-GB" sz="1600" dirty="0" err="1"/>
              <a:t>kvalitu</a:t>
            </a:r>
            <a:r>
              <a:rPr lang="en-GB" sz="1600" dirty="0"/>
              <a:t> a </a:t>
            </a:r>
            <a:r>
              <a:rPr lang="en-GB" sz="1600" dirty="0" err="1"/>
              <a:t>relevanci</a:t>
            </a:r>
            <a:r>
              <a:rPr lang="en-GB" sz="1600" dirty="0"/>
              <a:t> pro </a:t>
            </a:r>
            <a:r>
              <a:rPr lang="en-GB" sz="1600" dirty="0" err="1"/>
              <a:t>praxi</a:t>
            </a:r>
            <a:r>
              <a:rPr lang="en-GB" sz="1600" dirty="0"/>
              <a:t>. 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B26B3B3-8DA0-F1E7-E10F-E00D2570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674" y="0"/>
            <a:ext cx="2799214" cy="187101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934EEDB-E36D-8639-A0F2-D68DB5704779}"/>
              </a:ext>
            </a:extLst>
          </p:cNvPr>
          <p:cNvSpPr txBox="1"/>
          <p:nvPr/>
        </p:nvSpPr>
        <p:spPr>
          <a:xfrm>
            <a:off x="9018493" y="1871015"/>
            <a:ext cx="31735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hlinkClick r:id="rId3"/>
              </a:rPr>
              <a:t>Hierarchical Organization of Clinical Research Evidence - YouTube</a:t>
            </a:r>
            <a:endParaRPr lang="en-GB" sz="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4DDDEF-D040-5526-573F-6CC83F5B6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770" y="2370063"/>
            <a:ext cx="4510430" cy="265595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5732B95-BE60-30DD-5587-0CE21E5957B7}"/>
              </a:ext>
            </a:extLst>
          </p:cNvPr>
          <p:cNvSpPr txBox="1"/>
          <p:nvPr/>
        </p:nvSpPr>
        <p:spPr>
          <a:xfrm rot="17737995">
            <a:off x="6592617" y="3654870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Kvalita důkazů</a:t>
            </a:r>
            <a:endParaRPr lang="en-GB" sz="1400" dirty="0" err="1">
              <a:latin typeface="+mn-lt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58653DC-C585-80DC-7D9E-7A1F2190D1F8}"/>
              </a:ext>
            </a:extLst>
          </p:cNvPr>
          <p:cNvCxnSpPr>
            <a:cxnSpLocks/>
          </p:cNvCxnSpPr>
          <p:nvPr/>
        </p:nvCxnSpPr>
        <p:spPr bwMode="auto">
          <a:xfrm flipV="1">
            <a:off x="6983506" y="2461017"/>
            <a:ext cx="1155952" cy="236199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00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46992B-8811-F42A-2225-068C78619C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A8EB82-88A9-D47C-C718-10797DE57D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67A0A7-9C50-21EA-DF96-10156DA4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vědeckých důkazů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775C54-2355-3D7F-DEB3-FA0E525CB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NEJLEPŠÍ VĚDECKÉ DŮKAZY:</a:t>
            </a:r>
          </a:p>
          <a:p>
            <a:pPr marL="586350" indent="-514350">
              <a:buAutoNum type="arabicPeriod"/>
            </a:pPr>
            <a:r>
              <a:rPr lang="cs-CZ" dirty="0"/>
              <a:t>Randomizované kontrolované studie, experimentální studie (systematické </a:t>
            </a:r>
            <a:r>
              <a:rPr lang="cs-CZ" dirty="0" err="1"/>
              <a:t>review</a:t>
            </a:r>
            <a:r>
              <a:rPr lang="cs-CZ" dirty="0"/>
              <a:t>)</a:t>
            </a:r>
          </a:p>
          <a:p>
            <a:pPr marL="586350" indent="-514350">
              <a:buAutoNum type="arabicPeriod"/>
            </a:pPr>
            <a:r>
              <a:rPr lang="cs-CZ" dirty="0"/>
              <a:t>Observační studie</a:t>
            </a:r>
          </a:p>
          <a:p>
            <a:pPr marL="586350" indent="-514350">
              <a:buAutoNum type="arabicPeriod"/>
            </a:pPr>
            <a:r>
              <a:rPr lang="cs-CZ" dirty="0"/>
              <a:t>Kazuistiky </a:t>
            </a:r>
          </a:p>
          <a:p>
            <a:pPr marL="586350" indent="-514350">
              <a:buAutoNum type="arabicPeriod"/>
            </a:pPr>
            <a:r>
              <a:rPr lang="cs-CZ" dirty="0"/>
              <a:t>Názory expertů </a:t>
            </a:r>
          </a:p>
          <a:p>
            <a:pPr marL="586350" indent="-514350">
              <a:buAutoNum type="arabicPeriod"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301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115CE8-E52C-C43F-284D-B846057AC8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659E86-D7A1-8AFA-F6DB-341D4DAFC2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19A410-33AC-FF12-0A8D-0BE3C269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31357"/>
            <a:ext cx="10753200" cy="451576"/>
          </a:xfrm>
        </p:spPr>
        <p:txBody>
          <a:bodyPr/>
          <a:lstStyle/>
          <a:p>
            <a:r>
              <a:rPr lang="en-GB" dirty="0" err="1"/>
              <a:t>Vyhledávání</a:t>
            </a:r>
            <a:r>
              <a:rPr lang="en-GB" dirty="0"/>
              <a:t> </a:t>
            </a:r>
            <a:r>
              <a:rPr lang="en-GB" dirty="0" err="1"/>
              <a:t>literatury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498C48-E0A5-D25D-49C0-C4A5FF1C6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60933"/>
            <a:ext cx="10753200" cy="55970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Chcete</a:t>
            </a:r>
            <a:r>
              <a:rPr lang="en-GB" sz="1800" dirty="0"/>
              <a:t>-li </a:t>
            </a:r>
            <a:r>
              <a:rPr lang="en-GB" sz="1800" dirty="0" err="1"/>
              <a:t>najít</a:t>
            </a:r>
            <a:r>
              <a:rPr lang="en-GB" sz="1800" dirty="0"/>
              <a:t> </a:t>
            </a:r>
            <a:r>
              <a:rPr lang="en-GB" sz="1800" dirty="0" err="1"/>
              <a:t>odpověď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svou</a:t>
            </a:r>
            <a:r>
              <a:rPr lang="en-GB" sz="1800" dirty="0"/>
              <a:t> </a:t>
            </a:r>
            <a:r>
              <a:rPr lang="en-GB" sz="1800" dirty="0" err="1"/>
              <a:t>otázku</a:t>
            </a:r>
            <a:r>
              <a:rPr lang="en-GB" sz="1800" dirty="0"/>
              <a:t> - </a:t>
            </a:r>
            <a:r>
              <a:rPr lang="en-GB" sz="1800" dirty="0" err="1"/>
              <a:t>nejlepší</a:t>
            </a:r>
            <a:r>
              <a:rPr lang="en-GB" sz="1800" dirty="0"/>
              <a:t> </a:t>
            </a:r>
            <a:r>
              <a:rPr lang="en-GB" sz="1800" dirty="0" err="1"/>
              <a:t>důkaz</a:t>
            </a:r>
            <a:r>
              <a:rPr lang="cs-CZ" sz="1800" dirty="0"/>
              <a:t>, </a:t>
            </a:r>
            <a:r>
              <a:rPr lang="en-GB" sz="1800" dirty="0"/>
              <a:t> </a:t>
            </a:r>
            <a:r>
              <a:rPr lang="en-GB" sz="1800" dirty="0" err="1"/>
              <a:t>musíte</a:t>
            </a:r>
            <a:r>
              <a:rPr lang="en-GB" sz="1800" dirty="0"/>
              <a:t> </a:t>
            </a:r>
            <a:r>
              <a:rPr lang="en-GB" sz="1800" dirty="0" err="1"/>
              <a:t>nejčastěji</a:t>
            </a:r>
            <a:r>
              <a:rPr lang="en-GB" sz="1800" dirty="0"/>
              <a:t> </a:t>
            </a:r>
            <a:r>
              <a:rPr lang="en-GB" sz="1800" dirty="0" err="1"/>
              <a:t>provést</a:t>
            </a:r>
            <a:r>
              <a:rPr lang="en-GB" sz="1800" dirty="0"/>
              <a:t> </a:t>
            </a:r>
            <a:r>
              <a:rPr lang="en-GB" sz="1800" dirty="0" err="1"/>
              <a:t>rešerši</a:t>
            </a:r>
            <a:r>
              <a:rPr lang="en-GB" sz="1800" dirty="0"/>
              <a:t> </a:t>
            </a:r>
            <a:r>
              <a:rPr lang="en-GB" sz="1800" dirty="0" err="1"/>
              <a:t>literatury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Rešerše</a:t>
            </a:r>
            <a:r>
              <a:rPr lang="en-GB" sz="1800" dirty="0"/>
              <a:t> </a:t>
            </a:r>
            <a:r>
              <a:rPr lang="en-GB" sz="1800" dirty="0" err="1"/>
              <a:t>literatury</a:t>
            </a:r>
            <a:r>
              <a:rPr lang="en-GB" sz="1800" dirty="0"/>
              <a:t> </a:t>
            </a:r>
            <a:r>
              <a:rPr lang="en-GB" sz="1800" dirty="0" err="1"/>
              <a:t>bude</a:t>
            </a:r>
            <a:r>
              <a:rPr lang="en-GB" sz="1800" dirty="0"/>
              <a:t> </a:t>
            </a:r>
            <a:r>
              <a:rPr lang="en-GB" sz="1800" dirty="0" err="1"/>
              <a:t>různě</a:t>
            </a:r>
            <a:r>
              <a:rPr lang="en-GB" sz="1800" dirty="0"/>
              <a:t> </a:t>
            </a:r>
            <a:r>
              <a:rPr lang="en-GB" sz="1800" dirty="0" err="1"/>
              <a:t>složitá</a:t>
            </a:r>
            <a:r>
              <a:rPr lang="en-GB" sz="1800" dirty="0"/>
              <a:t>. Na </a:t>
            </a:r>
            <a:r>
              <a:rPr lang="en-GB" sz="1800" dirty="0" err="1"/>
              <a:t>jedné</a:t>
            </a:r>
            <a:r>
              <a:rPr lang="en-GB" sz="1800" dirty="0"/>
              <a:t> </a:t>
            </a:r>
            <a:r>
              <a:rPr lang="en-GB" sz="1800" dirty="0" err="1"/>
              <a:t>straně</a:t>
            </a:r>
            <a:r>
              <a:rPr lang="en-GB" sz="1800" dirty="0"/>
              <a:t> </a:t>
            </a:r>
            <a:r>
              <a:rPr lang="cs-CZ" sz="1800" dirty="0"/>
              <a:t>je</a:t>
            </a:r>
            <a:r>
              <a:rPr lang="en-GB" sz="1800" dirty="0"/>
              <a:t> </a:t>
            </a:r>
            <a:r>
              <a:rPr lang="en-GB" sz="1800" dirty="0" err="1"/>
              <a:t>stručné</a:t>
            </a:r>
            <a:r>
              <a:rPr lang="en-GB" sz="1800" dirty="0"/>
              <a:t> a </a:t>
            </a:r>
            <a:r>
              <a:rPr lang="en-GB" sz="1800" dirty="0" err="1"/>
              <a:t>snadné</a:t>
            </a:r>
            <a:r>
              <a:rPr lang="en-GB" sz="1800" dirty="0"/>
              <a:t>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b="1" dirty="0"/>
              <a:t>v </a:t>
            </a:r>
            <a:r>
              <a:rPr lang="en-GB" sz="1800" b="1" dirty="0" err="1"/>
              <a:t>jednom</a:t>
            </a:r>
            <a:r>
              <a:rPr lang="en-GB" sz="1800" b="1" dirty="0"/>
              <a:t> </a:t>
            </a:r>
            <a:r>
              <a:rPr lang="en-GB" sz="1800" b="1" dirty="0" err="1"/>
              <a:t>elektronickém</a:t>
            </a:r>
            <a:r>
              <a:rPr lang="en-GB" sz="1800" b="1" dirty="0"/>
              <a:t> </a:t>
            </a:r>
            <a:r>
              <a:rPr lang="en-GB" sz="1800" b="1" dirty="0" err="1"/>
              <a:t>zdroji</a:t>
            </a:r>
            <a:r>
              <a:rPr lang="en-GB" sz="1800" dirty="0"/>
              <a:t>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může</a:t>
            </a:r>
            <a:r>
              <a:rPr lang="en-GB" sz="1800" dirty="0"/>
              <a:t> </a:t>
            </a:r>
            <a:r>
              <a:rPr lang="en-GB" sz="1800" dirty="0" err="1"/>
              <a:t>mít</a:t>
            </a:r>
            <a:r>
              <a:rPr lang="en-GB" sz="1800" dirty="0"/>
              <a:t> </a:t>
            </a:r>
            <a:r>
              <a:rPr lang="en-GB" sz="1800" dirty="0" err="1"/>
              <a:t>dokonce</a:t>
            </a:r>
            <a:r>
              <a:rPr lang="en-GB" sz="1800" dirty="0"/>
              <a:t> </a:t>
            </a:r>
            <a:r>
              <a:rPr lang="en-GB" sz="1800" dirty="0" err="1"/>
              <a:t>zabudované</a:t>
            </a:r>
            <a:r>
              <a:rPr lang="en-GB" sz="1800" dirty="0"/>
              <a:t> </a:t>
            </a:r>
            <a:r>
              <a:rPr lang="en-GB" sz="1800" dirty="0" err="1"/>
              <a:t>funkce</a:t>
            </a:r>
            <a:r>
              <a:rPr lang="en-GB" sz="1800" dirty="0"/>
              <a:t> </a:t>
            </a:r>
            <a:r>
              <a:rPr lang="en-GB" sz="1800" dirty="0" err="1"/>
              <a:t>nápovědy</a:t>
            </a:r>
            <a:r>
              <a:rPr lang="en-GB" sz="1800" dirty="0"/>
              <a:t> </a:t>
            </a:r>
            <a:r>
              <a:rPr lang="cs-CZ" sz="1800" dirty="0"/>
              <a:t>– </a:t>
            </a:r>
            <a:r>
              <a:rPr lang="en-GB" sz="1800" dirty="0" err="1"/>
              <a:t>obvykle</a:t>
            </a:r>
            <a:r>
              <a:rPr lang="en-GB" sz="1800" dirty="0"/>
              <a:t> </a:t>
            </a:r>
            <a:r>
              <a:rPr lang="en-GB" sz="1800" dirty="0" err="1"/>
              <a:t>zdroje</a:t>
            </a:r>
            <a:r>
              <a:rPr lang="en-GB" sz="1800" dirty="0"/>
              <a:t> v </a:t>
            </a:r>
            <a:r>
              <a:rPr lang="en-GB" sz="1800" dirty="0" err="1"/>
              <a:t>nejvyšších</a:t>
            </a:r>
            <a:r>
              <a:rPr lang="en-GB" sz="1800" dirty="0"/>
              <a:t> </a:t>
            </a:r>
            <a:r>
              <a:rPr lang="en-GB" sz="1800" dirty="0" err="1"/>
              <a:t>úrovních</a:t>
            </a:r>
            <a:r>
              <a:rPr lang="en-GB" sz="1800" dirty="0"/>
              <a:t> </a:t>
            </a:r>
            <a:r>
              <a:rPr lang="en-GB" sz="1800" dirty="0" err="1"/>
              <a:t>pyramidy</a:t>
            </a:r>
            <a:r>
              <a:rPr lang="en-GB" sz="1800" dirty="0"/>
              <a:t> </a:t>
            </a:r>
            <a:r>
              <a:rPr lang="en-GB" sz="1800" dirty="0" err="1"/>
              <a:t>důkazů</a:t>
            </a:r>
            <a:r>
              <a:rPr lang="en-GB" sz="1800" dirty="0"/>
              <a:t>. 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</a:rPr>
              <a:t>To je </a:t>
            </a:r>
            <a:r>
              <a:rPr lang="en-GB" sz="1800" dirty="0" err="1">
                <a:solidFill>
                  <a:schemeClr val="bg1">
                    <a:lumMod val="75000"/>
                  </a:schemeClr>
                </a:solidFill>
              </a:rPr>
              <a:t>snadné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bg1">
                    <a:lumMod val="75000"/>
                  </a:schemeClr>
                </a:solidFill>
              </a:rPr>
              <a:t>jednoduché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</a:rPr>
              <a:t>!</a:t>
            </a:r>
            <a:endParaRPr lang="cs-CZ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Na </a:t>
            </a:r>
            <a:r>
              <a:rPr lang="en-GB" sz="1800" dirty="0" err="1"/>
              <a:t>druhé</a:t>
            </a:r>
            <a:r>
              <a:rPr lang="en-GB" sz="1800" dirty="0"/>
              <a:t> </a:t>
            </a:r>
            <a:r>
              <a:rPr lang="en-GB" sz="1800" dirty="0" err="1"/>
              <a:t>straně</a:t>
            </a:r>
            <a:r>
              <a:rPr lang="en-GB" sz="1800" dirty="0"/>
              <a:t> </a:t>
            </a:r>
            <a:r>
              <a:rPr lang="cs-CZ" sz="1800" dirty="0"/>
              <a:t>jsou</a:t>
            </a:r>
            <a:r>
              <a:rPr lang="en-GB" sz="1800" dirty="0"/>
              <a:t> </a:t>
            </a:r>
            <a:r>
              <a:rPr lang="en-GB" sz="1800" b="1" dirty="0" err="1"/>
              <a:t>složitá</a:t>
            </a:r>
            <a:r>
              <a:rPr lang="en-GB" sz="1800" b="1" dirty="0"/>
              <a:t> </a:t>
            </a:r>
            <a:r>
              <a:rPr lang="en-GB" sz="1800" b="1" dirty="0" err="1"/>
              <a:t>vyhledávání</a:t>
            </a:r>
            <a:r>
              <a:rPr lang="en-GB" sz="1800" b="1" dirty="0"/>
              <a:t> </a:t>
            </a:r>
            <a:r>
              <a:rPr lang="en-GB" sz="1800" b="1" dirty="0" err="1"/>
              <a:t>zahrnující</a:t>
            </a:r>
            <a:r>
              <a:rPr lang="en-GB" sz="1800" b="1" dirty="0"/>
              <a:t> </a:t>
            </a:r>
            <a:r>
              <a:rPr lang="en-GB" sz="1800" b="1" dirty="0" err="1"/>
              <a:t>několik</a:t>
            </a:r>
            <a:r>
              <a:rPr lang="en-GB" sz="1800" b="1" dirty="0"/>
              <a:t> </a:t>
            </a:r>
            <a:r>
              <a:rPr lang="en-GB" sz="1800" b="1" dirty="0" err="1"/>
              <a:t>pojmů</a:t>
            </a:r>
            <a:r>
              <a:rPr lang="en-GB" sz="1800" b="1" dirty="0"/>
              <a:t> se </a:t>
            </a:r>
            <a:r>
              <a:rPr lang="en-GB" sz="1800" b="1" dirty="0" err="1"/>
              <a:t>spoustou</a:t>
            </a:r>
            <a:r>
              <a:rPr lang="en-GB" sz="1800" b="1" dirty="0"/>
              <a:t> synonym a </a:t>
            </a:r>
            <a:r>
              <a:rPr lang="en-GB" sz="1800" b="1" dirty="0" err="1"/>
              <a:t>různých</a:t>
            </a:r>
            <a:r>
              <a:rPr lang="en-GB" sz="1800" b="1" dirty="0"/>
              <a:t> </a:t>
            </a:r>
            <a:r>
              <a:rPr lang="en-GB" sz="1800" b="1" dirty="0" err="1"/>
              <a:t>typů</a:t>
            </a:r>
            <a:r>
              <a:rPr lang="en-GB" sz="1800" b="1" dirty="0"/>
              <a:t> </a:t>
            </a:r>
            <a:r>
              <a:rPr lang="en-GB" sz="1800" b="1" dirty="0" err="1"/>
              <a:t>kombinací</a:t>
            </a:r>
            <a:r>
              <a:rPr lang="en-GB" sz="1800" b="1" dirty="0"/>
              <a:t>.</a:t>
            </a:r>
            <a:r>
              <a:rPr lang="en-GB" sz="1800" dirty="0"/>
              <a:t> </a:t>
            </a:r>
            <a:r>
              <a:rPr lang="en-GB" sz="1800" dirty="0" err="1"/>
              <a:t>Tento</a:t>
            </a:r>
            <a:r>
              <a:rPr lang="en-GB" sz="1800" dirty="0"/>
              <a:t> </a:t>
            </a:r>
            <a:r>
              <a:rPr lang="en-GB" sz="1800" dirty="0" err="1"/>
              <a:t>typ</a:t>
            </a:r>
            <a:r>
              <a:rPr lang="en-GB" sz="1800" dirty="0"/>
              <a:t> </a:t>
            </a:r>
            <a:r>
              <a:rPr lang="en-GB" sz="1800" dirty="0" err="1"/>
              <a:t>rešerše</a:t>
            </a:r>
            <a:r>
              <a:rPr lang="en-GB" sz="1800" dirty="0"/>
              <a:t> </a:t>
            </a:r>
            <a:r>
              <a:rPr lang="en-GB" sz="1800" dirty="0" err="1"/>
              <a:t>literatury</a:t>
            </a:r>
            <a:r>
              <a:rPr lang="en-GB" sz="1800" dirty="0"/>
              <a:t> se </a:t>
            </a:r>
            <a:r>
              <a:rPr lang="en-GB" sz="1800" dirty="0" err="1"/>
              <a:t>může</a:t>
            </a:r>
            <a:r>
              <a:rPr lang="en-GB" sz="1800" dirty="0"/>
              <a:t> </a:t>
            </a:r>
            <a:r>
              <a:rPr lang="en-GB" sz="1800" dirty="0" err="1"/>
              <a:t>skládat</a:t>
            </a:r>
            <a:r>
              <a:rPr lang="en-GB" sz="1800" dirty="0"/>
              <a:t> z </a:t>
            </a:r>
            <a:r>
              <a:rPr lang="en-GB" sz="1800" dirty="0" err="1"/>
              <a:t>několika</a:t>
            </a:r>
            <a:r>
              <a:rPr lang="en-GB" sz="1800" dirty="0"/>
              <a:t> </a:t>
            </a:r>
            <a:r>
              <a:rPr lang="en-GB" sz="1800" dirty="0" err="1"/>
              <a:t>stovek</a:t>
            </a:r>
            <a:r>
              <a:rPr lang="en-GB" sz="1800" dirty="0"/>
              <a:t> </a:t>
            </a:r>
            <a:r>
              <a:rPr lang="en-GB" sz="1800" dirty="0" err="1"/>
              <a:t>vyhledávacích</a:t>
            </a:r>
            <a:r>
              <a:rPr lang="en-GB" sz="1800" dirty="0"/>
              <a:t> </a:t>
            </a:r>
            <a:r>
              <a:rPr lang="en-GB" sz="1800" dirty="0" err="1"/>
              <a:t>řádků</a:t>
            </a:r>
            <a:r>
              <a:rPr lang="en-GB" sz="1800" dirty="0"/>
              <a:t>. </a:t>
            </a:r>
            <a:r>
              <a:rPr lang="en-GB" sz="1800" dirty="0" err="1"/>
              <a:t>Jediný</a:t>
            </a:r>
            <a:r>
              <a:rPr lang="en-GB" sz="1800" dirty="0"/>
              <a:t> </a:t>
            </a:r>
            <a:r>
              <a:rPr lang="en-GB" sz="1800" dirty="0" err="1"/>
              <a:t>chybný</a:t>
            </a:r>
            <a:r>
              <a:rPr lang="en-GB" sz="1800" dirty="0"/>
              <a:t> </a:t>
            </a:r>
            <a:r>
              <a:rPr lang="cs-CZ" sz="1800" dirty="0"/>
              <a:t>krok/</a:t>
            </a:r>
            <a:r>
              <a:rPr lang="en-GB" sz="1800" dirty="0" err="1"/>
              <a:t>překlep</a:t>
            </a:r>
            <a:r>
              <a:rPr lang="en-GB" sz="1800" dirty="0"/>
              <a:t> </a:t>
            </a:r>
            <a:r>
              <a:rPr lang="en-GB" sz="1800" dirty="0" err="1"/>
              <a:t>může</a:t>
            </a:r>
            <a:r>
              <a:rPr lang="en-GB" sz="1800" dirty="0"/>
              <a:t> </a:t>
            </a:r>
            <a:r>
              <a:rPr lang="en-GB" sz="1800" dirty="0" err="1"/>
              <a:t>dramaticky</a:t>
            </a:r>
            <a:r>
              <a:rPr lang="en-GB" sz="1800" dirty="0"/>
              <a:t> </a:t>
            </a:r>
            <a:r>
              <a:rPr lang="en-GB" sz="1800" dirty="0" err="1"/>
              <a:t>změnit</a:t>
            </a:r>
            <a:r>
              <a:rPr lang="en-GB" sz="1800" dirty="0"/>
              <a:t> </a:t>
            </a:r>
            <a:r>
              <a:rPr lang="en-GB" sz="1800" dirty="0" err="1"/>
              <a:t>počet</a:t>
            </a:r>
            <a:r>
              <a:rPr lang="en-GB" sz="1800" dirty="0"/>
              <a:t> </a:t>
            </a:r>
            <a:r>
              <a:rPr lang="en-GB" sz="1800" dirty="0" err="1"/>
              <a:t>výsledků</a:t>
            </a:r>
            <a:r>
              <a:rPr lang="cs-CZ" sz="1800" dirty="0"/>
              <a:t> – </a:t>
            </a:r>
            <a:r>
              <a:rPr lang="en-GB" sz="1800" dirty="0" err="1"/>
              <a:t>typické</a:t>
            </a:r>
            <a:r>
              <a:rPr lang="en-GB" sz="1800" dirty="0"/>
              <a:t> pro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ve</a:t>
            </a:r>
            <a:r>
              <a:rPr lang="en-GB" sz="1800" dirty="0"/>
              <a:t> </a:t>
            </a:r>
            <a:r>
              <a:rPr lang="en-GB" sz="1800" dirty="0" err="1"/>
              <a:t>zdrojích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nižších</a:t>
            </a:r>
            <a:r>
              <a:rPr lang="en-GB" sz="1800" dirty="0"/>
              <a:t> </a:t>
            </a:r>
            <a:r>
              <a:rPr lang="en-GB" sz="1800" dirty="0" err="1"/>
              <a:t>úrovních</a:t>
            </a:r>
            <a:r>
              <a:rPr lang="en-GB" sz="1800" dirty="0"/>
              <a:t> </a:t>
            </a:r>
            <a:r>
              <a:rPr lang="en-GB" sz="1800" dirty="0" err="1"/>
              <a:t>pyramidy</a:t>
            </a:r>
            <a:r>
              <a:rPr lang="en-GB" sz="1800" dirty="0"/>
              <a:t> </a:t>
            </a:r>
            <a:r>
              <a:rPr lang="en-GB" sz="1800" dirty="0" err="1"/>
              <a:t>důkazů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Je </a:t>
            </a:r>
            <a:r>
              <a:rPr lang="en-GB" sz="1800" dirty="0" err="1"/>
              <a:t>nezbytné</a:t>
            </a:r>
            <a:r>
              <a:rPr lang="en-GB" sz="1800" dirty="0"/>
              <a:t>, </a:t>
            </a:r>
            <a:r>
              <a:rPr lang="en-GB" sz="1800" dirty="0" err="1"/>
              <a:t>abyste</a:t>
            </a:r>
            <a:r>
              <a:rPr lang="en-GB" sz="1800" dirty="0"/>
              <a:t> </a:t>
            </a:r>
            <a:r>
              <a:rPr lang="en-GB" sz="1800" dirty="0" err="1"/>
              <a:t>si</a:t>
            </a:r>
            <a:r>
              <a:rPr lang="en-GB" sz="1800" dirty="0"/>
              <a:t> </a:t>
            </a:r>
            <a:r>
              <a:rPr lang="en-GB" sz="1800" dirty="0" err="1"/>
              <a:t>uvědomili</a:t>
            </a:r>
            <a:r>
              <a:rPr lang="en-GB" sz="1800" dirty="0"/>
              <a:t> </a:t>
            </a:r>
            <a:r>
              <a:rPr lang="en-GB" sz="1800" dirty="0" err="1"/>
              <a:t>rozdíl</a:t>
            </a:r>
            <a:r>
              <a:rPr lang="en-GB" sz="1800" dirty="0"/>
              <a:t> </a:t>
            </a:r>
            <a:r>
              <a:rPr lang="en-GB" sz="1800" dirty="0" err="1"/>
              <a:t>mezi</a:t>
            </a:r>
            <a:r>
              <a:rPr lang="en-GB" sz="1800" dirty="0"/>
              <a:t> </a:t>
            </a:r>
            <a:r>
              <a:rPr lang="en-GB" sz="1800" dirty="0" err="1"/>
              <a:t>jednoduchým</a:t>
            </a:r>
            <a:r>
              <a:rPr lang="en-GB" sz="1800" dirty="0"/>
              <a:t> a </a:t>
            </a:r>
            <a:r>
              <a:rPr lang="en-GB" sz="1800" dirty="0" err="1"/>
              <a:t>složitým</a:t>
            </a:r>
            <a:r>
              <a:rPr lang="en-GB" sz="1800" dirty="0"/>
              <a:t> </a:t>
            </a:r>
            <a:r>
              <a:rPr lang="en-GB" sz="1800" dirty="0" err="1"/>
              <a:t>vyhledáváním</a:t>
            </a:r>
            <a:r>
              <a:rPr lang="en-GB" sz="1800" dirty="0"/>
              <a:t> a </a:t>
            </a:r>
            <a:r>
              <a:rPr lang="en-GB" sz="1800" dirty="0" err="1"/>
              <a:t>abyste</a:t>
            </a:r>
            <a:r>
              <a:rPr lang="en-GB" sz="1800" dirty="0"/>
              <a:t> </a:t>
            </a:r>
            <a:r>
              <a:rPr lang="en-GB" sz="1800" dirty="0" err="1"/>
              <a:t>si</a:t>
            </a:r>
            <a:r>
              <a:rPr lang="en-GB" sz="1800" dirty="0"/>
              <a:t> v </a:t>
            </a:r>
            <a:r>
              <a:rPr lang="en-GB" sz="1800" dirty="0" err="1"/>
              <a:t>případě</a:t>
            </a:r>
            <a:r>
              <a:rPr lang="en-GB" sz="1800" dirty="0"/>
              <a:t> </a:t>
            </a:r>
            <a:r>
              <a:rPr lang="en-GB" sz="1800" dirty="0" err="1"/>
              <a:t>potřeby</a:t>
            </a:r>
            <a:r>
              <a:rPr lang="en-GB" sz="1800" dirty="0"/>
              <a:t> </a:t>
            </a:r>
            <a:r>
              <a:rPr lang="en-GB" sz="1800" dirty="0" err="1"/>
              <a:t>přizvali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pomoc</a:t>
            </a:r>
            <a:r>
              <a:rPr lang="en-GB" sz="1800" dirty="0"/>
              <a:t> </a:t>
            </a:r>
            <a:r>
              <a:rPr lang="en-GB" sz="1800" dirty="0" err="1"/>
              <a:t>knihovníka</a:t>
            </a:r>
            <a:r>
              <a:rPr lang="en-GB" sz="1800" dirty="0"/>
              <a:t> </a:t>
            </a:r>
            <a:r>
              <a:rPr lang="en-GB" sz="1800" dirty="0" err="1"/>
              <a:t>nebo</a:t>
            </a:r>
            <a:r>
              <a:rPr lang="en-GB" sz="1800" dirty="0"/>
              <a:t> </a:t>
            </a:r>
            <a:r>
              <a:rPr lang="en-GB" sz="1800" dirty="0" err="1"/>
              <a:t>informačního</a:t>
            </a:r>
            <a:r>
              <a:rPr lang="en-GB" sz="1800" dirty="0"/>
              <a:t> </a:t>
            </a:r>
            <a:r>
              <a:rPr lang="en-GB" sz="1800" dirty="0" err="1"/>
              <a:t>specialistu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Před</a:t>
            </a:r>
            <a:r>
              <a:rPr lang="en-GB" sz="1800" dirty="0"/>
              <a:t> </a:t>
            </a:r>
            <a:r>
              <a:rPr lang="en-GB" sz="1800" dirty="0" err="1"/>
              <a:t>provedením</a:t>
            </a:r>
            <a:r>
              <a:rPr lang="en-GB" sz="1800" dirty="0"/>
              <a:t> </a:t>
            </a:r>
            <a:r>
              <a:rPr lang="en-GB" sz="1800" dirty="0" err="1"/>
              <a:t>rešerše</a:t>
            </a:r>
            <a:r>
              <a:rPr lang="en-GB" sz="1800" dirty="0"/>
              <a:t> </a:t>
            </a:r>
            <a:r>
              <a:rPr lang="en-GB" sz="1800" dirty="0" err="1"/>
              <a:t>literatury</a:t>
            </a:r>
            <a:r>
              <a:rPr lang="en-GB" sz="1800" dirty="0"/>
              <a:t> </a:t>
            </a:r>
            <a:r>
              <a:rPr lang="en-GB" sz="1800" dirty="0" err="1"/>
              <a:t>byste</a:t>
            </a:r>
            <a:r>
              <a:rPr lang="en-GB" sz="1800" dirty="0"/>
              <a:t> </a:t>
            </a:r>
            <a:r>
              <a:rPr lang="en-GB" sz="1800" dirty="0" err="1"/>
              <a:t>měli</a:t>
            </a:r>
            <a:r>
              <a:rPr lang="en-GB" sz="1800" dirty="0"/>
              <a:t> </a:t>
            </a:r>
            <a:r>
              <a:rPr lang="en-GB" sz="1800" dirty="0" err="1"/>
              <a:t>naplánovat</a:t>
            </a:r>
            <a:r>
              <a:rPr lang="en-GB" sz="1800" dirty="0"/>
              <a:t> a </a:t>
            </a:r>
            <a:r>
              <a:rPr lang="en-GB" sz="1800" dirty="0" err="1"/>
              <a:t>navrhnout</a:t>
            </a:r>
            <a:r>
              <a:rPr lang="en-GB" sz="1800" dirty="0"/>
              <a:t> </a:t>
            </a:r>
            <a:r>
              <a:rPr lang="en-GB" sz="1800" dirty="0" err="1"/>
              <a:t>strategii</a:t>
            </a:r>
            <a:r>
              <a:rPr lang="en-GB" sz="1800" dirty="0"/>
              <a:t> </a:t>
            </a:r>
            <a:r>
              <a:rPr lang="en-GB" sz="1800" dirty="0" err="1"/>
              <a:t>vyhledávání</a:t>
            </a:r>
            <a:r>
              <a:rPr lang="en-GB" sz="1800" dirty="0"/>
              <a:t>. Pro </a:t>
            </a:r>
            <a:r>
              <a:rPr lang="en-GB" sz="1800" dirty="0" err="1"/>
              <a:t>komplexní</a:t>
            </a:r>
            <a:r>
              <a:rPr lang="en-GB" sz="1800" dirty="0"/>
              <a:t> </a:t>
            </a:r>
            <a:r>
              <a:rPr lang="en-GB" sz="1800" dirty="0" err="1"/>
              <a:t>rešerše</a:t>
            </a:r>
            <a:r>
              <a:rPr lang="en-GB" sz="1800" dirty="0"/>
              <a:t> </a:t>
            </a:r>
            <a:r>
              <a:rPr lang="cs-CZ" sz="1800" dirty="0"/>
              <a:t>lze </a:t>
            </a:r>
            <a:r>
              <a:rPr lang="en-GB" sz="1800" dirty="0" err="1"/>
              <a:t>použít</a:t>
            </a:r>
            <a:r>
              <a:rPr lang="en-GB" sz="1800" dirty="0"/>
              <a:t> </a:t>
            </a:r>
            <a:r>
              <a:rPr lang="en-GB" sz="1800" dirty="0" err="1"/>
              <a:t>pojmový</a:t>
            </a:r>
            <a:r>
              <a:rPr lang="en-GB" sz="1800" dirty="0"/>
              <a:t> </a:t>
            </a:r>
            <a:r>
              <a:rPr lang="en-GB" sz="1800" dirty="0" err="1"/>
              <a:t>nástroj</a:t>
            </a:r>
            <a:r>
              <a:rPr lang="en-GB" sz="1800" dirty="0"/>
              <a:t> pro </a:t>
            </a:r>
            <a:r>
              <a:rPr lang="en-GB" sz="1800" dirty="0" err="1"/>
              <a:t>identifikaci</a:t>
            </a:r>
            <a:r>
              <a:rPr lang="en-GB" sz="1800" dirty="0"/>
              <a:t> </a:t>
            </a:r>
            <a:r>
              <a:rPr lang="en-GB" sz="1800" dirty="0" err="1"/>
              <a:t>hlavních</a:t>
            </a:r>
            <a:r>
              <a:rPr lang="en-GB" sz="1800" dirty="0"/>
              <a:t> </a:t>
            </a:r>
            <a:r>
              <a:rPr lang="en-GB" sz="1800" dirty="0" err="1"/>
              <a:t>pojmů</a:t>
            </a:r>
            <a:r>
              <a:rPr lang="en-GB" sz="1800" dirty="0"/>
              <a:t> </a:t>
            </a:r>
            <a:r>
              <a:rPr lang="en-GB" sz="1800" dirty="0" err="1"/>
              <a:t>výzkumné</a:t>
            </a:r>
            <a:r>
              <a:rPr lang="en-GB" sz="1800" dirty="0"/>
              <a:t> </a:t>
            </a:r>
            <a:r>
              <a:rPr lang="en-GB" sz="1800" dirty="0" err="1"/>
              <a:t>otázky</a:t>
            </a:r>
            <a:r>
              <a:rPr lang="en-GB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7174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BC51C7-41B8-D503-4E64-DC60BCBDB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7E5A84-F7B7-B55F-D6A0-B0837D7B1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1CF4CC-EB86-AD56-08E6-010BD360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Identifikace klíčových slov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A87965-9DC7-965A-C38B-CE4A1B70E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lze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různých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databázích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využít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zkratky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–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kořeny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pojmů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zástupných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znaků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symbolů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Booleovských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operátorů</a:t>
            </a:r>
            <a:r>
              <a:rPr lang="cs-CZ" dirty="0">
                <a:solidFill>
                  <a:srgbClr val="3A3A3A"/>
                </a:solidFill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definují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vztahy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mezi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jednotlivými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slovy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vyhledávacím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řetězci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často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zabudované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u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pokročilého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vyhledávání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(advanced search).</a:t>
            </a:r>
            <a:endParaRPr lang="en-GB" dirty="0"/>
          </a:p>
        </p:txBody>
      </p:sp>
      <p:pic>
        <p:nvPicPr>
          <p:cNvPr id="4098" name="Picture 2" descr="How to choose keywords for a manuscript? | Elsevier Blog">
            <a:extLst>
              <a:ext uri="{FF2B5EF4-FFF2-40B4-BE49-F238E27FC236}">
                <a16:creationId xmlns:a16="http://schemas.microsoft.com/office/drawing/2014/main" id="{4BBC3B88-842A-77D6-B9F9-0E10789F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83" y="3572381"/>
            <a:ext cx="4780850" cy="318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41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6C6983-2F71-3131-54EB-41EBB0AAE3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0B322D-147C-2F39-1729-64FF4EDDA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AF8A68-8B99-E7A1-B05C-73552F06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77953"/>
            <a:ext cx="10753200" cy="451576"/>
          </a:xfrm>
        </p:spPr>
        <p:txBody>
          <a:bodyPr/>
          <a:lstStyle/>
          <a:p>
            <a:r>
              <a:rPr lang="cs-CZ" dirty="0"/>
              <a:t>„PICO and </a:t>
            </a:r>
            <a:r>
              <a:rPr lang="cs-CZ" dirty="0" err="1"/>
              <a:t>friends</a:t>
            </a:r>
            <a:r>
              <a:rPr lang="cs-CZ" dirty="0"/>
              <a:t>“ </a:t>
            </a:r>
            <a:r>
              <a:rPr lang="cs-CZ" sz="2000" dirty="0"/>
              <a:t>- nástroje pro strukturování vašeho vyhledávání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AC7941-6690-38FE-998F-68A1FE6F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70661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/>
              <a:t>Pro </a:t>
            </a:r>
            <a:r>
              <a:rPr lang="en-GB" sz="1600" dirty="0" err="1"/>
              <a:t>vypracování</a:t>
            </a:r>
            <a:r>
              <a:rPr lang="en-GB" sz="1600" dirty="0"/>
              <a:t> </a:t>
            </a:r>
            <a:r>
              <a:rPr lang="en-GB" sz="1600" dirty="0" err="1"/>
              <a:t>strategie</a:t>
            </a:r>
            <a:r>
              <a:rPr lang="en-GB" sz="1600" dirty="0"/>
              <a:t> </a:t>
            </a:r>
            <a:r>
              <a:rPr lang="en-GB" sz="1600" dirty="0" err="1"/>
              <a:t>vyhledávání</a:t>
            </a:r>
            <a:r>
              <a:rPr lang="en-GB" sz="1600" dirty="0"/>
              <a:t> je </a:t>
            </a:r>
            <a:r>
              <a:rPr lang="en-GB" sz="1600" dirty="0" err="1"/>
              <a:t>důležité</a:t>
            </a:r>
            <a:r>
              <a:rPr lang="en-GB" sz="1600" dirty="0"/>
              <a:t>, </a:t>
            </a:r>
            <a:r>
              <a:rPr lang="en-GB" sz="1600" dirty="0" err="1"/>
              <a:t>abyste</a:t>
            </a:r>
            <a:r>
              <a:rPr lang="en-GB" sz="1600" dirty="0"/>
              <a:t> </a:t>
            </a:r>
            <a:r>
              <a:rPr lang="en-GB" sz="1600" dirty="0" err="1"/>
              <a:t>si</a:t>
            </a:r>
            <a:r>
              <a:rPr lang="en-GB" sz="1600" dirty="0"/>
              <a:t> </a:t>
            </a:r>
            <a:r>
              <a:rPr lang="en-GB" sz="1600" b="1" dirty="0" err="1"/>
              <a:t>určili</a:t>
            </a:r>
            <a:r>
              <a:rPr lang="en-GB" sz="1600" b="1" dirty="0"/>
              <a:t> </a:t>
            </a:r>
            <a:r>
              <a:rPr lang="en-GB" sz="1600" b="1" dirty="0" err="1"/>
              <a:t>pojmy</a:t>
            </a:r>
            <a:r>
              <a:rPr lang="en-GB" sz="1600" b="1" dirty="0"/>
              <a:t> </a:t>
            </a:r>
            <a:r>
              <a:rPr lang="en-GB" sz="1600" b="1" dirty="0" err="1"/>
              <a:t>nebo</a:t>
            </a:r>
            <a:r>
              <a:rPr lang="en-GB" sz="1600" b="1" dirty="0"/>
              <a:t> </a:t>
            </a:r>
            <a:r>
              <a:rPr lang="en-GB" sz="1600" b="1" dirty="0" err="1"/>
              <a:t>prvky</a:t>
            </a:r>
            <a:r>
              <a:rPr lang="en-GB" sz="1600" b="1" dirty="0"/>
              <a:t> </a:t>
            </a:r>
            <a:r>
              <a:rPr lang="en-GB" sz="1600" b="1" dirty="0" err="1"/>
              <a:t>svých</a:t>
            </a:r>
            <a:r>
              <a:rPr lang="en-GB" sz="1600" b="1" dirty="0"/>
              <a:t> </a:t>
            </a:r>
            <a:r>
              <a:rPr lang="en-GB" sz="1600" b="1" dirty="0" err="1"/>
              <a:t>výzkumných</a:t>
            </a:r>
            <a:r>
              <a:rPr lang="en-GB" sz="1600" b="1" dirty="0"/>
              <a:t> </a:t>
            </a:r>
            <a:r>
              <a:rPr lang="en-GB" sz="1600" b="1" dirty="0" err="1"/>
              <a:t>otázek</a:t>
            </a:r>
            <a:r>
              <a:rPr lang="en-GB" sz="1600" dirty="0"/>
              <a:t>. S </a:t>
            </a:r>
            <a:r>
              <a:rPr lang="en-GB" sz="1600" dirty="0" err="1"/>
              <a:t>tím</a:t>
            </a:r>
            <a:r>
              <a:rPr lang="en-GB" sz="1600" dirty="0"/>
              <a:t> </a:t>
            </a:r>
            <a:r>
              <a:rPr lang="en-GB" sz="1600" dirty="0" err="1"/>
              <a:t>vám</a:t>
            </a:r>
            <a:r>
              <a:rPr lang="en-GB" sz="1600" dirty="0"/>
              <a:t> </a:t>
            </a:r>
            <a:r>
              <a:rPr lang="en-GB" sz="1600" dirty="0" err="1"/>
              <a:t>mohou</a:t>
            </a:r>
            <a:r>
              <a:rPr lang="en-GB" sz="1600" dirty="0"/>
              <a:t> </a:t>
            </a:r>
            <a:r>
              <a:rPr lang="en-GB" sz="1600" dirty="0" err="1"/>
              <a:t>pomoci</a:t>
            </a:r>
            <a:r>
              <a:rPr lang="en-GB" sz="1600" dirty="0"/>
              <a:t> </a:t>
            </a:r>
            <a:r>
              <a:rPr lang="en-GB" sz="1600" b="1" dirty="0" err="1"/>
              <a:t>koncepční</a:t>
            </a:r>
            <a:r>
              <a:rPr lang="en-GB" sz="1600" b="1" dirty="0"/>
              <a:t> </a:t>
            </a:r>
            <a:r>
              <a:rPr lang="en-GB" sz="1600" b="1" dirty="0" err="1"/>
              <a:t>nástroje</a:t>
            </a:r>
            <a:r>
              <a:rPr lang="en-GB" sz="1600" dirty="0"/>
              <a:t>, </a:t>
            </a:r>
            <a:r>
              <a:rPr lang="en-GB" sz="1600" dirty="0" err="1"/>
              <a:t>nazývané</a:t>
            </a:r>
            <a:r>
              <a:rPr lang="en-GB" sz="1600" dirty="0"/>
              <a:t> </a:t>
            </a:r>
            <a:r>
              <a:rPr lang="en-GB" sz="1600" dirty="0" err="1"/>
              <a:t>také</a:t>
            </a:r>
            <a:r>
              <a:rPr lang="en-GB" sz="1600" dirty="0"/>
              <a:t> </a:t>
            </a:r>
            <a:r>
              <a:rPr lang="en-GB" sz="1600" b="1" dirty="0" err="1"/>
              <a:t>rámce</a:t>
            </a:r>
            <a:r>
              <a:rPr lang="en-GB" sz="1600" dirty="0"/>
              <a:t>. 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J</a:t>
            </a:r>
            <a:r>
              <a:rPr lang="en-GB" sz="1600" dirty="0"/>
              <a:t>sou </a:t>
            </a:r>
            <a:r>
              <a:rPr lang="en-GB" sz="1600" dirty="0" err="1"/>
              <a:t>vytvořeny</a:t>
            </a:r>
            <a:r>
              <a:rPr lang="en-GB" sz="1600" dirty="0"/>
              <a:t> </a:t>
            </a:r>
            <a:r>
              <a:rPr lang="en-GB" sz="1600" dirty="0" err="1"/>
              <a:t>tak</a:t>
            </a:r>
            <a:r>
              <a:rPr lang="en-GB" sz="1600" dirty="0"/>
              <a:t>, aby </a:t>
            </a:r>
            <a:r>
              <a:rPr lang="en-GB" sz="1600" dirty="0" err="1"/>
              <a:t>vám</a:t>
            </a:r>
            <a:r>
              <a:rPr lang="en-GB" sz="1600" dirty="0"/>
              <a:t> </a:t>
            </a:r>
            <a:r>
              <a:rPr lang="en-GB" sz="1600" dirty="0" err="1"/>
              <a:t>pomáhaly</a:t>
            </a:r>
            <a:r>
              <a:rPr lang="en-GB" sz="1600" dirty="0"/>
              <a:t>, </a:t>
            </a:r>
            <a:r>
              <a:rPr lang="en-GB" sz="1600" dirty="0" err="1"/>
              <a:t>nikoli</a:t>
            </a:r>
            <a:r>
              <a:rPr lang="en-GB" sz="1600" dirty="0"/>
              <a:t> </a:t>
            </a:r>
            <a:r>
              <a:rPr lang="en-GB" sz="1600" dirty="0" err="1"/>
              <a:t>vás</a:t>
            </a:r>
            <a:r>
              <a:rPr lang="en-GB" sz="1600" dirty="0"/>
              <a:t> </a:t>
            </a:r>
            <a:r>
              <a:rPr lang="en-GB" sz="1600" dirty="0" err="1"/>
              <a:t>omezovaly</a:t>
            </a:r>
            <a:r>
              <a:rPr lang="en-GB" sz="1600" dirty="0"/>
              <a:t>. </a:t>
            </a:r>
            <a:r>
              <a:rPr lang="en-GB" sz="1600" dirty="0" err="1"/>
              <a:t>Jsou</a:t>
            </a:r>
            <a:r>
              <a:rPr lang="en-GB" sz="1600" dirty="0"/>
              <a:t> to </a:t>
            </a:r>
            <a:r>
              <a:rPr lang="en-GB" sz="1600" dirty="0" err="1"/>
              <a:t>nástroje</a:t>
            </a:r>
            <a:r>
              <a:rPr lang="en-GB" sz="1600" dirty="0"/>
              <a:t>, </a:t>
            </a:r>
            <a:r>
              <a:rPr lang="en-GB" sz="1600" dirty="0" err="1"/>
              <a:t>které</a:t>
            </a:r>
            <a:r>
              <a:rPr lang="en-GB" sz="1600" dirty="0"/>
              <a:t> se </a:t>
            </a:r>
            <a:r>
              <a:rPr lang="en-GB" sz="1600" dirty="0" err="1"/>
              <a:t>můžete</a:t>
            </a:r>
            <a:r>
              <a:rPr lang="en-GB" sz="1600" dirty="0"/>
              <a:t> </a:t>
            </a:r>
            <a:r>
              <a:rPr lang="en-GB" sz="1600" dirty="0" err="1"/>
              <a:t>rozhodnout</a:t>
            </a:r>
            <a:r>
              <a:rPr lang="en-GB" sz="1600" dirty="0"/>
              <a:t> </a:t>
            </a:r>
            <a:r>
              <a:rPr lang="en-GB" sz="1600" dirty="0" err="1"/>
              <a:t>použít</a:t>
            </a:r>
            <a:r>
              <a:rPr lang="en-GB" sz="1600" dirty="0"/>
              <a:t> - </a:t>
            </a:r>
            <a:r>
              <a:rPr lang="en-GB" sz="1600" dirty="0" err="1"/>
              <a:t>nemusíte</a:t>
            </a:r>
            <a:r>
              <a:rPr lang="en-GB" sz="1600" dirty="0"/>
              <a:t> </a:t>
            </a:r>
            <a:r>
              <a:rPr lang="en-GB" sz="1600" dirty="0" err="1"/>
              <a:t>však</a:t>
            </a:r>
            <a:r>
              <a:rPr lang="en-GB" sz="1600" dirty="0"/>
              <a:t> </a:t>
            </a:r>
            <a:r>
              <a:rPr lang="en-GB" sz="1600" dirty="0" err="1"/>
              <a:t>použít</a:t>
            </a:r>
            <a:r>
              <a:rPr lang="en-GB" sz="1600" dirty="0"/>
              <a:t> ani </a:t>
            </a:r>
            <a:r>
              <a:rPr lang="en-GB" sz="1600" dirty="0" err="1"/>
              <a:t>jeden</a:t>
            </a:r>
            <a:r>
              <a:rPr lang="en-GB" sz="1600" dirty="0"/>
              <a:t>. 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en-GB" sz="1600" dirty="0" err="1"/>
              <a:t>Svou</a:t>
            </a:r>
            <a:r>
              <a:rPr lang="en-GB" sz="1600" dirty="0"/>
              <a:t> </a:t>
            </a:r>
            <a:r>
              <a:rPr lang="en-GB" sz="1600" dirty="0" err="1"/>
              <a:t>výzkumnou</a:t>
            </a:r>
            <a:r>
              <a:rPr lang="en-GB" sz="1600" dirty="0"/>
              <a:t> </a:t>
            </a:r>
            <a:r>
              <a:rPr lang="en-GB" sz="1600" dirty="0" err="1"/>
              <a:t>otázku</a:t>
            </a:r>
            <a:r>
              <a:rPr lang="en-GB" sz="1600" dirty="0"/>
              <a:t> </a:t>
            </a:r>
            <a:r>
              <a:rPr lang="en-GB" sz="1600" dirty="0" err="1"/>
              <a:t>budete</a:t>
            </a:r>
            <a:r>
              <a:rPr lang="en-GB" sz="1600" dirty="0"/>
              <a:t> </a:t>
            </a:r>
            <a:r>
              <a:rPr lang="en-GB" sz="1600" dirty="0" err="1"/>
              <a:t>muset</a:t>
            </a:r>
            <a:r>
              <a:rPr lang="en-GB" sz="1600" dirty="0"/>
              <a:t> </a:t>
            </a:r>
            <a:r>
              <a:rPr lang="en-GB" sz="1600" dirty="0" err="1"/>
              <a:t>rozdělit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prvky</a:t>
            </a:r>
            <a:r>
              <a:rPr lang="en-GB" sz="1600" dirty="0"/>
              <a:t>, ale </a:t>
            </a:r>
            <a:r>
              <a:rPr lang="en-GB" sz="1600" dirty="0" err="1"/>
              <a:t>nemusíte</a:t>
            </a:r>
            <a:r>
              <a:rPr lang="en-GB" sz="1600" dirty="0"/>
              <a:t> k </a:t>
            </a:r>
            <a:r>
              <a:rPr lang="en-GB" sz="1600" dirty="0" err="1"/>
              <a:t>tomu</a:t>
            </a:r>
            <a:r>
              <a:rPr lang="en-GB" sz="1600" dirty="0"/>
              <a:t> </a:t>
            </a:r>
            <a:r>
              <a:rPr lang="en-GB" sz="1600" dirty="0" err="1"/>
              <a:t>použít</a:t>
            </a:r>
            <a:r>
              <a:rPr lang="en-GB" sz="1600" dirty="0"/>
              <a:t> </a:t>
            </a:r>
            <a:r>
              <a:rPr lang="en-GB" sz="1600" dirty="0" err="1"/>
              <a:t>předem</a:t>
            </a:r>
            <a:r>
              <a:rPr lang="en-GB" sz="1600" dirty="0"/>
              <a:t> </a:t>
            </a:r>
            <a:r>
              <a:rPr lang="en-GB" sz="1600" dirty="0" err="1"/>
              <a:t>definovaný</a:t>
            </a:r>
            <a:r>
              <a:rPr lang="en-GB" sz="1600" dirty="0"/>
              <a:t> </a:t>
            </a:r>
            <a:r>
              <a:rPr lang="en-GB" sz="1600" dirty="0" err="1"/>
              <a:t>rámec</a:t>
            </a:r>
            <a:r>
              <a:rPr lang="en-GB" sz="1600" dirty="0"/>
              <a:t>.</a:t>
            </a: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en-GB" sz="1600" dirty="0"/>
              <a:t>PICO je </a:t>
            </a:r>
            <a:r>
              <a:rPr lang="en-GB" sz="1600" dirty="0" err="1"/>
              <a:t>nejznámější</a:t>
            </a:r>
            <a:r>
              <a:rPr lang="en-GB" sz="1600" dirty="0"/>
              <a:t> </a:t>
            </a:r>
            <a:r>
              <a:rPr lang="en-GB" sz="1600" dirty="0" err="1"/>
              <a:t>rámec</a:t>
            </a:r>
            <a:r>
              <a:rPr lang="en-GB" sz="1600" dirty="0"/>
              <a:t> a </a:t>
            </a:r>
            <a:r>
              <a:rPr lang="en-GB" sz="1600" dirty="0" err="1"/>
              <a:t>většinou</a:t>
            </a:r>
            <a:r>
              <a:rPr lang="en-GB" sz="1600" dirty="0"/>
              <a:t> se </a:t>
            </a:r>
            <a:r>
              <a:rPr lang="en-GB" sz="1600" dirty="0" err="1"/>
              <a:t>používá</a:t>
            </a:r>
            <a:r>
              <a:rPr lang="en-GB" sz="1600" dirty="0"/>
              <a:t> pro </a:t>
            </a:r>
            <a:r>
              <a:rPr lang="en-GB" sz="1600" dirty="0" err="1"/>
              <a:t>identifikaci</a:t>
            </a:r>
            <a:r>
              <a:rPr lang="en-GB" sz="1600" dirty="0"/>
              <a:t> </a:t>
            </a:r>
            <a:r>
              <a:rPr lang="en-GB" sz="1600" dirty="0" err="1"/>
              <a:t>prvků</a:t>
            </a:r>
            <a:r>
              <a:rPr lang="en-GB" sz="1600" dirty="0"/>
              <a:t> </a:t>
            </a:r>
            <a:r>
              <a:rPr lang="en-GB" sz="1600" dirty="0" err="1"/>
              <a:t>klinického</a:t>
            </a:r>
            <a:r>
              <a:rPr lang="en-GB" sz="1600" dirty="0"/>
              <a:t> </a:t>
            </a:r>
            <a:r>
              <a:rPr lang="en-GB" sz="1600" dirty="0" err="1"/>
              <a:t>účinku</a:t>
            </a:r>
            <a:r>
              <a:rPr lang="en-GB" sz="1600" dirty="0"/>
              <a:t> </a:t>
            </a:r>
            <a:r>
              <a:rPr lang="en-GB" sz="1600" dirty="0" err="1"/>
              <a:t>intervenčních</a:t>
            </a:r>
            <a:r>
              <a:rPr lang="en-GB" sz="1600" dirty="0"/>
              <a:t> </a:t>
            </a:r>
            <a:r>
              <a:rPr lang="en-GB" sz="1600" dirty="0" err="1"/>
              <a:t>otázek</a:t>
            </a:r>
            <a:r>
              <a:rPr lang="en-GB" sz="1600" dirty="0"/>
              <a:t>:</a:t>
            </a:r>
          </a:p>
          <a:p>
            <a:pPr marL="627063" indent="0">
              <a:lnSpc>
                <a:spcPct val="100000"/>
              </a:lnSpc>
              <a:buNone/>
            </a:pPr>
            <a:r>
              <a:rPr lang="en-GB" sz="1600" dirty="0"/>
              <a:t>P = populace/</a:t>
            </a:r>
            <a:r>
              <a:rPr lang="en-GB" sz="1600" dirty="0" err="1"/>
              <a:t>pacienti</a:t>
            </a:r>
            <a:r>
              <a:rPr lang="en-GB" sz="1600" dirty="0"/>
              <a:t>, </a:t>
            </a:r>
            <a:r>
              <a:rPr lang="en-GB" sz="1600" dirty="0" err="1"/>
              <a:t>kteří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předmětem</a:t>
            </a:r>
            <a:r>
              <a:rPr lang="en-GB" sz="1600" dirty="0"/>
              <a:t> </a:t>
            </a:r>
            <a:r>
              <a:rPr lang="en-GB" sz="1600" dirty="0" err="1"/>
              <a:t>zájmu</a:t>
            </a:r>
            <a:endParaRPr lang="en-GB" sz="1600" dirty="0"/>
          </a:p>
          <a:p>
            <a:pPr marL="627063" indent="0">
              <a:lnSpc>
                <a:spcPct val="100000"/>
              </a:lnSpc>
              <a:buNone/>
            </a:pPr>
            <a:r>
              <a:rPr lang="en-GB" sz="1600" dirty="0"/>
              <a:t>I = </a:t>
            </a:r>
            <a:r>
              <a:rPr lang="en-GB" sz="1600" dirty="0" err="1"/>
              <a:t>intervence</a:t>
            </a:r>
            <a:endParaRPr lang="en-GB" sz="1600" dirty="0"/>
          </a:p>
          <a:p>
            <a:pPr marL="627063" indent="0">
              <a:lnSpc>
                <a:spcPct val="100000"/>
              </a:lnSpc>
              <a:buNone/>
            </a:pPr>
            <a:r>
              <a:rPr lang="en-GB" sz="1600" dirty="0"/>
              <a:t>C = </a:t>
            </a:r>
            <a:r>
              <a:rPr lang="en-GB" sz="1600" dirty="0" err="1"/>
              <a:t>srovnání</a:t>
            </a:r>
            <a:endParaRPr lang="en-GB" sz="1600" dirty="0"/>
          </a:p>
          <a:p>
            <a:pPr marL="627063" indent="0">
              <a:lnSpc>
                <a:spcPct val="100000"/>
              </a:lnSpc>
              <a:buNone/>
            </a:pPr>
            <a:r>
              <a:rPr lang="en-GB" sz="1600" dirty="0"/>
              <a:t>O = </a:t>
            </a:r>
            <a:r>
              <a:rPr lang="en-GB" sz="1600" dirty="0" err="1"/>
              <a:t>výsledek</a:t>
            </a:r>
            <a:endParaRPr lang="en-GB" sz="1600" dirty="0"/>
          </a:p>
          <a:p>
            <a:pPr marL="627063" indent="0">
              <a:lnSpc>
                <a:spcPct val="100000"/>
              </a:lnSpc>
              <a:buNone/>
            </a:pPr>
            <a:r>
              <a:rPr lang="cs-CZ" sz="1600" dirty="0"/>
              <a:t>+ </a:t>
            </a:r>
            <a:r>
              <a:rPr lang="en-GB" sz="1600" dirty="0" err="1"/>
              <a:t>Lze</a:t>
            </a:r>
            <a:r>
              <a:rPr lang="en-GB" sz="1600" dirty="0"/>
              <a:t> </a:t>
            </a:r>
            <a:r>
              <a:rPr lang="en-GB" sz="1600" dirty="0" err="1"/>
              <a:t>přidat</a:t>
            </a:r>
            <a:r>
              <a:rPr lang="en-GB" sz="1600" dirty="0"/>
              <a:t> "S" pro </a:t>
            </a:r>
            <a:r>
              <a:rPr lang="en-GB" sz="1600" dirty="0" err="1"/>
              <a:t>typ</a:t>
            </a:r>
            <a:r>
              <a:rPr lang="en-GB" sz="1600" dirty="0"/>
              <a:t> </a:t>
            </a:r>
            <a:r>
              <a:rPr lang="en-GB" sz="1600" dirty="0" err="1"/>
              <a:t>studie</a:t>
            </a:r>
            <a:r>
              <a:rPr lang="en-GB" sz="1600" dirty="0"/>
              <a:t> (PICO), "C" pro </a:t>
            </a:r>
            <a:r>
              <a:rPr lang="en-GB" sz="1600" dirty="0" err="1"/>
              <a:t>kontext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"T" pro </a:t>
            </a:r>
            <a:r>
              <a:rPr lang="en-GB" sz="1600" dirty="0" err="1"/>
              <a:t>časový</a:t>
            </a:r>
            <a:r>
              <a:rPr lang="en-GB" sz="1600" dirty="0"/>
              <a:t> </a:t>
            </a:r>
            <a:r>
              <a:rPr lang="en-GB" sz="1600" dirty="0" err="1"/>
              <a:t>rámec</a:t>
            </a:r>
            <a:r>
              <a:rPr lang="en-GB" sz="1600" dirty="0"/>
              <a:t>.</a:t>
            </a:r>
          </a:p>
          <a:p>
            <a:pPr>
              <a:lnSpc>
                <a:spcPct val="100000"/>
              </a:lnSpc>
            </a:pPr>
            <a:endParaRPr lang="en-GB" sz="1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5E7335F-AD43-16F6-FDA5-F11F3A1E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5" y="4258500"/>
            <a:ext cx="106775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83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A77780-719C-5B28-3AD7-51F500AD6A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39567D-70ED-26A4-69E1-E6694CE71E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2EFFD7-EE0D-BC71-B50F-FE50F9A2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2212"/>
            <a:ext cx="10753200" cy="451576"/>
          </a:xfrm>
        </p:spPr>
        <p:txBody>
          <a:bodyPr/>
          <a:lstStyle/>
          <a:p>
            <a:r>
              <a:rPr lang="en-GB" dirty="0"/>
              <a:t>Pro </a:t>
            </a:r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typy</a:t>
            </a:r>
            <a:r>
              <a:rPr lang="en-GB" dirty="0"/>
              <a:t> </a:t>
            </a:r>
            <a:r>
              <a:rPr lang="en-GB" dirty="0" err="1"/>
              <a:t>otázek</a:t>
            </a:r>
            <a:r>
              <a:rPr lang="en-GB" dirty="0"/>
              <a:t> </a:t>
            </a:r>
            <a:r>
              <a:rPr lang="en-GB" dirty="0" err="1"/>
              <a:t>existují</a:t>
            </a:r>
            <a:r>
              <a:rPr lang="en-GB" dirty="0"/>
              <a:t> </a:t>
            </a:r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rámce</a:t>
            </a:r>
            <a:r>
              <a:rPr lang="cs-CZ" dirty="0"/>
              <a:t>:</a:t>
            </a:r>
            <a:r>
              <a:rPr lang="en-GB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520125-BE6E-949D-6601-5CBF6BBB9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1696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9D2A43-8072-9BD4-FE2B-DEBD1D83E8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506075"/>
              </p:ext>
            </p:extLst>
          </p:nvPr>
        </p:nvGraphicFramePr>
        <p:xfrm>
          <a:off x="1344706" y="1183341"/>
          <a:ext cx="8866094" cy="495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D5B08AD8-05B8-6132-3326-E2A824B7E1ED}"/>
              </a:ext>
            </a:extLst>
          </p:cNvPr>
          <p:cNvSpPr txBox="1"/>
          <p:nvPr/>
        </p:nvSpPr>
        <p:spPr>
          <a:xfrm>
            <a:off x="2931459" y="6441650"/>
            <a:ext cx="67056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i="0" dirty="0">
                <a:solidFill>
                  <a:srgbClr val="003366"/>
                </a:solidFill>
                <a:effectLst/>
                <a:latin typeface="Lato Extended"/>
                <a:hlinkClick r:id="rId7"/>
              </a:rPr>
              <a:t>C</a:t>
            </a:r>
            <a:r>
              <a:rPr lang="cs-CZ" sz="1600" b="1" i="0" dirty="0">
                <a:solidFill>
                  <a:srgbClr val="003366"/>
                </a:solidFill>
                <a:effectLst/>
                <a:latin typeface="Lato Extended"/>
              </a:rPr>
              <a:t>hcete se naučit víc? </a:t>
            </a:r>
            <a:r>
              <a:rPr lang="en-GB" sz="16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7"/>
              </a:rPr>
              <a:t>Search concept tools: Information Specialists.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97137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97AB02-6514-22A8-D56A-C18E874810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1E55E4-50F6-30E9-B433-3C770AA74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A700AD-4151-3C4F-C3D5-CC10BFC2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en-GB" dirty="0" err="1"/>
              <a:t>Strategie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br>
              <a:rPr lang="en-GB" dirty="0"/>
            </a:b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C67F9B8-508C-B57A-0BD9-BB9D6FBA8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880247"/>
            <a:ext cx="11212235" cy="4139998"/>
          </a:xfrm>
        </p:spPr>
        <p:txBody>
          <a:bodyPr/>
          <a:lstStyle/>
          <a:p>
            <a:r>
              <a:rPr lang="en-GB" sz="2000" dirty="0" err="1"/>
              <a:t>Vytvoření</a:t>
            </a:r>
            <a:r>
              <a:rPr lang="en-GB" sz="2000" dirty="0"/>
              <a:t> </a:t>
            </a:r>
            <a:r>
              <a:rPr lang="en-GB" sz="2000" dirty="0" err="1"/>
              <a:t>strategie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znamená</a:t>
            </a:r>
            <a:r>
              <a:rPr lang="en-GB" sz="2000" dirty="0"/>
              <a:t> </a:t>
            </a:r>
            <a:r>
              <a:rPr lang="en-GB" sz="2000" dirty="0" err="1"/>
              <a:t>popsat</a:t>
            </a:r>
            <a:r>
              <a:rPr lang="en-GB" sz="2000" dirty="0"/>
              <a:t> </a:t>
            </a:r>
            <a:r>
              <a:rPr lang="en-GB" sz="2000" dirty="0" err="1"/>
              <a:t>vaši</a:t>
            </a:r>
            <a:r>
              <a:rPr lang="en-GB" sz="2000" dirty="0"/>
              <a:t> </a:t>
            </a:r>
            <a:r>
              <a:rPr lang="en-GB" sz="2000" dirty="0" err="1"/>
              <a:t>otázku</a:t>
            </a:r>
            <a:r>
              <a:rPr lang="en-GB" sz="2000" dirty="0"/>
              <a:t> v </a:t>
            </a:r>
            <a:r>
              <a:rPr lang="en-GB" sz="2000" dirty="0" err="1"/>
              <a:t>uspořádané</a:t>
            </a:r>
            <a:r>
              <a:rPr lang="en-GB" sz="2000" dirty="0"/>
              <a:t> </a:t>
            </a:r>
            <a:r>
              <a:rPr lang="en-GB" sz="2000" dirty="0" err="1"/>
              <a:t>struktuře</a:t>
            </a:r>
            <a:r>
              <a:rPr lang="en-GB" sz="2000" dirty="0"/>
              <a:t> </a:t>
            </a:r>
            <a:r>
              <a:rPr lang="en-GB" sz="2000" dirty="0" err="1"/>
              <a:t>rozdělením</a:t>
            </a:r>
            <a:r>
              <a:rPr lang="en-GB" sz="2000" dirty="0"/>
              <a:t> </a:t>
            </a:r>
            <a:r>
              <a:rPr lang="en-GB" sz="2000" dirty="0" err="1"/>
              <a:t>výzkumné</a:t>
            </a:r>
            <a:r>
              <a:rPr lang="en-GB" sz="2000" dirty="0"/>
              <a:t> </a:t>
            </a:r>
            <a:r>
              <a:rPr lang="en-GB" sz="2000" dirty="0" err="1"/>
              <a:t>otázky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prvky</a:t>
            </a:r>
            <a:r>
              <a:rPr lang="en-GB" sz="2000" dirty="0"/>
              <a:t>, </a:t>
            </a:r>
            <a:r>
              <a:rPr lang="en-GB" sz="2000" dirty="0" err="1"/>
              <a:t>najít</a:t>
            </a:r>
            <a:r>
              <a:rPr lang="en-GB" sz="2000" dirty="0"/>
              <a:t> </a:t>
            </a:r>
            <a:r>
              <a:rPr lang="en-GB" sz="2000" dirty="0" err="1"/>
              <a:t>všechny</a:t>
            </a:r>
            <a:r>
              <a:rPr lang="en-GB" sz="2000" dirty="0"/>
              <a:t> </a:t>
            </a:r>
            <a:r>
              <a:rPr lang="en-GB" sz="2000" dirty="0" err="1"/>
              <a:t>relevantní</a:t>
            </a:r>
            <a:r>
              <a:rPr lang="en-GB" sz="2000" dirty="0"/>
              <a:t> </a:t>
            </a:r>
            <a:r>
              <a:rPr lang="en-GB" sz="2000" dirty="0" err="1"/>
              <a:t>výrazy</a:t>
            </a:r>
            <a:r>
              <a:rPr lang="en-GB" sz="2000" dirty="0"/>
              <a:t> pro </a:t>
            </a:r>
            <a:r>
              <a:rPr lang="en-GB" sz="2000" dirty="0" err="1"/>
              <a:t>tyto</a:t>
            </a:r>
            <a:r>
              <a:rPr lang="en-GB" sz="2000" dirty="0"/>
              <a:t> </a:t>
            </a:r>
            <a:r>
              <a:rPr lang="en-GB" sz="2000" dirty="0" err="1"/>
              <a:t>prvky</a:t>
            </a:r>
            <a:r>
              <a:rPr lang="en-GB" sz="2000" dirty="0"/>
              <a:t> a </a:t>
            </a:r>
            <a:r>
              <a:rPr lang="en-GB" sz="2000" dirty="0" err="1"/>
              <a:t>použít</a:t>
            </a:r>
            <a:r>
              <a:rPr lang="en-GB" sz="2000" dirty="0"/>
              <a:t> </a:t>
            </a:r>
            <a:r>
              <a:rPr lang="en-GB" sz="2000" dirty="0" err="1"/>
              <a:t>konektory</a:t>
            </a:r>
            <a:r>
              <a:rPr lang="en-GB" sz="2000" dirty="0"/>
              <a:t>/</a:t>
            </a:r>
            <a:r>
              <a:rPr lang="en-GB" sz="2000" dirty="0" err="1"/>
              <a:t>operátory</a:t>
            </a:r>
            <a:r>
              <a:rPr lang="en-GB" sz="2000" dirty="0"/>
              <a:t>, </a:t>
            </a:r>
            <a:r>
              <a:rPr lang="en-GB" sz="2000" dirty="0" err="1"/>
              <a:t>které</a:t>
            </a:r>
            <a:r>
              <a:rPr lang="en-GB" sz="2000" dirty="0"/>
              <a:t> </a:t>
            </a:r>
            <a:r>
              <a:rPr lang="en-GB" sz="2000" dirty="0" err="1"/>
              <a:t>ukazují</a:t>
            </a:r>
            <a:r>
              <a:rPr lang="en-GB" sz="2000" dirty="0"/>
              <a:t>, jak </a:t>
            </a:r>
            <a:r>
              <a:rPr lang="en-GB" sz="2000" dirty="0" err="1"/>
              <a:t>spolu</a:t>
            </a:r>
            <a:r>
              <a:rPr lang="en-GB" sz="2000" dirty="0"/>
              <a:t> </a:t>
            </a:r>
            <a:r>
              <a:rPr lang="en-GB" sz="2000" dirty="0" err="1"/>
              <a:t>jednotlivé</a:t>
            </a:r>
            <a:r>
              <a:rPr lang="en-GB" sz="2000" dirty="0"/>
              <a:t> </a:t>
            </a:r>
            <a:r>
              <a:rPr lang="en-GB" sz="2000" dirty="0" err="1"/>
              <a:t>prvky</a:t>
            </a:r>
            <a:r>
              <a:rPr lang="en-GB" sz="2000" dirty="0"/>
              <a:t> </a:t>
            </a:r>
            <a:r>
              <a:rPr lang="en-GB" sz="2000" dirty="0" err="1"/>
              <a:t>souvisejí</a:t>
            </a:r>
            <a:r>
              <a:rPr lang="en-GB" sz="2000" dirty="0"/>
              <a:t>.</a:t>
            </a:r>
            <a:endParaRPr lang="cs-CZ" sz="20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3790CD-87C5-6F21-CDB2-74B4AE0A98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401242"/>
              </p:ext>
            </p:extLst>
          </p:nvPr>
        </p:nvGraphicFramePr>
        <p:xfrm>
          <a:off x="2255130" y="2133600"/>
          <a:ext cx="7380941" cy="442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453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8F6200-448F-9470-E115-DDF0243F5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F850DC-E67F-CD9B-7C84-A0407C8817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4B06613-E495-FE57-D031-9E44619B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81462"/>
            <a:ext cx="10753200" cy="451576"/>
          </a:xfrm>
        </p:spPr>
        <p:txBody>
          <a:bodyPr/>
          <a:lstStyle/>
          <a:p>
            <a:r>
              <a:rPr lang="cs-CZ" dirty="0" err="1"/>
              <a:t>Boolean</a:t>
            </a:r>
            <a:r>
              <a:rPr lang="cs-CZ" dirty="0"/>
              <a:t> </a:t>
            </a:r>
            <a:r>
              <a:rPr lang="cs-CZ" dirty="0" err="1"/>
              <a:t>operators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8EA723C-CBEB-DC9F-0507-E0C91503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1" y="956896"/>
            <a:ext cx="6962213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 err="1"/>
              <a:t>Ke</a:t>
            </a:r>
            <a:r>
              <a:rPr lang="en-GB" sz="1600" dirty="0"/>
              <a:t> </a:t>
            </a:r>
            <a:r>
              <a:rPr lang="en-GB" sz="1600" dirty="0" err="1"/>
              <a:t>kombinaci</a:t>
            </a:r>
            <a:r>
              <a:rPr lang="en-GB" sz="1600" dirty="0"/>
              <a:t> </a:t>
            </a:r>
            <a:r>
              <a:rPr lang="en-GB" sz="1600" dirty="0" err="1"/>
              <a:t>hledaných</a:t>
            </a:r>
            <a:r>
              <a:rPr lang="en-GB" sz="1600" dirty="0"/>
              <a:t> </a:t>
            </a:r>
            <a:r>
              <a:rPr lang="en-GB" sz="1600" dirty="0" err="1"/>
              <a:t>výrazů</a:t>
            </a:r>
            <a:r>
              <a:rPr lang="en-GB" sz="1600" dirty="0"/>
              <a:t> </a:t>
            </a:r>
            <a:r>
              <a:rPr lang="en-GB" sz="1600" dirty="0" err="1"/>
              <a:t>lze</a:t>
            </a:r>
            <a:r>
              <a:rPr lang="en-GB" sz="1600" dirty="0"/>
              <a:t> </a:t>
            </a:r>
            <a:r>
              <a:rPr lang="en-GB" sz="1600" dirty="0" err="1"/>
              <a:t>použít</a:t>
            </a:r>
            <a:r>
              <a:rPr lang="en-GB" sz="1600" dirty="0"/>
              <a:t> </a:t>
            </a:r>
            <a:r>
              <a:rPr lang="en-GB" sz="1600" dirty="0" err="1"/>
              <a:t>logické</a:t>
            </a:r>
            <a:r>
              <a:rPr lang="en-GB" sz="1600" dirty="0"/>
              <a:t> </a:t>
            </a:r>
            <a:r>
              <a:rPr lang="en-GB" sz="1600" dirty="0" err="1"/>
              <a:t>operátory</a:t>
            </a:r>
            <a:r>
              <a:rPr lang="en-GB" sz="1600" dirty="0"/>
              <a:t> (AND, OR, NOT). 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en-GB" sz="1600" dirty="0" err="1"/>
              <a:t>Obrázek</a:t>
            </a:r>
            <a:r>
              <a:rPr lang="en-GB" sz="1600" dirty="0"/>
              <a:t> </a:t>
            </a:r>
            <a:r>
              <a:rPr lang="en-GB" sz="1600" dirty="0" err="1"/>
              <a:t>znázorňuje</a:t>
            </a:r>
            <a:r>
              <a:rPr lang="en-GB" sz="1600" dirty="0"/>
              <a:t> </a:t>
            </a:r>
            <a:r>
              <a:rPr lang="en-GB" sz="1600" dirty="0" err="1"/>
              <a:t>význam</a:t>
            </a:r>
            <a:r>
              <a:rPr lang="en-GB" sz="1600" dirty="0"/>
              <a:t> </a:t>
            </a:r>
            <a:r>
              <a:rPr lang="en-GB" sz="1600" dirty="0" err="1"/>
              <a:t>booleovských</a:t>
            </a:r>
            <a:r>
              <a:rPr lang="en-GB" sz="1600" dirty="0"/>
              <a:t> </a:t>
            </a:r>
            <a:r>
              <a:rPr lang="en-GB" sz="1600" dirty="0" err="1"/>
              <a:t>operátorů</a:t>
            </a:r>
            <a:r>
              <a:rPr lang="en-GB" sz="1600" dirty="0"/>
              <a:t>. "</a:t>
            </a:r>
            <a:r>
              <a:rPr lang="en-GB" sz="1600" dirty="0" err="1"/>
              <a:t>Černě</a:t>
            </a:r>
            <a:r>
              <a:rPr lang="en-GB" sz="1600" dirty="0"/>
              <a:t> </a:t>
            </a:r>
            <a:r>
              <a:rPr lang="en-GB" sz="1600" dirty="0" err="1"/>
              <a:t>vystínované</a:t>
            </a:r>
            <a:r>
              <a:rPr lang="en-GB" sz="1600" dirty="0"/>
              <a:t> </a:t>
            </a:r>
            <a:r>
              <a:rPr lang="en-GB" sz="1600" dirty="0" err="1"/>
              <a:t>oblasti</a:t>
            </a:r>
            <a:r>
              <a:rPr lang="en-GB" sz="1600" dirty="0"/>
              <a:t> </a:t>
            </a:r>
            <a:r>
              <a:rPr lang="en-GB" sz="1600" dirty="0" err="1"/>
              <a:t>představují</a:t>
            </a:r>
            <a:r>
              <a:rPr lang="en-GB" sz="1600" dirty="0"/>
              <a:t> </a:t>
            </a:r>
            <a:r>
              <a:rPr lang="en-GB" sz="1600" dirty="0" err="1"/>
              <a:t>výsledky</a:t>
            </a:r>
            <a:r>
              <a:rPr lang="en-GB" sz="1600" dirty="0"/>
              <a:t> </a:t>
            </a:r>
            <a:r>
              <a:rPr lang="en-GB" sz="1600" dirty="0" err="1"/>
              <a:t>vyhledávání</a:t>
            </a:r>
            <a:r>
              <a:rPr lang="en-GB" sz="1600" dirty="0"/>
              <a:t> v </a:t>
            </a:r>
            <a:r>
              <a:rPr lang="en-GB" sz="1600" dirty="0" err="1"/>
              <a:t>databázi</a:t>
            </a:r>
            <a:r>
              <a:rPr lang="en-GB" sz="1600" dirty="0"/>
              <a:t> </a:t>
            </a:r>
            <a:r>
              <a:rPr lang="en-GB" sz="1600" dirty="0" err="1"/>
              <a:t>při</a:t>
            </a:r>
            <a:r>
              <a:rPr lang="en-GB" sz="1600" dirty="0"/>
              <a:t> </a:t>
            </a:r>
            <a:r>
              <a:rPr lang="en-GB" sz="1600" dirty="0" err="1"/>
              <a:t>použití</a:t>
            </a:r>
            <a:r>
              <a:rPr lang="en-GB" sz="1600" dirty="0"/>
              <a:t> </a:t>
            </a:r>
            <a:r>
              <a:rPr lang="en-GB" sz="1600" dirty="0" err="1"/>
              <a:t>konkrétního</a:t>
            </a:r>
            <a:r>
              <a:rPr lang="en-GB" sz="1600" dirty="0"/>
              <a:t> </a:t>
            </a:r>
            <a:r>
              <a:rPr lang="en-GB" sz="1600" dirty="0" err="1"/>
              <a:t>booleovského</a:t>
            </a:r>
            <a:r>
              <a:rPr lang="en-GB" sz="1600" dirty="0"/>
              <a:t> </a:t>
            </a:r>
            <a:r>
              <a:rPr lang="en-GB" sz="1600" dirty="0" err="1"/>
              <a:t>operátoru</a:t>
            </a:r>
            <a:r>
              <a:rPr lang="en-GB" sz="1600" dirty="0"/>
              <a:t> </a:t>
            </a:r>
            <a:r>
              <a:rPr lang="en-GB" sz="1600" dirty="0" err="1"/>
              <a:t>mezi</a:t>
            </a:r>
            <a:r>
              <a:rPr lang="en-GB" sz="1600" dirty="0"/>
              <a:t> </a:t>
            </a:r>
            <a:r>
              <a:rPr lang="en-GB" sz="1600" dirty="0" err="1"/>
              <a:t>dvěma</a:t>
            </a:r>
            <a:r>
              <a:rPr lang="en-GB" sz="1600" dirty="0"/>
              <a:t> </a:t>
            </a:r>
            <a:r>
              <a:rPr lang="en-GB" sz="1600" dirty="0" err="1"/>
              <a:t>klíčovými</a:t>
            </a:r>
            <a:r>
              <a:rPr lang="en-GB" sz="1600" dirty="0"/>
              <a:t> </a:t>
            </a:r>
            <a:r>
              <a:rPr lang="en-GB" sz="1600" dirty="0" err="1"/>
              <a:t>slovy</a:t>
            </a:r>
            <a:r>
              <a:rPr lang="en-GB" sz="1600" dirty="0"/>
              <a:t>" (Vetter C. 2021).</a:t>
            </a: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en-GB" sz="1600" u="sng" dirty="0" err="1"/>
              <a:t>Použití</a:t>
            </a:r>
            <a:r>
              <a:rPr lang="en-GB" sz="1600" u="sng" dirty="0"/>
              <a:t> </a:t>
            </a:r>
            <a:r>
              <a:rPr lang="en-GB" sz="1600" u="sng" dirty="0" err="1"/>
              <a:t>booleovských</a:t>
            </a:r>
            <a:r>
              <a:rPr lang="en-GB" sz="1600" u="sng" dirty="0"/>
              <a:t> </a:t>
            </a:r>
            <a:r>
              <a:rPr lang="en-GB" sz="1600" u="sng" dirty="0" err="1"/>
              <a:t>operátorů</a:t>
            </a:r>
            <a:r>
              <a:rPr lang="en-GB" sz="1600" u="sng" dirty="0"/>
              <a:t> </a:t>
            </a:r>
            <a:r>
              <a:rPr lang="en-GB" sz="1600" u="sng" dirty="0" err="1"/>
              <a:t>buď</a:t>
            </a:r>
            <a:r>
              <a:rPr lang="en-GB" sz="1600" u="sng" dirty="0"/>
              <a:t> </a:t>
            </a:r>
            <a:r>
              <a:rPr lang="en-GB" sz="1600" u="sng" dirty="0" err="1"/>
              <a:t>rozšíří</a:t>
            </a:r>
            <a:r>
              <a:rPr lang="en-GB" sz="1600" u="sng" dirty="0"/>
              <a:t>, </a:t>
            </a:r>
            <a:r>
              <a:rPr lang="en-GB" sz="1600" u="sng" dirty="0" err="1"/>
              <a:t>nebo</a:t>
            </a:r>
            <a:r>
              <a:rPr lang="en-GB" sz="1600" u="sng" dirty="0"/>
              <a:t> z</a:t>
            </a:r>
            <a:r>
              <a:rPr lang="cs-CZ" sz="1600" u="sng" dirty="0"/>
              <a:t>u</a:t>
            </a:r>
            <a:r>
              <a:rPr lang="en-GB" sz="1600" u="sng" dirty="0" err="1"/>
              <a:t>ží</a:t>
            </a:r>
            <a:r>
              <a:rPr lang="en-GB" sz="1600" u="sng" dirty="0"/>
              <a:t> </a:t>
            </a:r>
            <a:r>
              <a:rPr lang="en-GB" sz="1600" u="sng" dirty="0" err="1"/>
              <a:t>vyhledávání</a:t>
            </a:r>
            <a:r>
              <a:rPr lang="cs-CZ" sz="1600" u="sng" dirty="0"/>
              <a:t>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b="1" dirty="0"/>
              <a:t>OR</a:t>
            </a:r>
            <a:r>
              <a:rPr lang="en-GB" sz="1600" dirty="0"/>
              <a:t> </a:t>
            </a:r>
            <a:r>
              <a:rPr lang="en-GB" sz="1600" dirty="0" err="1"/>
              <a:t>rozšiřuje</a:t>
            </a:r>
            <a:r>
              <a:rPr lang="en-GB" sz="1600" dirty="0"/>
              <a:t> </a:t>
            </a:r>
            <a:r>
              <a:rPr lang="en-GB" sz="1600" dirty="0" err="1"/>
              <a:t>počet</a:t>
            </a:r>
            <a:r>
              <a:rPr lang="cs-CZ" sz="1600" dirty="0"/>
              <a:t> </a:t>
            </a:r>
            <a:r>
              <a:rPr lang="en-GB" sz="1600" dirty="0" err="1"/>
              <a:t>nalezených</a:t>
            </a:r>
            <a:r>
              <a:rPr lang="en-GB" sz="1600" dirty="0"/>
              <a:t> </a:t>
            </a:r>
            <a:r>
              <a:rPr lang="en-GB" sz="1600" dirty="0" err="1"/>
              <a:t>výsledků</a:t>
            </a:r>
            <a:r>
              <a:rPr lang="en-GB" sz="1600" dirty="0"/>
              <a:t>. </a:t>
            </a:r>
            <a:r>
              <a:rPr lang="en-GB" sz="1600" dirty="0" err="1"/>
              <a:t>Najdete</a:t>
            </a:r>
            <a:r>
              <a:rPr lang="en-GB" sz="1600" dirty="0"/>
              <a:t> </a:t>
            </a:r>
            <a:r>
              <a:rPr lang="en-GB" sz="1600" dirty="0" err="1"/>
              <a:t>články</a:t>
            </a:r>
            <a:r>
              <a:rPr lang="en-GB" sz="1600" dirty="0"/>
              <a:t>,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kterých</a:t>
            </a:r>
            <a:r>
              <a:rPr lang="en-GB" sz="1600" dirty="0"/>
              <a:t> se </a:t>
            </a:r>
            <a:r>
              <a:rPr lang="en-GB" sz="1600" dirty="0" err="1"/>
              <a:t>vyskytuje</a:t>
            </a:r>
            <a:r>
              <a:rPr lang="en-GB" sz="1600" dirty="0"/>
              <a:t> </a:t>
            </a:r>
            <a:r>
              <a:rPr lang="en-GB" sz="1600" dirty="0" err="1"/>
              <a:t>buď</a:t>
            </a:r>
            <a:r>
              <a:rPr lang="en-GB" sz="1600" dirty="0"/>
              <a:t> </a:t>
            </a:r>
            <a:r>
              <a:rPr lang="en-GB" sz="1600" dirty="0" err="1"/>
              <a:t>jeden</a:t>
            </a:r>
            <a:r>
              <a:rPr lang="en-GB" sz="1600" dirty="0"/>
              <a:t> z </a:t>
            </a:r>
            <a:r>
              <a:rPr lang="en-GB" sz="1600" dirty="0" err="1"/>
              <a:t>hledaných</a:t>
            </a:r>
            <a:r>
              <a:rPr lang="en-GB" sz="1600" dirty="0"/>
              <a:t> </a:t>
            </a:r>
            <a:r>
              <a:rPr lang="en-GB" sz="1600" dirty="0" err="1"/>
              <a:t>výrazů</a:t>
            </a:r>
            <a:r>
              <a:rPr lang="en-GB" sz="1600" dirty="0"/>
              <a:t>,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oba</a:t>
            </a:r>
            <a:r>
              <a:rPr lang="en-GB" sz="1600" dirty="0"/>
              <a:t>. </a:t>
            </a:r>
            <a:r>
              <a:rPr lang="en-GB" sz="1600" dirty="0" err="1"/>
              <a:t>Kombinaci</a:t>
            </a:r>
            <a:r>
              <a:rPr lang="en-GB" sz="1600" dirty="0"/>
              <a:t> OR </a:t>
            </a:r>
            <a:r>
              <a:rPr lang="en-GB" sz="1600" dirty="0" err="1"/>
              <a:t>si</a:t>
            </a:r>
            <a:r>
              <a:rPr lang="en-GB" sz="1600" dirty="0"/>
              <a:t> </a:t>
            </a:r>
            <a:r>
              <a:rPr lang="en-GB" sz="1600" dirty="0" err="1"/>
              <a:t>představte</a:t>
            </a:r>
            <a:r>
              <a:rPr lang="en-GB" sz="1600" dirty="0"/>
              <a:t> </a:t>
            </a:r>
            <a:r>
              <a:rPr lang="en-GB" sz="1600" dirty="0" err="1"/>
              <a:t>tak</a:t>
            </a:r>
            <a:r>
              <a:rPr lang="en-GB" sz="1600" dirty="0"/>
              <a:t>, </a:t>
            </a:r>
            <a:r>
              <a:rPr lang="en-GB" sz="1600" dirty="0" err="1"/>
              <a:t>že</a:t>
            </a:r>
            <a:r>
              <a:rPr lang="en-GB" sz="1600" dirty="0"/>
              <a:t> s </a:t>
            </a:r>
            <a:r>
              <a:rPr lang="en-GB" sz="1600" dirty="0" err="1"/>
              <a:t>hledanými</a:t>
            </a:r>
            <a:r>
              <a:rPr lang="en-GB" sz="1600" dirty="0"/>
              <a:t> </a:t>
            </a:r>
            <a:r>
              <a:rPr lang="en-GB" sz="1600" dirty="0" err="1"/>
              <a:t>výrazy</a:t>
            </a:r>
            <a:r>
              <a:rPr lang="en-GB" sz="1600" dirty="0"/>
              <a:t> </a:t>
            </a:r>
            <a:r>
              <a:rPr lang="en-GB" sz="1600" dirty="0" err="1"/>
              <a:t>zacházíte</a:t>
            </a:r>
            <a:r>
              <a:rPr lang="en-GB" sz="1600" dirty="0"/>
              <a:t> </a:t>
            </a:r>
            <a:r>
              <a:rPr lang="en-GB" sz="1600" dirty="0" err="1"/>
              <a:t>jako</a:t>
            </a:r>
            <a:r>
              <a:rPr lang="en-GB" sz="1600" dirty="0"/>
              <a:t> s </a:t>
            </a:r>
            <a:r>
              <a:rPr lang="en-GB" sz="1600" dirty="0" err="1"/>
              <a:t>rovnítky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synonymy.</a:t>
            </a:r>
            <a:endParaRPr lang="cs-CZ" sz="16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b="1" dirty="0"/>
              <a:t>AND </a:t>
            </a:r>
            <a:r>
              <a:rPr lang="en-GB" sz="1600" dirty="0" err="1"/>
              <a:t>omezuje</a:t>
            </a:r>
            <a:r>
              <a:rPr lang="en-GB" sz="1600" dirty="0"/>
              <a:t> </a:t>
            </a:r>
            <a:r>
              <a:rPr lang="en-GB" sz="1600" dirty="0" err="1"/>
              <a:t>počet</a:t>
            </a:r>
            <a:r>
              <a:rPr lang="en-GB" sz="1600" dirty="0"/>
              <a:t> </a:t>
            </a:r>
            <a:r>
              <a:rPr lang="en-GB" sz="1600" dirty="0" err="1"/>
              <a:t>výsledků</a:t>
            </a:r>
            <a:r>
              <a:rPr lang="en-GB" sz="1600" dirty="0"/>
              <a:t>, </a:t>
            </a:r>
            <a:r>
              <a:rPr lang="en-GB" sz="1600" dirty="0" err="1"/>
              <a:t>protože</a:t>
            </a:r>
            <a:r>
              <a:rPr lang="en-GB" sz="1600" dirty="0"/>
              <a:t> pro </a:t>
            </a:r>
            <a:r>
              <a:rPr lang="en-GB" sz="1600" dirty="0" err="1"/>
              <a:t>nalezení</a:t>
            </a:r>
            <a:r>
              <a:rPr lang="en-GB" sz="1600" dirty="0"/>
              <a:t> </a:t>
            </a:r>
            <a:r>
              <a:rPr lang="en-GB" sz="1600" dirty="0" err="1"/>
              <a:t>článku</a:t>
            </a:r>
            <a:r>
              <a:rPr lang="en-GB" sz="1600" dirty="0"/>
              <a:t> se </a:t>
            </a:r>
            <a:r>
              <a:rPr lang="en-GB" sz="1600" dirty="0" err="1"/>
              <a:t>musí</a:t>
            </a:r>
            <a:r>
              <a:rPr lang="en-GB" sz="1600" dirty="0"/>
              <a:t> </a:t>
            </a:r>
            <a:r>
              <a:rPr lang="en-GB" sz="1600" dirty="0" err="1"/>
              <a:t>vyskytovat</a:t>
            </a:r>
            <a:r>
              <a:rPr lang="en-GB" sz="1600" dirty="0"/>
              <a:t> </a:t>
            </a:r>
            <a:r>
              <a:rPr lang="en-GB" sz="1600" dirty="0" err="1"/>
              <a:t>oba</a:t>
            </a:r>
            <a:r>
              <a:rPr lang="en-GB" sz="1600" dirty="0"/>
              <a:t> </a:t>
            </a:r>
            <a:r>
              <a:rPr lang="en-GB" sz="1600" dirty="0" err="1"/>
              <a:t>hledané</a:t>
            </a:r>
            <a:r>
              <a:rPr lang="en-GB" sz="1600" dirty="0"/>
              <a:t> </a:t>
            </a:r>
            <a:r>
              <a:rPr lang="en-GB" sz="1600" dirty="0" err="1"/>
              <a:t>výrazy</a:t>
            </a:r>
            <a:r>
              <a:rPr lang="en-GB" sz="1600" dirty="0"/>
              <a:t>.</a:t>
            </a:r>
            <a:endParaRPr lang="cs-CZ" sz="16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b="1" dirty="0"/>
              <a:t>NOT</a:t>
            </a:r>
            <a:r>
              <a:rPr lang="en-GB" sz="1600" dirty="0"/>
              <a:t> </a:t>
            </a:r>
            <a:r>
              <a:rPr lang="en-GB" sz="1600" dirty="0" err="1"/>
              <a:t>omezuje</a:t>
            </a:r>
            <a:r>
              <a:rPr lang="en-GB" sz="1600" dirty="0"/>
              <a:t> </a:t>
            </a:r>
            <a:r>
              <a:rPr lang="en-GB" sz="1600" dirty="0" err="1"/>
              <a:t>počet</a:t>
            </a:r>
            <a:r>
              <a:rPr lang="en-GB" sz="1600" dirty="0"/>
              <a:t> </a:t>
            </a:r>
            <a:r>
              <a:rPr lang="en-GB" sz="1600" dirty="0" err="1"/>
              <a:t>nalezených</a:t>
            </a:r>
            <a:r>
              <a:rPr lang="en-GB" sz="1600" dirty="0"/>
              <a:t> </a:t>
            </a:r>
            <a:r>
              <a:rPr lang="en-GB" sz="1600" dirty="0" err="1"/>
              <a:t>výsledků</a:t>
            </a:r>
            <a:r>
              <a:rPr lang="en-GB" sz="1600" dirty="0"/>
              <a:t>. </a:t>
            </a:r>
            <a:r>
              <a:rPr lang="en-GB" sz="1600" dirty="0" err="1"/>
              <a:t>Najdete</a:t>
            </a:r>
            <a:r>
              <a:rPr lang="en-GB" sz="1600" dirty="0"/>
              <a:t> </a:t>
            </a:r>
            <a:r>
              <a:rPr lang="en-GB" sz="1600" dirty="0" err="1"/>
              <a:t>články</a:t>
            </a:r>
            <a:r>
              <a:rPr lang="en-GB" sz="1600" dirty="0"/>
              <a:t> </a:t>
            </a:r>
            <a:r>
              <a:rPr lang="en-GB" sz="1600" dirty="0" err="1"/>
              <a:t>obsahující</a:t>
            </a:r>
            <a:r>
              <a:rPr lang="en-GB" sz="1600" dirty="0"/>
              <a:t> </a:t>
            </a:r>
            <a:r>
              <a:rPr lang="en-GB" sz="1600" dirty="0" err="1"/>
              <a:t>hledaný</a:t>
            </a:r>
            <a:r>
              <a:rPr lang="en-GB" sz="1600" dirty="0"/>
              <a:t> </a:t>
            </a:r>
            <a:r>
              <a:rPr lang="en-GB" sz="1600" dirty="0" err="1"/>
              <a:t>výraz</a:t>
            </a:r>
            <a:r>
              <a:rPr lang="en-GB" sz="1600" dirty="0"/>
              <a:t>, ale </a:t>
            </a:r>
            <a:r>
              <a:rPr lang="en-GB" sz="1600" dirty="0" err="1"/>
              <a:t>pouze</a:t>
            </a:r>
            <a:r>
              <a:rPr lang="en-GB" sz="1600" dirty="0"/>
              <a:t> ty, </a:t>
            </a:r>
            <a:r>
              <a:rPr lang="en-GB" sz="1600" dirty="0" err="1"/>
              <a:t>které</a:t>
            </a:r>
            <a:r>
              <a:rPr lang="en-GB" sz="1600" dirty="0"/>
              <a:t> </a:t>
            </a:r>
            <a:r>
              <a:rPr lang="en-GB" sz="1600" dirty="0" err="1"/>
              <a:t>neobsahují</a:t>
            </a:r>
            <a:r>
              <a:rPr lang="en-GB" sz="1600" dirty="0"/>
              <a:t> </a:t>
            </a:r>
            <a:r>
              <a:rPr lang="en-GB" sz="1600" dirty="0" err="1"/>
              <a:t>druhý</a:t>
            </a:r>
            <a:r>
              <a:rPr lang="en-GB" sz="1600" dirty="0"/>
              <a:t> </a:t>
            </a:r>
            <a:r>
              <a:rPr lang="en-GB" sz="1600" dirty="0" err="1"/>
              <a:t>hledaný</a:t>
            </a:r>
            <a:r>
              <a:rPr lang="en-GB" sz="1600" dirty="0"/>
              <a:t> </a:t>
            </a:r>
            <a:r>
              <a:rPr lang="en-GB" sz="1600" dirty="0" err="1"/>
              <a:t>výraz</a:t>
            </a:r>
            <a:r>
              <a:rPr lang="en-GB" sz="1600" dirty="0"/>
              <a:t>.</a:t>
            </a:r>
            <a:endParaRPr lang="cs-CZ" sz="1600" dirty="0"/>
          </a:p>
          <a:p>
            <a:pPr marL="72000" indent="0">
              <a:lnSpc>
                <a:spcPct val="100000"/>
              </a:lnSpc>
              <a:buNone/>
            </a:pPr>
            <a:br>
              <a:rPr lang="en-GB" sz="1600" dirty="0"/>
            </a:br>
            <a:r>
              <a:rPr lang="cs-CZ" sz="1100" dirty="0"/>
              <a:t>*</a:t>
            </a:r>
            <a:r>
              <a:rPr lang="en-GB" sz="1100" dirty="0" err="1"/>
              <a:t>Při</a:t>
            </a:r>
            <a:r>
              <a:rPr lang="en-GB" sz="1100" dirty="0"/>
              <a:t> </a:t>
            </a:r>
            <a:r>
              <a:rPr lang="en-GB" sz="1100" dirty="0" err="1"/>
              <a:t>používání</a:t>
            </a:r>
            <a:r>
              <a:rPr lang="en-GB" sz="1100" dirty="0"/>
              <a:t> </a:t>
            </a:r>
            <a:r>
              <a:rPr lang="en-GB" sz="1100" dirty="0" err="1"/>
              <a:t>operátoru</a:t>
            </a:r>
            <a:r>
              <a:rPr lang="en-GB" sz="1100" dirty="0"/>
              <a:t> NOT </a:t>
            </a:r>
            <a:r>
              <a:rPr lang="en-GB" sz="1100" dirty="0" err="1"/>
              <a:t>buďte</a:t>
            </a:r>
            <a:r>
              <a:rPr lang="en-GB" sz="1100" dirty="0"/>
              <a:t> </a:t>
            </a:r>
            <a:r>
              <a:rPr lang="en-GB" sz="1100" dirty="0" err="1"/>
              <a:t>opatrní</a:t>
            </a:r>
            <a:r>
              <a:rPr lang="en-GB" sz="1100" dirty="0"/>
              <a:t> a </a:t>
            </a:r>
            <a:r>
              <a:rPr lang="en-GB" sz="1100" dirty="0" err="1"/>
              <a:t>nepoužívejte</a:t>
            </a:r>
            <a:r>
              <a:rPr lang="en-GB" sz="1100" dirty="0"/>
              <a:t> </a:t>
            </a:r>
            <a:r>
              <a:rPr lang="en-GB" sz="1100" dirty="0" err="1"/>
              <a:t>jej</a:t>
            </a:r>
            <a:r>
              <a:rPr lang="en-GB" sz="1100" dirty="0"/>
              <a:t>, </a:t>
            </a:r>
            <a:r>
              <a:rPr lang="en-GB" sz="1100" dirty="0" err="1"/>
              <a:t>pokud</a:t>
            </a:r>
            <a:r>
              <a:rPr lang="en-GB" sz="1100" dirty="0"/>
              <a:t> </a:t>
            </a:r>
            <a:r>
              <a:rPr lang="en-GB" sz="1100" dirty="0" err="1"/>
              <a:t>chcete</a:t>
            </a:r>
            <a:r>
              <a:rPr lang="en-GB" sz="1100" dirty="0"/>
              <a:t> </a:t>
            </a:r>
            <a:r>
              <a:rPr lang="en-GB" sz="1100" dirty="0" err="1"/>
              <a:t>provést</a:t>
            </a:r>
            <a:r>
              <a:rPr lang="en-GB" sz="1100" dirty="0"/>
              <a:t> </a:t>
            </a:r>
            <a:r>
              <a:rPr lang="en-GB" sz="1100" dirty="0" err="1"/>
              <a:t>komplexní</a:t>
            </a:r>
            <a:r>
              <a:rPr lang="en-GB" sz="1100" dirty="0"/>
              <a:t>/</a:t>
            </a:r>
            <a:r>
              <a:rPr lang="en-GB" sz="1100" dirty="0" err="1"/>
              <a:t>systematické</a:t>
            </a:r>
            <a:r>
              <a:rPr lang="en-GB" sz="1100" dirty="0"/>
              <a:t> </a:t>
            </a:r>
            <a:r>
              <a:rPr lang="en-GB" sz="1100" dirty="0" err="1"/>
              <a:t>vyhledávání</a:t>
            </a:r>
            <a:r>
              <a:rPr lang="en-GB" sz="1100" dirty="0"/>
              <a:t>. V </a:t>
            </a:r>
            <a:r>
              <a:rPr lang="en-GB" sz="1100" dirty="0" err="1"/>
              <a:t>článku</a:t>
            </a:r>
            <a:r>
              <a:rPr lang="en-GB" sz="1100" dirty="0"/>
              <a:t> </a:t>
            </a:r>
            <a:r>
              <a:rPr lang="en-GB" sz="1100" dirty="0" err="1"/>
              <a:t>může</a:t>
            </a:r>
            <a:r>
              <a:rPr lang="en-GB" sz="1100" dirty="0"/>
              <a:t> </a:t>
            </a:r>
            <a:r>
              <a:rPr lang="en-GB" sz="1100" dirty="0" err="1"/>
              <a:t>být</a:t>
            </a:r>
            <a:r>
              <a:rPr lang="en-GB" sz="1100" dirty="0"/>
              <a:t> </a:t>
            </a:r>
            <a:r>
              <a:rPr lang="en-GB" sz="1100" dirty="0" err="1"/>
              <a:t>například</a:t>
            </a:r>
            <a:r>
              <a:rPr lang="en-GB" sz="1100" dirty="0"/>
              <a:t> </a:t>
            </a:r>
            <a:r>
              <a:rPr lang="en-GB" sz="1100" dirty="0" err="1"/>
              <a:t>uvedeno</a:t>
            </a:r>
            <a:r>
              <a:rPr lang="en-GB" sz="1100" dirty="0"/>
              <a:t>, </a:t>
            </a:r>
            <a:r>
              <a:rPr lang="en-GB" sz="1100" dirty="0" err="1"/>
              <a:t>že</a:t>
            </a:r>
            <a:r>
              <a:rPr lang="en-GB" sz="1100" dirty="0"/>
              <a:t> "</a:t>
            </a:r>
            <a:r>
              <a:rPr lang="en-GB" sz="1100" dirty="0" err="1"/>
              <a:t>Vynecháme</a:t>
            </a:r>
            <a:r>
              <a:rPr lang="en-GB" sz="1100" dirty="0"/>
              <a:t> </a:t>
            </a:r>
            <a:r>
              <a:rPr lang="en-GB" sz="1100" dirty="0" err="1"/>
              <a:t>otázky</a:t>
            </a:r>
            <a:r>
              <a:rPr lang="en-GB" sz="1100" dirty="0"/>
              <a:t> Covid-19". </a:t>
            </a:r>
            <a:r>
              <a:rPr lang="en-GB" sz="1100" dirty="0" err="1"/>
              <a:t>Pokud</a:t>
            </a:r>
            <a:r>
              <a:rPr lang="en-GB" sz="1100" dirty="0"/>
              <a:t> </a:t>
            </a:r>
            <a:r>
              <a:rPr lang="en-GB" sz="1100" dirty="0" err="1"/>
              <a:t>ve</a:t>
            </a:r>
            <a:r>
              <a:rPr lang="en-GB" sz="1100" dirty="0"/>
              <a:t> </a:t>
            </a:r>
            <a:r>
              <a:rPr lang="en-GB" sz="1100" dirty="0" err="1"/>
              <a:t>vyhledávání</a:t>
            </a:r>
            <a:r>
              <a:rPr lang="en-GB" sz="1100" dirty="0"/>
              <a:t> </a:t>
            </a:r>
            <a:r>
              <a:rPr lang="en-GB" sz="1100" dirty="0" err="1"/>
              <a:t>uvedete</a:t>
            </a:r>
            <a:r>
              <a:rPr lang="en-GB" sz="1100" dirty="0"/>
              <a:t>, </a:t>
            </a:r>
            <a:r>
              <a:rPr lang="en-GB" sz="1100" dirty="0" err="1"/>
              <a:t>že</a:t>
            </a:r>
            <a:r>
              <a:rPr lang="en-GB" sz="1100" dirty="0"/>
              <a:t> NECHCETE </a:t>
            </a:r>
            <a:r>
              <a:rPr lang="en-GB" sz="1100" dirty="0" err="1"/>
              <a:t>vyhledat</a:t>
            </a:r>
            <a:r>
              <a:rPr lang="en-GB" sz="1100" dirty="0"/>
              <a:t> </a:t>
            </a:r>
            <a:r>
              <a:rPr lang="en-GB" sz="1100" dirty="0" err="1"/>
              <a:t>články</a:t>
            </a:r>
            <a:r>
              <a:rPr lang="en-GB" sz="1100" dirty="0"/>
              <a:t> </a:t>
            </a:r>
            <a:r>
              <a:rPr lang="en-GB" sz="1100" dirty="0" err="1"/>
              <a:t>obsahující</a:t>
            </a:r>
            <a:r>
              <a:rPr lang="en-GB" sz="1100" dirty="0"/>
              <a:t> </a:t>
            </a:r>
            <a:r>
              <a:rPr lang="en-GB" sz="1100" dirty="0" err="1"/>
              <a:t>hledaný</a:t>
            </a:r>
            <a:r>
              <a:rPr lang="en-GB" sz="1100" dirty="0"/>
              <a:t> </a:t>
            </a:r>
            <a:r>
              <a:rPr lang="en-GB" sz="1100" dirty="0" err="1"/>
              <a:t>výraz</a:t>
            </a:r>
            <a:r>
              <a:rPr lang="en-GB" sz="1100" dirty="0"/>
              <a:t> "Covid 19", </a:t>
            </a:r>
            <a:r>
              <a:rPr lang="en-GB" sz="1100" dirty="0" err="1"/>
              <a:t>nenajdete</a:t>
            </a:r>
            <a:r>
              <a:rPr lang="en-GB" sz="1100" dirty="0"/>
              <a:t> </a:t>
            </a:r>
            <a:r>
              <a:rPr lang="en-GB" sz="1100" dirty="0" err="1"/>
              <a:t>článek</a:t>
            </a:r>
            <a:r>
              <a:rPr lang="en-GB" sz="1100" dirty="0"/>
              <a:t>, </a:t>
            </a:r>
            <a:r>
              <a:rPr lang="en-GB" sz="1100" dirty="0" err="1"/>
              <a:t>který</a:t>
            </a:r>
            <a:r>
              <a:rPr lang="en-GB" sz="1100" dirty="0"/>
              <a:t> by </a:t>
            </a:r>
            <a:r>
              <a:rPr lang="en-GB" sz="1100" dirty="0" err="1"/>
              <a:t>vás</a:t>
            </a:r>
            <a:r>
              <a:rPr lang="en-GB" sz="1100" dirty="0"/>
              <a:t> </a:t>
            </a:r>
            <a:r>
              <a:rPr lang="en-GB" sz="1100" dirty="0" err="1"/>
              <a:t>zřejmě</a:t>
            </a:r>
            <a:r>
              <a:rPr lang="en-GB" sz="1100" dirty="0"/>
              <a:t> </a:t>
            </a:r>
            <a:r>
              <a:rPr lang="en-GB" sz="1100" dirty="0" err="1"/>
              <a:t>mohl</a:t>
            </a:r>
            <a:r>
              <a:rPr lang="en-GB" sz="1100" dirty="0"/>
              <a:t> </a:t>
            </a:r>
            <a:r>
              <a:rPr lang="en-GB" sz="1100" dirty="0" err="1"/>
              <a:t>zajímat</a:t>
            </a:r>
            <a:r>
              <a:rPr lang="en-GB" sz="1100" dirty="0"/>
              <a:t>.</a:t>
            </a:r>
            <a:br>
              <a:rPr lang="en-GB" sz="1600" dirty="0"/>
            </a:br>
            <a:br>
              <a:rPr lang="en-GB" sz="1600" dirty="0"/>
            </a:br>
            <a:endParaRPr lang="en-GB" sz="16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A4C812C-18B0-5C6D-7EC0-F0A8A5D3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364" y="378000"/>
            <a:ext cx="4505885" cy="45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62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8854B2-7F48-BCF9-151C-1E761A03A7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CFD67F-0426-9305-EE62-6651AF288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DD3AEC-B23E-2F65-F440-F0493FA7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05602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/>
              <a:t>Příklad</a:t>
            </a:r>
            <a:endParaRPr lang="en-GB" sz="2000" b="0" u="sng" dirty="0">
              <a:solidFill>
                <a:schemeClr val="tx1"/>
              </a:solidFill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341E46B-2A52-2961-BAE0-4FD66D1432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754455"/>
              </p:ext>
            </p:extLst>
          </p:nvPr>
        </p:nvGraphicFramePr>
        <p:xfrm>
          <a:off x="719862" y="2087800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FF42AAFC-77B8-037D-16DC-46252BC45DB5}"/>
              </a:ext>
            </a:extLst>
          </p:cNvPr>
          <p:cNvSpPr/>
          <p:nvPr/>
        </p:nvSpPr>
        <p:spPr bwMode="auto">
          <a:xfrm>
            <a:off x="2220351" y="4166864"/>
            <a:ext cx="597087" cy="40341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OR</a:t>
            </a:r>
            <a:endParaRPr kumimoji="0" lang="en-GB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8A4A35B7-724C-2DAF-D40E-2562CC12FEF9}"/>
              </a:ext>
            </a:extLst>
          </p:cNvPr>
          <p:cNvSpPr/>
          <p:nvPr/>
        </p:nvSpPr>
        <p:spPr bwMode="auto">
          <a:xfrm>
            <a:off x="5870901" y="4184794"/>
            <a:ext cx="649941" cy="4034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OR</a:t>
            </a:r>
            <a:endParaRPr kumimoji="0" lang="en-GB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3C766AF8-ABCE-DC55-38AF-713F4B10191F}"/>
              </a:ext>
            </a:extLst>
          </p:cNvPr>
          <p:cNvSpPr/>
          <p:nvPr/>
        </p:nvSpPr>
        <p:spPr bwMode="auto">
          <a:xfrm>
            <a:off x="3893293" y="5337397"/>
            <a:ext cx="1712260" cy="58270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AND</a:t>
            </a: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A599CDBB-FD0B-A394-496F-6E677AF20FFA}"/>
              </a:ext>
            </a:extLst>
          </p:cNvPr>
          <p:cNvSpPr/>
          <p:nvPr/>
        </p:nvSpPr>
        <p:spPr bwMode="auto">
          <a:xfrm>
            <a:off x="7682646" y="5352588"/>
            <a:ext cx="1712260" cy="58270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AND</a:t>
            </a: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BFA68EF4-CBD4-8914-1C63-4998820EE9F6}"/>
              </a:ext>
            </a:extLst>
          </p:cNvPr>
          <p:cNvSpPr/>
          <p:nvPr/>
        </p:nvSpPr>
        <p:spPr bwMode="auto">
          <a:xfrm>
            <a:off x="9574305" y="4184795"/>
            <a:ext cx="597087" cy="40341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OR</a:t>
            </a:r>
            <a:endParaRPr kumimoji="0" lang="en-GB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8F0F8FA-14F7-BC76-D1C1-133C4BCA133F}"/>
              </a:ext>
            </a:extLst>
          </p:cNvPr>
          <p:cNvSpPr txBox="1"/>
          <p:nvPr/>
        </p:nvSpPr>
        <p:spPr>
          <a:xfrm>
            <a:off x="666000" y="1254096"/>
            <a:ext cx="81668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Když to </a:t>
            </a:r>
            <a:r>
              <a:rPr lang="en-GB" sz="1600" dirty="0" err="1"/>
              <a:t>vezmeme</a:t>
            </a:r>
            <a:r>
              <a:rPr lang="en-GB" sz="1600" dirty="0"/>
              <a:t> </a:t>
            </a:r>
            <a:r>
              <a:rPr lang="en-GB" sz="1600" dirty="0" err="1"/>
              <a:t>ještě</a:t>
            </a:r>
            <a:r>
              <a:rPr lang="en-GB" sz="1600" dirty="0"/>
              <a:t> </a:t>
            </a:r>
            <a:r>
              <a:rPr lang="en-GB" sz="1600" dirty="0" err="1"/>
              <a:t>trochu</a:t>
            </a:r>
            <a:r>
              <a:rPr lang="en-GB" sz="1600" dirty="0"/>
              <a:t> </a:t>
            </a:r>
            <a:r>
              <a:rPr lang="en-GB" sz="1600" dirty="0" err="1"/>
              <a:t>podrobněji</a:t>
            </a:r>
            <a:r>
              <a:rPr lang="en-GB" sz="1600" dirty="0"/>
              <a:t>,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základě</a:t>
            </a:r>
            <a:r>
              <a:rPr lang="en-GB" sz="1600" dirty="0"/>
              <a:t> </a:t>
            </a:r>
            <a:r>
              <a:rPr lang="en-GB" sz="1600" dirty="0" err="1"/>
              <a:t>příkladu</a:t>
            </a:r>
            <a:r>
              <a:rPr lang="en-GB" sz="1600" dirty="0"/>
              <a:t> PICO </a:t>
            </a:r>
            <a:r>
              <a:rPr lang="cs-CZ" sz="1600" dirty="0"/>
              <a:t>a přidáme</a:t>
            </a:r>
            <a:r>
              <a:rPr lang="en-GB" sz="1600" dirty="0"/>
              <a:t> </a:t>
            </a:r>
            <a:r>
              <a:rPr lang="en-GB" sz="1600" dirty="0" err="1"/>
              <a:t>několik</a:t>
            </a:r>
            <a:r>
              <a:rPr lang="en-GB" sz="1600" dirty="0"/>
              <a:t> synonym a </a:t>
            </a:r>
            <a:r>
              <a:rPr lang="en-GB" sz="1600" dirty="0" err="1"/>
              <a:t>operátorů</a:t>
            </a:r>
            <a:r>
              <a:rPr lang="cs-CZ" sz="1600" dirty="0"/>
              <a:t> v</a:t>
            </a:r>
            <a:r>
              <a:rPr lang="en-GB" sz="1600" b="0" dirty="0" err="1">
                <a:solidFill>
                  <a:schemeClr val="tx1"/>
                </a:solidFill>
              </a:rPr>
              <a:t>yhledávací</a:t>
            </a:r>
            <a:r>
              <a:rPr lang="en-GB" sz="1600" b="0" dirty="0">
                <a:solidFill>
                  <a:schemeClr val="tx1"/>
                </a:solidFill>
              </a:rPr>
              <a:t> </a:t>
            </a:r>
            <a:r>
              <a:rPr lang="en-GB" sz="1600" b="0" dirty="0" err="1">
                <a:solidFill>
                  <a:schemeClr val="tx1"/>
                </a:solidFill>
              </a:rPr>
              <a:t>strategie</a:t>
            </a:r>
            <a:r>
              <a:rPr lang="en-GB" sz="1600" b="0" dirty="0">
                <a:solidFill>
                  <a:schemeClr val="tx1"/>
                </a:solidFill>
              </a:rPr>
              <a:t> </a:t>
            </a:r>
            <a:r>
              <a:rPr lang="cs-CZ" sz="1600" b="0" dirty="0">
                <a:solidFill>
                  <a:schemeClr val="tx1"/>
                </a:solidFill>
              </a:rPr>
              <a:t>může vypadat </a:t>
            </a:r>
            <a:r>
              <a:rPr lang="en-GB" sz="1600" b="0" dirty="0" err="1">
                <a:solidFill>
                  <a:schemeClr val="tx1"/>
                </a:solidFill>
              </a:rPr>
              <a:t>takto</a:t>
            </a:r>
            <a:r>
              <a:rPr lang="en-GB" sz="1600" b="0" dirty="0">
                <a:solidFill>
                  <a:schemeClr val="tx1"/>
                </a:solidFill>
              </a:rPr>
              <a:t>:</a:t>
            </a: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13627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6D3101-D569-74AC-A5AB-19142E92ED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639B63-3AAA-A5D6-7BB9-92981CE26D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78D493-B2B2-0842-4055-5D3EA1CC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99" y="116680"/>
            <a:ext cx="10082682" cy="451576"/>
          </a:xfrm>
        </p:spPr>
        <p:txBody>
          <a:bodyPr/>
          <a:lstStyle/>
          <a:p>
            <a:r>
              <a:rPr lang="en-GB" dirty="0"/>
              <a:t>Proximity operators</a:t>
            </a:r>
            <a:r>
              <a:rPr lang="cs-CZ" dirty="0"/>
              <a:t>/operátory blízkosti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0EFF50-18D0-2B50-3F6E-D31C8588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7" y="750454"/>
            <a:ext cx="11035552" cy="4263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 err="1"/>
              <a:t>Nazýva</a:t>
            </a:r>
            <a:r>
              <a:rPr lang="cs-CZ" sz="2000" dirty="0"/>
              <a:t>jí se</a:t>
            </a:r>
            <a:r>
              <a:rPr lang="en-GB" sz="2000" dirty="0"/>
              <a:t> </a:t>
            </a:r>
            <a:r>
              <a:rPr lang="en-GB" sz="2000" dirty="0" err="1"/>
              <a:t>také</a:t>
            </a:r>
            <a:r>
              <a:rPr lang="en-GB" sz="2000" dirty="0"/>
              <a:t> </a:t>
            </a:r>
            <a:r>
              <a:rPr lang="en-GB" sz="2000" dirty="0" err="1"/>
              <a:t>operátory</a:t>
            </a:r>
            <a:r>
              <a:rPr lang="en-GB" sz="2000" dirty="0"/>
              <a:t> </a:t>
            </a:r>
            <a:r>
              <a:rPr lang="en-GB" sz="2000" dirty="0" err="1"/>
              <a:t>přiléhavosti</a:t>
            </a:r>
            <a:r>
              <a:rPr lang="en-GB" sz="2000" dirty="0"/>
              <a:t>, </a:t>
            </a:r>
            <a:r>
              <a:rPr lang="en-GB" sz="2000" dirty="0" err="1"/>
              <a:t>umožňují</a:t>
            </a:r>
            <a:r>
              <a:rPr lang="en-GB" sz="2000" dirty="0"/>
              <a:t> </a:t>
            </a:r>
            <a:r>
              <a:rPr lang="en-GB" sz="2000" dirty="0" err="1"/>
              <a:t>vyhledat</a:t>
            </a:r>
            <a:r>
              <a:rPr lang="en-GB" sz="2000" dirty="0"/>
              <a:t> </a:t>
            </a:r>
            <a:r>
              <a:rPr lang="en-GB" sz="2000" dirty="0" err="1"/>
              <a:t>slovo</a:t>
            </a:r>
            <a:r>
              <a:rPr lang="en-GB" sz="2000" dirty="0"/>
              <a:t>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/>
              <a:t>frázi</a:t>
            </a:r>
            <a:r>
              <a:rPr lang="en-GB" sz="2000" dirty="0"/>
              <a:t> v </a:t>
            </a:r>
            <a:r>
              <a:rPr lang="en-GB" sz="2000" dirty="0" err="1"/>
              <a:t>určité</a:t>
            </a:r>
            <a:r>
              <a:rPr lang="en-GB" sz="2000" dirty="0"/>
              <a:t> </a:t>
            </a:r>
            <a:r>
              <a:rPr lang="en-GB" sz="2000" dirty="0" err="1"/>
              <a:t>vzdálenosti</a:t>
            </a:r>
            <a:r>
              <a:rPr lang="en-GB" sz="2000" dirty="0"/>
              <a:t> od </a:t>
            </a:r>
            <a:r>
              <a:rPr lang="en-GB" sz="2000" dirty="0" err="1"/>
              <a:t>jiného</a:t>
            </a:r>
            <a:r>
              <a:rPr lang="en-GB" sz="2000" dirty="0"/>
              <a:t> </a:t>
            </a:r>
            <a:r>
              <a:rPr lang="en-GB" sz="2000" dirty="0" err="1"/>
              <a:t>slova</a:t>
            </a:r>
            <a:r>
              <a:rPr lang="en-GB" sz="2000" dirty="0"/>
              <a:t>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/>
              <a:t>fráze</a:t>
            </a:r>
            <a:r>
              <a:rPr lang="en-GB" sz="2000" dirty="0"/>
              <a:t>. 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b="1" dirty="0"/>
              <a:t>NEAR „</a:t>
            </a:r>
            <a:r>
              <a:rPr lang="cs-CZ" sz="2000" b="1" dirty="0" err="1"/>
              <a:t>Nn</a:t>
            </a:r>
            <a:r>
              <a:rPr lang="cs-CZ" sz="2000" b="1" dirty="0"/>
              <a:t>“ </a:t>
            </a:r>
            <a:r>
              <a:rPr lang="en-GB" sz="2000" dirty="0"/>
              <a:t>(</a:t>
            </a:r>
            <a:r>
              <a:rPr lang="cs-CZ" sz="2000" dirty="0"/>
              <a:t>poblíž</a:t>
            </a:r>
            <a:r>
              <a:rPr lang="en-GB" sz="2000" dirty="0"/>
              <a:t>) </a:t>
            </a:r>
            <a:r>
              <a:rPr lang="cs-CZ" sz="2000" dirty="0"/>
              <a:t>– definují vzájemnou vzdálenost mezi jednotlivými pojmy– výrazy textu blízko sebe bez ohledu na pořadí 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ADJACENT „</a:t>
            </a:r>
            <a:r>
              <a:rPr lang="cs-CZ" sz="2000" b="1" dirty="0" err="1"/>
              <a:t>Adj</a:t>
            </a:r>
            <a:r>
              <a:rPr lang="cs-CZ" sz="2000" b="1" dirty="0"/>
              <a:t>“</a:t>
            </a:r>
            <a:r>
              <a:rPr lang="en-GB" sz="2000" dirty="0"/>
              <a:t>(</a:t>
            </a:r>
            <a:r>
              <a:rPr lang="en-GB" sz="2000" dirty="0" err="1"/>
              <a:t>sousední</a:t>
            </a:r>
            <a:r>
              <a:rPr lang="en-GB" sz="2000" dirty="0"/>
              <a:t>) </a:t>
            </a:r>
            <a:r>
              <a:rPr lang="cs-CZ" sz="2000" dirty="0"/>
              <a:t>– výrazy budou sousedit bez ohledu na pořadí.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WITHIN „</a:t>
            </a:r>
            <a:r>
              <a:rPr lang="en-GB" sz="2000" b="1" dirty="0"/>
              <a:t>w</a:t>
            </a:r>
            <a:r>
              <a:rPr lang="cs-CZ" sz="2000" b="1" dirty="0"/>
              <a:t>“</a:t>
            </a:r>
            <a:r>
              <a:rPr lang="en-GB" sz="2000" b="1" dirty="0"/>
              <a:t> </a:t>
            </a:r>
            <a:r>
              <a:rPr lang="en-GB" sz="2000" dirty="0"/>
              <a:t>(</a:t>
            </a:r>
            <a:r>
              <a:rPr lang="cs-CZ" sz="2000" dirty="0"/>
              <a:t>v rámci</a:t>
            </a:r>
            <a:r>
              <a:rPr lang="en-GB" sz="2000" dirty="0"/>
              <a:t>)</a:t>
            </a:r>
            <a:r>
              <a:rPr lang="cs-CZ" sz="2000" dirty="0"/>
              <a:t> – je potřebné použít, pokud na pořadí slov záleží, 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„</a:t>
            </a:r>
            <a:r>
              <a:rPr lang="en-GB" sz="2000" b="1" dirty="0"/>
              <a:t>pre</a:t>
            </a:r>
            <a:r>
              <a:rPr lang="cs-CZ" sz="2000" b="1" dirty="0"/>
              <a:t>“</a:t>
            </a:r>
            <a:r>
              <a:rPr lang="en-GB" sz="2000" b="1" dirty="0"/>
              <a:t> </a:t>
            </a:r>
            <a:r>
              <a:rPr lang="en-GB" sz="2000" dirty="0"/>
              <a:t>(</a:t>
            </a:r>
            <a:r>
              <a:rPr lang="cs-CZ" sz="2000" dirty="0" err="1"/>
              <a:t>before</a:t>
            </a:r>
            <a:r>
              <a:rPr lang="cs-CZ" sz="2000" dirty="0"/>
              <a:t>/</a:t>
            </a:r>
            <a:r>
              <a:rPr lang="en-GB" sz="2000" dirty="0" err="1"/>
              <a:t>před</a:t>
            </a:r>
            <a:r>
              <a:rPr lang="en-GB" sz="2000" dirty="0"/>
              <a:t>). 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Obvykle</a:t>
            </a:r>
            <a:r>
              <a:rPr lang="en-GB" sz="2000" dirty="0"/>
              <a:t> </a:t>
            </a:r>
            <a:r>
              <a:rPr lang="en-GB" sz="2000" dirty="0" err="1"/>
              <a:t>existují</a:t>
            </a:r>
            <a:r>
              <a:rPr lang="en-GB" sz="2000" dirty="0"/>
              <a:t> </a:t>
            </a:r>
            <a:r>
              <a:rPr lang="en-GB" sz="2000" dirty="0" err="1"/>
              <a:t>dvě</a:t>
            </a:r>
            <a:r>
              <a:rPr lang="en-GB" sz="2000" dirty="0"/>
              <a:t> </a:t>
            </a:r>
            <a:r>
              <a:rPr lang="en-GB" sz="2000" dirty="0" err="1"/>
              <a:t>varianty</a:t>
            </a:r>
            <a:r>
              <a:rPr lang="en-GB" sz="2000" dirty="0"/>
              <a:t> </a:t>
            </a:r>
            <a:r>
              <a:rPr lang="en-GB" sz="2000" dirty="0" err="1"/>
              <a:t>tohoto</a:t>
            </a:r>
            <a:r>
              <a:rPr lang="en-GB" sz="2000" dirty="0"/>
              <a:t> </a:t>
            </a:r>
            <a:r>
              <a:rPr lang="en-GB" sz="2000" dirty="0" err="1"/>
              <a:t>operátoru</a:t>
            </a:r>
            <a:r>
              <a:rPr lang="en-GB" sz="2000" dirty="0"/>
              <a:t>: </a:t>
            </a:r>
            <a:r>
              <a:rPr lang="en-GB" sz="2000" dirty="0" err="1"/>
              <a:t>jedna</a:t>
            </a:r>
            <a:r>
              <a:rPr lang="en-GB" sz="2000" dirty="0"/>
              <a:t>, </a:t>
            </a:r>
            <a:r>
              <a:rPr lang="en-GB" sz="2000" dirty="0" err="1"/>
              <a:t>kde</a:t>
            </a:r>
            <a:r>
              <a:rPr lang="en-GB" sz="2000" dirty="0"/>
              <a:t> je </a:t>
            </a:r>
            <a:r>
              <a:rPr lang="en-GB" sz="2000" dirty="0" err="1"/>
              <a:t>pořadí</a:t>
            </a:r>
            <a:r>
              <a:rPr lang="en-GB" sz="2000" dirty="0"/>
              <a:t> </a:t>
            </a:r>
            <a:r>
              <a:rPr lang="en-GB" sz="2000" dirty="0" err="1"/>
              <a:t>slov</a:t>
            </a:r>
            <a:r>
              <a:rPr lang="en-GB" sz="2000" dirty="0"/>
              <a:t> </a:t>
            </a:r>
            <a:r>
              <a:rPr lang="en-GB" sz="2000" dirty="0" err="1"/>
              <a:t>libovolné</a:t>
            </a:r>
            <a:r>
              <a:rPr lang="en-GB" sz="2000" dirty="0"/>
              <a:t>, a </a:t>
            </a:r>
            <a:r>
              <a:rPr lang="en-GB" sz="2000" dirty="0" err="1"/>
              <a:t>druhá</a:t>
            </a:r>
            <a:r>
              <a:rPr lang="en-GB" sz="2000" dirty="0"/>
              <a:t>, </a:t>
            </a:r>
            <a:r>
              <a:rPr lang="en-GB" sz="2000" dirty="0" err="1"/>
              <a:t>kde</a:t>
            </a:r>
            <a:r>
              <a:rPr lang="en-GB" sz="2000" dirty="0"/>
              <a:t> je </a:t>
            </a:r>
            <a:r>
              <a:rPr lang="en-GB" sz="2000" dirty="0" err="1"/>
              <a:t>pořadí</a:t>
            </a:r>
            <a:r>
              <a:rPr lang="en-GB" sz="2000" dirty="0"/>
              <a:t> </a:t>
            </a:r>
            <a:r>
              <a:rPr lang="en-GB" sz="2000" dirty="0" err="1"/>
              <a:t>dané</a:t>
            </a:r>
            <a:r>
              <a:rPr lang="en-GB" sz="2000" dirty="0"/>
              <a:t>.</a:t>
            </a:r>
            <a:r>
              <a:rPr lang="cs-CZ" sz="2000" dirty="0"/>
              <a:t>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O</a:t>
            </a:r>
            <a:r>
              <a:rPr lang="en-GB" sz="2000" dirty="0" err="1"/>
              <a:t>perátory</a:t>
            </a:r>
            <a:r>
              <a:rPr lang="en-GB" sz="2000" dirty="0"/>
              <a:t> </a:t>
            </a:r>
            <a:r>
              <a:rPr lang="en-GB" sz="2000" dirty="0" err="1"/>
              <a:t>blízkosti</a:t>
            </a:r>
            <a:r>
              <a:rPr lang="en-GB" sz="2000" dirty="0"/>
              <a:t> </a:t>
            </a:r>
            <a:r>
              <a:rPr lang="en-GB" sz="2000" dirty="0" err="1"/>
              <a:t>mohou</a:t>
            </a:r>
            <a:r>
              <a:rPr lang="en-GB" sz="2000" dirty="0"/>
              <a:t> </a:t>
            </a:r>
            <a:r>
              <a:rPr lang="en-GB" sz="2000" dirty="0" err="1"/>
              <a:t>být</a:t>
            </a:r>
            <a:r>
              <a:rPr lang="en-GB" sz="2000" dirty="0"/>
              <a:t> </a:t>
            </a:r>
            <a:r>
              <a:rPr lang="en-GB" sz="2000" dirty="0" err="1"/>
              <a:t>užitečné</a:t>
            </a:r>
            <a:r>
              <a:rPr lang="en-GB" sz="2000" dirty="0"/>
              <a:t>. </a:t>
            </a:r>
            <a:r>
              <a:rPr lang="en-GB" sz="2000" dirty="0" err="1"/>
              <a:t>Zužují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srovnání</a:t>
            </a:r>
            <a:r>
              <a:rPr lang="en-GB" sz="2000" dirty="0"/>
              <a:t> s </a:t>
            </a:r>
            <a:r>
              <a:rPr lang="en-GB" sz="2000" dirty="0" err="1"/>
              <a:t>vyhledáváním</a:t>
            </a:r>
            <a:r>
              <a:rPr lang="en-GB" sz="2000" dirty="0"/>
              <a:t> </a:t>
            </a:r>
            <a:r>
              <a:rPr lang="en-GB" sz="2000" dirty="0" err="1"/>
              <a:t>pomocí</a:t>
            </a:r>
            <a:r>
              <a:rPr lang="en-GB" sz="2000" dirty="0"/>
              <a:t> </a:t>
            </a:r>
            <a:r>
              <a:rPr lang="en-GB" sz="2000" dirty="0" err="1"/>
              <a:t>kombinace</a:t>
            </a:r>
            <a:r>
              <a:rPr lang="en-GB" sz="2000" dirty="0"/>
              <a:t> "AND" a </a:t>
            </a:r>
            <a:r>
              <a:rPr lang="en-GB" sz="2000" dirty="0" err="1"/>
              <a:t>zpřesňují</a:t>
            </a:r>
            <a:r>
              <a:rPr lang="en-GB" sz="2000" dirty="0"/>
              <a:t> </a:t>
            </a:r>
            <a:r>
              <a:rPr lang="en-GB" sz="2000" dirty="0" err="1"/>
              <a:t>ho</a:t>
            </a:r>
            <a:r>
              <a:rPr lang="en-GB" sz="2000" dirty="0"/>
              <a:t>, </a:t>
            </a:r>
            <a:r>
              <a:rPr lang="en-GB" sz="2000" dirty="0" err="1"/>
              <a:t>což</a:t>
            </a:r>
            <a:r>
              <a:rPr lang="en-GB" sz="2000" dirty="0"/>
              <a:t> </a:t>
            </a:r>
            <a:r>
              <a:rPr lang="en-GB" sz="2000" dirty="0" err="1"/>
              <a:t>znamená</a:t>
            </a:r>
            <a:r>
              <a:rPr lang="en-GB" sz="2000" dirty="0"/>
              <a:t>, </a:t>
            </a:r>
            <a:r>
              <a:rPr lang="en-GB" sz="2000" dirty="0" err="1"/>
              <a:t>že</a:t>
            </a:r>
            <a:r>
              <a:rPr lang="en-GB" sz="2000" dirty="0"/>
              <a:t> se </a:t>
            </a:r>
            <a:r>
              <a:rPr lang="en-GB" sz="2000" dirty="0" err="1"/>
              <a:t>sníží</a:t>
            </a:r>
            <a:r>
              <a:rPr lang="en-GB" sz="2000" dirty="0"/>
              <a:t> </a:t>
            </a:r>
            <a:r>
              <a:rPr lang="en-GB" sz="2000" dirty="0" err="1"/>
              <a:t>počet</a:t>
            </a:r>
            <a:r>
              <a:rPr lang="en-GB" sz="2000" dirty="0"/>
              <a:t> </a:t>
            </a:r>
            <a:r>
              <a:rPr lang="en-GB" sz="2000" dirty="0" err="1"/>
              <a:t>nerelevantních</a:t>
            </a:r>
            <a:r>
              <a:rPr lang="en-GB" sz="2000" dirty="0"/>
              <a:t> </a:t>
            </a:r>
            <a:r>
              <a:rPr lang="en-GB" sz="2000" dirty="0" err="1"/>
              <a:t>výsledků</a:t>
            </a:r>
            <a:r>
              <a:rPr lang="en-GB" sz="2000" dirty="0"/>
              <a:t>.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70116E-693E-2BCE-FDA2-C35E1529B309}"/>
              </a:ext>
            </a:extLst>
          </p:cNvPr>
          <p:cNvSpPr txBox="1"/>
          <p:nvPr/>
        </p:nvSpPr>
        <p:spPr>
          <a:xfrm>
            <a:off x="2492188" y="5397003"/>
            <a:ext cx="699695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1" dirty="0" err="1"/>
              <a:t>Poznámka</a:t>
            </a:r>
            <a:r>
              <a:rPr lang="en-GB" sz="1600" b="1" dirty="0"/>
              <a:t>! </a:t>
            </a:r>
            <a:r>
              <a:rPr lang="en-GB" sz="1600" dirty="0"/>
              <a:t>- Proximity </a:t>
            </a:r>
            <a:r>
              <a:rPr lang="en-GB" sz="1600" dirty="0" err="1"/>
              <a:t>operátory</a:t>
            </a:r>
            <a:r>
              <a:rPr lang="en-GB" sz="1600" dirty="0"/>
              <a:t> </a:t>
            </a:r>
            <a:r>
              <a:rPr lang="en-GB" sz="1600" dirty="0" err="1"/>
              <a:t>bohužel</a:t>
            </a:r>
            <a:r>
              <a:rPr lang="en-GB" sz="1600" dirty="0"/>
              <a:t> </a:t>
            </a:r>
            <a:r>
              <a:rPr lang="en-GB" sz="1600" dirty="0" err="1"/>
              <a:t>nejsou</a:t>
            </a:r>
            <a:r>
              <a:rPr lang="en-GB" sz="1600" dirty="0"/>
              <a:t> k </a:t>
            </a:r>
            <a:r>
              <a:rPr lang="en-GB" sz="1600" dirty="0" err="1"/>
              <a:t>dispozici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všech</a:t>
            </a:r>
            <a:r>
              <a:rPr lang="en-GB" sz="1600" dirty="0"/>
              <a:t> </a:t>
            </a:r>
            <a:r>
              <a:rPr lang="en-GB" sz="1600" dirty="0" err="1"/>
              <a:t>zdrojích</a:t>
            </a:r>
            <a:r>
              <a:rPr lang="en-GB" sz="1600" dirty="0"/>
              <a:t>/</a:t>
            </a:r>
            <a:r>
              <a:rPr lang="en-GB" sz="1600" dirty="0" err="1"/>
              <a:t>databázích</a:t>
            </a:r>
            <a:r>
              <a:rPr lang="en-GB" sz="1600" dirty="0"/>
              <a:t>. V </a:t>
            </a:r>
            <a:r>
              <a:rPr lang="en-GB" sz="1600" dirty="0" err="1"/>
              <a:t>nápovědě</a:t>
            </a:r>
            <a:r>
              <a:rPr lang="en-GB" sz="1600" dirty="0"/>
              <a:t> k </a:t>
            </a:r>
            <a:r>
              <a:rPr lang="en-GB" sz="1600" dirty="0" err="1"/>
              <a:t>vyhledávání</a:t>
            </a:r>
            <a:r>
              <a:rPr lang="en-GB" sz="1600" dirty="0"/>
              <a:t> v </a:t>
            </a:r>
            <a:r>
              <a:rPr lang="en-GB" sz="1600" dirty="0" err="1"/>
              <a:t>preferované</a:t>
            </a:r>
            <a:r>
              <a:rPr lang="en-GB" sz="1600" dirty="0"/>
              <a:t> </a:t>
            </a:r>
            <a:r>
              <a:rPr lang="en-GB" sz="1600" dirty="0" err="1"/>
              <a:t>databázi</a:t>
            </a:r>
            <a:r>
              <a:rPr lang="en-GB" sz="1600" dirty="0"/>
              <a:t> </a:t>
            </a:r>
            <a:r>
              <a:rPr lang="en-GB" sz="1600" dirty="0" err="1"/>
              <a:t>zjistíte</a:t>
            </a:r>
            <a:r>
              <a:rPr lang="en-GB" sz="1600" dirty="0"/>
              <a:t>, </a:t>
            </a:r>
            <a:r>
              <a:rPr lang="en-GB" sz="1600" dirty="0" err="1"/>
              <a:t>zda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operátory</a:t>
            </a:r>
            <a:r>
              <a:rPr lang="en-GB" sz="1600" dirty="0"/>
              <a:t> </a:t>
            </a:r>
            <a:r>
              <a:rPr lang="en-GB" sz="1600" dirty="0" err="1"/>
              <a:t>přiblížení</a:t>
            </a:r>
            <a:r>
              <a:rPr lang="en-GB" sz="1600" dirty="0"/>
              <a:t> </a:t>
            </a:r>
            <a:r>
              <a:rPr lang="en-GB" sz="1600" dirty="0" err="1"/>
              <a:t>podporovány</a:t>
            </a:r>
            <a:r>
              <a:rPr lang="en-GB" sz="1600" dirty="0"/>
              <a:t> a </a:t>
            </a:r>
            <a:r>
              <a:rPr lang="en-GB" sz="1600" dirty="0" err="1"/>
              <a:t>jaké</a:t>
            </a:r>
            <a:r>
              <a:rPr lang="en-GB" sz="1600" dirty="0"/>
              <a:t> </a:t>
            </a:r>
            <a:r>
              <a:rPr lang="en-GB" sz="1600" dirty="0" err="1"/>
              <a:t>symboly</a:t>
            </a:r>
            <a:r>
              <a:rPr lang="en-GB" sz="1600" dirty="0"/>
              <a:t> </a:t>
            </a:r>
            <a:r>
              <a:rPr lang="en-GB" sz="1600" dirty="0" err="1"/>
              <a:t>použít</a:t>
            </a:r>
            <a:r>
              <a:rPr lang="en-GB" sz="1600" dirty="0"/>
              <a:t>. 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8EA015D-6E4E-E8D7-41C8-9227C4EC246C}"/>
              </a:ext>
            </a:extLst>
          </p:cNvPr>
          <p:cNvSpPr txBox="1"/>
          <p:nvPr/>
        </p:nvSpPr>
        <p:spPr>
          <a:xfrm>
            <a:off x="7237228" y="6318985"/>
            <a:ext cx="3511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2"/>
              </a:rPr>
              <a:t>ProQuest Platform</a:t>
            </a:r>
            <a:r>
              <a:rPr lang="cs-CZ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- ukázka</a:t>
            </a:r>
            <a:r>
              <a:rPr lang="cs-CZ" sz="1800" dirty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50648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FB5EF1-E63E-DF38-8F25-7A3B19BF74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112D84-76DA-5F39-0E0C-78FBA75FB6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C02CB3-637C-3EDD-5917-4483A910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D9AE3F-51ED-FECD-E314-2051831E5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2D9194-326D-9A26-DE34-11E770BBABB4}"/>
              </a:ext>
            </a:extLst>
          </p:cNvPr>
          <p:cNvSpPr txBox="1"/>
          <p:nvPr/>
        </p:nvSpPr>
        <p:spPr>
          <a:xfrm>
            <a:off x="322730" y="1376589"/>
            <a:ext cx="531607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dirty="0" err="1"/>
              <a:t>Příklady</a:t>
            </a:r>
            <a:r>
              <a:rPr lang="en-GB" sz="1800" dirty="0"/>
              <a:t>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pomocí</a:t>
            </a:r>
            <a:r>
              <a:rPr lang="en-GB" sz="1800" dirty="0"/>
              <a:t> </a:t>
            </a:r>
            <a:r>
              <a:rPr lang="en-GB" sz="1800" dirty="0" err="1"/>
              <a:t>operátoru</a:t>
            </a:r>
            <a:r>
              <a:rPr lang="en-GB" sz="1800" dirty="0"/>
              <a:t> </a:t>
            </a:r>
            <a:r>
              <a:rPr lang="en-GB" sz="1800" dirty="0" err="1"/>
              <a:t>blízkosti</a:t>
            </a:r>
            <a:r>
              <a:rPr lang="en-GB" sz="1800" dirty="0"/>
              <a:t>, </a:t>
            </a:r>
            <a:r>
              <a:rPr lang="en-GB" sz="1800" dirty="0" err="1"/>
              <a:t>kdy</a:t>
            </a:r>
            <a:r>
              <a:rPr lang="en-GB" sz="1800" dirty="0"/>
              <a:t> je </a:t>
            </a:r>
            <a:r>
              <a:rPr lang="en-GB" sz="1800" dirty="0" err="1"/>
              <a:t>třeba</a:t>
            </a:r>
            <a:r>
              <a:rPr lang="en-GB" sz="1800" dirty="0"/>
              <a:t> </a:t>
            </a:r>
            <a:r>
              <a:rPr lang="en-GB" sz="1800" dirty="0" err="1"/>
              <a:t>najít</a:t>
            </a:r>
            <a:r>
              <a:rPr lang="en-GB" sz="1800" dirty="0"/>
              <a:t> </a:t>
            </a:r>
            <a:r>
              <a:rPr lang="en-GB" sz="1800" dirty="0" err="1"/>
              <a:t>frázi</a:t>
            </a:r>
            <a:r>
              <a:rPr lang="en-GB" sz="1800" dirty="0"/>
              <a:t> "</a:t>
            </a:r>
            <a:r>
              <a:rPr lang="en-GB" sz="1800" dirty="0" err="1"/>
              <a:t>nachlazení</a:t>
            </a:r>
            <a:r>
              <a:rPr lang="en-GB" sz="1800" dirty="0"/>
              <a:t>" do 10 </a:t>
            </a:r>
            <a:r>
              <a:rPr lang="en-GB" sz="1800" dirty="0" err="1"/>
              <a:t>slov</a:t>
            </a:r>
            <a:r>
              <a:rPr lang="en-GB" sz="1800" dirty="0"/>
              <a:t> od </a:t>
            </a:r>
            <a:r>
              <a:rPr lang="en-GB" sz="1800" dirty="0" err="1"/>
              <a:t>fráze</a:t>
            </a:r>
            <a:r>
              <a:rPr lang="en-GB" sz="1800" dirty="0"/>
              <a:t> "</a:t>
            </a:r>
            <a:r>
              <a:rPr lang="en-GB" sz="1800" dirty="0" err="1"/>
              <a:t>vitamín</a:t>
            </a:r>
            <a:r>
              <a:rPr lang="en-GB" sz="1800" dirty="0"/>
              <a:t> c" - ale v </a:t>
            </a:r>
            <a:r>
              <a:rPr lang="en-GB" sz="1800" dirty="0" err="1"/>
              <a:t>žádném</a:t>
            </a:r>
            <a:r>
              <a:rPr lang="en-GB" sz="1800" dirty="0"/>
              <a:t> </a:t>
            </a:r>
            <a:r>
              <a:rPr lang="en-GB" sz="1800" dirty="0" err="1"/>
              <a:t>konkrétním</a:t>
            </a:r>
            <a:r>
              <a:rPr lang="en-GB" sz="1800" dirty="0"/>
              <a:t> </a:t>
            </a:r>
            <a:r>
              <a:rPr lang="en-GB" sz="1800" dirty="0" err="1"/>
              <a:t>pořadí</a:t>
            </a:r>
            <a:r>
              <a:rPr lang="en-GB" sz="1800" dirty="0"/>
              <a:t>:</a:t>
            </a:r>
          </a:p>
          <a:p>
            <a:r>
              <a:rPr lang="en-GB" sz="1800" b="1" dirty="0"/>
              <a:t>"common cold" n10 "vitamin c"</a:t>
            </a:r>
          </a:p>
          <a:p>
            <a:r>
              <a:rPr lang="en-GB" sz="1800" dirty="0"/>
              <a:t>Toto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najde</a:t>
            </a:r>
            <a:r>
              <a:rPr lang="en-GB" sz="1800" dirty="0"/>
              <a:t> </a:t>
            </a:r>
            <a:r>
              <a:rPr lang="en-GB" sz="1800" dirty="0" err="1"/>
              <a:t>dokument</a:t>
            </a:r>
            <a:r>
              <a:rPr lang="en-GB" sz="1800" dirty="0"/>
              <a:t>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obsahuje</a:t>
            </a:r>
            <a:r>
              <a:rPr lang="en-GB" sz="1800" dirty="0"/>
              <a:t>: </a:t>
            </a:r>
            <a:r>
              <a:rPr lang="en-GB" sz="1800" u="sng" dirty="0"/>
              <a:t>"Vitamin C je </a:t>
            </a:r>
            <a:r>
              <a:rPr lang="en-GB" sz="1800" u="sng" dirty="0" err="1"/>
              <a:t>uznáván</a:t>
            </a:r>
            <a:r>
              <a:rPr lang="en-GB" sz="1800" u="sng" dirty="0"/>
              <a:t> </a:t>
            </a:r>
            <a:r>
              <a:rPr lang="en-GB" sz="1800" u="sng" dirty="0" err="1"/>
              <a:t>jako</a:t>
            </a:r>
            <a:r>
              <a:rPr lang="en-GB" sz="1800" u="sng" dirty="0"/>
              <a:t> </a:t>
            </a:r>
            <a:r>
              <a:rPr lang="en-GB" sz="1800" u="sng" dirty="0" err="1"/>
              <a:t>lék</a:t>
            </a:r>
            <a:r>
              <a:rPr lang="en-GB" sz="1800" u="sng" dirty="0"/>
              <a:t> </a:t>
            </a:r>
            <a:r>
              <a:rPr lang="en-GB" sz="1800" u="sng" dirty="0" err="1"/>
              <a:t>proti</a:t>
            </a:r>
            <a:r>
              <a:rPr lang="en-GB" sz="1800" u="sng" dirty="0"/>
              <a:t> </a:t>
            </a:r>
            <a:r>
              <a:rPr lang="en-GB" sz="1800" u="sng" dirty="0" err="1"/>
              <a:t>nachlazení</a:t>
            </a:r>
            <a:r>
              <a:rPr lang="en-GB" sz="1800" u="sng" dirty="0"/>
              <a:t>".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E05A0C8-378D-6D0C-DA72-05E110D2AC48}"/>
              </a:ext>
            </a:extLst>
          </p:cNvPr>
          <p:cNvSpPr txBox="1"/>
          <p:nvPr/>
        </p:nvSpPr>
        <p:spPr>
          <a:xfrm>
            <a:off x="6036070" y="814839"/>
            <a:ext cx="5376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dirty="0" err="1"/>
              <a:t>Příklady</a:t>
            </a:r>
            <a:r>
              <a:rPr lang="en-GB" sz="1800" dirty="0"/>
              <a:t>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pomocí</a:t>
            </a:r>
            <a:r>
              <a:rPr lang="en-GB" sz="1800" dirty="0"/>
              <a:t> </a:t>
            </a:r>
            <a:r>
              <a:rPr lang="en-GB" sz="1800" dirty="0" err="1"/>
              <a:t>operátoru</a:t>
            </a:r>
            <a:r>
              <a:rPr lang="en-GB" sz="1800" dirty="0"/>
              <a:t> </a:t>
            </a:r>
            <a:r>
              <a:rPr lang="en-GB" sz="1800" dirty="0" err="1"/>
              <a:t>blízkosti</a:t>
            </a:r>
            <a:r>
              <a:rPr lang="en-GB" sz="1800" dirty="0"/>
              <a:t>, </a:t>
            </a:r>
            <a:r>
              <a:rPr lang="en-GB" sz="1800" dirty="0" err="1"/>
              <a:t>kdy</a:t>
            </a:r>
            <a:r>
              <a:rPr lang="en-GB" sz="1800" dirty="0"/>
              <a:t> </a:t>
            </a:r>
            <a:r>
              <a:rPr lang="en-GB" sz="1800" dirty="0" err="1"/>
              <a:t>slovo</a:t>
            </a:r>
            <a:r>
              <a:rPr lang="en-GB" sz="1800" dirty="0"/>
              <a:t> "</a:t>
            </a:r>
            <a:r>
              <a:rPr lang="en-GB" sz="1800" dirty="0" err="1"/>
              <a:t>terapie</a:t>
            </a:r>
            <a:r>
              <a:rPr lang="en-GB" sz="1800" dirty="0"/>
              <a:t>" </a:t>
            </a:r>
            <a:r>
              <a:rPr lang="en-GB" sz="1800" dirty="0" err="1"/>
              <a:t>musí</a:t>
            </a:r>
            <a:r>
              <a:rPr lang="en-GB" sz="1800" dirty="0"/>
              <a:t> </a:t>
            </a:r>
            <a:r>
              <a:rPr lang="en-GB" sz="1800" dirty="0" err="1"/>
              <a:t>být</a:t>
            </a:r>
            <a:r>
              <a:rPr lang="en-GB" sz="1800" dirty="0"/>
              <a:t> </a:t>
            </a:r>
            <a:r>
              <a:rPr lang="en-GB" sz="1800" dirty="0" err="1"/>
              <a:t>nalezeno</a:t>
            </a:r>
            <a:r>
              <a:rPr lang="en-GB" sz="1800" dirty="0"/>
              <a:t> do 1 </a:t>
            </a:r>
            <a:r>
              <a:rPr lang="en-GB" sz="1800" dirty="0" err="1"/>
              <a:t>slova</a:t>
            </a:r>
            <a:r>
              <a:rPr lang="en-GB" sz="1800" dirty="0"/>
              <a:t> od </a:t>
            </a:r>
            <a:r>
              <a:rPr lang="en-GB" sz="1800" dirty="0" err="1"/>
              <a:t>slova</a:t>
            </a:r>
            <a:r>
              <a:rPr lang="en-GB" sz="1800" dirty="0"/>
              <a:t> "</a:t>
            </a:r>
            <a:r>
              <a:rPr lang="en-GB" sz="1800" dirty="0" err="1"/>
              <a:t>zima</a:t>
            </a:r>
            <a:r>
              <a:rPr lang="en-GB" sz="1800" dirty="0"/>
              <a:t>" - ale v </a:t>
            </a:r>
            <a:r>
              <a:rPr lang="en-GB" sz="1800" dirty="0" err="1"/>
              <a:t>žádném</a:t>
            </a:r>
            <a:r>
              <a:rPr lang="en-GB" sz="1800" dirty="0"/>
              <a:t> </a:t>
            </a:r>
            <a:r>
              <a:rPr lang="en-GB" sz="1800" dirty="0" err="1"/>
              <a:t>konkrétním</a:t>
            </a:r>
            <a:r>
              <a:rPr lang="en-GB" sz="1800" dirty="0"/>
              <a:t> </a:t>
            </a:r>
            <a:r>
              <a:rPr lang="en-GB" sz="1800" dirty="0" err="1"/>
              <a:t>pořadí</a:t>
            </a:r>
            <a:r>
              <a:rPr lang="en-GB" sz="1800" dirty="0"/>
              <a:t>:</a:t>
            </a:r>
          </a:p>
          <a:p>
            <a:r>
              <a:rPr lang="en-GB" sz="1800" b="1" dirty="0" err="1"/>
              <a:t>Terapie</a:t>
            </a:r>
            <a:r>
              <a:rPr lang="en-GB" sz="1800" b="1" dirty="0"/>
              <a:t>* </a:t>
            </a:r>
            <a:r>
              <a:rPr lang="cs-CZ" sz="1800" b="1" dirty="0"/>
              <a:t>n</a:t>
            </a:r>
            <a:r>
              <a:rPr lang="en-GB" sz="1800" b="1" dirty="0"/>
              <a:t>1 </a:t>
            </a:r>
            <a:r>
              <a:rPr lang="en-GB" sz="1800" b="1" dirty="0" err="1"/>
              <a:t>zima</a:t>
            </a:r>
            <a:endParaRPr lang="en-GB" sz="1800" b="1" dirty="0"/>
          </a:p>
          <a:p>
            <a:r>
              <a:rPr lang="en-GB" sz="1800" dirty="0"/>
              <a:t>Toto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najde</a:t>
            </a:r>
            <a:r>
              <a:rPr lang="en-GB" sz="1800" dirty="0"/>
              <a:t> </a:t>
            </a:r>
            <a:r>
              <a:rPr lang="en-GB" sz="1800" dirty="0" err="1"/>
              <a:t>dokument</a:t>
            </a:r>
            <a:r>
              <a:rPr lang="en-GB" sz="1800" dirty="0"/>
              <a:t>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obsahuje</a:t>
            </a:r>
            <a:r>
              <a:rPr lang="en-GB" sz="1800" dirty="0"/>
              <a:t>: </a:t>
            </a:r>
            <a:r>
              <a:rPr lang="en-GB" sz="1800" u="sng" dirty="0"/>
              <a:t>"</a:t>
            </a:r>
            <a:r>
              <a:rPr lang="en-GB" sz="1800" u="sng" dirty="0" err="1"/>
              <a:t>Terapie</a:t>
            </a:r>
            <a:r>
              <a:rPr lang="en-GB" sz="1800" u="sng" dirty="0"/>
              <a:t> </a:t>
            </a:r>
            <a:r>
              <a:rPr lang="en-GB" sz="1800" u="sng" dirty="0" err="1"/>
              <a:t>studenou</a:t>
            </a:r>
            <a:r>
              <a:rPr lang="en-GB" sz="1800" u="sng" dirty="0"/>
              <a:t> vodou: </a:t>
            </a:r>
            <a:r>
              <a:rPr lang="en-GB" sz="1800" u="sng" dirty="0" err="1"/>
              <a:t>minimalizace</a:t>
            </a:r>
            <a:r>
              <a:rPr lang="en-GB" sz="1800" u="sng" dirty="0"/>
              <a:t> </a:t>
            </a:r>
            <a:r>
              <a:rPr lang="en-GB" sz="1800" u="sng" dirty="0" err="1"/>
              <a:t>rizik</a:t>
            </a:r>
            <a:r>
              <a:rPr lang="en-GB" sz="1800" u="sng" dirty="0"/>
              <a:t>.".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A0D05B1-C695-6ADA-D541-EB431FF205B0}"/>
              </a:ext>
            </a:extLst>
          </p:cNvPr>
          <p:cNvSpPr txBox="1"/>
          <p:nvPr/>
        </p:nvSpPr>
        <p:spPr>
          <a:xfrm>
            <a:off x="259976" y="3761083"/>
            <a:ext cx="5378824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 err="1"/>
              <a:t>Příklady</a:t>
            </a:r>
            <a:r>
              <a:rPr lang="en-GB" sz="1600" dirty="0"/>
              <a:t> </a:t>
            </a:r>
            <a:r>
              <a:rPr lang="en-GB" sz="1600" dirty="0" err="1"/>
              <a:t>vyhledávání</a:t>
            </a:r>
            <a:r>
              <a:rPr lang="en-GB" sz="1600" dirty="0"/>
              <a:t> </a:t>
            </a:r>
            <a:r>
              <a:rPr lang="en-GB" sz="1600" dirty="0" err="1"/>
              <a:t>pomocí</a:t>
            </a:r>
            <a:r>
              <a:rPr lang="en-GB" sz="1600" dirty="0"/>
              <a:t> </a:t>
            </a:r>
            <a:r>
              <a:rPr lang="en-GB" sz="1600" dirty="0" err="1"/>
              <a:t>operátoru</a:t>
            </a:r>
            <a:r>
              <a:rPr lang="en-GB" sz="1600" dirty="0"/>
              <a:t> </a:t>
            </a:r>
            <a:r>
              <a:rPr lang="en-GB" sz="1600" dirty="0" err="1"/>
              <a:t>blízkosti</a:t>
            </a:r>
            <a:r>
              <a:rPr lang="en-GB" sz="1600" dirty="0"/>
              <a:t>, </a:t>
            </a:r>
            <a:r>
              <a:rPr lang="en-GB" sz="1600" dirty="0" err="1"/>
              <a:t>kdy</a:t>
            </a:r>
            <a:r>
              <a:rPr lang="en-GB" sz="1600" dirty="0"/>
              <a:t> </a:t>
            </a:r>
            <a:r>
              <a:rPr lang="en-GB" sz="1600" dirty="0" err="1"/>
              <a:t>slovo</a:t>
            </a:r>
            <a:r>
              <a:rPr lang="en-GB" sz="1600" dirty="0"/>
              <a:t> "</a:t>
            </a:r>
            <a:r>
              <a:rPr lang="en-GB" sz="1600" dirty="0" err="1"/>
              <a:t>koleno</a:t>
            </a:r>
            <a:r>
              <a:rPr lang="en-GB" sz="1600" dirty="0"/>
              <a:t>" </a:t>
            </a:r>
            <a:r>
              <a:rPr lang="en-GB" sz="1600" dirty="0" err="1"/>
              <a:t>musí</a:t>
            </a:r>
            <a:r>
              <a:rPr lang="en-GB" sz="1600" dirty="0"/>
              <a:t> </a:t>
            </a:r>
            <a:r>
              <a:rPr lang="en-GB" sz="1600" dirty="0" err="1"/>
              <a:t>být</a:t>
            </a:r>
            <a:r>
              <a:rPr lang="en-GB" sz="1600" dirty="0"/>
              <a:t> </a:t>
            </a:r>
            <a:r>
              <a:rPr lang="en-GB" sz="1600" dirty="0" err="1"/>
              <a:t>nalezeno</a:t>
            </a:r>
            <a:r>
              <a:rPr lang="en-GB" sz="1600" dirty="0"/>
              <a:t> do 2 </a:t>
            </a:r>
            <a:r>
              <a:rPr lang="en-GB" sz="1600" dirty="0" err="1"/>
              <a:t>slov</a:t>
            </a:r>
            <a:r>
              <a:rPr lang="en-GB" sz="1600" dirty="0"/>
              <a:t> od </a:t>
            </a:r>
            <a:r>
              <a:rPr lang="en-GB" sz="1600" dirty="0" err="1"/>
              <a:t>slova</a:t>
            </a:r>
            <a:r>
              <a:rPr lang="en-GB" sz="1600" dirty="0"/>
              <a:t> "</a:t>
            </a:r>
            <a:r>
              <a:rPr lang="en-GB" sz="1600" dirty="0" err="1"/>
              <a:t>protéza</a:t>
            </a:r>
            <a:r>
              <a:rPr lang="en-GB" sz="1600" dirty="0"/>
              <a:t>" - ale bez </a:t>
            </a:r>
            <a:r>
              <a:rPr lang="en-GB" sz="1600" dirty="0" err="1"/>
              <a:t>konkrétního</a:t>
            </a:r>
            <a:r>
              <a:rPr lang="en-GB" sz="1600" dirty="0"/>
              <a:t> </a:t>
            </a:r>
            <a:r>
              <a:rPr lang="en-GB" sz="1600" dirty="0" err="1"/>
              <a:t>pořadí</a:t>
            </a:r>
            <a:r>
              <a:rPr lang="en-GB" sz="1600" dirty="0"/>
              <a:t>:</a:t>
            </a:r>
          </a:p>
          <a:p>
            <a:r>
              <a:rPr lang="en-GB" sz="1600" b="1" dirty="0" err="1"/>
              <a:t>koleno</a:t>
            </a:r>
            <a:r>
              <a:rPr lang="en-GB" sz="1600" b="1" dirty="0"/>
              <a:t> </a:t>
            </a:r>
            <a:r>
              <a:rPr lang="cs-CZ" sz="1600" b="1" dirty="0"/>
              <a:t>n</a:t>
            </a:r>
            <a:r>
              <a:rPr lang="en-GB" sz="1600" b="1" dirty="0"/>
              <a:t>2 </a:t>
            </a:r>
            <a:r>
              <a:rPr lang="en-GB" sz="1600" b="1" dirty="0" err="1"/>
              <a:t>protézy</a:t>
            </a:r>
            <a:r>
              <a:rPr lang="en-GB" sz="1600" b="1" dirty="0"/>
              <a:t>*</a:t>
            </a:r>
          </a:p>
          <a:p>
            <a:r>
              <a:rPr lang="en-GB" sz="1600" dirty="0"/>
              <a:t>Toto </a:t>
            </a:r>
            <a:r>
              <a:rPr lang="en-GB" sz="1600" dirty="0" err="1"/>
              <a:t>vyhledávání</a:t>
            </a:r>
            <a:r>
              <a:rPr lang="en-GB" sz="1600" dirty="0"/>
              <a:t> </a:t>
            </a:r>
            <a:r>
              <a:rPr lang="en-GB" sz="1600" dirty="0" err="1"/>
              <a:t>najde</a:t>
            </a:r>
            <a:r>
              <a:rPr lang="en-GB" sz="1600" dirty="0"/>
              <a:t> </a:t>
            </a:r>
            <a:r>
              <a:rPr lang="en-GB" sz="1600" dirty="0" err="1"/>
              <a:t>dokument</a:t>
            </a:r>
            <a:r>
              <a:rPr lang="en-GB" sz="1600" dirty="0"/>
              <a:t>, </a:t>
            </a:r>
            <a:r>
              <a:rPr lang="en-GB" sz="1600" dirty="0" err="1"/>
              <a:t>který</a:t>
            </a:r>
            <a:r>
              <a:rPr lang="en-GB" sz="1600" dirty="0"/>
              <a:t> </a:t>
            </a:r>
            <a:r>
              <a:rPr lang="en-GB" sz="1600" dirty="0" err="1"/>
              <a:t>obsahuje</a:t>
            </a:r>
            <a:r>
              <a:rPr lang="en-GB" sz="1600" dirty="0"/>
              <a:t>: </a:t>
            </a:r>
            <a:r>
              <a:rPr lang="en-GB" sz="1600" u="sng" dirty="0"/>
              <a:t>"</a:t>
            </a:r>
            <a:r>
              <a:rPr lang="en-GB" sz="1600" u="sng" dirty="0" err="1"/>
              <a:t>Žádný</a:t>
            </a:r>
            <a:r>
              <a:rPr lang="en-GB" sz="1600" u="sng" dirty="0"/>
              <a:t> </a:t>
            </a:r>
            <a:r>
              <a:rPr lang="en-GB" sz="1600" u="sng" dirty="0" err="1"/>
              <a:t>rozdíl</a:t>
            </a:r>
            <a:r>
              <a:rPr lang="en-GB" sz="1600" u="sng" dirty="0"/>
              <a:t> v </a:t>
            </a:r>
            <a:r>
              <a:rPr lang="en-GB" sz="1600" u="sng" dirty="0" err="1"/>
              <a:t>míře</a:t>
            </a:r>
            <a:r>
              <a:rPr lang="en-GB" sz="1600" u="sng" dirty="0"/>
              <a:t> </a:t>
            </a:r>
            <a:r>
              <a:rPr lang="en-GB" sz="1600" u="sng" dirty="0" err="1"/>
              <a:t>selhání</a:t>
            </a:r>
            <a:r>
              <a:rPr lang="en-GB" sz="1600" u="sng" dirty="0"/>
              <a:t> </a:t>
            </a:r>
            <a:r>
              <a:rPr lang="en-GB" sz="1600" u="sng" dirty="0" err="1"/>
              <a:t>nebo</a:t>
            </a:r>
            <a:r>
              <a:rPr lang="en-GB" sz="1600" u="sng" dirty="0"/>
              <a:t> </a:t>
            </a:r>
            <a:r>
              <a:rPr lang="en-GB" sz="1600" u="sng" dirty="0" err="1"/>
              <a:t>klinických</a:t>
            </a:r>
            <a:r>
              <a:rPr lang="en-GB" sz="1600" u="sng" dirty="0"/>
              <a:t> </a:t>
            </a:r>
            <a:r>
              <a:rPr lang="en-GB" sz="1600" u="sng" dirty="0" err="1"/>
              <a:t>výsledcích</a:t>
            </a:r>
            <a:r>
              <a:rPr lang="en-GB" sz="1600" u="sng" dirty="0"/>
              <a:t> </a:t>
            </a:r>
            <a:r>
              <a:rPr lang="en-GB" sz="1600" u="sng" dirty="0" err="1"/>
              <a:t>mezi</a:t>
            </a:r>
            <a:r>
              <a:rPr lang="en-GB" sz="1600" u="sng" dirty="0"/>
              <a:t> </a:t>
            </a:r>
            <a:r>
              <a:rPr lang="en-GB" sz="1600" u="sng" dirty="0" err="1"/>
              <a:t>neomezenými</a:t>
            </a:r>
            <a:r>
              <a:rPr lang="en-GB" sz="1600" u="sng" dirty="0"/>
              <a:t> </a:t>
            </a:r>
            <a:r>
              <a:rPr lang="en-GB" sz="1600" u="sng" dirty="0" err="1"/>
              <a:t>kondylárními</a:t>
            </a:r>
            <a:r>
              <a:rPr lang="en-GB" sz="1600" u="sng" dirty="0"/>
              <a:t> </a:t>
            </a:r>
            <a:r>
              <a:rPr lang="en-GB" sz="1600" u="sng" dirty="0" err="1"/>
              <a:t>protézami</a:t>
            </a:r>
            <a:r>
              <a:rPr lang="en-GB" sz="1600" u="sng" dirty="0"/>
              <a:t> a </a:t>
            </a:r>
            <a:r>
              <a:rPr lang="en-GB" sz="1600" u="sng" dirty="0" err="1"/>
              <a:t>protézami</a:t>
            </a:r>
            <a:r>
              <a:rPr lang="en-GB" sz="1600" u="sng" dirty="0"/>
              <a:t> se </a:t>
            </a:r>
            <a:r>
              <a:rPr lang="en-GB" sz="1600" u="sng" dirty="0" err="1"/>
              <a:t>zadní</a:t>
            </a:r>
            <a:r>
              <a:rPr lang="en-GB" sz="1600" u="sng" dirty="0"/>
              <a:t> </a:t>
            </a:r>
            <a:r>
              <a:rPr lang="en-GB" sz="1600" u="sng" dirty="0" err="1"/>
              <a:t>stabilizací</a:t>
            </a:r>
            <a:r>
              <a:rPr lang="en-GB" sz="1600" u="sng" dirty="0"/>
              <a:t> pro </a:t>
            </a:r>
            <a:r>
              <a:rPr lang="en-GB" sz="1600" u="sng" dirty="0" err="1"/>
              <a:t>primární</a:t>
            </a:r>
            <a:r>
              <a:rPr lang="en-GB" sz="1600" u="sng" dirty="0"/>
              <a:t> </a:t>
            </a:r>
            <a:r>
              <a:rPr lang="en-GB" sz="1600" u="sng" dirty="0" err="1"/>
              <a:t>totální</a:t>
            </a:r>
            <a:r>
              <a:rPr lang="en-GB" sz="1600" u="sng" dirty="0"/>
              <a:t> </a:t>
            </a:r>
            <a:r>
              <a:rPr lang="en-GB" sz="1600" u="sng" dirty="0" err="1"/>
              <a:t>endoprotézu</a:t>
            </a:r>
            <a:r>
              <a:rPr lang="en-GB" sz="1600" u="sng" dirty="0"/>
              <a:t> </a:t>
            </a:r>
            <a:r>
              <a:rPr lang="en-GB" sz="1600" u="sng" dirty="0" err="1"/>
              <a:t>kolenního</a:t>
            </a:r>
            <a:r>
              <a:rPr lang="en-GB" sz="1600" u="sng" dirty="0"/>
              <a:t> </a:t>
            </a:r>
            <a:r>
              <a:rPr lang="en-GB" sz="1600" u="sng" dirty="0" err="1"/>
              <a:t>kloubu</a:t>
            </a:r>
            <a:r>
              <a:rPr lang="en-GB" sz="1600" u="sng" dirty="0"/>
              <a:t>."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0C7A341-E62B-F6C9-D250-107EC2BD9295}"/>
              </a:ext>
            </a:extLst>
          </p:cNvPr>
          <p:cNvSpPr txBox="1"/>
          <p:nvPr/>
        </p:nvSpPr>
        <p:spPr>
          <a:xfrm>
            <a:off x="6049764" y="3139986"/>
            <a:ext cx="5676071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dirty="0" err="1"/>
              <a:t>Příklady</a:t>
            </a:r>
            <a:r>
              <a:rPr lang="en-GB" sz="1800" dirty="0"/>
              <a:t>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pomocí</a:t>
            </a:r>
            <a:r>
              <a:rPr lang="en-GB" sz="1800" dirty="0"/>
              <a:t> </a:t>
            </a:r>
            <a:r>
              <a:rPr lang="en-GB" sz="1800" dirty="0" err="1"/>
              <a:t>operátoru</a:t>
            </a:r>
            <a:r>
              <a:rPr lang="en-GB" sz="1800" dirty="0"/>
              <a:t> </a:t>
            </a:r>
            <a:r>
              <a:rPr lang="en-GB" sz="1800" dirty="0" err="1"/>
              <a:t>blízkosti</a:t>
            </a:r>
            <a:r>
              <a:rPr lang="en-GB" sz="1800" dirty="0"/>
              <a:t>, </a:t>
            </a:r>
            <a:r>
              <a:rPr lang="en-GB" sz="1800" dirty="0" err="1"/>
              <a:t>kdy</a:t>
            </a:r>
            <a:r>
              <a:rPr lang="en-GB" sz="1800" dirty="0"/>
              <a:t> </a:t>
            </a:r>
            <a:r>
              <a:rPr lang="en-GB" sz="1800" dirty="0" err="1"/>
              <a:t>slovo</a:t>
            </a:r>
            <a:r>
              <a:rPr lang="en-GB" sz="1800" dirty="0"/>
              <a:t> "</a:t>
            </a:r>
            <a:r>
              <a:rPr lang="en-GB" sz="1800" dirty="0" err="1"/>
              <a:t>hypertenze</a:t>
            </a:r>
            <a:r>
              <a:rPr lang="en-GB" sz="1800" dirty="0"/>
              <a:t>" </a:t>
            </a:r>
            <a:r>
              <a:rPr lang="en-GB" sz="1800" dirty="0" err="1"/>
              <a:t>musí</a:t>
            </a:r>
            <a:r>
              <a:rPr lang="en-GB" sz="1800" dirty="0"/>
              <a:t> </a:t>
            </a:r>
            <a:r>
              <a:rPr lang="en-GB" sz="1800" dirty="0" err="1"/>
              <a:t>být</a:t>
            </a:r>
            <a:r>
              <a:rPr lang="en-GB" sz="1800" dirty="0"/>
              <a:t> </a:t>
            </a:r>
            <a:r>
              <a:rPr lang="en-GB" sz="1800" dirty="0" err="1"/>
              <a:t>nalezeno</a:t>
            </a:r>
            <a:r>
              <a:rPr lang="en-GB" sz="1800" dirty="0"/>
              <a:t> do 1 </a:t>
            </a:r>
            <a:r>
              <a:rPr lang="en-GB" sz="1800" dirty="0" err="1"/>
              <a:t>slova</a:t>
            </a:r>
            <a:r>
              <a:rPr lang="en-GB" sz="1800" dirty="0"/>
              <a:t> od </a:t>
            </a:r>
            <a:r>
              <a:rPr lang="en-GB" sz="1800" dirty="0" err="1"/>
              <a:t>slova</a:t>
            </a:r>
            <a:r>
              <a:rPr lang="en-GB" sz="1800" dirty="0"/>
              <a:t> "</a:t>
            </a:r>
            <a:r>
              <a:rPr lang="en-GB" sz="1800" dirty="0" err="1"/>
              <a:t>těhotenství</a:t>
            </a:r>
            <a:r>
              <a:rPr lang="en-GB" sz="1800" dirty="0"/>
              <a:t>" - ale bez </a:t>
            </a:r>
            <a:r>
              <a:rPr lang="en-GB" sz="1800" dirty="0" err="1"/>
              <a:t>konkrétního</a:t>
            </a:r>
            <a:r>
              <a:rPr lang="en-GB" sz="1800" dirty="0"/>
              <a:t> </a:t>
            </a:r>
            <a:r>
              <a:rPr lang="en-GB" sz="1800" dirty="0" err="1"/>
              <a:t>pořadí</a:t>
            </a:r>
            <a:r>
              <a:rPr lang="en-GB" sz="1800" dirty="0"/>
              <a:t>:</a:t>
            </a:r>
          </a:p>
          <a:p>
            <a:r>
              <a:rPr lang="en-GB" sz="1800" b="1" dirty="0" err="1"/>
              <a:t>hypertens</a:t>
            </a:r>
            <a:r>
              <a:rPr lang="en-GB" sz="1800" b="1" dirty="0"/>
              <a:t>* N1 </a:t>
            </a:r>
            <a:r>
              <a:rPr lang="en-GB" sz="1800" b="1" dirty="0" err="1"/>
              <a:t>pregnan</a:t>
            </a:r>
            <a:r>
              <a:rPr lang="en-GB" sz="1800" b="1" dirty="0"/>
              <a:t>*</a:t>
            </a:r>
          </a:p>
          <a:p>
            <a:r>
              <a:rPr lang="en-GB" sz="1800" dirty="0"/>
              <a:t>Toto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najde</a:t>
            </a:r>
            <a:r>
              <a:rPr lang="en-GB" sz="1800" dirty="0"/>
              <a:t> </a:t>
            </a:r>
            <a:r>
              <a:rPr lang="en-GB" sz="1800" dirty="0" err="1"/>
              <a:t>dokument</a:t>
            </a:r>
            <a:r>
              <a:rPr lang="en-GB" sz="1800" dirty="0"/>
              <a:t>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obsahuje</a:t>
            </a:r>
            <a:r>
              <a:rPr lang="en-GB" sz="1800" dirty="0"/>
              <a:t>: </a:t>
            </a:r>
            <a:r>
              <a:rPr lang="en-GB" sz="1800" u="sng" dirty="0"/>
              <a:t>"Alcohol Intake and Hypertensive Disorders of Pregnancy: A Negative Control Analysis in the ALSPAC Cohort."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453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7B1FA2-4A5C-4A4F-DB87-0FFA49DFA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247B87-C746-A711-E4FB-7DF07355A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9A229-35C2-F36B-4213-F3F85E3B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F8BD0B8-6CDB-B1E6-4587-058F4E947E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0725" y="1692275"/>
            <a:ext cx="10752138" cy="365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Předpokládejme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provádíte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zdroji</a:t>
            </a:r>
            <a:r>
              <a:rPr lang="en-GB" dirty="0"/>
              <a:t>/</a:t>
            </a:r>
            <a:r>
              <a:rPr lang="en-GB" dirty="0" err="1"/>
              <a:t>databázi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nemá</a:t>
            </a:r>
            <a:r>
              <a:rPr lang="en-GB" dirty="0"/>
              <a:t> </a:t>
            </a:r>
            <a:r>
              <a:rPr lang="en-GB" dirty="0" err="1"/>
              <a:t>mnoho</a:t>
            </a:r>
            <a:r>
              <a:rPr lang="en-GB" dirty="0"/>
              <a:t> </a:t>
            </a:r>
            <a:r>
              <a:rPr lang="en-GB" dirty="0" err="1"/>
              <a:t>vestavěných</a:t>
            </a:r>
            <a:r>
              <a:rPr lang="en-GB" dirty="0"/>
              <a:t> </a:t>
            </a:r>
            <a:r>
              <a:rPr lang="en-GB" dirty="0" err="1"/>
              <a:t>pomocných</a:t>
            </a:r>
            <a:r>
              <a:rPr lang="en-GB" dirty="0"/>
              <a:t> </a:t>
            </a:r>
            <a:r>
              <a:rPr lang="en-GB" dirty="0" err="1"/>
              <a:t>funkcí</a:t>
            </a:r>
            <a:r>
              <a:rPr lang="en-GB" dirty="0"/>
              <a:t> (a </a:t>
            </a:r>
            <a:r>
              <a:rPr lang="en-GB" dirty="0" err="1"/>
              <a:t>většina</a:t>
            </a:r>
            <a:r>
              <a:rPr lang="en-GB" dirty="0"/>
              <a:t> </a:t>
            </a:r>
            <a:r>
              <a:rPr lang="en-GB" dirty="0" err="1"/>
              <a:t>jich</a:t>
            </a:r>
            <a:r>
              <a:rPr lang="en-GB" dirty="0"/>
              <a:t> </a:t>
            </a:r>
            <a:r>
              <a:rPr lang="en-GB" dirty="0" err="1"/>
              <a:t>nemá</a:t>
            </a:r>
            <a:r>
              <a:rPr lang="en-GB" dirty="0"/>
              <a:t>). </a:t>
            </a:r>
            <a:r>
              <a:rPr lang="en-GB" dirty="0" err="1"/>
              <a:t>Takové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komplexnější</a:t>
            </a:r>
            <a:r>
              <a:rPr lang="en-GB" dirty="0"/>
              <a:t> a </a:t>
            </a:r>
            <a:r>
              <a:rPr lang="en-GB" dirty="0" err="1"/>
              <a:t>poskytne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výsledků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první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.</a:t>
            </a:r>
            <a:endParaRPr lang="cs-CZ" dirty="0"/>
          </a:p>
          <a:p>
            <a:endParaRPr lang="en-GB" dirty="0"/>
          </a:p>
          <a:p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existuje</a:t>
            </a:r>
            <a:r>
              <a:rPr lang="en-GB" dirty="0"/>
              <a:t> </a:t>
            </a:r>
            <a:r>
              <a:rPr lang="en-GB" dirty="0" err="1"/>
              <a:t>prostor</a:t>
            </a:r>
            <a:r>
              <a:rPr lang="en-GB" dirty="0"/>
              <a:t> pro </a:t>
            </a:r>
            <a:r>
              <a:rPr lang="en-GB" dirty="0" err="1"/>
              <a:t>zlepšení</a:t>
            </a:r>
            <a:r>
              <a:rPr lang="en-GB" dirty="0"/>
              <a:t>, aby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možné</a:t>
            </a:r>
            <a:r>
              <a:rPr lang="en-GB" dirty="0"/>
              <a:t> </a:t>
            </a:r>
            <a:r>
              <a:rPr lang="en-GB" dirty="0" err="1"/>
              <a:t>maximalizovat</a:t>
            </a:r>
            <a:r>
              <a:rPr lang="en-GB" dirty="0"/>
              <a:t> </a:t>
            </a:r>
            <a:r>
              <a:rPr lang="en-GB" dirty="0" err="1"/>
              <a:t>úplnost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, ale </a:t>
            </a:r>
            <a:r>
              <a:rPr lang="en-GB" dirty="0" err="1"/>
              <a:t>nejprve</a:t>
            </a:r>
            <a:r>
              <a:rPr lang="en-GB" dirty="0"/>
              <a:t> je </a:t>
            </a:r>
            <a:r>
              <a:rPr lang="en-GB" dirty="0" err="1"/>
              <a:t>třeba</a:t>
            </a:r>
            <a:r>
              <a:rPr lang="en-GB" dirty="0"/>
              <a:t> </a:t>
            </a:r>
            <a:r>
              <a:rPr lang="en-GB" dirty="0" err="1"/>
              <a:t>vědět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o </a:t>
            </a:r>
            <a:r>
              <a:rPr lang="en-GB" dirty="0" err="1"/>
              <a:t>technických</a:t>
            </a:r>
            <a:r>
              <a:rPr lang="en-GB" dirty="0"/>
              <a:t> </a:t>
            </a:r>
            <a:r>
              <a:rPr lang="en-GB" dirty="0" err="1"/>
              <a:t>aspektech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 v </a:t>
            </a:r>
            <a:r>
              <a:rPr lang="en-GB" dirty="0" err="1"/>
              <a:t>literatuře</a:t>
            </a:r>
            <a:r>
              <a:rPr lang="en-GB" dirty="0"/>
              <a:t>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DCD5849-0CA2-81F2-FACA-CAED9706962E}"/>
              </a:ext>
            </a:extLst>
          </p:cNvPr>
          <p:cNvSpPr txBox="1"/>
          <p:nvPr/>
        </p:nvSpPr>
        <p:spPr>
          <a:xfrm>
            <a:off x="2814916" y="6214223"/>
            <a:ext cx="659802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i="0" dirty="0">
                <a:solidFill>
                  <a:srgbClr val="003366"/>
                </a:solidFill>
                <a:effectLst/>
                <a:latin typeface="Lato Extended"/>
              </a:rPr>
              <a:t>Chcete vědět víc</a:t>
            </a:r>
            <a:r>
              <a:rPr lang="en-GB" sz="1400" b="1" i="0" dirty="0">
                <a:solidFill>
                  <a:srgbClr val="003366"/>
                </a:solidFill>
                <a:effectLst/>
                <a:latin typeface="Lato Extended"/>
              </a:rPr>
              <a:t>?</a:t>
            </a:r>
            <a:r>
              <a:rPr lang="en-GB" sz="1400" u="sng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 Literature searching explained | Develop a search strategy.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833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EBE66D-B312-005C-FC7E-E144149D2A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396B44-77CC-968F-B829-C6760BC95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0D5D2E-A09B-DCAA-246F-E4E96747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11" y="24669"/>
            <a:ext cx="10753200" cy="451576"/>
          </a:xfrm>
        </p:spPr>
        <p:txBody>
          <a:bodyPr/>
          <a:lstStyle/>
          <a:p>
            <a:r>
              <a:rPr lang="en-GB" sz="2400" dirty="0" err="1"/>
              <a:t>Pyramida</a:t>
            </a:r>
            <a:r>
              <a:rPr lang="en-GB" sz="2400" dirty="0"/>
              <a:t> </a:t>
            </a:r>
            <a:r>
              <a:rPr lang="en-GB" sz="2400" dirty="0" err="1"/>
              <a:t>důkazů</a:t>
            </a:r>
            <a:r>
              <a:rPr lang="en-GB" sz="2400" dirty="0"/>
              <a:t> – </a:t>
            </a:r>
            <a:r>
              <a:rPr lang="en-GB" sz="2400" dirty="0" err="1"/>
              <a:t>upraveno</a:t>
            </a:r>
            <a:r>
              <a:rPr lang="en-GB" sz="2400" dirty="0"/>
              <a:t> </a:t>
            </a:r>
            <a:r>
              <a:rPr lang="en-GB" sz="2400" dirty="0" err="1"/>
              <a:t>dle</a:t>
            </a:r>
            <a:r>
              <a:rPr lang="en-GB" sz="2400" dirty="0"/>
              <a:t> (JBI, 2014a)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571F48-BF70-A91B-E259-749F80B6C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28FB98-F57E-7E6A-5CC0-94B4C9FC3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471467"/>
            <a:ext cx="9800445" cy="621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66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848DA1-A2D4-427D-5181-AB685F8F9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701D0A-7408-924E-3B55-EF358EF8FD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31B778-FE51-16C8-5D49-C90D76B4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Textwords</a:t>
            </a:r>
            <a:r>
              <a:rPr lang="en-GB" dirty="0"/>
              <a:t> and Subject Headings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E73454-3C69-F8C5-B0DB-BF73E7851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vytváření</a:t>
            </a:r>
            <a:r>
              <a:rPr lang="en-GB" dirty="0"/>
              <a:t> </a:t>
            </a:r>
            <a:r>
              <a:rPr lang="en-GB" dirty="0" err="1"/>
              <a:t>strategie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 je </a:t>
            </a:r>
            <a:r>
              <a:rPr lang="en-GB" dirty="0" err="1"/>
              <a:t>třeba</a:t>
            </a:r>
            <a:r>
              <a:rPr lang="en-GB" dirty="0"/>
              <a:t> </a:t>
            </a:r>
            <a:r>
              <a:rPr lang="en-GB" dirty="0" err="1"/>
              <a:t>vzít</a:t>
            </a:r>
            <a:r>
              <a:rPr lang="en-GB" dirty="0"/>
              <a:t> v </a:t>
            </a:r>
            <a:r>
              <a:rPr lang="en-GB" dirty="0" err="1"/>
              <a:t>úvahu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typy</a:t>
            </a:r>
            <a:r>
              <a:rPr lang="en-GB" dirty="0"/>
              <a:t> </a:t>
            </a:r>
            <a:r>
              <a:rPr lang="en-GB" dirty="0" err="1"/>
              <a:t>výrazů</a:t>
            </a:r>
            <a:r>
              <a:rPr lang="en-GB" dirty="0"/>
              <a:t>: </a:t>
            </a:r>
            <a:r>
              <a:rPr lang="en-GB" dirty="0" err="1"/>
              <a:t>textová</a:t>
            </a:r>
            <a:r>
              <a:rPr lang="en-GB" dirty="0"/>
              <a:t> </a:t>
            </a:r>
            <a:r>
              <a:rPr lang="en-GB" dirty="0" err="1"/>
              <a:t>slova</a:t>
            </a:r>
            <a:r>
              <a:rPr lang="en-GB" dirty="0"/>
              <a:t> </a:t>
            </a:r>
            <a:r>
              <a:rPr lang="cs-CZ" dirty="0"/>
              <a:t>(</a:t>
            </a:r>
            <a:r>
              <a:rPr lang="cs-CZ" dirty="0" err="1"/>
              <a:t>textwords</a:t>
            </a:r>
            <a:r>
              <a:rPr lang="cs-CZ" dirty="0"/>
              <a:t>) </a:t>
            </a:r>
            <a:r>
              <a:rPr lang="en-GB" dirty="0"/>
              <a:t>a </a:t>
            </a:r>
            <a:r>
              <a:rPr lang="en-GB" dirty="0" err="1"/>
              <a:t>předmětové</a:t>
            </a:r>
            <a:r>
              <a:rPr lang="en-GB" dirty="0"/>
              <a:t> </a:t>
            </a:r>
            <a:r>
              <a:rPr lang="en-GB" dirty="0" err="1"/>
              <a:t>výrazy</a:t>
            </a:r>
            <a:r>
              <a:rPr lang="cs-CZ" dirty="0"/>
              <a:t>/</a:t>
            </a:r>
            <a:r>
              <a:rPr lang="en-GB" dirty="0" err="1"/>
              <a:t>hesla</a:t>
            </a:r>
            <a:r>
              <a:rPr lang="cs-CZ" dirty="0"/>
              <a:t> (</a:t>
            </a:r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/</a:t>
            </a:r>
            <a:r>
              <a:rPr lang="cs-CZ" dirty="0" err="1"/>
              <a:t>headings</a:t>
            </a:r>
            <a:r>
              <a:rPr lang="en-GB" dirty="0"/>
              <a:t>). </a:t>
            </a:r>
            <a:endParaRPr lang="cs-CZ" dirty="0"/>
          </a:p>
          <a:p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98C5717-B139-2AB3-814E-CD4F17FFE668}"/>
              </a:ext>
            </a:extLst>
          </p:cNvPr>
          <p:cNvSpPr txBox="1"/>
          <p:nvPr/>
        </p:nvSpPr>
        <p:spPr>
          <a:xfrm>
            <a:off x="1039906" y="3429000"/>
            <a:ext cx="10112188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1" dirty="0" err="1"/>
              <a:t>Textwords</a:t>
            </a:r>
            <a:br>
              <a:rPr lang="en-GB" sz="1600" dirty="0"/>
            </a:br>
            <a:r>
              <a:rPr lang="en-GB" sz="1600" dirty="0" err="1"/>
              <a:t>Textová</a:t>
            </a:r>
            <a:r>
              <a:rPr lang="en-GB" sz="1600" dirty="0"/>
              <a:t> </a:t>
            </a:r>
            <a:r>
              <a:rPr lang="en-GB" sz="1600" dirty="0" err="1"/>
              <a:t>slova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slova</a:t>
            </a:r>
            <a:r>
              <a:rPr lang="en-GB" sz="1600" dirty="0"/>
              <a:t>, </a:t>
            </a:r>
            <a:r>
              <a:rPr lang="en-GB" sz="1600" dirty="0" err="1"/>
              <a:t>která</a:t>
            </a:r>
            <a:r>
              <a:rPr lang="en-GB" sz="1600" dirty="0"/>
              <a:t> </a:t>
            </a:r>
            <a:r>
              <a:rPr lang="en-GB" sz="1600" b="1" dirty="0"/>
              <a:t>se </a:t>
            </a:r>
            <a:r>
              <a:rPr lang="en-GB" sz="1600" b="1" dirty="0" err="1"/>
              <a:t>objevují</a:t>
            </a:r>
            <a:r>
              <a:rPr lang="en-GB" sz="1600" b="1" dirty="0"/>
              <a:t> v </a:t>
            </a:r>
            <a:r>
              <a:rPr lang="en-GB" sz="1600" b="1" dirty="0" err="1"/>
              <a:t>názvu</a:t>
            </a:r>
            <a:r>
              <a:rPr lang="en-GB" sz="1600" b="1" dirty="0"/>
              <a:t>, </a:t>
            </a:r>
            <a:r>
              <a:rPr lang="en-GB" sz="1600" b="1" dirty="0" err="1"/>
              <a:t>abstraktu</a:t>
            </a:r>
            <a:r>
              <a:rPr lang="en-GB" sz="1600" b="1" dirty="0"/>
              <a:t> a </a:t>
            </a:r>
            <a:r>
              <a:rPr lang="en-GB" sz="1600" b="1" dirty="0" err="1"/>
              <a:t>klíčových</a:t>
            </a:r>
            <a:r>
              <a:rPr lang="en-GB" sz="1600" b="1" dirty="0"/>
              <a:t> </a:t>
            </a:r>
            <a:r>
              <a:rPr lang="en-GB" sz="1600" b="1" dirty="0" err="1"/>
              <a:t>slovech</a:t>
            </a:r>
            <a:r>
              <a:rPr lang="en-GB" sz="1600" b="1" dirty="0"/>
              <a:t> </a:t>
            </a:r>
            <a:r>
              <a:rPr lang="en-GB" sz="1600" dirty="0" err="1"/>
              <a:t>vybraných</a:t>
            </a:r>
            <a:r>
              <a:rPr lang="en-GB" sz="1600" dirty="0"/>
              <a:t> </a:t>
            </a:r>
            <a:r>
              <a:rPr lang="en-GB" sz="1600" dirty="0" err="1"/>
              <a:t>autorem</a:t>
            </a:r>
            <a:r>
              <a:rPr lang="en-GB" sz="1600" dirty="0"/>
              <a:t> </a:t>
            </a:r>
            <a:r>
              <a:rPr lang="en-GB" sz="1600" dirty="0" err="1"/>
              <a:t>článku</a:t>
            </a:r>
            <a:r>
              <a:rPr lang="en-GB" sz="1600" dirty="0"/>
              <a:t>.</a:t>
            </a:r>
            <a:endParaRPr lang="cs-CZ" sz="1600" dirty="0"/>
          </a:p>
          <a:p>
            <a:br>
              <a:rPr lang="en-GB" sz="1600" dirty="0"/>
            </a:br>
            <a:r>
              <a:rPr lang="en-GB" sz="1600" dirty="0" err="1"/>
              <a:t>Pokud</a:t>
            </a:r>
            <a:r>
              <a:rPr lang="en-GB" sz="1600" dirty="0"/>
              <a:t> se </a:t>
            </a:r>
            <a:r>
              <a:rPr lang="en-GB" sz="1600" dirty="0" err="1"/>
              <a:t>textové</a:t>
            </a:r>
            <a:r>
              <a:rPr lang="en-GB" sz="1600" dirty="0"/>
              <a:t> </a:t>
            </a:r>
            <a:r>
              <a:rPr lang="en-GB" sz="1600" dirty="0" err="1"/>
              <a:t>slovo</a:t>
            </a:r>
            <a:r>
              <a:rPr lang="en-GB" sz="1600" dirty="0"/>
              <a:t> </a:t>
            </a:r>
            <a:r>
              <a:rPr lang="en-GB" sz="1600" dirty="0" err="1"/>
              <a:t>skládá</a:t>
            </a:r>
            <a:r>
              <a:rPr lang="en-GB" sz="1600" dirty="0"/>
              <a:t> z </a:t>
            </a:r>
            <a:r>
              <a:rPr lang="en-GB" sz="1600" dirty="0" err="1"/>
              <a:t>více</a:t>
            </a:r>
            <a:r>
              <a:rPr lang="en-GB" sz="1600" dirty="0"/>
              <a:t> </a:t>
            </a:r>
            <a:r>
              <a:rPr lang="en-GB" sz="1600" dirty="0" err="1"/>
              <a:t>než</a:t>
            </a:r>
            <a:r>
              <a:rPr lang="en-GB" sz="1600" dirty="0"/>
              <a:t> </a:t>
            </a:r>
            <a:r>
              <a:rPr lang="en-GB" sz="1600" dirty="0" err="1"/>
              <a:t>jednoho</a:t>
            </a:r>
            <a:r>
              <a:rPr lang="en-GB" sz="1600" dirty="0"/>
              <a:t> </a:t>
            </a:r>
            <a:r>
              <a:rPr lang="en-GB" sz="1600" dirty="0" err="1"/>
              <a:t>slova</a:t>
            </a:r>
            <a:r>
              <a:rPr lang="en-GB" sz="1600" dirty="0"/>
              <a:t>, </a:t>
            </a:r>
            <a:r>
              <a:rPr lang="en-GB" sz="1600" dirty="0" err="1"/>
              <a:t>jedná</a:t>
            </a:r>
            <a:r>
              <a:rPr lang="en-GB" sz="1600" dirty="0"/>
              <a:t> se o </a:t>
            </a:r>
            <a:r>
              <a:rPr lang="en-GB" sz="1600" b="1" dirty="0" err="1"/>
              <a:t>frázi</a:t>
            </a:r>
            <a:r>
              <a:rPr lang="en-GB" sz="1600" dirty="0"/>
              <a:t>, </a:t>
            </a:r>
            <a:r>
              <a:rPr lang="en-GB" sz="1600" dirty="0" err="1"/>
              <a:t>např</a:t>
            </a:r>
            <a:r>
              <a:rPr lang="en-GB" sz="1600" dirty="0"/>
              <a:t>. „</a:t>
            </a:r>
            <a:r>
              <a:rPr lang="cs-CZ" sz="1600" dirty="0"/>
              <a:t>běžné </a:t>
            </a:r>
            <a:r>
              <a:rPr lang="en-GB" sz="1600" dirty="0" err="1"/>
              <a:t>nachlazení</a:t>
            </a:r>
            <a:r>
              <a:rPr lang="en-GB" sz="1600" dirty="0"/>
              <a:t>„</a:t>
            </a:r>
            <a:r>
              <a:rPr lang="cs-CZ" sz="1600" dirty="0"/>
              <a:t> (*</a:t>
            </a:r>
            <a:r>
              <a:rPr lang="cs-CZ" sz="1600" dirty="0" err="1"/>
              <a:t>common</a:t>
            </a:r>
            <a:r>
              <a:rPr lang="cs-CZ" sz="1600" dirty="0"/>
              <a:t> </a:t>
            </a:r>
            <a:r>
              <a:rPr lang="cs-CZ" sz="1600" dirty="0" err="1"/>
              <a:t>cold</a:t>
            </a:r>
            <a:r>
              <a:rPr lang="cs-CZ" sz="1600" dirty="0"/>
              <a:t>)</a:t>
            </a:r>
            <a:r>
              <a:rPr lang="en-GB" sz="1600" dirty="0"/>
              <a:t>. </a:t>
            </a:r>
            <a:r>
              <a:rPr lang="en-GB" sz="1600" dirty="0" err="1"/>
              <a:t>Některé</a:t>
            </a:r>
            <a:r>
              <a:rPr lang="en-GB" sz="1600" dirty="0"/>
              <a:t> </a:t>
            </a:r>
            <a:r>
              <a:rPr lang="en-GB" sz="1600" dirty="0" err="1"/>
              <a:t>databáze</a:t>
            </a:r>
            <a:r>
              <a:rPr lang="en-GB" sz="1600" dirty="0"/>
              <a:t> </a:t>
            </a:r>
            <a:r>
              <a:rPr lang="en-GB" sz="1600" dirty="0" err="1"/>
              <a:t>automaticky</a:t>
            </a:r>
            <a:r>
              <a:rPr lang="en-GB" sz="1600" dirty="0"/>
              <a:t> </a:t>
            </a:r>
            <a:r>
              <a:rPr lang="en-GB" sz="1600" dirty="0" err="1"/>
              <a:t>zpracovávají</a:t>
            </a:r>
            <a:r>
              <a:rPr lang="en-GB" sz="1600" dirty="0"/>
              <a:t> </a:t>
            </a:r>
            <a:r>
              <a:rPr lang="en-GB" sz="1600" dirty="0" err="1"/>
              <a:t>dvě</a:t>
            </a:r>
            <a:r>
              <a:rPr lang="en-GB" sz="1600" dirty="0"/>
              <a:t> </a:t>
            </a:r>
            <a:r>
              <a:rPr lang="en-GB" sz="1600" dirty="0" err="1"/>
              <a:t>slova</a:t>
            </a:r>
            <a:r>
              <a:rPr lang="en-GB" sz="1600" dirty="0"/>
              <a:t> </a:t>
            </a:r>
            <a:r>
              <a:rPr lang="en-GB" sz="1600" dirty="0" err="1"/>
              <a:t>spojená</a:t>
            </a:r>
            <a:r>
              <a:rPr lang="en-GB" sz="1600" dirty="0"/>
              <a:t> </a:t>
            </a:r>
            <a:r>
              <a:rPr lang="en-GB" sz="1600" dirty="0" err="1"/>
              <a:t>dohromady</a:t>
            </a:r>
            <a:r>
              <a:rPr lang="en-GB" sz="1600" dirty="0"/>
              <a:t> </a:t>
            </a:r>
            <a:r>
              <a:rPr lang="en-GB" sz="1600" dirty="0" err="1"/>
              <a:t>jako</a:t>
            </a:r>
            <a:r>
              <a:rPr lang="en-GB" sz="1600" dirty="0"/>
              <a:t> </a:t>
            </a:r>
            <a:r>
              <a:rPr lang="en-GB" sz="1600" dirty="0" err="1"/>
              <a:t>fráze</a:t>
            </a:r>
            <a:r>
              <a:rPr lang="en-GB" sz="1600" dirty="0"/>
              <a:t>, </a:t>
            </a:r>
            <a:r>
              <a:rPr lang="en-GB" sz="1600" dirty="0" err="1"/>
              <a:t>jiné</a:t>
            </a:r>
            <a:r>
              <a:rPr lang="en-GB" sz="1600" dirty="0"/>
              <a:t> </a:t>
            </a:r>
            <a:r>
              <a:rPr lang="en-GB" sz="1600" dirty="0" err="1"/>
              <a:t>databáze</a:t>
            </a:r>
            <a:r>
              <a:rPr lang="en-GB" sz="1600" dirty="0"/>
              <a:t> </a:t>
            </a:r>
            <a:r>
              <a:rPr lang="en-GB" sz="1600" dirty="0" err="1"/>
              <a:t>vyžadují</a:t>
            </a:r>
            <a:r>
              <a:rPr lang="en-GB" sz="1600" dirty="0"/>
              <a:t> </a:t>
            </a:r>
            <a:r>
              <a:rPr lang="en-GB" sz="1600" dirty="0" err="1"/>
              <a:t>uvozovky</a:t>
            </a:r>
            <a:r>
              <a:rPr lang="en-GB" sz="1600" dirty="0"/>
              <a:t>.</a:t>
            </a:r>
            <a:endParaRPr lang="cs-CZ" sz="1600" dirty="0"/>
          </a:p>
          <a:p>
            <a:br>
              <a:rPr lang="en-GB" sz="1600" dirty="0"/>
            </a:br>
            <a:r>
              <a:rPr lang="en-GB" sz="1600" dirty="0" err="1"/>
              <a:t>Při</a:t>
            </a:r>
            <a:r>
              <a:rPr lang="en-GB" sz="1600" dirty="0"/>
              <a:t> </a:t>
            </a:r>
            <a:r>
              <a:rPr lang="en-GB" sz="1600" dirty="0" err="1"/>
              <a:t>vyhledávání</a:t>
            </a:r>
            <a:r>
              <a:rPr lang="en-GB" sz="1600" dirty="0"/>
              <a:t> </a:t>
            </a:r>
            <a:r>
              <a:rPr lang="en-GB" sz="1600" dirty="0" err="1"/>
              <a:t>textových</a:t>
            </a:r>
            <a:r>
              <a:rPr lang="en-GB" sz="1600" dirty="0"/>
              <a:t> </a:t>
            </a:r>
            <a:r>
              <a:rPr lang="en-GB" sz="1600" dirty="0" err="1"/>
              <a:t>slov</a:t>
            </a:r>
            <a:r>
              <a:rPr lang="en-GB" sz="1600" dirty="0"/>
              <a:t> je </a:t>
            </a:r>
            <a:r>
              <a:rPr lang="en-GB" sz="1600" dirty="0" err="1"/>
              <a:t>třeba</a:t>
            </a:r>
            <a:r>
              <a:rPr lang="en-GB" sz="1600" dirty="0"/>
              <a:t> </a:t>
            </a:r>
            <a:r>
              <a:rPr lang="en-GB" sz="1600" dirty="0" err="1"/>
              <a:t>myslet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varianty</a:t>
            </a:r>
            <a:r>
              <a:rPr lang="en-GB" sz="1600" dirty="0"/>
              <a:t> </a:t>
            </a:r>
            <a:r>
              <a:rPr lang="en-GB" sz="1600" dirty="0" err="1"/>
              <a:t>slov</a:t>
            </a:r>
            <a:r>
              <a:rPr lang="en-GB" sz="1600" dirty="0"/>
              <a:t>, </a:t>
            </a:r>
            <a:r>
              <a:rPr lang="en-GB" sz="1600" dirty="0" err="1"/>
              <a:t>alternativní</a:t>
            </a:r>
            <a:r>
              <a:rPr lang="en-GB" sz="1600" dirty="0"/>
              <a:t> </a:t>
            </a:r>
            <a:r>
              <a:rPr lang="en-GB" sz="1600" dirty="0" err="1"/>
              <a:t>pravopis</a:t>
            </a:r>
            <a:r>
              <a:rPr lang="en-GB" sz="1600" dirty="0"/>
              <a:t>, </a:t>
            </a:r>
            <a:r>
              <a:rPr lang="en-GB" sz="1600" dirty="0" err="1"/>
              <a:t>tvary</a:t>
            </a:r>
            <a:r>
              <a:rPr lang="en-GB" sz="1600" dirty="0"/>
              <a:t> </a:t>
            </a:r>
            <a:r>
              <a:rPr lang="en-GB" sz="1600" dirty="0" err="1"/>
              <a:t>jednotného</a:t>
            </a:r>
            <a:r>
              <a:rPr lang="en-GB" sz="1600" dirty="0"/>
              <a:t>/ </a:t>
            </a:r>
            <a:r>
              <a:rPr lang="en-GB" sz="1600" dirty="0" err="1"/>
              <a:t>množného</a:t>
            </a:r>
            <a:r>
              <a:rPr lang="en-GB" sz="1600" dirty="0"/>
              <a:t> </a:t>
            </a:r>
            <a:r>
              <a:rPr lang="en-GB" sz="1600" dirty="0" err="1"/>
              <a:t>čísla</a:t>
            </a:r>
            <a:r>
              <a:rPr lang="en-GB" sz="1600" dirty="0"/>
              <a:t> a </a:t>
            </a:r>
            <a:r>
              <a:rPr lang="en-GB" sz="1600" dirty="0" err="1"/>
              <a:t>synonyma</a:t>
            </a:r>
            <a:r>
              <a:rPr lang="en-GB" sz="1600" dirty="0"/>
              <a:t>.</a:t>
            </a:r>
            <a:br>
              <a:rPr lang="en-GB" sz="1600" dirty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25016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1D343E-3CB5-6E03-475D-EA09EEFCAC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4431CC-D2B7-C404-7663-165C9349B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CEE48E-2D76-36F2-77F3-D79B68E7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FE4367-1E88-231C-4E52-911D5EA79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F2E2BD-5D62-2C60-416B-A2D305C75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376871"/>
            <a:ext cx="10698556" cy="58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58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F9A64A-FF5F-7E6C-F38C-8AF5810B99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6DD9BB-4177-79E6-5500-5E26D54E8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B45694-A651-0DBC-7C56-5A57A279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26941"/>
            <a:ext cx="10753200" cy="451576"/>
          </a:xfrm>
        </p:spPr>
        <p:txBody>
          <a:bodyPr/>
          <a:lstStyle/>
          <a:p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headings</a:t>
            </a:r>
            <a:r>
              <a:rPr lang="cs-CZ" dirty="0"/>
              <a:t>/</a:t>
            </a:r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/thesaurus </a:t>
            </a:r>
            <a:r>
              <a:rPr lang="cs-CZ" dirty="0" err="1"/>
              <a:t>terms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48DB99-606E-3170-3055-023A46F13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728608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standardizovaná</a:t>
            </a:r>
            <a:r>
              <a:rPr lang="en-GB" sz="1800" dirty="0"/>
              <a:t> </a:t>
            </a:r>
            <a:r>
              <a:rPr lang="en-GB" sz="1800" dirty="0" err="1"/>
              <a:t>slova</a:t>
            </a:r>
            <a:r>
              <a:rPr lang="en-GB" sz="1800" dirty="0"/>
              <a:t> </a:t>
            </a:r>
            <a:r>
              <a:rPr lang="en-GB" sz="1800" dirty="0" err="1"/>
              <a:t>nebo</a:t>
            </a:r>
            <a:r>
              <a:rPr lang="en-GB" sz="1800" dirty="0"/>
              <a:t> </a:t>
            </a:r>
            <a:r>
              <a:rPr lang="en-GB" sz="1800" dirty="0" err="1"/>
              <a:t>fráze</a:t>
            </a:r>
            <a:r>
              <a:rPr lang="en-GB" sz="1800" dirty="0"/>
              <a:t> </a:t>
            </a:r>
            <a:r>
              <a:rPr lang="en-GB" sz="1800" dirty="0" err="1"/>
              <a:t>popisující</a:t>
            </a:r>
            <a:r>
              <a:rPr lang="en-GB" sz="1800" dirty="0"/>
              <a:t> </a:t>
            </a:r>
            <a:r>
              <a:rPr lang="en-GB" sz="1800" dirty="0" err="1"/>
              <a:t>článek</a:t>
            </a:r>
            <a:r>
              <a:rPr lang="en-GB" sz="1800" dirty="0"/>
              <a:t> </a:t>
            </a:r>
            <a:r>
              <a:rPr lang="en-GB" sz="1800" dirty="0" err="1"/>
              <a:t>nebo</a:t>
            </a:r>
            <a:r>
              <a:rPr lang="en-GB" sz="1800" dirty="0"/>
              <a:t> </a:t>
            </a:r>
            <a:r>
              <a:rPr lang="en-GB" sz="1800" dirty="0" err="1"/>
              <a:t>publikaci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Velké</a:t>
            </a:r>
            <a:r>
              <a:rPr lang="en-GB" sz="1800" dirty="0"/>
              <a:t> </a:t>
            </a:r>
            <a:r>
              <a:rPr lang="en-GB" sz="1800" dirty="0" err="1"/>
              <a:t>databáze</a:t>
            </a:r>
            <a:r>
              <a:rPr lang="en-GB" sz="1800" dirty="0"/>
              <a:t>, </a:t>
            </a:r>
            <a:r>
              <a:rPr lang="en-GB" sz="1800" dirty="0" err="1"/>
              <a:t>jako</a:t>
            </a:r>
            <a:r>
              <a:rPr lang="en-GB" sz="1800" dirty="0"/>
              <a:t> </a:t>
            </a:r>
            <a:r>
              <a:rPr lang="en-GB" sz="1800" dirty="0" err="1"/>
              <a:t>jsou</a:t>
            </a:r>
            <a:r>
              <a:rPr lang="en-GB" sz="1800" dirty="0"/>
              <a:t> MEDLINE a Embase, </a:t>
            </a:r>
            <a:r>
              <a:rPr lang="en-GB" sz="1800" dirty="0" err="1"/>
              <a:t>vytvořily</a:t>
            </a:r>
            <a:r>
              <a:rPr lang="en-GB" sz="1800" dirty="0"/>
              <a:t> </a:t>
            </a:r>
            <a:r>
              <a:rPr lang="en-GB" sz="1800" dirty="0" err="1"/>
              <a:t>vlastní</a:t>
            </a:r>
            <a:r>
              <a:rPr lang="en-GB" sz="1800" dirty="0"/>
              <a:t> </a:t>
            </a:r>
            <a:r>
              <a:rPr lang="en-GB" sz="1800" dirty="0" err="1"/>
              <a:t>řízený</a:t>
            </a:r>
            <a:r>
              <a:rPr lang="en-GB" sz="1800" dirty="0"/>
              <a:t> </a:t>
            </a:r>
            <a:r>
              <a:rPr lang="en-GB" sz="1800" dirty="0" err="1"/>
              <a:t>slovník</a:t>
            </a:r>
            <a:r>
              <a:rPr lang="en-GB" sz="1800" dirty="0"/>
              <a:t> (</a:t>
            </a:r>
            <a:r>
              <a:rPr lang="en-GB" sz="1800" dirty="0" err="1"/>
              <a:t>tzv</a:t>
            </a:r>
            <a:r>
              <a:rPr lang="en-GB" sz="1800" dirty="0"/>
              <a:t>. </a:t>
            </a:r>
            <a:r>
              <a:rPr lang="en-GB" sz="1800" dirty="0" err="1"/>
              <a:t>tezaurus</a:t>
            </a:r>
            <a:r>
              <a:rPr lang="en-GB" sz="1800" dirty="0"/>
              <a:t>), </a:t>
            </a:r>
            <a:r>
              <a:rPr lang="en-GB" sz="1800" dirty="0" err="1"/>
              <a:t>kde</a:t>
            </a:r>
            <a:r>
              <a:rPr lang="en-GB" sz="1800" dirty="0"/>
              <a:t> </a:t>
            </a:r>
            <a:r>
              <a:rPr lang="en-GB" sz="1800" dirty="0" err="1"/>
              <a:t>jsou</a:t>
            </a:r>
            <a:r>
              <a:rPr lang="en-GB" sz="1800" dirty="0"/>
              <a:t> </a:t>
            </a:r>
            <a:r>
              <a:rPr lang="en-GB" sz="1800" dirty="0" err="1"/>
              <a:t>všechny</a:t>
            </a:r>
            <a:r>
              <a:rPr lang="en-GB" sz="1800" dirty="0"/>
              <a:t> </a:t>
            </a:r>
            <a:r>
              <a:rPr lang="en-GB" sz="1800" dirty="0" err="1"/>
              <a:t>předmětové</a:t>
            </a:r>
            <a:r>
              <a:rPr lang="en-GB" sz="1800" dirty="0"/>
              <a:t> </a:t>
            </a:r>
            <a:r>
              <a:rPr lang="en-GB" sz="1800" dirty="0" err="1"/>
              <a:t>termíny</a:t>
            </a:r>
            <a:r>
              <a:rPr lang="en-GB" sz="1800" dirty="0"/>
              <a:t> </a:t>
            </a:r>
            <a:r>
              <a:rPr lang="en-GB" sz="1800" dirty="0" err="1"/>
              <a:t>uspořádány</a:t>
            </a:r>
            <a:r>
              <a:rPr lang="en-GB" sz="1800" dirty="0"/>
              <a:t> do </a:t>
            </a:r>
            <a:r>
              <a:rPr lang="en-GB" sz="1800" dirty="0" err="1"/>
              <a:t>předmětových</a:t>
            </a:r>
            <a:r>
              <a:rPr lang="en-GB" sz="1800" dirty="0"/>
              <a:t> </a:t>
            </a:r>
            <a:r>
              <a:rPr lang="en-GB" sz="1800" dirty="0" err="1"/>
              <a:t>hierarchií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Při</a:t>
            </a:r>
            <a:r>
              <a:rPr lang="en-GB" sz="1800" dirty="0"/>
              <a:t> </a:t>
            </a:r>
            <a:r>
              <a:rPr lang="en-GB" sz="1800" dirty="0" err="1"/>
              <a:t>hledání</a:t>
            </a:r>
            <a:r>
              <a:rPr lang="en-GB" sz="1800" dirty="0"/>
              <a:t> </a:t>
            </a:r>
            <a:r>
              <a:rPr lang="en-GB" sz="1800" dirty="0" err="1"/>
              <a:t>správného</a:t>
            </a:r>
            <a:r>
              <a:rPr lang="en-GB" sz="1800" dirty="0"/>
              <a:t> </a:t>
            </a:r>
            <a:r>
              <a:rPr lang="en-GB" sz="1800" dirty="0" err="1"/>
              <a:t>předmětového</a:t>
            </a:r>
            <a:r>
              <a:rPr lang="en-GB" sz="1800" dirty="0"/>
              <a:t> </a:t>
            </a:r>
            <a:r>
              <a:rPr lang="en-GB" sz="1800" dirty="0" err="1"/>
              <a:t>hesla</a:t>
            </a:r>
            <a:r>
              <a:rPr lang="en-GB" sz="1800" dirty="0"/>
              <a:t> (</a:t>
            </a:r>
            <a:r>
              <a:rPr lang="en-GB" sz="1800" dirty="0" err="1"/>
              <a:t>hesel</a:t>
            </a:r>
            <a:r>
              <a:rPr lang="en-GB" sz="1800" dirty="0"/>
              <a:t>) k </a:t>
            </a:r>
            <a:r>
              <a:rPr lang="en-GB" sz="1800" dirty="0" err="1"/>
              <a:t>vašemu</a:t>
            </a:r>
            <a:r>
              <a:rPr lang="en-GB" sz="1800" dirty="0"/>
              <a:t> </a:t>
            </a:r>
            <a:r>
              <a:rPr lang="en-GB" sz="1800" dirty="0" err="1"/>
              <a:t>tématu</a:t>
            </a:r>
            <a:r>
              <a:rPr lang="en-GB" sz="1800" dirty="0"/>
              <a:t> </a:t>
            </a:r>
            <a:r>
              <a:rPr lang="en-GB" sz="1800" dirty="0" err="1"/>
              <a:t>nemusíte</a:t>
            </a:r>
            <a:r>
              <a:rPr lang="en-GB" sz="1800" dirty="0"/>
              <a:t> </a:t>
            </a:r>
            <a:r>
              <a:rPr lang="en-GB" sz="1800" dirty="0" err="1"/>
              <a:t>myslet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pravopis</a:t>
            </a:r>
            <a:r>
              <a:rPr lang="en-GB" sz="1800" dirty="0"/>
              <a:t>, variant</a:t>
            </a:r>
            <a:r>
              <a:rPr lang="cs-CZ" sz="1800" dirty="0"/>
              <a:t>y. 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Toto je </a:t>
            </a:r>
            <a:r>
              <a:rPr lang="en-GB" sz="1800" dirty="0" err="1"/>
              <a:t>zjednodušený</a:t>
            </a:r>
            <a:r>
              <a:rPr lang="en-GB" sz="1800" dirty="0"/>
              <a:t> </a:t>
            </a:r>
            <a:r>
              <a:rPr lang="en-GB" sz="1800" dirty="0" err="1"/>
              <a:t>příklad</a:t>
            </a:r>
            <a:r>
              <a:rPr lang="en-GB" sz="1800" dirty="0"/>
              <a:t> </a:t>
            </a:r>
            <a:r>
              <a:rPr lang="en-GB" sz="1800" dirty="0" err="1"/>
              <a:t>tezauru</a:t>
            </a:r>
            <a:r>
              <a:rPr lang="en-GB" sz="1800" dirty="0"/>
              <a:t> Medline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předmětové</a:t>
            </a:r>
            <a:r>
              <a:rPr lang="en-GB" sz="1800" dirty="0"/>
              <a:t> </a:t>
            </a:r>
            <a:r>
              <a:rPr lang="en-GB" sz="1800" dirty="0" err="1"/>
              <a:t>heslo</a:t>
            </a:r>
            <a:r>
              <a:rPr lang="en-GB" sz="1800" dirty="0"/>
              <a:t> "</a:t>
            </a:r>
            <a:r>
              <a:rPr lang="en-GB" sz="1800" dirty="0" err="1"/>
              <a:t>nachlazení</a:t>
            </a:r>
            <a:r>
              <a:rPr lang="en-GB" sz="1800" dirty="0"/>
              <a:t>". 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(</a:t>
            </a:r>
            <a:r>
              <a:rPr lang="en-GB" sz="1800" dirty="0" err="1"/>
              <a:t>Znaménko</a:t>
            </a:r>
            <a:r>
              <a:rPr lang="en-GB" sz="1800" dirty="0"/>
              <a:t> + </a:t>
            </a:r>
            <a:r>
              <a:rPr lang="en-GB" sz="1800" dirty="0" err="1"/>
              <a:t>označuje</a:t>
            </a:r>
            <a:r>
              <a:rPr lang="en-GB" sz="1800" dirty="0"/>
              <a:t>, </a:t>
            </a:r>
            <a:r>
              <a:rPr lang="en-GB" sz="1800" dirty="0" err="1"/>
              <a:t>že</a:t>
            </a:r>
            <a:r>
              <a:rPr lang="en-GB" sz="1800" dirty="0"/>
              <a:t> </a:t>
            </a:r>
            <a:r>
              <a:rPr lang="en-GB" sz="1800" dirty="0" err="1"/>
              <a:t>jsou</a:t>
            </a:r>
            <a:r>
              <a:rPr lang="en-GB" sz="1800" dirty="0"/>
              <a:t> k </a:t>
            </a:r>
            <a:r>
              <a:rPr lang="en-GB" sz="1800" dirty="0" err="1"/>
              <a:t>dispozici</a:t>
            </a:r>
            <a:r>
              <a:rPr lang="en-GB" sz="1800" dirty="0"/>
              <a:t> </a:t>
            </a:r>
            <a:r>
              <a:rPr lang="en-GB" sz="1800" dirty="0" err="1"/>
              <a:t>specifičtější</a:t>
            </a:r>
            <a:r>
              <a:rPr lang="en-GB" sz="1800" dirty="0"/>
              <a:t> </a:t>
            </a:r>
            <a:r>
              <a:rPr lang="en-GB" sz="1800" dirty="0" err="1"/>
              <a:t>termíny</a:t>
            </a:r>
            <a:r>
              <a:rPr lang="cs-CZ" sz="1800" dirty="0"/>
              <a:t>)</a:t>
            </a:r>
            <a:r>
              <a:rPr lang="en-GB" sz="180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804005-80B6-B9E3-1212-09B4CFF84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482" y="2673910"/>
            <a:ext cx="3896068" cy="2920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92069C1-0675-A7F4-2E20-41E22BB92912}"/>
              </a:ext>
            </a:extLst>
          </p:cNvPr>
          <p:cNvSpPr txBox="1"/>
          <p:nvPr/>
        </p:nvSpPr>
        <p:spPr>
          <a:xfrm>
            <a:off x="794488" y="4833771"/>
            <a:ext cx="649381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Ne </a:t>
            </a:r>
            <a:r>
              <a:rPr lang="en-GB" sz="1600" dirty="0" err="1"/>
              <a:t>všechny</a:t>
            </a:r>
            <a:r>
              <a:rPr lang="en-GB" sz="1600" dirty="0"/>
              <a:t> </a:t>
            </a:r>
            <a:r>
              <a:rPr lang="en-GB" sz="1600" dirty="0" err="1"/>
              <a:t>databáze</a:t>
            </a:r>
            <a:r>
              <a:rPr lang="en-GB" sz="1600" dirty="0"/>
              <a:t> </a:t>
            </a:r>
            <a:r>
              <a:rPr lang="en-GB" sz="1600" dirty="0" err="1"/>
              <a:t>používají</a:t>
            </a:r>
            <a:r>
              <a:rPr lang="en-GB" sz="1600" dirty="0"/>
              <a:t> </a:t>
            </a:r>
            <a:r>
              <a:rPr lang="en-GB" sz="1600" dirty="0" err="1"/>
              <a:t>tezaurus</a:t>
            </a:r>
            <a:r>
              <a:rPr lang="en-GB" sz="1600" dirty="0"/>
              <a:t>.</a:t>
            </a:r>
            <a:endParaRPr lang="cs-CZ" sz="1600" dirty="0"/>
          </a:p>
          <a:p>
            <a:r>
              <a:rPr lang="cs-CZ" sz="1600" dirty="0"/>
              <a:t>Vyberte si nějakou z </a:t>
            </a:r>
            <a:r>
              <a:rPr lang="cs-CZ" sz="1600" dirty="0" err="1"/>
              <a:t>databáz</a:t>
            </a:r>
            <a:r>
              <a:rPr lang="cs-CZ" sz="1600" dirty="0"/>
              <a:t> a v průvodci vyhledáváním zjistěte </a:t>
            </a:r>
            <a:r>
              <a:rPr lang="en-GB" sz="1600" dirty="0" err="1"/>
              <a:t>zda</a:t>
            </a:r>
            <a:r>
              <a:rPr lang="en-GB" sz="1600" dirty="0"/>
              <a:t> </a:t>
            </a:r>
            <a:r>
              <a:rPr lang="cs-CZ" sz="1600" dirty="0"/>
              <a:t>používá </a:t>
            </a:r>
            <a:r>
              <a:rPr lang="en-GB" sz="1600" dirty="0" err="1"/>
              <a:t>tezaurus</a:t>
            </a:r>
            <a:r>
              <a:rPr lang="en-GB" sz="1600" dirty="0"/>
              <a:t>, </a:t>
            </a:r>
            <a:r>
              <a:rPr lang="en-GB" sz="1600" dirty="0" err="1"/>
              <a:t>či</a:t>
            </a:r>
            <a:r>
              <a:rPr lang="en-GB" sz="1600" dirty="0"/>
              <a:t> </a:t>
            </a:r>
            <a:r>
              <a:rPr lang="en-GB" sz="1600" dirty="0" err="1"/>
              <a:t>nikoli</a:t>
            </a:r>
            <a:r>
              <a:rPr lang="cs-CZ" sz="1600" dirty="0"/>
              <a:t>. </a:t>
            </a:r>
          </a:p>
          <a:p>
            <a:r>
              <a:rPr lang="cs-CZ" sz="1600" dirty="0"/>
              <a:t>J</a:t>
            </a:r>
            <a:r>
              <a:rPr lang="en-GB" sz="1600" dirty="0"/>
              <a:t>e</a:t>
            </a:r>
            <a:r>
              <a:rPr lang="cs-CZ" sz="1600" dirty="0"/>
              <a:t> to jedna</a:t>
            </a:r>
            <a:r>
              <a:rPr lang="en-GB" sz="1600" dirty="0"/>
              <a:t> z </a:t>
            </a:r>
            <a:r>
              <a:rPr lang="en-GB" sz="1600" dirty="0" err="1"/>
              <a:t>věcí</a:t>
            </a:r>
            <a:r>
              <a:rPr lang="en-GB" sz="1600" dirty="0"/>
              <a:t>, </a:t>
            </a:r>
            <a:r>
              <a:rPr lang="en-GB" sz="1600" dirty="0" err="1"/>
              <a:t>které</a:t>
            </a:r>
            <a:r>
              <a:rPr lang="en-GB" sz="1600" dirty="0"/>
              <a:t> </a:t>
            </a:r>
            <a:r>
              <a:rPr lang="en-GB" sz="1600" dirty="0" err="1"/>
              <a:t>byste</a:t>
            </a:r>
            <a:r>
              <a:rPr lang="en-GB" sz="1600" dirty="0"/>
              <a:t> </a:t>
            </a:r>
            <a:r>
              <a:rPr lang="en-GB" sz="1600" dirty="0" err="1"/>
              <a:t>měli</a:t>
            </a:r>
            <a:r>
              <a:rPr lang="en-GB" sz="1600" dirty="0"/>
              <a:t> </a:t>
            </a:r>
            <a:r>
              <a:rPr lang="en-GB" sz="1600" dirty="0" err="1"/>
              <a:t>vědět</a:t>
            </a:r>
            <a:r>
              <a:rPr lang="en-GB" sz="1600" dirty="0"/>
              <a:t>, </a:t>
            </a:r>
            <a:r>
              <a:rPr lang="en-GB" sz="1600" dirty="0" err="1"/>
              <a:t>než</a:t>
            </a:r>
            <a:r>
              <a:rPr lang="en-GB" sz="1600" dirty="0"/>
              <a:t> </a:t>
            </a:r>
            <a:r>
              <a:rPr lang="en-GB" sz="1600" dirty="0" err="1"/>
              <a:t>začnete</a:t>
            </a:r>
            <a:r>
              <a:rPr lang="en-GB" sz="1600" dirty="0"/>
              <a:t> </a:t>
            </a:r>
            <a:r>
              <a:rPr lang="en-GB" sz="1600" dirty="0" err="1"/>
              <a:t>vyhledávat</a:t>
            </a:r>
            <a:r>
              <a:rPr lang="en-GB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2223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49127D-149B-10F3-E35E-0E4B0ACA37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C25B6-5BDE-DC14-18AE-51BB9CD7A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9FECC0-039C-6948-E0E5-D650E178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Chci vědět víc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058BAF-D17B-DF52-A98D-E3D291C9E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Pokud</a:t>
            </a:r>
            <a:r>
              <a:rPr lang="en-GB" dirty="0"/>
              <a:t> se </a:t>
            </a:r>
            <a:r>
              <a:rPr lang="en-GB" dirty="0" err="1"/>
              <a:t>chcete</a:t>
            </a:r>
            <a:r>
              <a:rPr lang="en-GB" dirty="0"/>
              <a:t> </a:t>
            </a:r>
            <a:r>
              <a:rPr lang="en-GB" dirty="0" err="1"/>
              <a:t>dozvědět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o </a:t>
            </a:r>
            <a:r>
              <a:rPr lang="en-GB" dirty="0" err="1"/>
              <a:t>předmětových</a:t>
            </a:r>
            <a:r>
              <a:rPr lang="en-GB" dirty="0"/>
              <a:t> </a:t>
            </a:r>
            <a:r>
              <a:rPr lang="en-GB" dirty="0" err="1"/>
              <a:t>heslech</a:t>
            </a:r>
            <a:r>
              <a:rPr lang="en-GB" dirty="0"/>
              <a:t> a </a:t>
            </a:r>
            <a:r>
              <a:rPr lang="en-GB" dirty="0" err="1"/>
              <a:t>tezaurech</a:t>
            </a:r>
            <a:r>
              <a:rPr lang="en-GB" dirty="0"/>
              <a:t>, </a:t>
            </a:r>
            <a:r>
              <a:rPr lang="en-GB" dirty="0" err="1"/>
              <a:t>podívejte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video z </a:t>
            </a:r>
            <a:r>
              <a:rPr lang="en-GB" dirty="0">
                <a:hlinkClick r:id="rId2"/>
              </a:rPr>
              <a:t>Cochrane Training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představuje</a:t>
            </a:r>
            <a:r>
              <a:rPr lang="en-GB" dirty="0"/>
              <a:t> </a:t>
            </a:r>
            <a:r>
              <a:rPr lang="en-GB" dirty="0" err="1"/>
              <a:t>tezaurus</a:t>
            </a:r>
            <a:r>
              <a:rPr lang="en-GB" dirty="0"/>
              <a:t> Medline (</a:t>
            </a:r>
            <a:r>
              <a:rPr lang="en-GB" dirty="0" err="1"/>
              <a:t>MeSH</a:t>
            </a:r>
            <a:r>
              <a:rPr lang="en-GB" dirty="0"/>
              <a:t>)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PubMedu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360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E6B640-EE8D-40F3-6770-DA44E23CF0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3C417E5-1FFB-8A10-B53D-3A0182C14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Truncation</a:t>
            </a:r>
            <a:endParaRPr lang="en-GB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78E90F-A24C-4594-5B56-724B8163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98" y="205426"/>
            <a:ext cx="10753200" cy="451576"/>
          </a:xfrm>
        </p:spPr>
        <p:txBody>
          <a:bodyPr/>
          <a:lstStyle/>
          <a:p>
            <a:r>
              <a:rPr lang="en-GB" dirty="0"/>
              <a:t>Truncation and Wildcards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6E54BE30-F239-0C45-B894-90B71F6A1E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Wildcards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CE9BC32A-D51F-99EA-34B3-31EE6886EDA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Zkracování</a:t>
            </a:r>
            <a:r>
              <a:rPr lang="en-GB" sz="1800" dirty="0"/>
              <a:t> </a:t>
            </a:r>
            <a:r>
              <a:rPr lang="en-GB" sz="1800" dirty="0" err="1"/>
              <a:t>umožňuje</a:t>
            </a:r>
            <a:r>
              <a:rPr lang="en-GB" sz="1800" dirty="0"/>
              <a:t> </a:t>
            </a:r>
            <a:r>
              <a:rPr lang="en-GB" sz="1800" dirty="0" err="1"/>
              <a:t>vyhledat</a:t>
            </a:r>
            <a:r>
              <a:rPr lang="en-GB" sz="1800" dirty="0"/>
              <a:t> </a:t>
            </a:r>
            <a:r>
              <a:rPr lang="en-GB" sz="1800" dirty="0" err="1"/>
              <a:t>kmen</a:t>
            </a:r>
            <a:r>
              <a:rPr lang="en-GB" sz="1800" dirty="0"/>
              <a:t> </a:t>
            </a:r>
            <a:r>
              <a:rPr lang="en-GB" sz="1800" dirty="0" err="1"/>
              <a:t>nebo</a:t>
            </a:r>
            <a:r>
              <a:rPr lang="en-GB" sz="1800" dirty="0"/>
              <a:t> </a:t>
            </a:r>
            <a:r>
              <a:rPr lang="en-GB" sz="1800" dirty="0" err="1"/>
              <a:t>kořen</a:t>
            </a:r>
            <a:r>
              <a:rPr lang="en-GB" sz="1800" dirty="0"/>
              <a:t> </a:t>
            </a:r>
            <a:r>
              <a:rPr lang="en-GB" sz="1800" dirty="0" err="1"/>
              <a:t>slova</a:t>
            </a:r>
            <a:r>
              <a:rPr lang="en-GB" sz="1800" dirty="0"/>
              <a:t> a </a:t>
            </a:r>
            <a:r>
              <a:rPr lang="en-GB" sz="1800" dirty="0" err="1"/>
              <a:t>zobrazit</a:t>
            </a:r>
            <a:r>
              <a:rPr lang="en-GB" sz="1800" dirty="0"/>
              <a:t> </a:t>
            </a:r>
            <a:r>
              <a:rPr lang="en-GB" sz="1800" dirty="0" err="1"/>
              <a:t>všechny</a:t>
            </a:r>
            <a:r>
              <a:rPr lang="en-GB" sz="1800" dirty="0"/>
              <a:t> </a:t>
            </a:r>
            <a:r>
              <a:rPr lang="en-GB" sz="1800" dirty="0" err="1"/>
              <a:t>jeho</a:t>
            </a:r>
            <a:r>
              <a:rPr lang="en-GB" sz="1800" dirty="0"/>
              <a:t> </a:t>
            </a:r>
            <a:r>
              <a:rPr lang="en-GB" sz="1800" dirty="0" err="1"/>
              <a:t>různé</a:t>
            </a:r>
            <a:r>
              <a:rPr lang="en-GB" sz="1800" dirty="0"/>
              <a:t> </a:t>
            </a:r>
            <a:r>
              <a:rPr lang="en-GB" sz="1800" dirty="0" err="1"/>
              <a:t>varianty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Vyhledání</a:t>
            </a:r>
            <a:r>
              <a:rPr lang="en-GB" sz="1800" dirty="0"/>
              <a:t> </a:t>
            </a:r>
            <a:r>
              <a:rPr lang="en-GB" sz="1800" dirty="0" err="1"/>
              <a:t>slova</a:t>
            </a:r>
            <a:r>
              <a:rPr lang="en-GB" sz="1800" dirty="0"/>
              <a:t> </a:t>
            </a:r>
            <a:r>
              <a:rPr lang="en-GB" sz="1800" dirty="0" err="1"/>
              <a:t>obezit</a:t>
            </a:r>
            <a:r>
              <a:rPr lang="en-GB" sz="1800" dirty="0"/>
              <a:t>* - </a:t>
            </a:r>
            <a:r>
              <a:rPr lang="en-GB" sz="1800" dirty="0" err="1"/>
              <a:t>najdete</a:t>
            </a:r>
            <a:r>
              <a:rPr lang="en-GB" sz="1800" dirty="0"/>
              <a:t> </a:t>
            </a:r>
            <a:r>
              <a:rPr lang="en-GB" sz="1800" dirty="0" err="1"/>
              <a:t>články</a:t>
            </a:r>
            <a:r>
              <a:rPr lang="en-GB" sz="1800" dirty="0"/>
              <a:t> </a:t>
            </a:r>
            <a:r>
              <a:rPr lang="en-GB" sz="1800" dirty="0" err="1"/>
              <a:t>obsahující</a:t>
            </a:r>
            <a:r>
              <a:rPr lang="en-GB" sz="1800" dirty="0"/>
              <a:t> </a:t>
            </a:r>
            <a:r>
              <a:rPr lang="en-GB" sz="1800" dirty="0" err="1"/>
              <a:t>všechna</a:t>
            </a:r>
            <a:r>
              <a:rPr lang="en-GB" sz="1800" dirty="0"/>
              <a:t> </a:t>
            </a:r>
            <a:r>
              <a:rPr lang="en-GB" sz="1800" dirty="0" err="1"/>
              <a:t>slova</a:t>
            </a:r>
            <a:r>
              <a:rPr lang="en-GB" sz="1800" dirty="0"/>
              <a:t>: </a:t>
            </a:r>
            <a:r>
              <a:rPr lang="en-GB" sz="1800" dirty="0" err="1"/>
              <a:t>obezita</a:t>
            </a:r>
            <a:r>
              <a:rPr lang="en-GB" sz="1800" dirty="0"/>
              <a:t>, </a:t>
            </a:r>
            <a:r>
              <a:rPr lang="en-GB" sz="1800" dirty="0" err="1"/>
              <a:t>obezity</a:t>
            </a:r>
            <a:r>
              <a:rPr lang="en-GB" sz="1800" dirty="0"/>
              <a:t>, </a:t>
            </a:r>
            <a:r>
              <a:rPr lang="en-GB" sz="1800" dirty="0" err="1"/>
              <a:t>obezitologie</a:t>
            </a:r>
            <a:r>
              <a:rPr lang="en-GB" sz="1800" dirty="0"/>
              <a:t>, </a:t>
            </a:r>
            <a:r>
              <a:rPr lang="en-GB" sz="1800" dirty="0" err="1"/>
              <a:t>obezitologický</a:t>
            </a:r>
            <a:r>
              <a:rPr lang="en-GB" sz="1800" dirty="0"/>
              <a:t> </a:t>
            </a:r>
            <a:r>
              <a:rPr lang="en-GB" sz="1800" dirty="0" err="1"/>
              <a:t>atd</a:t>
            </a:r>
            <a:r>
              <a:rPr lang="en-GB" sz="1800" dirty="0"/>
              <a:t>. 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Nejčastějším</a:t>
            </a:r>
            <a:r>
              <a:rPr lang="en-GB" sz="1800" dirty="0"/>
              <a:t> </a:t>
            </a:r>
            <a:r>
              <a:rPr lang="en-GB" sz="1800" dirty="0" err="1"/>
              <a:t>znakem</a:t>
            </a:r>
            <a:r>
              <a:rPr lang="en-GB" sz="1800" dirty="0"/>
              <a:t> pro </a:t>
            </a:r>
            <a:r>
              <a:rPr lang="en-GB" sz="1800" dirty="0" err="1"/>
              <a:t>zkrácení</a:t>
            </a:r>
            <a:r>
              <a:rPr lang="en-GB" sz="1800" dirty="0"/>
              <a:t> je </a:t>
            </a:r>
            <a:r>
              <a:rPr lang="en-GB" sz="1800" dirty="0" err="1"/>
              <a:t>hvězdička</a:t>
            </a:r>
            <a:r>
              <a:rPr lang="en-GB" sz="1800" dirty="0"/>
              <a:t> (*). Ten se </a:t>
            </a:r>
            <a:r>
              <a:rPr lang="en-GB" sz="1800" dirty="0" err="1"/>
              <a:t>však</a:t>
            </a:r>
            <a:r>
              <a:rPr lang="en-GB" sz="1800" dirty="0"/>
              <a:t> v </a:t>
            </a:r>
            <a:r>
              <a:rPr lang="en-GB" sz="1800" dirty="0" err="1"/>
              <a:t>jednotlivých</a:t>
            </a:r>
            <a:r>
              <a:rPr lang="en-GB" sz="1800" dirty="0"/>
              <a:t> </a:t>
            </a:r>
            <a:r>
              <a:rPr lang="en-GB" sz="1800" dirty="0" err="1"/>
              <a:t>databázích</a:t>
            </a:r>
            <a:r>
              <a:rPr lang="en-GB" sz="1800" dirty="0"/>
              <a:t> </a:t>
            </a:r>
            <a:r>
              <a:rPr lang="en-GB" sz="1800" dirty="0" err="1"/>
              <a:t>liší</a:t>
            </a:r>
            <a:r>
              <a:rPr lang="en-GB" sz="1800" dirty="0"/>
              <a:t>, proto se </a:t>
            </a:r>
            <a:r>
              <a:rPr lang="en-GB" sz="1800" dirty="0" err="1"/>
              <a:t>podívejte</a:t>
            </a:r>
            <a:r>
              <a:rPr lang="en-GB" sz="1800" dirty="0"/>
              <a:t> do </a:t>
            </a:r>
            <a:r>
              <a:rPr lang="en-GB" sz="1800" dirty="0" err="1"/>
              <a:t>průvodce</a:t>
            </a:r>
            <a:r>
              <a:rPr lang="en-GB" sz="1800" dirty="0"/>
              <a:t> </a:t>
            </a:r>
            <a:r>
              <a:rPr lang="en-GB" sz="1800" dirty="0" err="1"/>
              <a:t>vyhledáváním</a:t>
            </a:r>
            <a:r>
              <a:rPr lang="en-GB" sz="1800" dirty="0"/>
              <a:t> v </a:t>
            </a:r>
            <a:r>
              <a:rPr lang="en-GB" sz="1800" dirty="0" err="1"/>
              <a:t>dané</a:t>
            </a:r>
            <a:r>
              <a:rPr lang="en-GB" sz="1800" dirty="0"/>
              <a:t> </a:t>
            </a:r>
            <a:r>
              <a:rPr lang="en-GB" sz="1800" dirty="0" err="1"/>
              <a:t>databázi</a:t>
            </a:r>
            <a:r>
              <a:rPr lang="en-GB" sz="1800" dirty="0"/>
              <a:t> a </a:t>
            </a:r>
            <a:r>
              <a:rPr lang="en-GB" sz="1800" dirty="0" err="1"/>
              <a:t>ujistěte</a:t>
            </a:r>
            <a:r>
              <a:rPr lang="en-GB" sz="1800" dirty="0"/>
              <a:t> se, </a:t>
            </a:r>
            <a:r>
              <a:rPr lang="en-GB" sz="1800" dirty="0" err="1"/>
              <a:t>že</a:t>
            </a:r>
            <a:r>
              <a:rPr lang="en-GB" sz="1800" dirty="0"/>
              <a:t> </a:t>
            </a:r>
            <a:r>
              <a:rPr lang="en-GB" sz="1800" dirty="0" err="1"/>
              <a:t>používáte</a:t>
            </a:r>
            <a:r>
              <a:rPr lang="en-GB" sz="1800" dirty="0"/>
              <a:t> </a:t>
            </a:r>
            <a:r>
              <a:rPr lang="en-GB" sz="1800" dirty="0" err="1"/>
              <a:t>správný</a:t>
            </a:r>
            <a:r>
              <a:rPr lang="en-GB" sz="1800" dirty="0"/>
              <a:t> </a:t>
            </a:r>
            <a:r>
              <a:rPr lang="en-GB" sz="1800" dirty="0" err="1"/>
              <a:t>znak</a:t>
            </a:r>
            <a:r>
              <a:rPr lang="en-GB" sz="1800" dirty="0"/>
              <a:t>.</a:t>
            </a:r>
            <a:br>
              <a:rPr lang="en-GB" sz="1800" dirty="0"/>
            </a:br>
            <a:br>
              <a:rPr lang="en-GB" sz="1800" dirty="0"/>
            </a:br>
            <a:endParaRPr lang="en-GB" sz="180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9207D80A-992A-75B3-FB12-1E5285FB048D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701505"/>
            <a:ext cx="5447661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Použití</a:t>
            </a:r>
            <a:r>
              <a:rPr lang="en-GB" sz="1800" dirty="0"/>
              <a:t> </a:t>
            </a:r>
            <a:r>
              <a:rPr lang="en-GB" sz="1800" dirty="0" err="1"/>
              <a:t>zástupného</a:t>
            </a:r>
            <a:r>
              <a:rPr lang="en-GB" sz="1800" dirty="0"/>
              <a:t> </a:t>
            </a:r>
            <a:r>
              <a:rPr lang="en-GB" sz="1800" dirty="0" err="1"/>
              <a:t>symbolu</a:t>
            </a:r>
            <a:r>
              <a:rPr lang="en-GB" sz="1800" dirty="0"/>
              <a:t> </a:t>
            </a:r>
            <a:r>
              <a:rPr lang="en-GB" sz="1800" dirty="0" err="1"/>
              <a:t>umožňuje</a:t>
            </a:r>
            <a:r>
              <a:rPr lang="en-GB" sz="1800" dirty="0"/>
              <a:t> </a:t>
            </a:r>
            <a:r>
              <a:rPr lang="en-GB" sz="1800" dirty="0" err="1"/>
              <a:t>nahradit</a:t>
            </a:r>
            <a:r>
              <a:rPr lang="en-GB" sz="1800" dirty="0"/>
              <a:t> </a:t>
            </a:r>
            <a:r>
              <a:rPr lang="en-GB" sz="1800" dirty="0" err="1"/>
              <a:t>jeden</a:t>
            </a:r>
            <a:r>
              <a:rPr lang="en-GB" sz="1800" dirty="0"/>
              <a:t> </a:t>
            </a:r>
            <a:r>
              <a:rPr lang="en-GB" sz="1800" dirty="0" err="1"/>
              <a:t>nebo</a:t>
            </a:r>
            <a:r>
              <a:rPr lang="en-GB" sz="1800" dirty="0"/>
              <a:t> </a:t>
            </a:r>
            <a:r>
              <a:rPr lang="en-GB" sz="1800" dirty="0" err="1"/>
              <a:t>více</a:t>
            </a:r>
            <a:r>
              <a:rPr lang="en-GB" sz="1800" dirty="0"/>
              <a:t> </a:t>
            </a:r>
            <a:r>
              <a:rPr lang="en-GB" sz="1800" dirty="0" err="1"/>
              <a:t>znaků</a:t>
            </a:r>
            <a:r>
              <a:rPr lang="en-GB" sz="1800" dirty="0"/>
              <a:t> </a:t>
            </a:r>
            <a:r>
              <a:rPr lang="en-GB" sz="1800" dirty="0" err="1"/>
              <a:t>ve</a:t>
            </a:r>
            <a:r>
              <a:rPr lang="en-GB" sz="1800" dirty="0"/>
              <a:t> </a:t>
            </a:r>
            <a:r>
              <a:rPr lang="en-GB" sz="1800" dirty="0" err="1"/>
              <a:t>slově</a:t>
            </a:r>
            <a:r>
              <a:rPr lang="en-GB" sz="1800" dirty="0"/>
              <a:t> a </a:t>
            </a:r>
            <a:r>
              <a:rPr lang="en-GB" sz="1800" dirty="0" err="1"/>
              <a:t>vyhledávat</a:t>
            </a:r>
            <a:r>
              <a:rPr lang="en-GB" sz="1800" dirty="0"/>
              <a:t> </a:t>
            </a:r>
            <a:r>
              <a:rPr lang="en-GB" sz="1800" dirty="0" err="1"/>
              <a:t>různé</a:t>
            </a:r>
            <a:r>
              <a:rPr lang="en-GB" sz="1800" dirty="0"/>
              <a:t> </a:t>
            </a:r>
            <a:r>
              <a:rPr lang="en-GB" sz="1800" dirty="0" err="1"/>
              <a:t>varianty</a:t>
            </a:r>
            <a:r>
              <a:rPr lang="en-GB" sz="1800" dirty="0"/>
              <a:t>/</a:t>
            </a:r>
            <a:r>
              <a:rPr lang="en-GB" sz="1800" dirty="0" err="1"/>
              <a:t>výrazy</a:t>
            </a:r>
            <a:r>
              <a:rPr lang="en-GB" sz="1800" dirty="0"/>
              <a:t> </a:t>
            </a:r>
            <a:r>
              <a:rPr lang="en-GB" sz="1800" dirty="0" err="1"/>
              <a:t>slova</a:t>
            </a:r>
            <a:r>
              <a:rPr lang="en-GB" sz="1800" dirty="0"/>
              <a:t>. </a:t>
            </a:r>
            <a:r>
              <a:rPr lang="en-GB" sz="1800" dirty="0" err="1"/>
              <a:t>Příkladem</a:t>
            </a:r>
            <a:r>
              <a:rPr lang="en-GB" sz="1800" dirty="0"/>
              <a:t> je </a:t>
            </a:r>
            <a:r>
              <a:rPr lang="en-GB" sz="1800" dirty="0" err="1"/>
              <a:t>slovo</a:t>
            </a:r>
            <a:r>
              <a:rPr lang="en-GB" sz="1800" dirty="0"/>
              <a:t> </a:t>
            </a:r>
            <a:r>
              <a:rPr lang="en-GB" sz="1800" dirty="0" err="1"/>
              <a:t>wom?n</a:t>
            </a:r>
            <a:r>
              <a:rPr lang="en-GB" sz="1800" dirty="0"/>
              <a:t>, </a:t>
            </a:r>
            <a:r>
              <a:rPr lang="en-GB" sz="1800" dirty="0" err="1"/>
              <a:t>které</a:t>
            </a:r>
            <a:r>
              <a:rPr lang="en-GB" sz="1800" dirty="0"/>
              <a:t> </a:t>
            </a:r>
            <a:r>
              <a:rPr lang="en-GB" sz="1800" dirty="0" err="1"/>
              <a:t>najde</a:t>
            </a:r>
            <a:r>
              <a:rPr lang="en-GB" sz="1800" dirty="0"/>
              <a:t> jak woman (</a:t>
            </a:r>
            <a:r>
              <a:rPr lang="en-GB" sz="1800" dirty="0" err="1"/>
              <a:t>jednotné</a:t>
            </a:r>
            <a:r>
              <a:rPr lang="en-GB" sz="1800" dirty="0"/>
              <a:t> </a:t>
            </a:r>
            <a:r>
              <a:rPr lang="en-GB" sz="1800" dirty="0" err="1"/>
              <a:t>číslo</a:t>
            </a:r>
            <a:r>
              <a:rPr lang="en-GB" sz="1800" dirty="0"/>
              <a:t>), </a:t>
            </a:r>
            <a:r>
              <a:rPr lang="en-GB" sz="1800" dirty="0" err="1"/>
              <a:t>tak</a:t>
            </a:r>
            <a:r>
              <a:rPr lang="en-GB" sz="1800" dirty="0"/>
              <a:t> women (</a:t>
            </a:r>
            <a:r>
              <a:rPr lang="en-GB" sz="1800" dirty="0" err="1"/>
              <a:t>množné</a:t>
            </a:r>
            <a:r>
              <a:rPr lang="en-GB" sz="1800" dirty="0"/>
              <a:t> </a:t>
            </a:r>
            <a:r>
              <a:rPr lang="en-GB" sz="1800" dirty="0" err="1"/>
              <a:t>číslo</a:t>
            </a:r>
            <a:r>
              <a:rPr lang="en-GB" sz="1800" dirty="0"/>
              <a:t>). 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znak</a:t>
            </a:r>
            <a:r>
              <a:rPr lang="en-GB" sz="1800" dirty="0"/>
              <a:t> je </a:t>
            </a:r>
            <a:r>
              <a:rPr lang="en-GB" sz="1800" dirty="0" err="1"/>
              <a:t>použit</a:t>
            </a:r>
            <a:r>
              <a:rPr lang="en-GB" sz="1800" dirty="0"/>
              <a:t> </a:t>
            </a:r>
            <a:r>
              <a:rPr lang="en-GB" sz="1800" dirty="0" err="1"/>
              <a:t>jako</a:t>
            </a:r>
            <a:r>
              <a:rPr lang="en-GB" sz="1800" dirty="0"/>
              <a:t> </a:t>
            </a:r>
            <a:r>
              <a:rPr lang="en-GB" sz="1800" dirty="0" err="1"/>
              <a:t>zástupný</a:t>
            </a:r>
            <a:r>
              <a:rPr lang="en-GB" sz="1800" dirty="0"/>
              <a:t> symbol, se v </a:t>
            </a:r>
            <a:r>
              <a:rPr lang="en-GB" sz="1800" dirty="0" err="1"/>
              <a:t>jednotlivých</a:t>
            </a:r>
            <a:r>
              <a:rPr lang="en-GB" sz="1800" dirty="0"/>
              <a:t> </a:t>
            </a:r>
            <a:r>
              <a:rPr lang="en-GB" sz="1800" dirty="0" err="1"/>
              <a:t>databázích</a:t>
            </a:r>
            <a:r>
              <a:rPr lang="en-GB" sz="1800" dirty="0"/>
              <a:t> </a:t>
            </a:r>
            <a:r>
              <a:rPr lang="en-GB" sz="1800" dirty="0" err="1"/>
              <a:t>liší</a:t>
            </a:r>
            <a:r>
              <a:rPr lang="en-GB" sz="1800" dirty="0"/>
              <a:t>. </a:t>
            </a:r>
            <a:r>
              <a:rPr lang="en-GB" sz="1800" dirty="0" err="1"/>
              <a:t>Může</a:t>
            </a:r>
            <a:r>
              <a:rPr lang="en-GB" sz="1800" dirty="0"/>
              <a:t> to </a:t>
            </a:r>
            <a:r>
              <a:rPr lang="en-GB" sz="1800" dirty="0" err="1"/>
              <a:t>být</a:t>
            </a:r>
            <a:r>
              <a:rPr lang="en-GB" sz="1800" dirty="0"/>
              <a:t> "?" </a:t>
            </a:r>
            <a:r>
              <a:rPr lang="en-GB" sz="1800" dirty="0" err="1"/>
              <a:t>nebo</a:t>
            </a:r>
            <a:r>
              <a:rPr lang="en-GB" sz="1800" dirty="0"/>
              <a:t> "#" - proto se </a:t>
            </a:r>
            <a:r>
              <a:rPr lang="en-GB" sz="1800" dirty="0" err="1"/>
              <a:t>ujistěte</a:t>
            </a:r>
            <a:r>
              <a:rPr lang="en-GB" sz="1800" dirty="0"/>
              <a:t> v </a:t>
            </a:r>
            <a:r>
              <a:rPr lang="en-GB" sz="1800" dirty="0" err="1"/>
              <a:t>průvodci</a:t>
            </a:r>
            <a:r>
              <a:rPr lang="en-GB" sz="1800" dirty="0"/>
              <a:t> </a:t>
            </a:r>
            <a:r>
              <a:rPr lang="en-GB" sz="1800" dirty="0" err="1"/>
              <a:t>vyhledáváním</a:t>
            </a:r>
            <a:r>
              <a:rPr lang="en-GB" sz="1800" dirty="0"/>
              <a:t> v </a:t>
            </a:r>
            <a:r>
              <a:rPr lang="en-GB" sz="1800" dirty="0" err="1"/>
              <a:t>databázi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křížek</a:t>
            </a:r>
            <a:r>
              <a:rPr lang="en-GB" sz="1800" dirty="0"/>
              <a:t> (#) – </a:t>
            </a:r>
            <a:r>
              <a:rPr lang="en-GB" sz="1800" dirty="0" err="1"/>
              <a:t>nahrazuje</a:t>
            </a:r>
            <a:r>
              <a:rPr lang="en-GB" sz="1800" dirty="0"/>
              <a:t> </a:t>
            </a:r>
            <a:r>
              <a:rPr lang="en-GB" sz="1800" dirty="0" err="1"/>
              <a:t>více</a:t>
            </a:r>
            <a:r>
              <a:rPr lang="en-GB" sz="1800" dirty="0"/>
              <a:t> </a:t>
            </a:r>
            <a:r>
              <a:rPr lang="en-GB" sz="1800" dirty="0" err="1"/>
              <a:t>znaků</a:t>
            </a:r>
            <a:r>
              <a:rPr lang="en-GB" sz="1800" dirty="0"/>
              <a:t>, </a:t>
            </a:r>
            <a:r>
              <a:rPr lang="en-GB" sz="1800" dirty="0" err="1"/>
              <a:t>obvykle</a:t>
            </a:r>
            <a:r>
              <a:rPr lang="en-GB" sz="1800" dirty="0"/>
              <a:t> </a:t>
            </a:r>
            <a:r>
              <a:rPr lang="en-GB" sz="1800" dirty="0" err="1"/>
              <a:t>před</a:t>
            </a:r>
            <a:r>
              <a:rPr lang="en-GB" sz="1800" dirty="0"/>
              <a:t> </a:t>
            </a:r>
            <a:r>
              <a:rPr lang="en-GB" sz="1800" dirty="0" err="1"/>
              <a:t>slovem</a:t>
            </a:r>
            <a:endParaRPr lang="en-GB" sz="1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6B01046-5520-0295-4C09-61A927A7640D}"/>
              </a:ext>
            </a:extLst>
          </p:cNvPr>
          <p:cNvSpPr txBox="1"/>
          <p:nvPr/>
        </p:nvSpPr>
        <p:spPr>
          <a:xfrm>
            <a:off x="540000" y="550173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(*Zkracování a zástupné znaky) </a:t>
            </a:r>
            <a:endParaRPr lang="en-GB" sz="1800" b="1" dirty="0" err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6EB6C59-F2D3-A945-8BE4-9AFF37B20DFD}"/>
              </a:ext>
            </a:extLst>
          </p:cNvPr>
          <p:cNvSpPr txBox="1"/>
          <p:nvPr/>
        </p:nvSpPr>
        <p:spPr>
          <a:xfrm>
            <a:off x="977281" y="5150782"/>
            <a:ext cx="443060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400" b="1" dirty="0">
                <a:latin typeface="+mj-lt"/>
              </a:rPr>
              <a:t>Obesit* </a:t>
            </a:r>
            <a:r>
              <a:rPr lang="cs-CZ" sz="1400" dirty="0">
                <a:latin typeface="+mj-lt"/>
              </a:rPr>
              <a:t>- obesity, </a:t>
            </a:r>
            <a:r>
              <a:rPr lang="cs-CZ" sz="1400" dirty="0" err="1">
                <a:latin typeface="+mj-lt"/>
              </a:rPr>
              <a:t>obesities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obesitology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obesitological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etc</a:t>
            </a:r>
            <a:r>
              <a:rPr lang="cs-CZ" sz="1400" dirty="0">
                <a:latin typeface="+mj-lt"/>
              </a:rPr>
              <a:t>. </a:t>
            </a:r>
          </a:p>
          <a:p>
            <a:pPr algn="l"/>
            <a:r>
              <a:rPr lang="en-GB" sz="1400" b="1" i="0" dirty="0">
                <a:solidFill>
                  <a:srgbClr val="3A3A3A"/>
                </a:solidFill>
                <a:effectLst/>
                <a:latin typeface="+mj-lt"/>
              </a:rPr>
              <a:t>prevent* </a:t>
            </a:r>
            <a:r>
              <a:rPr lang="cs-CZ" sz="1400" b="1" i="0" dirty="0">
                <a:solidFill>
                  <a:srgbClr val="3A3A3A"/>
                </a:solidFill>
                <a:effectLst/>
                <a:latin typeface="+mj-lt"/>
              </a:rPr>
              <a:t>- </a:t>
            </a:r>
            <a:r>
              <a:rPr lang="en-GB" sz="1400" dirty="0">
                <a:latin typeface="+mj-lt"/>
              </a:rPr>
              <a:t>preventive, prevention, preventing, prevent</a:t>
            </a:r>
            <a:endParaRPr lang="cs-CZ" sz="1400" dirty="0">
              <a:latin typeface="+mj-lt"/>
            </a:endParaRPr>
          </a:p>
          <a:p>
            <a:pPr algn="l"/>
            <a:r>
              <a:rPr lang="en-GB" sz="1400" b="1" dirty="0">
                <a:latin typeface="+mj-lt"/>
              </a:rPr>
              <a:t>fall* </a:t>
            </a:r>
            <a:r>
              <a:rPr lang="en-GB" sz="1400" dirty="0">
                <a:latin typeface="+mj-lt"/>
              </a:rPr>
              <a:t>– fall, falls, falling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76C530D-8D14-14E1-8386-5A86B636E3C6}"/>
              </a:ext>
            </a:extLst>
          </p:cNvPr>
          <p:cNvSpPr txBox="1"/>
          <p:nvPr/>
        </p:nvSpPr>
        <p:spPr>
          <a:xfrm>
            <a:off x="7626786" y="4270083"/>
            <a:ext cx="415577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 err="1">
                <a:latin typeface="+mn-lt"/>
              </a:rPr>
              <a:t>Wom?n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– </a:t>
            </a:r>
            <a:r>
              <a:rPr lang="cs-CZ" sz="1600" dirty="0" err="1">
                <a:latin typeface="+mn-lt"/>
              </a:rPr>
              <a:t>woman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women</a:t>
            </a:r>
            <a:endParaRPr lang="cs-CZ" sz="1600" dirty="0">
              <a:latin typeface="+mn-lt"/>
            </a:endParaRPr>
          </a:p>
          <a:p>
            <a:r>
              <a:rPr lang="en-GB" sz="1600" b="1" dirty="0" err="1">
                <a:solidFill>
                  <a:srgbClr val="3A3A3A"/>
                </a:solidFill>
                <a:latin typeface="Open Sans" panose="020B0606030504020204" pitchFamily="34" charset="0"/>
              </a:rPr>
              <a:t>randomi?ed</a:t>
            </a:r>
            <a:r>
              <a:rPr lang="cs-CZ" sz="1600" b="1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  <a:r>
              <a:rPr lang="cs-CZ" sz="1600" dirty="0">
                <a:solidFill>
                  <a:srgbClr val="3A3A3A"/>
                </a:solidFill>
                <a:latin typeface="Open Sans" panose="020B0606030504020204" pitchFamily="34" charset="0"/>
              </a:rPr>
              <a:t>– 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randomized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/randomised</a:t>
            </a:r>
            <a:r>
              <a:rPr lang="cs-CZ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endParaRPr lang="cs-CZ" sz="1600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28B25F7-7EC8-8D16-E9AB-D82F6DB5286A}"/>
              </a:ext>
            </a:extLst>
          </p:cNvPr>
          <p:cNvSpPr txBox="1"/>
          <p:nvPr/>
        </p:nvSpPr>
        <p:spPr>
          <a:xfrm>
            <a:off x="6472110" y="5750050"/>
            <a:ext cx="415577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#natal </a:t>
            </a:r>
            <a:r>
              <a:rPr lang="cs-CZ" sz="1600" dirty="0">
                <a:latin typeface="+mn-lt"/>
              </a:rPr>
              <a:t>– </a:t>
            </a:r>
            <a:r>
              <a:rPr lang="cs-CZ" sz="1600" dirty="0" err="1">
                <a:latin typeface="+mn-lt"/>
              </a:rPr>
              <a:t>prenatal</a:t>
            </a:r>
            <a:r>
              <a:rPr lang="cs-CZ" sz="1600" dirty="0">
                <a:latin typeface="+mn-lt"/>
              </a:rPr>
              <a:t>/</a:t>
            </a:r>
            <a:r>
              <a:rPr lang="cs-CZ" sz="1600" dirty="0" err="1">
                <a:latin typeface="+mn-lt"/>
              </a:rPr>
              <a:t>perinatal</a:t>
            </a:r>
            <a:r>
              <a:rPr lang="cs-CZ" sz="1600" dirty="0">
                <a:latin typeface="+mn-lt"/>
              </a:rPr>
              <a:t>/</a:t>
            </a:r>
            <a:r>
              <a:rPr lang="cs-CZ" sz="1600" dirty="0" err="1">
                <a:latin typeface="+mn-lt"/>
              </a:rPr>
              <a:t>postnatal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70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635A46-7D7C-2052-AA82-10213F416D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9C6DAD-EBDA-A3E0-D51F-DBAD8F65C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51E6E6-F7D2-17E0-99C4-570F67EC7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elements</a:t>
            </a:r>
            <a:r>
              <a:rPr lang="cs-CZ" dirty="0"/>
              <a:t> /skupiny prvků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F9F984-DAA1-59EB-F02E-3BF12B9F9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5000"/>
            <a:ext cx="10753200" cy="4308000"/>
          </a:xfrm>
        </p:spPr>
        <p:txBody>
          <a:bodyPr/>
          <a:lstStyle/>
          <a:p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závorek</a:t>
            </a:r>
            <a:r>
              <a:rPr lang="en-GB" dirty="0"/>
              <a:t> </a:t>
            </a:r>
            <a:r>
              <a:rPr lang="en-GB" dirty="0" err="1"/>
              <a:t>můžete</a:t>
            </a:r>
            <a:r>
              <a:rPr lang="en-GB" dirty="0"/>
              <a:t> </a:t>
            </a:r>
            <a:r>
              <a:rPr lang="en-GB" dirty="0" err="1"/>
              <a:t>seskupit</a:t>
            </a:r>
            <a:r>
              <a:rPr lang="en-GB" dirty="0"/>
              <a:t> </a:t>
            </a:r>
            <a:r>
              <a:rPr lang="en-GB" dirty="0" err="1"/>
              <a:t>prvky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.</a:t>
            </a:r>
            <a:endParaRPr lang="cs-CZ" dirty="0"/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en-GB" b="1" dirty="0" err="1"/>
              <a:t>Použití</a:t>
            </a:r>
            <a:r>
              <a:rPr lang="en-GB" b="1" dirty="0"/>
              <a:t> </a:t>
            </a:r>
            <a:r>
              <a:rPr lang="en-GB" b="1" dirty="0" err="1"/>
              <a:t>závorek</a:t>
            </a:r>
            <a:endParaRPr lang="en-GB" b="1" dirty="0"/>
          </a:p>
          <a:p>
            <a:r>
              <a:rPr lang="en-GB" dirty="0" err="1"/>
              <a:t>Někdy</a:t>
            </a:r>
            <a:r>
              <a:rPr lang="en-GB" dirty="0"/>
              <a:t> je </a:t>
            </a:r>
            <a:r>
              <a:rPr lang="en-GB" dirty="0" err="1"/>
              <a:t>třeba</a:t>
            </a:r>
            <a:r>
              <a:rPr lang="en-GB" dirty="0"/>
              <a:t> </a:t>
            </a:r>
            <a:r>
              <a:rPr lang="en-GB" dirty="0" err="1"/>
              <a:t>použít</a:t>
            </a:r>
            <a:r>
              <a:rPr lang="en-GB" dirty="0"/>
              <a:t> </a:t>
            </a:r>
            <a:r>
              <a:rPr lang="en-GB" dirty="0" err="1"/>
              <a:t>závorky</a:t>
            </a:r>
            <a:r>
              <a:rPr lang="en-GB" dirty="0"/>
              <a:t>, aby </a:t>
            </a:r>
            <a:r>
              <a:rPr lang="en-GB" dirty="0" err="1"/>
              <a:t>databáze</a:t>
            </a:r>
            <a:r>
              <a:rPr lang="en-GB" dirty="0"/>
              <a:t> </a:t>
            </a:r>
            <a:r>
              <a:rPr lang="en-GB" dirty="0" err="1"/>
              <a:t>interpretovala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, jak </a:t>
            </a:r>
            <a:r>
              <a:rPr lang="en-GB" dirty="0" err="1"/>
              <a:t>jste</a:t>
            </a:r>
            <a:r>
              <a:rPr lang="en-GB" dirty="0"/>
              <a:t> </a:t>
            </a:r>
            <a:r>
              <a:rPr lang="en-GB" dirty="0" err="1"/>
              <a:t>zamýšleli</a:t>
            </a:r>
            <a:r>
              <a:rPr lang="en-GB" dirty="0"/>
              <a:t>. </a:t>
            </a: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en-GB" b="1" dirty="0" err="1"/>
              <a:t>Příklad</a:t>
            </a:r>
            <a:r>
              <a:rPr lang="en-GB" b="1" dirty="0"/>
              <a:t>:</a:t>
            </a:r>
            <a:r>
              <a:rPr lang="cs-CZ" b="1" dirty="0"/>
              <a:t> </a:t>
            </a:r>
            <a:r>
              <a:rPr lang="en-GB" dirty="0">
                <a:highlight>
                  <a:srgbClr val="00FFFF"/>
                </a:highlight>
              </a:rPr>
              <a:t>"Vitamin C" AND "Common Cold" OR "Covid-19".</a:t>
            </a:r>
          </a:p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musíme</a:t>
            </a:r>
            <a:r>
              <a:rPr lang="en-GB" dirty="0"/>
              <a:t> </a:t>
            </a:r>
            <a:r>
              <a:rPr lang="en-GB" dirty="0" err="1"/>
              <a:t>zjistit</a:t>
            </a:r>
            <a:r>
              <a:rPr lang="en-GB" dirty="0"/>
              <a:t>, jak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databáze</a:t>
            </a:r>
            <a:r>
              <a:rPr lang="en-GB" dirty="0"/>
              <a:t> </a:t>
            </a:r>
            <a:r>
              <a:rPr lang="en-GB" dirty="0" err="1"/>
              <a:t>interpretovat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.</a:t>
            </a:r>
            <a:endParaRPr lang="cs-CZ" dirty="0"/>
          </a:p>
          <a:p>
            <a:r>
              <a:rPr lang="en-GB" dirty="0"/>
              <a:t> </a:t>
            </a:r>
            <a:r>
              <a:rPr lang="en-GB" dirty="0" err="1"/>
              <a:t>Nejbezpečnějším</a:t>
            </a:r>
            <a:r>
              <a:rPr lang="en-GB" dirty="0"/>
              <a:t> </a:t>
            </a:r>
            <a:r>
              <a:rPr lang="en-GB" dirty="0" err="1"/>
              <a:t>způsobem</a:t>
            </a:r>
            <a:r>
              <a:rPr lang="en-GB" dirty="0"/>
              <a:t> je </a:t>
            </a:r>
            <a:r>
              <a:rPr lang="en-GB" dirty="0" err="1"/>
              <a:t>přidat</a:t>
            </a:r>
            <a:r>
              <a:rPr lang="en-GB" dirty="0"/>
              <a:t> </a:t>
            </a:r>
            <a:r>
              <a:rPr lang="en-GB" dirty="0" err="1"/>
              <a:t>závorky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v </a:t>
            </a:r>
            <a:r>
              <a:rPr lang="en-GB" dirty="0" err="1"/>
              <a:t>tomto</a:t>
            </a:r>
            <a:r>
              <a:rPr lang="en-GB" dirty="0"/>
              <a:t> </a:t>
            </a:r>
            <a:r>
              <a:rPr lang="en-GB" dirty="0" err="1"/>
              <a:t>příkladu</a:t>
            </a:r>
            <a:r>
              <a:rPr lang="en-GB" dirty="0"/>
              <a:t>:</a:t>
            </a:r>
            <a:r>
              <a:rPr lang="cs-CZ" dirty="0"/>
              <a:t> </a:t>
            </a:r>
            <a:r>
              <a:rPr lang="en-GB" dirty="0">
                <a:highlight>
                  <a:srgbClr val="00FFFF"/>
                </a:highlight>
              </a:rPr>
              <a:t>"Vitamin C" AND ("Common Cold" OR "Covid-19").</a:t>
            </a:r>
          </a:p>
        </p:txBody>
      </p:sp>
    </p:spTree>
    <p:extLst>
      <p:ext uri="{BB962C8B-B14F-4D97-AF65-F5344CB8AC3E}">
        <p14:creationId xmlns:p14="http://schemas.microsoft.com/office/powerpoint/2010/main" val="2842041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95B9F7-CDD0-8302-1FD9-C528924A2B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729F5C-DABB-2B93-85BC-42BFF8DDED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CC24AE-A87C-E114-9BA6-36A22336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Poznámka</a:t>
            </a:r>
            <a:r>
              <a:rPr lang="en-GB" dirty="0"/>
              <a:t>!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E263C6-E97F-3541-BA78-692927B28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59001"/>
            <a:ext cx="10753200" cy="4139998"/>
          </a:xfrm>
        </p:spPr>
        <p:txBody>
          <a:bodyPr/>
          <a:lstStyle/>
          <a:p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lákavé</a:t>
            </a:r>
            <a:r>
              <a:rPr lang="en-GB" dirty="0"/>
              <a:t> </a:t>
            </a:r>
            <a:r>
              <a:rPr lang="en-GB" dirty="0" err="1"/>
              <a:t>psát</a:t>
            </a:r>
            <a:r>
              <a:rPr lang="en-GB" dirty="0"/>
              <a:t> </a:t>
            </a:r>
            <a:r>
              <a:rPr lang="en-GB" dirty="0" err="1"/>
              <a:t>dlouhé</a:t>
            </a:r>
            <a:r>
              <a:rPr lang="en-GB" dirty="0"/>
              <a:t>, </a:t>
            </a:r>
            <a:r>
              <a:rPr lang="en-GB" dirty="0" err="1"/>
              <a:t>pokročilé</a:t>
            </a:r>
            <a:r>
              <a:rPr lang="en-GB" dirty="0"/>
              <a:t> </a:t>
            </a:r>
            <a:r>
              <a:rPr lang="en-GB" dirty="0" err="1"/>
              <a:t>vyhledávací</a:t>
            </a:r>
            <a:r>
              <a:rPr lang="en-GB" dirty="0"/>
              <a:t> </a:t>
            </a:r>
            <a:r>
              <a:rPr lang="en-GB" dirty="0" err="1"/>
              <a:t>řetězce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vypadat</a:t>
            </a:r>
            <a:r>
              <a:rPr lang="en-GB" dirty="0"/>
              <a:t> </a:t>
            </a:r>
            <a:r>
              <a:rPr lang="en-GB" dirty="0" err="1"/>
              <a:t>impozantně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err="1"/>
              <a:t>Doporučuje</a:t>
            </a:r>
            <a:r>
              <a:rPr lang="en-GB" dirty="0"/>
              <a:t> se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rozdělení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kratší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err="1"/>
              <a:t>Kratší</a:t>
            </a:r>
            <a:r>
              <a:rPr lang="en-GB" dirty="0"/>
              <a:t> </a:t>
            </a:r>
            <a:r>
              <a:rPr lang="en-GB" dirty="0" err="1"/>
              <a:t>řetězce</a:t>
            </a:r>
            <a:r>
              <a:rPr lang="en-GB" dirty="0"/>
              <a:t> se </a:t>
            </a:r>
            <a:r>
              <a:rPr lang="en-GB" dirty="0" err="1"/>
              <a:t>lépe</a:t>
            </a:r>
            <a:r>
              <a:rPr lang="en-GB" dirty="0"/>
              <a:t> </a:t>
            </a:r>
            <a:r>
              <a:rPr lang="en-GB" dirty="0" err="1"/>
              <a:t>čtou</a:t>
            </a:r>
            <a:r>
              <a:rPr lang="en-GB" dirty="0"/>
              <a:t> a </a:t>
            </a:r>
            <a:r>
              <a:rPr lang="en-GB" dirty="0" err="1"/>
              <a:t>aktualizují</a:t>
            </a:r>
            <a:r>
              <a:rPr lang="en-GB" dirty="0"/>
              <a:t>. </a:t>
            </a:r>
            <a:r>
              <a:rPr lang="en-GB" dirty="0" err="1"/>
              <a:t>Také</a:t>
            </a:r>
            <a:r>
              <a:rPr lang="en-GB" dirty="0"/>
              <a:t> je </a:t>
            </a:r>
            <a:r>
              <a:rPr lang="en-GB" dirty="0" err="1"/>
              <a:t>mnohem</a:t>
            </a:r>
            <a:r>
              <a:rPr lang="en-GB" dirty="0"/>
              <a:t> </a:t>
            </a:r>
            <a:r>
              <a:rPr lang="en-GB" dirty="0" err="1"/>
              <a:t>snazší</a:t>
            </a:r>
            <a:r>
              <a:rPr lang="en-GB" dirty="0"/>
              <a:t> </a:t>
            </a:r>
            <a:r>
              <a:rPr lang="en-GB" dirty="0" err="1"/>
              <a:t>najít</a:t>
            </a:r>
            <a:r>
              <a:rPr lang="en-GB" dirty="0"/>
              <a:t> "</a:t>
            </a:r>
            <a:r>
              <a:rPr lang="en-GB" dirty="0" err="1"/>
              <a:t>problémy</a:t>
            </a:r>
            <a:r>
              <a:rPr lang="en-GB" dirty="0"/>
              <a:t>",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překlepy</a:t>
            </a:r>
            <a:r>
              <a:rPr lang="en-GB" dirty="0"/>
              <a:t> </a:t>
            </a:r>
            <a:r>
              <a:rPr lang="en-GB" dirty="0" err="1"/>
              <a:t>apod</a:t>
            </a:r>
            <a:r>
              <a:rPr lang="en-GB" dirty="0"/>
              <a:t>. v </a:t>
            </a:r>
            <a:r>
              <a:rPr lang="en-GB" dirty="0" err="1"/>
              <a:t>kratším</a:t>
            </a:r>
            <a:r>
              <a:rPr lang="en-GB" dirty="0"/>
              <a:t> </a:t>
            </a:r>
            <a:r>
              <a:rPr lang="en-GB" dirty="0" err="1"/>
              <a:t>řádku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v </a:t>
            </a:r>
            <a:r>
              <a:rPr lang="en-GB" dirty="0" err="1"/>
              <a:t>dlouhých</a:t>
            </a:r>
            <a:r>
              <a:rPr lang="en-GB" dirty="0"/>
              <a:t>, </a:t>
            </a:r>
            <a:r>
              <a:rPr lang="en-GB" dirty="0" err="1"/>
              <a:t>složitých</a:t>
            </a:r>
            <a:r>
              <a:rPr lang="en-GB" dirty="0"/>
              <a:t> </a:t>
            </a:r>
            <a:r>
              <a:rPr lang="en-GB" dirty="0" err="1"/>
              <a:t>řetězcích</a:t>
            </a:r>
            <a:r>
              <a:rPr lang="en-GB" dirty="0"/>
              <a:t>.</a:t>
            </a:r>
            <a:endParaRPr lang="cs-CZ" dirty="0"/>
          </a:p>
          <a:p>
            <a:pPr marL="72000" indent="0">
              <a:buNone/>
            </a:pPr>
            <a:r>
              <a:rPr lang="en-GB" dirty="0"/>
              <a:t> </a:t>
            </a:r>
            <a:r>
              <a:rPr lang="en-GB" dirty="0" err="1"/>
              <a:t>Podívejte</a:t>
            </a:r>
            <a:r>
              <a:rPr lang="en-GB" dirty="0"/>
              <a:t> se </a:t>
            </a:r>
            <a:r>
              <a:rPr lang="en-GB" dirty="0" err="1"/>
              <a:t>prosím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uvedené</a:t>
            </a:r>
            <a:r>
              <a:rPr lang="en-GB" dirty="0"/>
              <a:t> </a:t>
            </a:r>
            <a:r>
              <a:rPr lang="en-GB" dirty="0" err="1"/>
              <a:t>příklady</a:t>
            </a:r>
            <a:r>
              <a:rPr lang="cs-CZ" dirty="0"/>
              <a:t>:</a:t>
            </a:r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F5BCB89-5E0A-6786-2632-62423B779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7" t="27250" r="24590"/>
          <a:stretch/>
        </p:blipFill>
        <p:spPr>
          <a:xfrm>
            <a:off x="8173616" y="3737759"/>
            <a:ext cx="2481943" cy="30020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E82D6C0-9243-E487-FDFB-0F4D9375E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154"/>
          <a:stretch/>
        </p:blipFill>
        <p:spPr>
          <a:xfrm>
            <a:off x="1536441" y="5013584"/>
            <a:ext cx="5886450" cy="8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2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05D299-2008-AE69-5BFF-AA2096513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4D2DCF-0B1F-59F9-3F91-C70D8AC896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A937FF-320E-22D9-8B74-0DF5B2F5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52" y="59861"/>
            <a:ext cx="10753200" cy="451576"/>
          </a:xfrm>
        </p:spPr>
        <p:txBody>
          <a:bodyPr/>
          <a:lstStyle/>
          <a:p>
            <a:r>
              <a:rPr lang="en-GB" sz="3600" dirty="0" err="1"/>
              <a:t>Rozšíření</a:t>
            </a:r>
            <a:r>
              <a:rPr lang="en-GB" sz="3600" dirty="0"/>
              <a:t> </a:t>
            </a:r>
            <a:r>
              <a:rPr lang="en-GB" sz="3600" dirty="0" err="1"/>
              <a:t>nebo</a:t>
            </a:r>
            <a:r>
              <a:rPr lang="en-GB" sz="3600" dirty="0"/>
              <a:t> z</a:t>
            </a:r>
            <a:r>
              <a:rPr lang="cs-CZ" sz="3600" dirty="0"/>
              <a:t>u</a:t>
            </a:r>
            <a:r>
              <a:rPr lang="en-GB" sz="3600" dirty="0" err="1"/>
              <a:t>žení</a:t>
            </a:r>
            <a:r>
              <a:rPr lang="en-GB" sz="3600" dirty="0"/>
              <a:t> </a:t>
            </a:r>
            <a:r>
              <a:rPr lang="en-GB" sz="3600" dirty="0" err="1"/>
              <a:t>hledání</a:t>
            </a:r>
            <a:r>
              <a:rPr lang="en-GB" sz="3600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30F447-4130-C0AF-CB68-84B869E86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95" y="1530968"/>
            <a:ext cx="4943470" cy="3335151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en-GB" sz="1400" b="1" dirty="0" err="1"/>
              <a:t>Příliš</a:t>
            </a:r>
            <a:r>
              <a:rPr lang="en-GB" sz="1400" b="1" dirty="0"/>
              <a:t> </a:t>
            </a:r>
            <a:r>
              <a:rPr lang="en-GB" sz="1400" b="1" dirty="0" err="1"/>
              <a:t>málo</a:t>
            </a:r>
            <a:r>
              <a:rPr lang="en-GB" sz="1400" b="1" dirty="0"/>
              <a:t> </a:t>
            </a:r>
            <a:r>
              <a:rPr lang="en-GB" sz="1400" b="1" dirty="0" err="1"/>
              <a:t>výsledků</a:t>
            </a:r>
            <a:r>
              <a:rPr lang="en-GB" sz="1400" b="1" dirty="0"/>
              <a:t>?</a:t>
            </a:r>
            <a:endParaRPr lang="cs-CZ" sz="1400" b="1" dirty="0"/>
          </a:p>
          <a:p>
            <a:pPr>
              <a:lnSpc>
                <a:spcPct val="100000"/>
              </a:lnSpc>
            </a:pPr>
            <a:r>
              <a:rPr lang="en-GB" sz="1400" dirty="0" err="1"/>
              <a:t>Zvažte</a:t>
            </a:r>
            <a:r>
              <a:rPr lang="en-GB" sz="1400" dirty="0"/>
              <a:t> </a:t>
            </a:r>
            <a:r>
              <a:rPr lang="en-GB" sz="1400" dirty="0" err="1"/>
              <a:t>použití</a:t>
            </a:r>
            <a:r>
              <a:rPr lang="en-GB" sz="1400" dirty="0"/>
              <a:t> </a:t>
            </a:r>
            <a:r>
              <a:rPr lang="en-GB" sz="1400" dirty="0" err="1"/>
              <a:t>obecnějšího</a:t>
            </a:r>
            <a:r>
              <a:rPr lang="en-GB" sz="1400" dirty="0"/>
              <a:t> (</a:t>
            </a:r>
            <a:r>
              <a:rPr lang="en-GB" sz="1400" dirty="0" err="1"/>
              <a:t>širšího</a:t>
            </a:r>
            <a:r>
              <a:rPr lang="en-GB" sz="1400" dirty="0"/>
              <a:t>) </a:t>
            </a:r>
            <a:r>
              <a:rPr lang="en-GB" sz="1400" dirty="0" err="1"/>
              <a:t>vyhledávacího</a:t>
            </a:r>
            <a:r>
              <a:rPr lang="en-GB" sz="1400" dirty="0"/>
              <a:t> </a:t>
            </a:r>
            <a:r>
              <a:rPr lang="en-GB" sz="1400" dirty="0" err="1"/>
              <a:t>výrazu</a:t>
            </a:r>
            <a:r>
              <a:rPr lang="en-GB" sz="1400" dirty="0"/>
              <a:t> </a:t>
            </a:r>
            <a:r>
              <a:rPr lang="en-GB" sz="1400" dirty="0" err="1"/>
              <a:t>nebo</a:t>
            </a:r>
            <a:r>
              <a:rPr lang="en-GB" sz="1400" dirty="0"/>
              <a:t> </a:t>
            </a:r>
            <a:r>
              <a:rPr lang="en-GB" sz="1400" dirty="0" err="1"/>
              <a:t>přidání</a:t>
            </a:r>
            <a:r>
              <a:rPr lang="en-GB" sz="1400" dirty="0"/>
              <a:t> synonym, </a:t>
            </a:r>
            <a:r>
              <a:rPr lang="en-GB" sz="1400" dirty="0" err="1"/>
              <a:t>slovních</a:t>
            </a:r>
            <a:r>
              <a:rPr lang="en-GB" sz="1400" dirty="0"/>
              <a:t> variant a </a:t>
            </a:r>
            <a:r>
              <a:rPr lang="en-GB" sz="1400" dirty="0" err="1"/>
              <a:t>alternativních</a:t>
            </a:r>
            <a:r>
              <a:rPr lang="en-GB" sz="1400" dirty="0"/>
              <a:t> </a:t>
            </a:r>
            <a:r>
              <a:rPr lang="en-GB" sz="1400" dirty="0" err="1"/>
              <a:t>způsobů</a:t>
            </a:r>
            <a:r>
              <a:rPr lang="en-GB" sz="1400" dirty="0"/>
              <a:t> </a:t>
            </a:r>
            <a:r>
              <a:rPr lang="en-GB" sz="1400" dirty="0" err="1"/>
              <a:t>zápisu</a:t>
            </a:r>
            <a:r>
              <a:rPr lang="en-GB" sz="1400" dirty="0"/>
              <a:t> (</a:t>
            </a:r>
            <a:r>
              <a:rPr lang="en-GB" sz="1400" dirty="0" err="1"/>
              <a:t>použijte</a:t>
            </a:r>
            <a:r>
              <a:rPr lang="en-GB" sz="1400" dirty="0"/>
              <a:t> </a:t>
            </a:r>
            <a:r>
              <a:rPr lang="en-GB" sz="1400" dirty="0" err="1"/>
              <a:t>zkracování</a:t>
            </a:r>
            <a:r>
              <a:rPr lang="en-GB" sz="1400" dirty="0"/>
              <a:t> </a:t>
            </a:r>
            <a:r>
              <a:rPr lang="en-GB" sz="1400" dirty="0" err="1"/>
              <a:t>nebo</a:t>
            </a:r>
            <a:r>
              <a:rPr lang="en-GB" sz="1400" dirty="0"/>
              <a:t> </a:t>
            </a:r>
            <a:r>
              <a:rPr lang="en-GB" sz="1400" dirty="0" err="1"/>
              <a:t>zástupné</a:t>
            </a:r>
            <a:r>
              <a:rPr lang="en-GB" sz="1400" dirty="0"/>
              <a:t> </a:t>
            </a:r>
            <a:r>
              <a:rPr lang="en-GB" sz="1400" dirty="0" err="1"/>
              <a:t>znaky</a:t>
            </a:r>
            <a:r>
              <a:rPr lang="en-GB" sz="1400" dirty="0"/>
              <a:t>).</a:t>
            </a:r>
            <a:endParaRPr lang="cs-CZ" sz="1400" dirty="0"/>
          </a:p>
          <a:p>
            <a:pPr>
              <a:lnSpc>
                <a:spcPct val="100000"/>
              </a:lnSpc>
            </a:pPr>
            <a:r>
              <a:rPr lang="en-GB" sz="1400" dirty="0" err="1"/>
              <a:t>Zkontrolujte</a:t>
            </a:r>
            <a:r>
              <a:rPr lang="en-GB" sz="1400" dirty="0"/>
              <a:t> </a:t>
            </a:r>
            <a:r>
              <a:rPr lang="en-GB" sz="1400" dirty="0" err="1"/>
              <a:t>své</a:t>
            </a:r>
            <a:r>
              <a:rPr lang="en-GB" sz="1400" dirty="0"/>
              <a:t> </a:t>
            </a:r>
            <a:r>
              <a:rPr lang="en-GB" sz="1400" dirty="0" err="1"/>
              <a:t>logické</a:t>
            </a:r>
            <a:r>
              <a:rPr lang="en-GB" sz="1400" dirty="0"/>
              <a:t> </a:t>
            </a:r>
            <a:r>
              <a:rPr lang="en-GB" sz="1400" dirty="0" err="1"/>
              <a:t>operátory</a:t>
            </a:r>
            <a:r>
              <a:rPr lang="en-GB" sz="1400" dirty="0"/>
              <a:t>. </a:t>
            </a:r>
            <a:r>
              <a:rPr lang="en-GB" sz="1400" dirty="0" err="1"/>
              <a:t>Jsou</a:t>
            </a:r>
            <a:r>
              <a:rPr lang="en-GB" sz="1400" dirty="0"/>
              <a:t> </a:t>
            </a:r>
            <a:r>
              <a:rPr lang="en-GB" sz="1400" dirty="0" err="1"/>
              <a:t>všechny</a:t>
            </a:r>
            <a:r>
              <a:rPr lang="en-GB" sz="1400" dirty="0"/>
              <a:t> </a:t>
            </a:r>
            <a:r>
              <a:rPr lang="en-GB" sz="1400" dirty="0" err="1"/>
              <a:t>kombinací</a:t>
            </a:r>
            <a:r>
              <a:rPr lang="en-GB" sz="1400" dirty="0"/>
              <a:t> AND a </a:t>
            </a:r>
            <a:r>
              <a:rPr lang="en-GB" sz="1400" dirty="0" err="1"/>
              <a:t>měly</a:t>
            </a:r>
            <a:r>
              <a:rPr lang="en-GB" sz="1400" dirty="0"/>
              <a:t> by </a:t>
            </a:r>
            <a:r>
              <a:rPr lang="en-GB" sz="1400" dirty="0" err="1"/>
              <a:t>některé</a:t>
            </a:r>
            <a:r>
              <a:rPr lang="en-GB" sz="1400" dirty="0"/>
              <a:t> z </a:t>
            </a:r>
            <a:r>
              <a:rPr lang="en-GB" sz="1400" dirty="0" err="1"/>
              <a:t>nich</a:t>
            </a:r>
            <a:r>
              <a:rPr lang="en-GB" sz="1400" dirty="0"/>
              <a:t>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kombinací</a:t>
            </a:r>
            <a:r>
              <a:rPr lang="en-GB" sz="1400" dirty="0"/>
              <a:t> OR?</a:t>
            </a:r>
            <a:endParaRPr lang="cs-CZ" sz="1400" dirty="0"/>
          </a:p>
          <a:p>
            <a:pPr>
              <a:lnSpc>
                <a:spcPct val="100000"/>
              </a:lnSpc>
            </a:pPr>
            <a:r>
              <a:rPr lang="en-GB" sz="1400" dirty="0" err="1"/>
              <a:t>Použili</a:t>
            </a:r>
            <a:r>
              <a:rPr lang="en-GB" sz="1400" dirty="0"/>
              <a:t> </a:t>
            </a:r>
            <a:r>
              <a:rPr lang="en-GB" sz="1400" dirty="0" err="1"/>
              <a:t>jste</a:t>
            </a:r>
            <a:r>
              <a:rPr lang="en-GB" sz="1400" dirty="0"/>
              <a:t> </a:t>
            </a:r>
            <a:r>
              <a:rPr lang="en-GB" sz="1400" dirty="0" err="1"/>
              <a:t>zkracování</a:t>
            </a:r>
            <a:r>
              <a:rPr lang="en-GB" sz="1400" dirty="0"/>
              <a:t>? </a:t>
            </a:r>
            <a:r>
              <a:rPr lang="en-GB" sz="1400" dirty="0" err="1"/>
              <a:t>Není</a:t>
            </a:r>
            <a:r>
              <a:rPr lang="en-GB" sz="1400" dirty="0"/>
              <a:t> </a:t>
            </a:r>
            <a:r>
              <a:rPr lang="en-GB" sz="1400" dirty="0" err="1"/>
              <a:t>váš</a:t>
            </a:r>
            <a:r>
              <a:rPr lang="en-GB" sz="1400" dirty="0"/>
              <a:t> </a:t>
            </a:r>
            <a:r>
              <a:rPr lang="en-GB" sz="1400" dirty="0" err="1"/>
              <a:t>kmen</a:t>
            </a:r>
            <a:r>
              <a:rPr lang="en-GB" sz="1400" dirty="0"/>
              <a:t> </a:t>
            </a:r>
            <a:r>
              <a:rPr lang="en-GB" sz="1400" dirty="0" err="1"/>
              <a:t>slova</a:t>
            </a:r>
            <a:r>
              <a:rPr lang="en-GB" sz="1400" dirty="0"/>
              <a:t> </a:t>
            </a:r>
            <a:r>
              <a:rPr lang="en-GB" sz="1400" dirty="0" err="1"/>
              <a:t>příliš</a:t>
            </a:r>
            <a:r>
              <a:rPr lang="en-GB" sz="1400" dirty="0"/>
              <a:t> </a:t>
            </a:r>
            <a:r>
              <a:rPr lang="en-GB" sz="1400" dirty="0" err="1"/>
              <a:t>dlouhý</a:t>
            </a:r>
            <a:r>
              <a:rPr lang="en-GB" sz="1400" dirty="0"/>
              <a:t>?</a:t>
            </a:r>
            <a:endParaRPr lang="cs-CZ" sz="1400" dirty="0"/>
          </a:p>
          <a:p>
            <a:pPr>
              <a:lnSpc>
                <a:spcPct val="100000"/>
              </a:lnSpc>
            </a:pPr>
            <a:r>
              <a:rPr lang="en-GB" sz="1400" dirty="0" err="1"/>
              <a:t>Použili</a:t>
            </a:r>
            <a:r>
              <a:rPr lang="en-GB" sz="1400" dirty="0"/>
              <a:t> </a:t>
            </a:r>
            <a:r>
              <a:rPr lang="en-GB" sz="1400" dirty="0" err="1"/>
              <a:t>jste</a:t>
            </a:r>
            <a:r>
              <a:rPr lang="en-GB" sz="1400" dirty="0"/>
              <a:t> </a:t>
            </a:r>
            <a:r>
              <a:rPr lang="en-GB" sz="1400" dirty="0" err="1"/>
              <a:t>fráze</a:t>
            </a:r>
            <a:r>
              <a:rPr lang="en-GB" sz="1400" dirty="0"/>
              <a:t>? </a:t>
            </a:r>
            <a:r>
              <a:rPr lang="en-GB" sz="1400" dirty="0" err="1"/>
              <a:t>Zvažte</a:t>
            </a:r>
            <a:r>
              <a:rPr lang="en-GB" sz="1400" dirty="0"/>
              <a:t> </a:t>
            </a:r>
            <a:r>
              <a:rPr lang="en-GB" sz="1400" dirty="0" err="1"/>
              <a:t>jejich</a:t>
            </a:r>
            <a:r>
              <a:rPr lang="en-GB" sz="1400" dirty="0"/>
              <a:t> </a:t>
            </a:r>
            <a:r>
              <a:rPr lang="en-GB" sz="1400" dirty="0" err="1"/>
              <a:t>nahrazení</a:t>
            </a:r>
            <a:r>
              <a:rPr lang="en-GB" sz="1400" dirty="0"/>
              <a:t> </a:t>
            </a:r>
            <a:r>
              <a:rPr lang="en-GB" sz="1400" dirty="0" err="1"/>
              <a:t>operátory</a:t>
            </a:r>
            <a:r>
              <a:rPr lang="en-GB" sz="1400" dirty="0"/>
              <a:t> </a:t>
            </a:r>
            <a:r>
              <a:rPr lang="en-GB" sz="1400" dirty="0" err="1"/>
              <a:t>blízkosti</a:t>
            </a:r>
            <a:endParaRPr lang="cs-CZ" sz="1400" dirty="0"/>
          </a:p>
          <a:p>
            <a:pPr>
              <a:lnSpc>
                <a:spcPct val="100000"/>
              </a:lnSpc>
            </a:pPr>
            <a:r>
              <a:rPr lang="en-GB" sz="1400" dirty="0" err="1"/>
              <a:t>Použili</a:t>
            </a:r>
            <a:r>
              <a:rPr lang="en-GB" sz="1400" dirty="0"/>
              <a:t> </a:t>
            </a:r>
            <a:r>
              <a:rPr lang="en-GB" sz="1400" dirty="0" err="1"/>
              <a:t>jste</a:t>
            </a:r>
            <a:r>
              <a:rPr lang="en-GB" sz="1400" dirty="0"/>
              <a:t> </a:t>
            </a:r>
            <a:r>
              <a:rPr lang="en-GB" sz="1400" dirty="0" err="1"/>
              <a:t>operátory</a:t>
            </a:r>
            <a:r>
              <a:rPr lang="en-GB" sz="1400" dirty="0"/>
              <a:t> </a:t>
            </a:r>
            <a:r>
              <a:rPr lang="en-GB" sz="1400" dirty="0" err="1"/>
              <a:t>blízkosti</a:t>
            </a:r>
            <a:r>
              <a:rPr lang="en-GB" sz="1400" dirty="0"/>
              <a:t> </a:t>
            </a:r>
            <a:r>
              <a:rPr lang="en-GB" sz="1400" dirty="0" err="1"/>
              <a:t>mezi</a:t>
            </a:r>
            <a:r>
              <a:rPr lang="en-GB" sz="1400" dirty="0"/>
              <a:t> </a:t>
            </a:r>
            <a:r>
              <a:rPr lang="en-GB" sz="1400" dirty="0" err="1"/>
              <a:t>prvky</a:t>
            </a:r>
            <a:r>
              <a:rPr lang="en-GB" sz="1400" dirty="0"/>
              <a:t>? </a:t>
            </a:r>
            <a:r>
              <a:rPr lang="en-GB" sz="1400" dirty="0" err="1"/>
              <a:t>Zvažte</a:t>
            </a:r>
            <a:r>
              <a:rPr lang="en-GB" sz="1400" dirty="0"/>
              <a:t> </a:t>
            </a:r>
            <a:r>
              <a:rPr lang="en-GB" sz="1400" dirty="0" err="1"/>
              <a:t>zvětšení</a:t>
            </a:r>
            <a:r>
              <a:rPr lang="en-GB" sz="1400" dirty="0"/>
              <a:t> </a:t>
            </a:r>
            <a:r>
              <a:rPr lang="en-GB" sz="1400" dirty="0" err="1"/>
              <a:t>počtu</a:t>
            </a:r>
            <a:r>
              <a:rPr lang="en-GB" sz="1400" dirty="0"/>
              <a:t> </a:t>
            </a:r>
            <a:r>
              <a:rPr lang="en-GB" sz="1400" dirty="0" err="1"/>
              <a:t>slov</a:t>
            </a:r>
            <a:r>
              <a:rPr lang="en-GB" sz="1400" dirty="0"/>
              <a:t> od </a:t>
            </a:r>
            <a:r>
              <a:rPr lang="en-GB" sz="1400" dirty="0" err="1"/>
              <a:t>sebe</a:t>
            </a:r>
            <a:r>
              <a:rPr lang="en-GB" sz="1400" dirty="0"/>
              <a:t> </a:t>
            </a:r>
            <a:r>
              <a:rPr lang="en-GB" sz="1400" dirty="0" err="1"/>
              <a:t>nebo</a:t>
            </a:r>
            <a:r>
              <a:rPr lang="en-GB" sz="1400" dirty="0"/>
              <a:t> </a:t>
            </a:r>
            <a:r>
              <a:rPr lang="en-GB" sz="1400" dirty="0" err="1"/>
              <a:t>změnu</a:t>
            </a:r>
            <a:r>
              <a:rPr lang="en-GB" sz="1400" dirty="0"/>
              <a:t> </a:t>
            </a:r>
            <a:r>
              <a:rPr lang="en-GB" sz="1400" dirty="0" err="1"/>
              <a:t>konkrétního</a:t>
            </a:r>
            <a:r>
              <a:rPr lang="en-GB" sz="1400" dirty="0"/>
              <a:t> </a:t>
            </a:r>
            <a:r>
              <a:rPr lang="en-GB" sz="1400" dirty="0" err="1"/>
              <a:t>pořadí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nekonkrétní</a:t>
            </a:r>
            <a:r>
              <a:rPr lang="en-GB" sz="1400" dirty="0"/>
              <a:t> </a:t>
            </a:r>
            <a:r>
              <a:rPr lang="en-GB" sz="1400" dirty="0" err="1"/>
              <a:t>pořadí</a:t>
            </a:r>
            <a:r>
              <a:rPr lang="en-GB" sz="1400" dirty="0"/>
              <a:t> </a:t>
            </a:r>
            <a:r>
              <a:rPr lang="en-GB" sz="1400" dirty="0" err="1"/>
              <a:t>slov</a:t>
            </a:r>
            <a:r>
              <a:rPr lang="en-GB" sz="1400" dirty="0"/>
              <a:t>.</a:t>
            </a:r>
            <a:endParaRPr lang="cs-CZ" sz="1400" dirty="0"/>
          </a:p>
          <a:p>
            <a:pPr>
              <a:lnSpc>
                <a:spcPct val="100000"/>
              </a:lnSpc>
            </a:pPr>
            <a:r>
              <a:rPr lang="en-GB" sz="1400" dirty="0" err="1"/>
              <a:t>Která</a:t>
            </a:r>
            <a:r>
              <a:rPr lang="en-GB" sz="1400" dirty="0"/>
              <a:t> pole </a:t>
            </a:r>
            <a:r>
              <a:rPr lang="en-GB" sz="1400" dirty="0" err="1"/>
              <a:t>prohledáváte</a:t>
            </a:r>
            <a:r>
              <a:rPr lang="en-GB" sz="1400" dirty="0"/>
              <a:t>, </a:t>
            </a:r>
            <a:r>
              <a:rPr lang="en-GB" sz="1400" dirty="0" err="1"/>
              <a:t>zvažte</a:t>
            </a:r>
            <a:r>
              <a:rPr lang="en-GB" sz="1400" dirty="0"/>
              <a:t> </a:t>
            </a:r>
            <a:r>
              <a:rPr lang="en-GB" sz="1400" dirty="0" err="1"/>
              <a:t>přidání</a:t>
            </a:r>
            <a:r>
              <a:rPr lang="en-GB" sz="1400" dirty="0"/>
              <a:t> </a:t>
            </a:r>
            <a:r>
              <a:rPr lang="en-GB" sz="1400" dirty="0" err="1"/>
              <a:t>polí</a:t>
            </a:r>
            <a:r>
              <a:rPr lang="en-GB" sz="1400" dirty="0"/>
              <a:t> pro </a:t>
            </a:r>
            <a:r>
              <a:rPr lang="en-GB" sz="1400" dirty="0" err="1"/>
              <a:t>vyhledávání</a:t>
            </a:r>
            <a:r>
              <a:rPr lang="cs-CZ" sz="1400" dirty="0"/>
              <a:t>.</a:t>
            </a:r>
          </a:p>
          <a:p>
            <a:pPr>
              <a:lnSpc>
                <a:spcPct val="100000"/>
              </a:lnSpc>
            </a:pPr>
            <a:r>
              <a:rPr lang="en-GB" sz="1400" dirty="0" err="1"/>
              <a:t>Použili</a:t>
            </a:r>
            <a:r>
              <a:rPr lang="en-GB" sz="1400" dirty="0"/>
              <a:t> </a:t>
            </a:r>
            <a:r>
              <a:rPr lang="en-GB" sz="1400" dirty="0" err="1"/>
              <a:t>jste</a:t>
            </a:r>
            <a:r>
              <a:rPr lang="en-GB" sz="1400" dirty="0"/>
              <a:t> </a:t>
            </a:r>
            <a:r>
              <a:rPr lang="en-GB" sz="1400" dirty="0" err="1"/>
              <a:t>nějaké</a:t>
            </a:r>
            <a:r>
              <a:rPr lang="en-GB" sz="1400" dirty="0"/>
              <a:t> </a:t>
            </a:r>
            <a:r>
              <a:rPr lang="en-GB" sz="1400" dirty="0" err="1"/>
              <a:t>filtry</a:t>
            </a:r>
            <a:r>
              <a:rPr lang="en-GB" sz="1400" dirty="0"/>
              <a:t>/</a:t>
            </a:r>
            <a:r>
              <a:rPr lang="en-GB" sz="1400" dirty="0" err="1"/>
              <a:t>omezení</a:t>
            </a:r>
            <a:r>
              <a:rPr lang="en-GB" sz="1400" dirty="0"/>
              <a:t>, </a:t>
            </a:r>
            <a:r>
              <a:rPr lang="en-GB" sz="1400" dirty="0" err="1"/>
              <a:t>pokud</a:t>
            </a:r>
            <a:r>
              <a:rPr lang="en-GB" sz="1400" dirty="0"/>
              <a:t> </a:t>
            </a:r>
            <a:r>
              <a:rPr lang="en-GB" sz="1400" dirty="0" err="1"/>
              <a:t>ano</a:t>
            </a:r>
            <a:r>
              <a:rPr lang="en-GB" sz="1400" dirty="0"/>
              <a:t>, </a:t>
            </a:r>
            <a:r>
              <a:rPr lang="en-GB" sz="1400" dirty="0" err="1"/>
              <a:t>zvažte</a:t>
            </a:r>
            <a:r>
              <a:rPr lang="en-GB" sz="1400" dirty="0"/>
              <a:t> </a:t>
            </a:r>
            <a:r>
              <a:rPr lang="en-GB" sz="1400" dirty="0" err="1"/>
              <a:t>jejich</a:t>
            </a:r>
            <a:r>
              <a:rPr lang="en-GB" sz="1400" dirty="0"/>
              <a:t> </a:t>
            </a:r>
            <a:r>
              <a:rPr lang="en-GB" sz="1400" dirty="0" err="1"/>
              <a:t>odstranění</a:t>
            </a:r>
            <a:r>
              <a:rPr lang="en-GB" sz="1400" dirty="0"/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E5230B4-921B-23B4-D329-FECE60BA3C40}"/>
              </a:ext>
            </a:extLst>
          </p:cNvPr>
          <p:cNvSpPr txBox="1"/>
          <p:nvPr/>
        </p:nvSpPr>
        <p:spPr>
          <a:xfrm>
            <a:off x="324352" y="597276"/>
            <a:ext cx="10753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Vždy </a:t>
            </a:r>
            <a:r>
              <a:rPr lang="en-GB" sz="1600" dirty="0" err="1"/>
              <a:t>vnímejte</a:t>
            </a:r>
            <a:r>
              <a:rPr lang="en-GB" sz="1600" dirty="0"/>
              <a:t> </a:t>
            </a:r>
            <a:r>
              <a:rPr lang="en-GB" sz="1600" dirty="0" err="1"/>
              <a:t>hledání</a:t>
            </a:r>
            <a:r>
              <a:rPr lang="en-GB" sz="1600" dirty="0"/>
              <a:t> </a:t>
            </a:r>
            <a:r>
              <a:rPr lang="en-GB" sz="1600" dirty="0" err="1"/>
              <a:t>literatury</a:t>
            </a:r>
            <a:r>
              <a:rPr lang="en-GB" sz="1600" dirty="0"/>
              <a:t> </a:t>
            </a:r>
            <a:r>
              <a:rPr lang="en-GB" sz="1600" dirty="0" err="1"/>
              <a:t>jako</a:t>
            </a:r>
            <a:r>
              <a:rPr lang="en-GB" sz="1600" dirty="0"/>
              <a:t> </a:t>
            </a:r>
            <a:r>
              <a:rPr lang="en-GB" sz="1600" dirty="0" err="1"/>
              <a:t>proces</a:t>
            </a:r>
            <a:r>
              <a:rPr lang="en-GB" sz="1600" dirty="0"/>
              <a:t>. Po </a:t>
            </a:r>
            <a:r>
              <a:rPr lang="en-GB" sz="1600" dirty="0" err="1"/>
              <a:t>vyhodnocení</a:t>
            </a:r>
            <a:r>
              <a:rPr lang="en-GB" sz="1600" dirty="0"/>
              <a:t> </a:t>
            </a:r>
            <a:r>
              <a:rPr lang="en-GB" sz="1600" dirty="0" err="1"/>
              <a:t>výsledků</a:t>
            </a:r>
            <a:r>
              <a:rPr lang="en-GB" sz="1600" dirty="0"/>
              <a:t> </a:t>
            </a:r>
            <a:r>
              <a:rPr lang="en-GB" sz="1600" dirty="0" err="1"/>
              <a:t>zvažte</a:t>
            </a:r>
            <a:r>
              <a:rPr lang="en-GB" sz="1600" dirty="0"/>
              <a:t>, </a:t>
            </a:r>
            <a:r>
              <a:rPr lang="en-GB" sz="1600" dirty="0" err="1"/>
              <a:t>zda</a:t>
            </a:r>
            <a:r>
              <a:rPr lang="en-GB" sz="1600" dirty="0"/>
              <a:t> je </a:t>
            </a:r>
            <a:r>
              <a:rPr lang="en-GB" sz="1600" dirty="0" err="1"/>
              <a:t>možné</a:t>
            </a:r>
            <a:r>
              <a:rPr lang="en-GB" sz="1600" dirty="0"/>
              <a:t> </a:t>
            </a:r>
            <a:r>
              <a:rPr lang="en-GB" sz="1600" dirty="0" err="1"/>
              <a:t>něco</a:t>
            </a:r>
            <a:r>
              <a:rPr lang="en-GB" sz="1600" dirty="0"/>
              <a:t> </a:t>
            </a:r>
            <a:r>
              <a:rPr lang="en-GB" sz="1600" dirty="0" err="1"/>
              <a:t>zlepšit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udělat</a:t>
            </a:r>
            <a:r>
              <a:rPr lang="en-GB" sz="1600" dirty="0"/>
              <a:t> </a:t>
            </a:r>
            <a:r>
              <a:rPr lang="en-GB" sz="1600" dirty="0" err="1"/>
              <a:t>jinak</a:t>
            </a:r>
            <a:r>
              <a:rPr lang="en-GB" sz="1600" dirty="0"/>
              <a:t>. </a:t>
            </a:r>
            <a:r>
              <a:rPr lang="en-GB" sz="1600" dirty="0" err="1"/>
              <a:t>Zvažte</a:t>
            </a:r>
            <a:r>
              <a:rPr lang="en-GB" sz="1600" dirty="0"/>
              <a:t> </a:t>
            </a:r>
            <a:r>
              <a:rPr lang="en-GB" sz="1600" dirty="0" err="1"/>
              <a:t>opakování</a:t>
            </a:r>
            <a:r>
              <a:rPr lang="en-GB" sz="1600" dirty="0"/>
              <a:t> </a:t>
            </a:r>
            <a:r>
              <a:rPr lang="en-GB" sz="1600" dirty="0" err="1"/>
              <a:t>vyhledávání</a:t>
            </a:r>
            <a:r>
              <a:rPr lang="en-GB" sz="1600" dirty="0"/>
              <a:t>, </a:t>
            </a:r>
            <a:r>
              <a:rPr lang="en-GB" sz="1600" dirty="0" err="1"/>
              <a:t>dokud</a:t>
            </a:r>
            <a:r>
              <a:rPr lang="en-GB" sz="1600" dirty="0"/>
              <a:t> </a:t>
            </a:r>
            <a:r>
              <a:rPr lang="en-GB" sz="1600" dirty="0" err="1"/>
              <a:t>nezískáte</a:t>
            </a:r>
            <a:r>
              <a:rPr lang="en-GB" sz="1600" dirty="0"/>
              <a:t> </a:t>
            </a:r>
            <a:r>
              <a:rPr lang="en-GB" sz="1600" dirty="0" err="1"/>
              <a:t>potřebné</a:t>
            </a:r>
            <a:r>
              <a:rPr lang="en-GB" sz="1600" dirty="0"/>
              <a:t> </a:t>
            </a:r>
            <a:r>
              <a:rPr lang="en-GB" sz="1600" dirty="0" err="1"/>
              <a:t>výsledky</a:t>
            </a:r>
            <a:r>
              <a:rPr lang="en-GB" sz="1600" dirty="0"/>
              <a:t>.</a:t>
            </a:r>
            <a:endParaRPr lang="cs-CZ" sz="16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2405904-E2E4-96B0-E211-0F7A03AEB19F}"/>
              </a:ext>
            </a:extLst>
          </p:cNvPr>
          <p:cNvSpPr txBox="1"/>
          <p:nvPr/>
        </p:nvSpPr>
        <p:spPr>
          <a:xfrm>
            <a:off x="324352" y="11512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 err="1"/>
              <a:t>Vyhodnocení</a:t>
            </a:r>
            <a:r>
              <a:rPr lang="en-GB" sz="1800" b="1" dirty="0"/>
              <a:t> </a:t>
            </a:r>
            <a:r>
              <a:rPr lang="en-GB" sz="1800" b="1" dirty="0" err="1"/>
              <a:t>výsledků</a:t>
            </a:r>
            <a:r>
              <a:rPr lang="en-GB" sz="1800" b="1" dirty="0"/>
              <a:t> </a:t>
            </a:r>
            <a:r>
              <a:rPr lang="en-GB" sz="1800" b="1" dirty="0" err="1"/>
              <a:t>vyhledávání</a:t>
            </a:r>
            <a:endParaRPr lang="en-GB" sz="18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58923AD-553D-1A87-6CC2-34806E499DA6}"/>
              </a:ext>
            </a:extLst>
          </p:cNvPr>
          <p:cNvSpPr txBox="1"/>
          <p:nvPr/>
        </p:nvSpPr>
        <p:spPr>
          <a:xfrm>
            <a:off x="5555998" y="1482355"/>
            <a:ext cx="63043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 err="1"/>
              <a:t>Příliš</a:t>
            </a:r>
            <a:r>
              <a:rPr lang="en-GB" sz="1400" b="1" dirty="0"/>
              <a:t> </a:t>
            </a:r>
            <a:r>
              <a:rPr lang="en-GB" sz="1400" b="1" dirty="0" err="1"/>
              <a:t>mnoho</a:t>
            </a:r>
            <a:r>
              <a:rPr lang="en-GB" sz="1400" b="1" dirty="0"/>
              <a:t> </a:t>
            </a:r>
            <a:r>
              <a:rPr lang="cs-CZ" sz="1400" b="1" dirty="0"/>
              <a:t>výsledků</a:t>
            </a:r>
            <a:r>
              <a:rPr lang="en-GB" sz="1400" b="1" dirty="0"/>
              <a:t>?</a:t>
            </a:r>
            <a:endParaRPr lang="cs-CZ" sz="1400" b="1" dirty="0"/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1400" dirty="0" err="1">
                <a:latin typeface="+mn-lt"/>
              </a:rPr>
              <a:t>Zvažte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použití</a:t>
            </a:r>
            <a:r>
              <a:rPr lang="en-GB" sz="1400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specifičtějšího</a:t>
            </a:r>
            <a:r>
              <a:rPr lang="en-GB" sz="1400" b="1" dirty="0">
                <a:latin typeface="+mn-lt"/>
              </a:rPr>
              <a:t> (</a:t>
            </a:r>
            <a:r>
              <a:rPr lang="en-GB" sz="1400" b="1" dirty="0" err="1">
                <a:latin typeface="+mn-lt"/>
              </a:rPr>
              <a:t>užšího</a:t>
            </a:r>
            <a:r>
              <a:rPr lang="en-GB" sz="1400" b="1" dirty="0">
                <a:latin typeface="+mn-lt"/>
              </a:rPr>
              <a:t>) </a:t>
            </a:r>
            <a:r>
              <a:rPr lang="en-GB" sz="1400" b="1" dirty="0" err="1">
                <a:latin typeface="+mn-lt"/>
              </a:rPr>
              <a:t>vyhledávacího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výrazu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nebo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méně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vyhledávacích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výrazů</a:t>
            </a:r>
            <a:r>
              <a:rPr lang="en-GB" sz="1400" dirty="0">
                <a:latin typeface="+mn-lt"/>
              </a:rPr>
              <a:t>.</a:t>
            </a:r>
            <a:endParaRPr lang="cs-CZ" sz="1400" dirty="0">
              <a:latin typeface="+mn-lt"/>
            </a:endParaRP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1400" dirty="0" err="1">
                <a:latin typeface="+mn-lt"/>
              </a:rPr>
              <a:t>Použili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jste</a:t>
            </a:r>
            <a:r>
              <a:rPr lang="en-GB" sz="1400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logický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operátor</a:t>
            </a:r>
            <a:r>
              <a:rPr lang="en-GB" sz="1400" b="1" dirty="0">
                <a:latin typeface="+mn-lt"/>
              </a:rPr>
              <a:t> AND</a:t>
            </a:r>
            <a:r>
              <a:rPr lang="en-GB" sz="1400" dirty="0">
                <a:latin typeface="+mn-lt"/>
              </a:rPr>
              <a:t>? </a:t>
            </a:r>
            <a:r>
              <a:rPr lang="en-GB" sz="1400" dirty="0" err="1">
                <a:latin typeface="+mn-lt"/>
              </a:rPr>
              <a:t>Lze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jeden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nebo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více</a:t>
            </a:r>
            <a:r>
              <a:rPr lang="en-GB" sz="1400" dirty="0">
                <a:latin typeface="+mn-lt"/>
              </a:rPr>
              <a:t> z </a:t>
            </a:r>
            <a:r>
              <a:rPr lang="en-GB" sz="1400" dirty="0" err="1">
                <a:latin typeface="+mn-lt"/>
              </a:rPr>
              <a:t>nich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změnit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přibližné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operátory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nebo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fráze</a:t>
            </a:r>
            <a:r>
              <a:rPr lang="en-GB" sz="1400" dirty="0">
                <a:latin typeface="+mn-lt"/>
              </a:rPr>
              <a:t>?</a:t>
            </a:r>
            <a:r>
              <a:rPr lang="cs-CZ" sz="14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(</a:t>
            </a:r>
            <a:r>
              <a:rPr lang="en-GB" sz="1400" dirty="0" err="1">
                <a:latin typeface="+mn-lt"/>
              </a:rPr>
              <a:t>např</a:t>
            </a:r>
            <a:r>
              <a:rPr lang="en-GB" sz="1400" dirty="0">
                <a:latin typeface="+mn-lt"/>
              </a:rPr>
              <a:t>. common </a:t>
            </a:r>
            <a:r>
              <a:rPr lang="en-GB" sz="1400" dirty="0" err="1">
                <a:latin typeface="+mn-lt"/>
              </a:rPr>
              <a:t>adj</a:t>
            </a:r>
            <a:r>
              <a:rPr lang="en-GB" sz="1400" dirty="0">
                <a:latin typeface="+mn-lt"/>
              </a:rPr>
              <a:t> cold </a:t>
            </a:r>
            <a:r>
              <a:rPr lang="en-GB" sz="1400" dirty="0" err="1">
                <a:latin typeface="+mn-lt"/>
              </a:rPr>
              <a:t>nebo</a:t>
            </a:r>
            <a:r>
              <a:rPr lang="en-GB" sz="1400" dirty="0">
                <a:latin typeface="+mn-lt"/>
              </a:rPr>
              <a:t> "common cold" (</a:t>
            </a:r>
            <a:r>
              <a:rPr lang="en-GB" sz="1400" dirty="0" err="1">
                <a:latin typeface="+mn-lt"/>
              </a:rPr>
              <a:t>běžná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rýma</a:t>
            </a:r>
            <a:r>
              <a:rPr lang="en-GB" sz="1400" dirty="0">
                <a:latin typeface="+mn-lt"/>
              </a:rPr>
              <a:t>) </a:t>
            </a:r>
            <a:r>
              <a:rPr lang="en-GB" sz="1400" dirty="0" err="1">
                <a:latin typeface="+mn-lt"/>
              </a:rPr>
              <a:t>vyhledá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přesnější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výsledky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než</a:t>
            </a:r>
            <a:r>
              <a:rPr lang="en-GB" sz="1400" dirty="0">
                <a:latin typeface="+mn-lt"/>
              </a:rPr>
              <a:t> common AND cold (</a:t>
            </a:r>
            <a:r>
              <a:rPr lang="en-GB" sz="1400" dirty="0" err="1">
                <a:latin typeface="+mn-lt"/>
              </a:rPr>
              <a:t>běžná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rýma</a:t>
            </a:r>
            <a:r>
              <a:rPr lang="en-GB" sz="1400" dirty="0">
                <a:latin typeface="+mn-lt"/>
              </a:rPr>
              <a:t>)).</a:t>
            </a:r>
            <a:endParaRPr lang="cs-CZ" sz="1400" dirty="0">
              <a:latin typeface="+mn-lt"/>
            </a:endParaRP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1400" dirty="0" err="1">
                <a:latin typeface="+mn-lt"/>
              </a:rPr>
              <a:t>Použili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jste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zkracování</a:t>
            </a:r>
            <a:r>
              <a:rPr lang="en-GB" sz="1400" dirty="0">
                <a:latin typeface="+mn-lt"/>
              </a:rPr>
              <a:t>? </a:t>
            </a:r>
            <a:r>
              <a:rPr lang="en-GB" sz="1400" b="1" dirty="0">
                <a:latin typeface="+mn-lt"/>
              </a:rPr>
              <a:t>Je </a:t>
            </a:r>
            <a:r>
              <a:rPr lang="en-GB" sz="1400" b="1" dirty="0" err="1">
                <a:latin typeface="+mn-lt"/>
              </a:rPr>
              <a:t>váš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slovní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kmen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dostatečně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dlouhý</a:t>
            </a:r>
            <a:r>
              <a:rPr lang="en-GB" sz="1400" dirty="0">
                <a:latin typeface="+mn-lt"/>
              </a:rPr>
              <a:t>?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(</a:t>
            </a:r>
            <a:r>
              <a:rPr lang="en-GB" sz="1400" dirty="0" err="1">
                <a:latin typeface="+mn-lt"/>
              </a:rPr>
              <a:t>např</a:t>
            </a:r>
            <a:r>
              <a:rPr lang="en-GB" sz="1400" dirty="0">
                <a:latin typeface="+mn-lt"/>
              </a:rPr>
              <a:t>. </a:t>
            </a:r>
            <a:r>
              <a:rPr lang="en-GB" sz="1400" dirty="0" err="1">
                <a:latin typeface="+mn-lt"/>
              </a:rPr>
              <a:t>při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hledání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pojmu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carditit</a:t>
            </a:r>
            <a:r>
              <a:rPr lang="en-GB" sz="1400" dirty="0">
                <a:latin typeface="+mn-lt"/>
              </a:rPr>
              <a:t>/</a:t>
            </a:r>
            <a:r>
              <a:rPr lang="en-GB" sz="1400" dirty="0" err="1">
                <a:latin typeface="+mn-lt"/>
              </a:rPr>
              <a:t>carditic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získáte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přesnější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výsledky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než</a:t>
            </a:r>
            <a:r>
              <a:rPr lang="en-GB" sz="1400" dirty="0">
                <a:latin typeface="+mn-lt"/>
              </a:rPr>
              <a:t> cardi*.</a:t>
            </a:r>
            <a:r>
              <a:rPr lang="cs-CZ" sz="1400" dirty="0">
                <a:latin typeface="+mn-lt"/>
              </a:rPr>
              <a:t>)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1400" b="1" dirty="0" err="1">
                <a:latin typeface="+mn-lt"/>
              </a:rPr>
              <a:t>Použili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jste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fráze</a:t>
            </a:r>
            <a:r>
              <a:rPr lang="en-GB" sz="1400" b="1" dirty="0">
                <a:latin typeface="+mn-lt"/>
              </a:rPr>
              <a:t>? </a:t>
            </a:r>
            <a:r>
              <a:rPr lang="en-GB" sz="1400" dirty="0" err="1">
                <a:latin typeface="+mn-lt"/>
              </a:rPr>
              <a:t>Zvažte</a:t>
            </a:r>
            <a:r>
              <a:rPr lang="en-GB" sz="1400" dirty="0">
                <a:latin typeface="+mn-lt"/>
              </a:rPr>
              <a:t>, </a:t>
            </a:r>
            <a:r>
              <a:rPr lang="en-GB" sz="1400" dirty="0" err="1">
                <a:latin typeface="+mn-lt"/>
              </a:rPr>
              <a:t>zda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místo</a:t>
            </a:r>
            <a:r>
              <a:rPr lang="en-GB" sz="1400" dirty="0">
                <a:latin typeface="+mn-lt"/>
              </a:rPr>
              <a:t> toho </a:t>
            </a:r>
            <a:r>
              <a:rPr lang="en-GB" sz="1400" dirty="0" err="1">
                <a:latin typeface="+mn-lt"/>
              </a:rPr>
              <a:t>nepoužít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operátor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blízkosti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nebo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jej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změnit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kombinaci</a:t>
            </a:r>
            <a:r>
              <a:rPr lang="en-GB" sz="1400" dirty="0">
                <a:latin typeface="+mn-lt"/>
              </a:rPr>
              <a:t> AND.</a:t>
            </a:r>
            <a:endParaRPr lang="cs-CZ" sz="1400" dirty="0">
              <a:latin typeface="+mn-lt"/>
            </a:endParaRP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1400" dirty="0" err="1">
                <a:latin typeface="+mn-lt"/>
              </a:rPr>
              <a:t>Vyhledávejte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pouze</a:t>
            </a:r>
            <a:r>
              <a:rPr lang="en-GB" sz="1400" dirty="0">
                <a:latin typeface="+mn-lt"/>
              </a:rPr>
              <a:t> v </a:t>
            </a:r>
            <a:r>
              <a:rPr lang="en-GB" sz="1400" dirty="0" err="1">
                <a:latin typeface="+mn-lt"/>
              </a:rPr>
              <a:t>konkrétních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polích</a:t>
            </a:r>
            <a:r>
              <a:rPr lang="en-GB" sz="1400" dirty="0">
                <a:latin typeface="+mn-lt"/>
              </a:rPr>
              <a:t> (</a:t>
            </a:r>
            <a:r>
              <a:rPr lang="en-GB" sz="1400" dirty="0" err="1">
                <a:latin typeface="+mn-lt"/>
              </a:rPr>
              <a:t>všechna</a:t>
            </a:r>
            <a:r>
              <a:rPr lang="en-GB" sz="1400" dirty="0">
                <a:latin typeface="+mn-lt"/>
              </a:rPr>
              <a:t> pole vs. </a:t>
            </a:r>
            <a:r>
              <a:rPr lang="en-GB" sz="1400" dirty="0" err="1">
                <a:latin typeface="+mn-lt"/>
              </a:rPr>
              <a:t>název</a:t>
            </a:r>
            <a:r>
              <a:rPr lang="en-GB" sz="1400" dirty="0">
                <a:latin typeface="+mn-lt"/>
              </a:rPr>
              <a:t>/</a:t>
            </a:r>
            <a:r>
              <a:rPr lang="en-GB" sz="1400" dirty="0" err="1">
                <a:latin typeface="+mn-lt"/>
              </a:rPr>
              <a:t>abstrakt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nebo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předmětové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heslo</a:t>
            </a:r>
            <a:r>
              <a:rPr lang="en-GB" sz="1400" dirty="0">
                <a:latin typeface="+mn-lt"/>
              </a:rPr>
              <a:t>)</a:t>
            </a:r>
            <a:endParaRPr lang="cs-CZ" sz="1400" dirty="0">
              <a:latin typeface="+mn-lt"/>
            </a:endParaRP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1400" dirty="0" err="1">
                <a:latin typeface="+mn-lt"/>
              </a:rPr>
              <a:t>Zvažte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použití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filtru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vhodného</a:t>
            </a:r>
            <a:r>
              <a:rPr lang="en-GB" sz="1400" dirty="0">
                <a:latin typeface="+mn-lt"/>
              </a:rPr>
              <a:t> pro </a:t>
            </a:r>
            <a:r>
              <a:rPr lang="en-GB" sz="1400" dirty="0" err="1">
                <a:latin typeface="+mn-lt"/>
              </a:rPr>
              <a:t>vaše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téma</a:t>
            </a:r>
            <a:r>
              <a:rPr lang="en-GB" sz="1400" dirty="0">
                <a:latin typeface="+mn-lt"/>
              </a:rPr>
              <a:t> (</a:t>
            </a:r>
            <a:r>
              <a:rPr lang="en-GB" sz="1400" dirty="0" err="1">
                <a:latin typeface="+mn-lt"/>
              </a:rPr>
              <a:t>tj</a:t>
            </a:r>
            <a:r>
              <a:rPr lang="en-GB" sz="1400" dirty="0">
                <a:latin typeface="+mn-lt"/>
              </a:rPr>
              <a:t>. x: </a:t>
            </a:r>
            <a:r>
              <a:rPr lang="en-GB" sz="1400" dirty="0" err="1">
                <a:latin typeface="+mn-lt"/>
              </a:rPr>
              <a:t>typ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studie</a:t>
            </a:r>
            <a:r>
              <a:rPr lang="en-GB" sz="1400" dirty="0">
                <a:latin typeface="+mn-lt"/>
              </a:rPr>
              <a:t>).</a:t>
            </a:r>
            <a:br>
              <a:rPr lang="en-GB" sz="1400" dirty="0">
                <a:latin typeface="+mn-lt"/>
              </a:rPr>
            </a:br>
            <a:endParaRPr lang="en-GB" sz="1400" dirty="0"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DD4E328-FE07-1576-083F-FD9B9BFAD6F7}"/>
              </a:ext>
            </a:extLst>
          </p:cNvPr>
          <p:cNvSpPr txBox="1"/>
          <p:nvPr/>
        </p:nvSpPr>
        <p:spPr>
          <a:xfrm>
            <a:off x="500345" y="5124605"/>
            <a:ext cx="5190563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 err="1"/>
              <a:t>Mnoho</a:t>
            </a:r>
            <a:r>
              <a:rPr lang="en-GB" sz="1400" dirty="0"/>
              <a:t> </a:t>
            </a:r>
            <a:r>
              <a:rPr lang="en-GB" sz="1400" dirty="0" err="1"/>
              <a:t>databází</a:t>
            </a:r>
            <a:r>
              <a:rPr lang="en-GB" sz="1400" dirty="0"/>
              <a:t> </a:t>
            </a:r>
            <a:r>
              <a:rPr lang="en-GB" sz="1400" dirty="0" err="1"/>
              <a:t>má</a:t>
            </a:r>
            <a:r>
              <a:rPr lang="en-GB" sz="1400" dirty="0"/>
              <a:t> k </a:t>
            </a:r>
            <a:r>
              <a:rPr lang="en-GB" sz="1400" dirty="0" err="1"/>
              <a:t>dispozici</a:t>
            </a:r>
            <a:r>
              <a:rPr lang="en-GB" sz="1400" dirty="0"/>
              <a:t> </a:t>
            </a:r>
            <a:r>
              <a:rPr lang="en-GB" sz="1400" dirty="0" err="1"/>
              <a:t>limitní</a:t>
            </a:r>
            <a:r>
              <a:rPr lang="en-GB" sz="1400" dirty="0"/>
              <a:t> </a:t>
            </a:r>
            <a:r>
              <a:rPr lang="en-GB" sz="1400" dirty="0" err="1"/>
              <a:t>funkce</a:t>
            </a:r>
            <a:r>
              <a:rPr lang="en-GB" sz="1400" dirty="0"/>
              <a:t>, </a:t>
            </a:r>
            <a:r>
              <a:rPr lang="en-GB" sz="1400" dirty="0" err="1"/>
              <a:t>jako</a:t>
            </a:r>
            <a:r>
              <a:rPr lang="en-GB" sz="1400" dirty="0"/>
              <a:t> </a:t>
            </a:r>
            <a:r>
              <a:rPr lang="cs-CZ" sz="1400" dirty="0"/>
              <a:t>tato</a:t>
            </a:r>
            <a:r>
              <a:rPr lang="en-GB" sz="1400" dirty="0"/>
              <a:t> z </a:t>
            </a:r>
            <a:r>
              <a:rPr lang="en-GB" sz="1400" dirty="0" err="1"/>
              <a:t>databáze</a:t>
            </a:r>
            <a:r>
              <a:rPr lang="en-GB" sz="1400" dirty="0"/>
              <a:t> Ovid Medline. Tyto </a:t>
            </a:r>
            <a:r>
              <a:rPr lang="en-GB" sz="1400" dirty="0" err="1"/>
              <a:t>funkce</a:t>
            </a:r>
            <a:r>
              <a:rPr lang="en-GB" sz="1400" dirty="0"/>
              <a:t> </a:t>
            </a:r>
            <a:r>
              <a:rPr lang="en-GB" sz="1400" dirty="0" err="1"/>
              <a:t>snadno</a:t>
            </a:r>
            <a:r>
              <a:rPr lang="en-GB" sz="1400" dirty="0"/>
              <a:t> </a:t>
            </a:r>
            <a:r>
              <a:rPr lang="en-GB" sz="1400" dirty="0" err="1"/>
              <a:t>omezí</a:t>
            </a:r>
            <a:r>
              <a:rPr lang="en-GB" sz="1400" dirty="0"/>
              <a:t> </a:t>
            </a:r>
            <a:r>
              <a:rPr lang="en-GB" sz="1400" dirty="0" err="1"/>
              <a:t>vyhledávání</a:t>
            </a:r>
            <a:r>
              <a:rPr lang="en-GB" sz="1400" dirty="0"/>
              <a:t> </a:t>
            </a:r>
            <a:r>
              <a:rPr lang="en-GB" sz="1400" dirty="0" err="1"/>
              <a:t>podle</a:t>
            </a:r>
            <a:r>
              <a:rPr lang="en-GB" sz="1400" dirty="0"/>
              <a:t> </a:t>
            </a:r>
            <a:r>
              <a:rPr lang="en-GB" sz="1400" dirty="0" err="1"/>
              <a:t>roku</a:t>
            </a:r>
            <a:r>
              <a:rPr lang="en-GB" sz="1400" dirty="0"/>
              <a:t> </a:t>
            </a:r>
            <a:r>
              <a:rPr lang="en-GB" sz="1400" dirty="0" err="1"/>
              <a:t>vydání</a:t>
            </a:r>
            <a:r>
              <a:rPr lang="en-GB" sz="1400" dirty="0"/>
              <a:t>, </a:t>
            </a:r>
            <a:r>
              <a:rPr lang="en-GB" sz="1400" dirty="0" err="1"/>
              <a:t>jazyka</a:t>
            </a:r>
            <a:r>
              <a:rPr lang="en-GB" sz="1400" dirty="0"/>
              <a:t>, </a:t>
            </a:r>
            <a:r>
              <a:rPr lang="en-GB" sz="1400" dirty="0" err="1"/>
              <a:t>formátu</a:t>
            </a:r>
            <a:r>
              <a:rPr lang="en-GB" sz="1400" dirty="0"/>
              <a:t> </a:t>
            </a:r>
            <a:r>
              <a:rPr lang="en-GB" sz="1400" dirty="0" err="1"/>
              <a:t>publikace</a:t>
            </a:r>
            <a:r>
              <a:rPr lang="en-GB" sz="1400" dirty="0"/>
              <a:t>, </a:t>
            </a:r>
            <a:r>
              <a:rPr lang="en-GB" sz="1400" dirty="0" err="1"/>
              <a:t>věkových</a:t>
            </a:r>
            <a:r>
              <a:rPr lang="en-GB" sz="1400" dirty="0"/>
              <a:t> </a:t>
            </a:r>
            <a:r>
              <a:rPr lang="en-GB" sz="1400" dirty="0" err="1"/>
              <a:t>skupin</a:t>
            </a:r>
            <a:r>
              <a:rPr lang="en-GB" sz="1400" dirty="0"/>
              <a:t> </a:t>
            </a:r>
            <a:r>
              <a:rPr lang="en-GB" sz="1400" dirty="0" err="1"/>
              <a:t>atd</a:t>
            </a:r>
            <a:r>
              <a:rPr lang="en-GB" sz="1400" dirty="0"/>
              <a:t>. </a:t>
            </a:r>
            <a:r>
              <a:rPr lang="en-GB" sz="1400" dirty="0" err="1"/>
              <a:t>Při</a:t>
            </a:r>
            <a:r>
              <a:rPr lang="en-GB" sz="1400" dirty="0"/>
              <a:t> </a:t>
            </a:r>
            <a:r>
              <a:rPr lang="en-GB" sz="1400" dirty="0" err="1"/>
              <a:t>komplexním</a:t>
            </a:r>
            <a:r>
              <a:rPr lang="en-GB" sz="1400" dirty="0"/>
              <a:t> </a:t>
            </a:r>
            <a:r>
              <a:rPr lang="en-GB" sz="1400" dirty="0" err="1"/>
              <a:t>systematickém</a:t>
            </a:r>
            <a:r>
              <a:rPr lang="en-GB" sz="1400" dirty="0"/>
              <a:t> </a:t>
            </a:r>
            <a:r>
              <a:rPr lang="en-GB" sz="1400" dirty="0" err="1"/>
              <a:t>vyhledávání</a:t>
            </a:r>
            <a:r>
              <a:rPr lang="en-GB" sz="1400" dirty="0"/>
              <a:t> by </a:t>
            </a:r>
            <a:r>
              <a:rPr lang="en-GB" sz="1400" dirty="0" err="1"/>
              <a:t>však</a:t>
            </a:r>
            <a:r>
              <a:rPr lang="en-GB" sz="1400" dirty="0"/>
              <a:t> </a:t>
            </a:r>
            <a:r>
              <a:rPr lang="en-GB" sz="1400" dirty="0" err="1"/>
              <a:t>měly</a:t>
            </a:r>
            <a:r>
              <a:rPr lang="en-GB" sz="1400" dirty="0"/>
              <a:t>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používány</a:t>
            </a:r>
            <a:r>
              <a:rPr lang="en-GB" sz="1400" dirty="0"/>
              <a:t> </a:t>
            </a:r>
            <a:r>
              <a:rPr lang="en-GB" sz="1400" dirty="0" err="1"/>
              <a:t>opatrně</a:t>
            </a:r>
            <a:r>
              <a:rPr lang="en-GB" sz="1400" dirty="0"/>
              <a:t> a </a:t>
            </a:r>
            <a:r>
              <a:rPr lang="en-GB" sz="1400" dirty="0" err="1"/>
              <a:t>nejlépe</a:t>
            </a:r>
            <a:r>
              <a:rPr lang="en-GB" sz="1400" dirty="0"/>
              <a:t> </a:t>
            </a:r>
            <a:r>
              <a:rPr lang="en-GB" sz="1400" dirty="0" err="1"/>
              <a:t>vůbec</a:t>
            </a:r>
            <a:r>
              <a:rPr lang="en-GB" sz="1400" dirty="0"/>
              <a:t>, aby </a:t>
            </a:r>
            <a:r>
              <a:rPr lang="en-GB" sz="1400" dirty="0" err="1"/>
              <a:t>nedošlo</a:t>
            </a:r>
            <a:r>
              <a:rPr lang="en-GB" sz="1400" dirty="0"/>
              <a:t> k </a:t>
            </a:r>
            <a:r>
              <a:rPr lang="en-GB" sz="1400" dirty="0" err="1"/>
              <a:t>vyloučení</a:t>
            </a:r>
            <a:r>
              <a:rPr lang="en-GB" sz="1400" dirty="0"/>
              <a:t> </a:t>
            </a:r>
            <a:r>
              <a:rPr lang="en-GB" sz="1400" dirty="0" err="1"/>
              <a:t>případné</a:t>
            </a:r>
            <a:r>
              <a:rPr lang="en-GB" sz="1400" dirty="0"/>
              <a:t> </a:t>
            </a:r>
            <a:r>
              <a:rPr lang="en-GB" sz="1400" dirty="0" err="1"/>
              <a:t>relevantní</a:t>
            </a:r>
            <a:r>
              <a:rPr lang="en-GB" sz="1400" dirty="0"/>
              <a:t> </a:t>
            </a:r>
            <a:r>
              <a:rPr lang="en-GB" sz="1400" dirty="0" err="1"/>
              <a:t>studie</a:t>
            </a:r>
            <a:r>
              <a:rPr lang="en-GB" sz="1400" dirty="0"/>
              <a:t>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8F0DBFB-8D26-0633-3375-60CEFD3A2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294" y="4713830"/>
            <a:ext cx="5762625" cy="195262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CD405C05-FC1F-88B1-FFCF-009052DA2EA8}"/>
              </a:ext>
            </a:extLst>
          </p:cNvPr>
          <p:cNvSpPr txBox="1"/>
          <p:nvPr/>
        </p:nvSpPr>
        <p:spPr>
          <a:xfrm>
            <a:off x="2339788" y="6582820"/>
            <a:ext cx="71090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/>
              <a:t>Vyhledávání</a:t>
            </a:r>
            <a:r>
              <a:rPr lang="en-GB" sz="1400" dirty="0"/>
              <a:t> </a:t>
            </a:r>
            <a:r>
              <a:rPr lang="en-GB" sz="1400" dirty="0" err="1"/>
              <a:t>literatury</a:t>
            </a:r>
            <a:r>
              <a:rPr lang="en-GB" sz="1400" dirty="0"/>
              <a:t> v </a:t>
            </a:r>
            <a:r>
              <a:rPr lang="en-GB" sz="1400" dirty="0" err="1"/>
              <a:t>kostce</a:t>
            </a:r>
            <a:r>
              <a:rPr lang="cs-CZ" sz="1400" dirty="0"/>
              <a:t> (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McMaster University </a:t>
            </a:r>
            <a:r>
              <a:rPr lang="cs-CZ" sz="1400" dirty="0">
                <a:solidFill>
                  <a:srgbClr val="2D3B45"/>
                </a:solidFill>
                <a:latin typeface="Lato Extended"/>
              </a:rPr>
              <a:t>)</a:t>
            </a:r>
            <a:r>
              <a:rPr lang="cs-CZ" sz="1400" dirty="0"/>
              <a:t>: </a:t>
            </a:r>
            <a:r>
              <a:rPr lang="en-GB" sz="1400" dirty="0"/>
              <a:t>https://youtu.be/Ed7EswsnEbM</a:t>
            </a:r>
          </a:p>
        </p:txBody>
      </p:sp>
    </p:spTree>
    <p:extLst>
      <p:ext uri="{BB962C8B-B14F-4D97-AF65-F5344CB8AC3E}">
        <p14:creationId xmlns:p14="http://schemas.microsoft.com/office/powerpoint/2010/main" val="1459430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94DE0C-754E-B985-F219-82B3996233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306164-A064-3EC8-66B1-571FEEAAB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4AC5C0-899A-6DDE-0FF2-6FC91C8E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2212"/>
            <a:ext cx="10753200" cy="451576"/>
          </a:xfrm>
        </p:spPr>
        <p:txBody>
          <a:bodyPr/>
          <a:lstStyle/>
          <a:p>
            <a:r>
              <a:rPr lang="cs-CZ" dirty="0"/>
              <a:t>Slovníky pojmů - tezaury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55ABC4-6411-0254-ACA2-9B59973F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9" y="1066800"/>
            <a:ext cx="10753200" cy="528021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GB" sz="1600" b="1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Tezaurus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–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řízený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slovník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klíčových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slov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955800" indent="-342900" algn="just">
              <a:lnSpc>
                <a:spcPct val="100000"/>
              </a:lnSpc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Používají</a:t>
            </a:r>
            <a:r>
              <a:rPr lang="cs-CZ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vytváření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obsahu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dokumentu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955800" indent="-342900" algn="just">
              <a:lnSpc>
                <a:spcPct val="100000"/>
              </a:lnSpc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zachycuje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podřazenost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nadřazenost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synonyma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mezi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termíny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955800" indent="-342900" algn="just">
              <a:lnSpc>
                <a:spcPct val="100000"/>
              </a:lnSpc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Jednotlivé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termíny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tzv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deskriptory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1600" b="1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MeSH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– Medical Subject Headings 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612900" indent="-179388" algn="just">
              <a:lnSpc>
                <a:spcPct val="100000"/>
              </a:lnSpc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nejvyužívanější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tezaurus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medicíně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ošetřovatelství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612900" indent="-179388" algn="just">
              <a:lnSpc>
                <a:spcPct val="100000"/>
              </a:lnSpc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obsahuje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termíny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biomedicíny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průběžně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aktualizován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612900" indent="-179388" algn="just">
              <a:lnSpc>
                <a:spcPct val="100000"/>
              </a:lnSpc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Využívá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zpracování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vyhledávání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dokumentů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(viz: </a:t>
            </a:r>
            <a:r>
              <a:rPr lang="en-GB" sz="1600" b="0" i="0" u="none" strike="noStrike" dirty="0">
                <a:solidFill>
                  <a:srgbClr val="002776"/>
                </a:solidFill>
                <a:effectLst/>
                <a:latin typeface="Open Sans" panose="020B0606030504020204" pitchFamily="34" charset="0"/>
                <a:hlinkClick r:id="rId2"/>
              </a:rPr>
              <a:t>https://www.nlm.nih.gov/mesh/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).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612900" indent="-179388" algn="just">
              <a:lnSpc>
                <a:spcPct val="100000"/>
              </a:lnSpc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přímé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vyhledávání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stromově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uspořádaných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větvení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pojmů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vhodné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využít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přímo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odkaz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 </a:t>
            </a:r>
            <a:r>
              <a:rPr lang="en-GB" sz="1600" b="0" i="0" u="none" strike="noStrike" dirty="0">
                <a:solidFill>
                  <a:srgbClr val="002776"/>
                </a:solidFill>
                <a:effectLst/>
                <a:latin typeface="Open Sans" panose="020B0606030504020204" pitchFamily="34" charset="0"/>
                <a:hlinkClick r:id="rId3"/>
              </a:rPr>
              <a:t>https://meshb.nlm.nih.gov/search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Byl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vytvořen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tezaurus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PubMed,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aktuálně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používá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pro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Cochrane.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1600" b="1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Emtree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–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tezaurus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Embase,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přičemž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zahrnuje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všechny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MeSH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termíny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612900" indent="-179388" algn="just">
              <a:lnSpc>
                <a:spcPct val="100000"/>
              </a:lnSpc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dvakrát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rozsáhlejší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než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MeSH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vyhledávání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poměrně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náročnější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nelze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doporučit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jedince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bez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zkušeností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oblasti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klinické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praxe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612900" indent="-179388" algn="just">
              <a:lnSpc>
                <a:spcPct val="100000"/>
              </a:lnSpc>
            </a:pPr>
            <a:endParaRPr lang="en-GB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1600" b="1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CINAHL Subject Heading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–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vlastní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řízený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slovník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této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2868613" indent="-179388" algn="just">
              <a:lnSpc>
                <a:spcPct val="100000"/>
              </a:lnSpc>
              <a:tabLst>
                <a:tab pos="2779713" algn="l"/>
              </a:tabLst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dodržuje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strukturu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MeSH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termínů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endParaRPr lang="cs-CZ" sz="1600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pPr marL="2868613" indent="-179388" algn="just">
              <a:lnSpc>
                <a:spcPct val="100000"/>
              </a:lnSpc>
              <a:tabLst>
                <a:tab pos="2779713" algn="l"/>
              </a:tabLst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zároveň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reflektuje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terminologii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ošetřovatelství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příbuzných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oborech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br>
              <a:rPr lang="cs-CZ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</a:b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zaměřena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79287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01A392-81C2-8BAB-A755-1EEB49006D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C6455B-7EF9-7EA3-1458-D3B1FA888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C088F8-72B0-B01B-A003-B9E00F2F5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6942"/>
            <a:ext cx="10753200" cy="451576"/>
          </a:xfrm>
        </p:spPr>
        <p:txBody>
          <a:bodyPr/>
          <a:lstStyle/>
          <a:p>
            <a:r>
              <a:rPr lang="cs-CZ" dirty="0"/>
              <a:t>Databáze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7504EA-5225-9736-93E2-78F01F295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956897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 err="1"/>
              <a:t>Databáze</a:t>
            </a:r>
            <a:r>
              <a:rPr lang="en-GB" sz="2000" dirty="0"/>
              <a:t> </a:t>
            </a:r>
            <a:r>
              <a:rPr lang="en-GB" sz="2000" dirty="0" err="1"/>
              <a:t>literatury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našimi</a:t>
            </a:r>
            <a:r>
              <a:rPr lang="en-GB" sz="2000" dirty="0"/>
              <a:t> </a:t>
            </a:r>
            <a:r>
              <a:rPr lang="en-GB" sz="2000" dirty="0" err="1"/>
              <a:t>zdroji</a:t>
            </a:r>
            <a:r>
              <a:rPr lang="en-GB" sz="2000" dirty="0"/>
              <a:t> pro </a:t>
            </a:r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poznatků</a:t>
            </a:r>
            <a:r>
              <a:rPr lang="en-GB" sz="2000" dirty="0"/>
              <a:t> </a:t>
            </a:r>
            <a:r>
              <a:rPr lang="en-GB" sz="2000" dirty="0" err="1"/>
              <a:t>založených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výzkumu</a:t>
            </a:r>
            <a:r>
              <a:rPr lang="en-GB" sz="2000" dirty="0"/>
              <a:t>.</a:t>
            </a:r>
            <a:br>
              <a:rPr lang="en-GB" sz="2000" dirty="0"/>
            </a:br>
            <a:r>
              <a:rPr lang="en-GB" sz="2000" dirty="0" err="1"/>
              <a:t>Všechny</a:t>
            </a:r>
            <a:r>
              <a:rPr lang="en-GB" sz="2000" dirty="0"/>
              <a:t> </a:t>
            </a:r>
            <a:r>
              <a:rPr lang="en-GB" sz="2000" dirty="0" err="1"/>
              <a:t>databáze</a:t>
            </a:r>
            <a:r>
              <a:rPr lang="en-GB" sz="2000" dirty="0"/>
              <a:t> </a:t>
            </a:r>
            <a:r>
              <a:rPr lang="en-GB" sz="2000" dirty="0" err="1"/>
              <a:t>mají</a:t>
            </a:r>
            <a:r>
              <a:rPr lang="en-GB" sz="2000" dirty="0"/>
              <a:t> </a:t>
            </a:r>
            <a:r>
              <a:rPr lang="en-GB" sz="2000" dirty="0" err="1"/>
              <a:t>specifický</a:t>
            </a:r>
            <a:r>
              <a:rPr lang="en-GB" sz="2000" dirty="0"/>
              <a:t> </a:t>
            </a:r>
            <a:r>
              <a:rPr lang="en-GB" sz="2000" dirty="0" err="1"/>
              <a:t>profil</a:t>
            </a:r>
            <a:r>
              <a:rPr lang="en-GB" sz="2000" dirty="0"/>
              <a:t> </a:t>
            </a:r>
            <a:r>
              <a:rPr lang="en-GB" sz="2000" dirty="0" err="1"/>
              <a:t>pokrytí</a:t>
            </a:r>
            <a:r>
              <a:rPr lang="en-GB" sz="2000" dirty="0"/>
              <a:t>, </a:t>
            </a:r>
            <a:r>
              <a:rPr lang="en-GB" sz="2000" dirty="0" err="1"/>
              <a:t>který</a:t>
            </a:r>
            <a:r>
              <a:rPr lang="en-GB" sz="2000" dirty="0"/>
              <a:t> </a:t>
            </a:r>
            <a:r>
              <a:rPr lang="en-GB" sz="2000" dirty="0" err="1"/>
              <a:t>rozhoduje</a:t>
            </a:r>
            <a:r>
              <a:rPr lang="en-GB" sz="2000" dirty="0"/>
              <a:t> o tom, </a:t>
            </a:r>
            <a:r>
              <a:rPr lang="en-GB" sz="2000" dirty="0" err="1"/>
              <a:t>jaké</a:t>
            </a:r>
            <a:r>
              <a:rPr lang="en-GB" sz="2000" dirty="0"/>
              <a:t> </a:t>
            </a:r>
            <a:r>
              <a:rPr lang="en-GB" sz="2000" dirty="0" err="1"/>
              <a:t>informace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v </a:t>
            </a:r>
            <a:r>
              <a:rPr lang="en-GB" sz="2000" dirty="0" err="1"/>
              <a:t>nich</a:t>
            </a:r>
            <a:r>
              <a:rPr lang="en-GB" sz="2000" dirty="0"/>
              <a:t> </a:t>
            </a:r>
            <a:r>
              <a:rPr lang="en-GB" sz="2000" dirty="0" err="1"/>
              <a:t>obsaženy</a:t>
            </a:r>
            <a:r>
              <a:rPr lang="en-GB" sz="2000" dirty="0"/>
              <a:t>.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Databáze</a:t>
            </a:r>
            <a:r>
              <a:rPr lang="en-GB" sz="2000" dirty="0"/>
              <a:t> </a:t>
            </a:r>
            <a:r>
              <a:rPr lang="en-GB" sz="2000" dirty="0" err="1"/>
              <a:t>obsahují</a:t>
            </a:r>
            <a:r>
              <a:rPr lang="en-GB" sz="2000" dirty="0"/>
              <a:t> metadata o </a:t>
            </a:r>
            <a:r>
              <a:rPr lang="en-GB" sz="2000" dirty="0" err="1"/>
              <a:t>dokumentech</a:t>
            </a:r>
            <a:r>
              <a:rPr lang="en-GB" sz="2000" dirty="0"/>
              <a:t>. Tato metadata (</a:t>
            </a:r>
            <a:r>
              <a:rPr lang="en-GB" sz="2000" dirty="0" err="1"/>
              <a:t>název</a:t>
            </a:r>
            <a:r>
              <a:rPr lang="en-GB" sz="2000" dirty="0"/>
              <a:t>, </a:t>
            </a:r>
            <a:r>
              <a:rPr lang="en-GB" sz="2000" dirty="0" err="1"/>
              <a:t>abstrakt</a:t>
            </a:r>
            <a:r>
              <a:rPr lang="en-GB" sz="2000" dirty="0"/>
              <a:t>, </a:t>
            </a:r>
            <a:r>
              <a:rPr lang="en-GB" sz="2000" dirty="0" err="1"/>
              <a:t>autor</a:t>
            </a:r>
            <a:r>
              <a:rPr lang="en-GB" sz="2000" dirty="0"/>
              <a:t>, </a:t>
            </a:r>
            <a:r>
              <a:rPr lang="en-GB" sz="2000" dirty="0" err="1"/>
              <a:t>klíčové</a:t>
            </a:r>
            <a:r>
              <a:rPr lang="en-GB" sz="2000" dirty="0"/>
              <a:t> </a:t>
            </a:r>
            <a:r>
              <a:rPr lang="en-GB" sz="2000" dirty="0" err="1"/>
              <a:t>slovo</a:t>
            </a:r>
            <a:r>
              <a:rPr lang="en-GB" sz="2000" dirty="0"/>
              <a:t> </a:t>
            </a:r>
            <a:r>
              <a:rPr lang="en-GB" sz="2000" dirty="0" err="1"/>
              <a:t>aj</a:t>
            </a:r>
            <a:r>
              <a:rPr lang="en-GB" sz="2000" dirty="0"/>
              <a:t>. ) </a:t>
            </a:r>
            <a:r>
              <a:rPr lang="en-GB" sz="2000" dirty="0" err="1"/>
              <a:t>využíváme</a:t>
            </a:r>
            <a:r>
              <a:rPr lang="en-GB" sz="2000" dirty="0"/>
              <a:t> pro </a:t>
            </a:r>
            <a:r>
              <a:rPr lang="en-GB" sz="2000" dirty="0" err="1"/>
              <a:t>vyhledávání</a:t>
            </a:r>
            <a:r>
              <a:rPr lang="en-GB" sz="2000" dirty="0"/>
              <a:t>.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Databáze</a:t>
            </a:r>
            <a:r>
              <a:rPr lang="en-GB" sz="2000" dirty="0"/>
              <a:t> </a:t>
            </a:r>
            <a:r>
              <a:rPr lang="en-GB" sz="2000" dirty="0" err="1"/>
              <a:t>literatury</a:t>
            </a:r>
            <a:r>
              <a:rPr lang="en-GB" sz="2000" dirty="0"/>
              <a:t> je </a:t>
            </a:r>
            <a:r>
              <a:rPr lang="en-GB" sz="2000" dirty="0" err="1"/>
              <a:t>zdrojem</a:t>
            </a:r>
            <a:r>
              <a:rPr lang="en-GB" sz="2000" dirty="0"/>
              <a:t> pro </a:t>
            </a:r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poznatků</a:t>
            </a:r>
            <a:r>
              <a:rPr lang="en-GB" sz="2000" dirty="0"/>
              <a:t> </a:t>
            </a:r>
            <a:r>
              <a:rPr lang="en-GB" sz="2000" dirty="0" err="1"/>
              <a:t>založených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výzkumu</a:t>
            </a:r>
            <a:r>
              <a:rPr lang="en-GB" sz="2000" dirty="0"/>
              <a:t>. </a:t>
            </a:r>
            <a:r>
              <a:rPr lang="en-GB" sz="2000" dirty="0" err="1"/>
              <a:t>Všechny</a:t>
            </a:r>
            <a:r>
              <a:rPr lang="en-GB" sz="2000" dirty="0"/>
              <a:t> </a:t>
            </a:r>
            <a:r>
              <a:rPr lang="en-GB" sz="2000" dirty="0" err="1"/>
              <a:t>databáze</a:t>
            </a:r>
            <a:r>
              <a:rPr lang="en-GB" sz="2000" dirty="0"/>
              <a:t> </a:t>
            </a:r>
            <a:r>
              <a:rPr lang="en-GB" sz="2000" dirty="0" err="1"/>
              <a:t>mají</a:t>
            </a:r>
            <a:r>
              <a:rPr lang="en-GB" sz="2000" dirty="0"/>
              <a:t> </a:t>
            </a:r>
            <a:r>
              <a:rPr lang="en-GB" sz="2000" dirty="0" err="1"/>
              <a:t>specifický</a:t>
            </a:r>
            <a:r>
              <a:rPr lang="en-GB" sz="2000" dirty="0"/>
              <a:t> </a:t>
            </a:r>
            <a:r>
              <a:rPr lang="en-GB" sz="2000" dirty="0" err="1"/>
              <a:t>profil</a:t>
            </a:r>
            <a:r>
              <a:rPr lang="en-GB" sz="2000" dirty="0"/>
              <a:t> </a:t>
            </a:r>
            <a:r>
              <a:rPr lang="en-GB" sz="2000" dirty="0" err="1"/>
              <a:t>pokrytí</a:t>
            </a:r>
            <a:r>
              <a:rPr lang="en-GB" sz="2000" dirty="0"/>
              <a:t>, </a:t>
            </a:r>
            <a:r>
              <a:rPr lang="en-GB" sz="2000" dirty="0" err="1"/>
              <a:t>který</a:t>
            </a:r>
            <a:r>
              <a:rPr lang="en-GB" sz="2000" dirty="0"/>
              <a:t> je </a:t>
            </a:r>
            <a:r>
              <a:rPr lang="en-GB" sz="2000" dirty="0" err="1"/>
              <a:t>rozhodující</a:t>
            </a:r>
            <a:r>
              <a:rPr lang="en-GB" sz="2000" dirty="0"/>
              <a:t> pro to, </a:t>
            </a:r>
            <a:r>
              <a:rPr lang="en-GB" sz="2000" dirty="0" err="1"/>
              <a:t>jaké</a:t>
            </a:r>
            <a:r>
              <a:rPr lang="en-GB" sz="2000" dirty="0"/>
              <a:t> </a:t>
            </a:r>
            <a:r>
              <a:rPr lang="en-GB" sz="2000" dirty="0" err="1"/>
              <a:t>informace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v </a:t>
            </a:r>
            <a:r>
              <a:rPr lang="en-GB" sz="2000" dirty="0" err="1"/>
              <a:t>nich</a:t>
            </a:r>
            <a:r>
              <a:rPr lang="en-GB" sz="2000" dirty="0"/>
              <a:t> </a:t>
            </a:r>
            <a:r>
              <a:rPr lang="en-GB" sz="2000" dirty="0" err="1"/>
              <a:t>obsaženy</a:t>
            </a:r>
            <a:r>
              <a:rPr lang="en-GB" sz="2000" dirty="0"/>
              <a:t>. Vždy </a:t>
            </a:r>
            <a:r>
              <a:rPr lang="en-GB" sz="2000" dirty="0" err="1"/>
              <a:t>byste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měli</a:t>
            </a:r>
            <a:r>
              <a:rPr lang="en-GB" sz="2000" dirty="0"/>
              <a:t> </a:t>
            </a:r>
            <a:r>
              <a:rPr lang="en-GB" sz="2000" dirty="0" err="1"/>
              <a:t>zkontrolovat</a:t>
            </a:r>
            <a:r>
              <a:rPr lang="en-GB" sz="2000" dirty="0"/>
              <a:t> </a:t>
            </a:r>
            <a:r>
              <a:rPr lang="en-GB" sz="2000" dirty="0" err="1"/>
              <a:t>politiku</a:t>
            </a:r>
            <a:r>
              <a:rPr lang="en-GB" sz="2000" dirty="0"/>
              <a:t> </a:t>
            </a:r>
            <a:r>
              <a:rPr lang="en-GB" sz="2000" dirty="0" err="1"/>
              <a:t>pokrytí</a:t>
            </a:r>
            <a:r>
              <a:rPr lang="en-GB" sz="2000" dirty="0"/>
              <a:t> </a:t>
            </a:r>
            <a:r>
              <a:rPr lang="en-GB" sz="2000" dirty="0" err="1"/>
              <a:t>databází</a:t>
            </a:r>
            <a:r>
              <a:rPr lang="en-GB" sz="2000" dirty="0"/>
              <a:t>, </a:t>
            </a:r>
            <a:r>
              <a:rPr lang="en-GB" sz="2000" dirty="0" err="1"/>
              <a:t>abyste</a:t>
            </a:r>
            <a:r>
              <a:rPr lang="en-GB" sz="2000" dirty="0"/>
              <a:t> </a:t>
            </a:r>
            <a:r>
              <a:rPr lang="en-GB" sz="2000" dirty="0" err="1"/>
              <a:t>měli</a:t>
            </a:r>
            <a:r>
              <a:rPr lang="en-GB" sz="2000" dirty="0"/>
              <a:t> </a:t>
            </a:r>
            <a:r>
              <a:rPr lang="en-GB" sz="2000" dirty="0" err="1"/>
              <a:t>jistotu</a:t>
            </a:r>
            <a:r>
              <a:rPr lang="en-GB" sz="2000" dirty="0"/>
              <a:t>, </a:t>
            </a:r>
            <a:r>
              <a:rPr lang="en-GB" sz="2000" dirty="0" err="1"/>
              <a:t>že</a:t>
            </a:r>
            <a:r>
              <a:rPr lang="en-GB" sz="2000" dirty="0"/>
              <a:t> </a:t>
            </a:r>
            <a:r>
              <a:rPr lang="en-GB" sz="2000" dirty="0" err="1"/>
              <a:t>máte</a:t>
            </a:r>
            <a:r>
              <a:rPr lang="en-GB" sz="2000" dirty="0"/>
              <a:t> </a:t>
            </a:r>
            <a:r>
              <a:rPr lang="en-GB" sz="2000" dirty="0" err="1"/>
              <a:t>šanci</a:t>
            </a:r>
            <a:r>
              <a:rPr lang="en-GB" sz="2000" dirty="0"/>
              <a:t> </a:t>
            </a:r>
            <a:r>
              <a:rPr lang="en-GB" sz="2000" dirty="0" err="1"/>
              <a:t>najít</a:t>
            </a:r>
            <a:r>
              <a:rPr lang="en-GB" sz="2000" dirty="0"/>
              <a:t> to, co </a:t>
            </a:r>
            <a:r>
              <a:rPr lang="en-GB" sz="2000" dirty="0" err="1"/>
              <a:t>hledáte</a:t>
            </a:r>
            <a:r>
              <a:rPr lang="en-GB" sz="2000" dirty="0"/>
              <a:t>. </a:t>
            </a: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6691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4762C8-6150-65B6-EBAF-4413C09CC8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95F8FC-B968-120A-A7E6-F7D931B6F3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A378DF-0E71-DE63-5278-573F2392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vyhledávat vědecké důkazy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06DADC-CC10-4FF0-09F0-409828143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Databáze</a:t>
            </a:r>
          </a:p>
          <a:p>
            <a:r>
              <a:rPr lang="cs-CZ" dirty="0"/>
              <a:t>Vyhledávací platformy</a:t>
            </a:r>
          </a:p>
          <a:p>
            <a:r>
              <a:rPr lang="cs-CZ" dirty="0"/>
              <a:t>Webové stránky profesních organizací</a:t>
            </a:r>
          </a:p>
          <a:p>
            <a:r>
              <a:rPr lang="cs-CZ" dirty="0"/>
              <a:t>Knihovny </a:t>
            </a:r>
          </a:p>
          <a:p>
            <a:endParaRPr lang="en-GB" dirty="0"/>
          </a:p>
        </p:txBody>
      </p:sp>
      <p:pic>
        <p:nvPicPr>
          <p:cNvPr id="3074" name="Picture 2" descr="Medline - Medline - LibGuides at Goulburn Valley Health">
            <a:extLst>
              <a:ext uri="{FF2B5EF4-FFF2-40B4-BE49-F238E27FC236}">
                <a16:creationId xmlns:a16="http://schemas.microsoft.com/office/drawing/2014/main" id="{E331F27C-0548-B503-C042-27BFC236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62" y="331047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lvey Memorial Library recently added Ovid Emcare to its database  collection. Emcare is scholarly nursing and allied health database that… |  Instagram">
            <a:extLst>
              <a:ext uri="{FF2B5EF4-FFF2-40B4-BE49-F238E27FC236}">
                <a16:creationId xmlns:a16="http://schemas.microsoft.com/office/drawing/2014/main" id="{1146170C-8847-BC78-486A-E7B53E2F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54" y="4846162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Journals@Ovid | Emory Libraries">
            <a:extLst>
              <a:ext uri="{FF2B5EF4-FFF2-40B4-BE49-F238E27FC236}">
                <a16:creationId xmlns:a16="http://schemas.microsoft.com/office/drawing/2014/main" id="{63097C0C-44BD-E1E6-F85F-3E542B2AF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37" y="4024046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atabases - CAHS Library - Library at Child and Adolescent Health Service">
            <a:extLst>
              <a:ext uri="{FF2B5EF4-FFF2-40B4-BE49-F238E27FC236}">
                <a16:creationId xmlns:a16="http://schemas.microsoft.com/office/drawing/2014/main" id="{DC4A62A3-5576-7C0D-A343-8D041F24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75" y="4639492"/>
            <a:ext cx="29813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DC9BABD-1623-B4B0-4E8E-E843966F8AD9}"/>
              </a:ext>
            </a:extLst>
          </p:cNvPr>
          <p:cNvCxnSpPr/>
          <p:nvPr/>
        </p:nvCxnSpPr>
        <p:spPr bwMode="auto">
          <a:xfrm flipV="1">
            <a:off x="5221357" y="3924832"/>
            <a:ext cx="1339197" cy="6143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8BD998F-E671-78C3-5A7F-0E9B3081252D}"/>
              </a:ext>
            </a:extLst>
          </p:cNvPr>
          <p:cNvCxnSpPr/>
          <p:nvPr/>
        </p:nvCxnSpPr>
        <p:spPr bwMode="auto">
          <a:xfrm>
            <a:off x="5220157" y="4639492"/>
            <a:ext cx="3083871" cy="295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CDF7DBF-47E0-4922-E2B8-79E04782A2F9}"/>
              </a:ext>
            </a:extLst>
          </p:cNvPr>
          <p:cNvCxnSpPr/>
          <p:nvPr/>
        </p:nvCxnSpPr>
        <p:spPr bwMode="auto">
          <a:xfrm>
            <a:off x="5242564" y="4786260"/>
            <a:ext cx="1222031" cy="12524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07339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7CE55C-F5E6-C405-CBBA-E1075A07C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0FB4FA-DF7F-9947-44F7-CF11FD52D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097F3E-CAB7-F8F3-5FED-00E72CC6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vs. Sekundární výzkum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E48A8B-8B40-0326-2C1A-6459DC9B1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dirty="0" err="1"/>
              <a:t>Některé</a:t>
            </a:r>
            <a:r>
              <a:rPr lang="en-GB" dirty="0"/>
              <a:t> </a:t>
            </a:r>
            <a:r>
              <a:rPr lang="en-GB" dirty="0" err="1"/>
              <a:t>databáze</a:t>
            </a:r>
            <a:r>
              <a:rPr lang="en-GB" dirty="0"/>
              <a:t> </a:t>
            </a:r>
            <a:r>
              <a:rPr lang="en-GB" dirty="0" err="1"/>
              <a:t>zahrnují</a:t>
            </a:r>
            <a:r>
              <a:rPr lang="en-GB" dirty="0"/>
              <a:t> jak </a:t>
            </a:r>
            <a:r>
              <a:rPr lang="en-GB" dirty="0" err="1"/>
              <a:t>primární</a:t>
            </a:r>
            <a:r>
              <a:rPr lang="en-GB" dirty="0"/>
              <a:t> </a:t>
            </a:r>
            <a:r>
              <a:rPr lang="en-GB" dirty="0" err="1"/>
              <a:t>výzkum</a:t>
            </a:r>
            <a:r>
              <a:rPr lang="en-GB" dirty="0"/>
              <a:t>,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různé</a:t>
            </a:r>
            <a:r>
              <a:rPr lang="en-GB" dirty="0"/>
              <a:t> </a:t>
            </a:r>
            <a:r>
              <a:rPr lang="en-GB" dirty="0" err="1"/>
              <a:t>typy</a:t>
            </a:r>
            <a:r>
              <a:rPr lang="en-GB" dirty="0"/>
              <a:t> </a:t>
            </a:r>
            <a:r>
              <a:rPr lang="en-GB" dirty="0" err="1"/>
              <a:t>sekundárního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. </a:t>
            </a:r>
            <a:r>
              <a:rPr lang="en-GB" dirty="0" err="1"/>
              <a:t>Jiné</a:t>
            </a:r>
            <a:r>
              <a:rPr lang="en-GB" dirty="0"/>
              <a:t> se </a:t>
            </a:r>
            <a:r>
              <a:rPr lang="en-GB" dirty="0" err="1"/>
              <a:t>obvykle</a:t>
            </a:r>
            <a:r>
              <a:rPr lang="en-GB" dirty="0"/>
              <a:t> </a:t>
            </a:r>
            <a:r>
              <a:rPr lang="en-GB" dirty="0" err="1"/>
              <a:t>specializují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typů</a:t>
            </a:r>
            <a:r>
              <a:rPr lang="en-GB" dirty="0"/>
              <a:t> </a:t>
            </a:r>
            <a:r>
              <a:rPr lang="en-GB" dirty="0" err="1"/>
              <a:t>sekundárního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.</a:t>
            </a:r>
            <a:br>
              <a:rPr lang="en-GB" dirty="0"/>
            </a:br>
            <a:endParaRPr lang="cs-CZ" dirty="0"/>
          </a:p>
          <a:p>
            <a:pPr algn="l"/>
            <a:r>
              <a:rPr lang="en-GB" b="1" dirty="0" err="1"/>
              <a:t>Primární</a:t>
            </a:r>
            <a:r>
              <a:rPr lang="en-GB" b="1" dirty="0"/>
              <a:t> </a:t>
            </a:r>
            <a:r>
              <a:rPr lang="en-GB" b="1" dirty="0" err="1"/>
              <a:t>výzkum</a:t>
            </a:r>
            <a:r>
              <a:rPr lang="en-GB" b="1" dirty="0"/>
              <a:t> </a:t>
            </a:r>
            <a:r>
              <a:rPr lang="en-GB" dirty="0"/>
              <a:t>je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výzkum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případové</a:t>
            </a:r>
            <a:r>
              <a:rPr lang="en-GB" dirty="0"/>
              <a:t> </a:t>
            </a:r>
            <a:r>
              <a:rPr lang="en-GB" dirty="0" err="1"/>
              <a:t>studie</a:t>
            </a:r>
            <a:r>
              <a:rPr lang="en-GB" dirty="0"/>
              <a:t>, </a:t>
            </a:r>
            <a:r>
              <a:rPr lang="en-GB" dirty="0" err="1"/>
              <a:t>kvalitativní</a:t>
            </a:r>
            <a:r>
              <a:rPr lang="en-GB" dirty="0"/>
              <a:t> </a:t>
            </a:r>
            <a:r>
              <a:rPr lang="en-GB" dirty="0" err="1"/>
              <a:t>studie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kontrolované</a:t>
            </a:r>
            <a:r>
              <a:rPr lang="en-GB" dirty="0"/>
              <a:t> </a:t>
            </a:r>
            <a:r>
              <a:rPr lang="en-GB" dirty="0" err="1"/>
              <a:t>studie</a:t>
            </a:r>
            <a:r>
              <a:rPr lang="en-GB" dirty="0"/>
              <a:t>. </a:t>
            </a:r>
            <a:r>
              <a:rPr lang="en-GB" dirty="0" err="1"/>
              <a:t>Mohou</a:t>
            </a:r>
            <a:r>
              <a:rPr lang="en-GB" dirty="0"/>
              <a:t> to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sborníky</a:t>
            </a:r>
            <a:r>
              <a:rPr lang="en-GB" dirty="0"/>
              <a:t> z </a:t>
            </a:r>
            <a:r>
              <a:rPr lang="en-GB" dirty="0" err="1"/>
              <a:t>konferencí</a:t>
            </a:r>
            <a:r>
              <a:rPr lang="en-GB" dirty="0"/>
              <a:t>, </a:t>
            </a:r>
            <a:r>
              <a:rPr lang="en-GB" dirty="0" err="1"/>
              <a:t>disertační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 </a:t>
            </a:r>
            <a:r>
              <a:rPr lang="en-GB" dirty="0" err="1"/>
              <a:t>apod</a:t>
            </a:r>
            <a:r>
              <a:rPr lang="en-GB" dirty="0"/>
              <a:t>.</a:t>
            </a:r>
            <a:endParaRPr lang="cs-CZ" dirty="0"/>
          </a:p>
          <a:p>
            <a:pPr algn="l"/>
            <a:r>
              <a:rPr lang="en-GB" b="1" dirty="0" err="1"/>
              <a:t>Sekundární</a:t>
            </a:r>
            <a:r>
              <a:rPr lang="en-GB" b="1" dirty="0"/>
              <a:t> </a:t>
            </a:r>
            <a:r>
              <a:rPr lang="en-GB" b="1" dirty="0" err="1"/>
              <a:t>výzkum</a:t>
            </a:r>
            <a:r>
              <a:rPr lang="en-GB" b="1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interpretace</a:t>
            </a:r>
            <a:r>
              <a:rPr lang="en-GB" dirty="0"/>
              <a:t> a </a:t>
            </a:r>
            <a:r>
              <a:rPr lang="en-GB" dirty="0" err="1"/>
              <a:t>hodnocení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syntézy</a:t>
            </a:r>
            <a:r>
              <a:rPr lang="en-GB" dirty="0"/>
              <a:t> </a:t>
            </a:r>
            <a:r>
              <a:rPr lang="en-GB" dirty="0" err="1"/>
              <a:t>primárního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, </a:t>
            </a:r>
            <a:r>
              <a:rPr lang="en-GB" dirty="0" err="1"/>
              <a:t>například</a:t>
            </a:r>
            <a:r>
              <a:rPr lang="en-GB" dirty="0"/>
              <a:t> </a:t>
            </a:r>
            <a:r>
              <a:rPr lang="en-GB" dirty="0" err="1"/>
              <a:t>systematické</a:t>
            </a:r>
            <a:r>
              <a:rPr lang="en-GB" dirty="0"/>
              <a:t> </a:t>
            </a:r>
            <a:r>
              <a:rPr lang="en-GB" dirty="0" err="1"/>
              <a:t>přehledy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6549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373F8D-D91C-291E-83A9-B5F7BEB5C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kern="1200">
                <a:latin typeface="+mj-lt"/>
                <a:ea typeface="+mn-ea"/>
                <a:cs typeface="+mn-cs"/>
              </a:rPr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3181DD-84B2-92D9-7F5B-4DA46A09D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b="0" kern="1200"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51</a:t>
            </a:fld>
            <a:endParaRPr lang="cs-CZ" altLang="cs-CZ" b="0" kern="1200">
              <a:latin typeface="+mj-lt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B8B56F-6D92-54FA-B85D-B5C160756051}"/>
              </a:ext>
            </a:extLst>
          </p:cNvPr>
          <p:cNvSpPr txBox="1"/>
          <p:nvPr/>
        </p:nvSpPr>
        <p:spPr>
          <a:xfrm>
            <a:off x="6646395" y="1526699"/>
            <a:ext cx="5220000" cy="271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cs-CZ" sz="11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Obrázek zobrazuje, které databáze/zdroje pokrývají jednotlivé typy důkazů: 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631219-C566-2439-10D3-9A2E0641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sz="2200"/>
              <a:t>Zdroje/databáze pro klinické a zdravotnické otázky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71D7CF8-B003-9B51-DF2C-8060C3E22A11}"/>
              </a:ext>
            </a:extLst>
          </p:cNvPr>
          <p:cNvSpPr txBox="1"/>
          <p:nvPr/>
        </p:nvSpPr>
        <p:spPr>
          <a:xfrm>
            <a:off x="6723925" y="5524199"/>
            <a:ext cx="4024758" cy="271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cs-CZ" sz="9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Některé zdroje/databáze jsou dostupné pouze na základě předplatného. Kontaktujte svou knihovnu a zjistěte, které z nich jsou vám k dispozici.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B42DD4-D52A-2C3C-6C4C-6F6AB7AE38A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/>
              <a:t>Vraťme se k pyramidě důkazů a připomeňme si, že ukazuje různé úrovně důkazů. Důkazy z vyšších úrovní nám dávají větší jistotu než informace z nižších úrovní. Chcete-li najít nejlepší dostupné důkazy, vždy začněte hledat důkazy z nejvyšší možné úrovně a teprve poté přejděte na úroveň nižší. 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BF4D9E-D4E2-02C6-67B5-4CC55F294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280" y="2133730"/>
            <a:ext cx="5219998" cy="3275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5543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D7090B-24DE-337C-D331-D8E990182A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C55E28-7079-159A-B94A-8A76D2A693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530BE4-6800-2760-90BB-1B2EF7C11C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PRO – silné stránky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DB943C1-76EC-9592-3C86-A4DA6FD8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scholar</a:t>
            </a:r>
            <a:r>
              <a:rPr lang="cs-CZ" dirty="0"/>
              <a:t> – pro a proti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61F6089-8AB6-39F5-F102-85FED322F46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PROTI – slabé stránky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7F2EE89-54D7-7BD7-11AC-81C9746815B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GB" sz="2400" dirty="0" err="1"/>
              <a:t>rychle</a:t>
            </a:r>
            <a:r>
              <a:rPr lang="en-GB" sz="2400" dirty="0"/>
              <a:t> a </a:t>
            </a:r>
            <a:r>
              <a:rPr lang="en-GB" sz="2400" dirty="0" err="1"/>
              <a:t>snadno</a:t>
            </a:r>
            <a:endParaRPr lang="en-GB" sz="2400" dirty="0"/>
          </a:p>
          <a:p>
            <a:r>
              <a:rPr lang="en-GB" sz="2400" dirty="0" err="1"/>
              <a:t>volně</a:t>
            </a:r>
            <a:r>
              <a:rPr lang="en-GB" sz="2400" dirty="0"/>
              <a:t> k </a:t>
            </a:r>
            <a:r>
              <a:rPr lang="en-GB" sz="2400" dirty="0" err="1"/>
              <a:t>dispozici</a:t>
            </a:r>
            <a:endParaRPr lang="en-GB" sz="2400" dirty="0"/>
          </a:p>
          <a:p>
            <a:r>
              <a:rPr lang="en-GB" sz="2400" dirty="0" err="1"/>
              <a:t>vyhledávání</a:t>
            </a:r>
            <a:r>
              <a:rPr lang="en-GB" sz="2400" dirty="0"/>
              <a:t> je </a:t>
            </a:r>
            <a:r>
              <a:rPr lang="en-GB" sz="2400" dirty="0" err="1"/>
              <a:t>jednoduché</a:t>
            </a:r>
            <a:endParaRPr lang="en-GB" sz="2400" dirty="0"/>
          </a:p>
          <a:p>
            <a:r>
              <a:rPr lang="en-GB" sz="2400" dirty="0" err="1"/>
              <a:t>spousta</a:t>
            </a:r>
            <a:r>
              <a:rPr lang="en-GB" sz="2400" dirty="0"/>
              <a:t> </a:t>
            </a:r>
            <a:r>
              <a:rPr lang="en-GB" sz="2400" dirty="0" err="1"/>
              <a:t>výsledků</a:t>
            </a:r>
            <a:endParaRPr lang="en-GB" sz="2400" dirty="0"/>
          </a:p>
          <a:p>
            <a:r>
              <a:rPr lang="en-GB" sz="2400" dirty="0"/>
              <a:t>"ci</a:t>
            </a:r>
            <a:r>
              <a:rPr lang="cs-CZ" sz="2400" dirty="0" err="1"/>
              <a:t>ted</a:t>
            </a:r>
            <a:r>
              <a:rPr lang="cs-CZ" sz="2400" dirty="0"/>
              <a:t> by</a:t>
            </a:r>
            <a:r>
              <a:rPr lang="en-GB" sz="2400" dirty="0"/>
              <a:t>" je </a:t>
            </a:r>
            <a:r>
              <a:rPr lang="en-GB" sz="2400" dirty="0" err="1"/>
              <a:t>skvělé</a:t>
            </a:r>
            <a:endParaRPr lang="en-GB" sz="2400" dirty="0"/>
          </a:p>
          <a:p>
            <a:r>
              <a:rPr lang="en-GB" sz="2400" dirty="0"/>
              <a:t>„</a:t>
            </a:r>
            <a:r>
              <a:rPr lang="cs-CZ" sz="2400" dirty="0" err="1"/>
              <a:t>related</a:t>
            </a:r>
            <a:r>
              <a:rPr lang="cs-CZ" sz="2400" dirty="0"/>
              <a:t> </a:t>
            </a:r>
            <a:r>
              <a:rPr lang="cs-CZ" sz="2400" dirty="0" err="1"/>
              <a:t>articles</a:t>
            </a:r>
            <a:r>
              <a:rPr lang="cs-CZ" sz="2400" dirty="0"/>
              <a:t>/</a:t>
            </a:r>
            <a:r>
              <a:rPr lang="en-GB" sz="2400" dirty="0" err="1"/>
              <a:t>související</a:t>
            </a:r>
            <a:r>
              <a:rPr lang="en-GB" sz="2400" dirty="0"/>
              <a:t> </a:t>
            </a:r>
            <a:r>
              <a:rPr lang="en-GB" sz="2400" dirty="0" err="1"/>
              <a:t>články</a:t>
            </a:r>
            <a:r>
              <a:rPr lang="en-GB" sz="2400" dirty="0"/>
              <a:t>" je </a:t>
            </a:r>
            <a:r>
              <a:rPr lang="en-GB" sz="2400" dirty="0" err="1"/>
              <a:t>dobré</a:t>
            </a:r>
            <a:endParaRPr lang="en-GB" sz="2400" dirty="0"/>
          </a:p>
          <a:p>
            <a:r>
              <a:rPr lang="en-GB" sz="2400" dirty="0" err="1"/>
              <a:t>zahrnují</a:t>
            </a:r>
            <a:r>
              <a:rPr lang="en-GB" sz="2400" dirty="0"/>
              <a:t> </a:t>
            </a:r>
            <a:r>
              <a:rPr lang="en-GB" sz="2400" dirty="0" err="1"/>
              <a:t>mnoho</a:t>
            </a:r>
            <a:r>
              <a:rPr lang="en-GB" sz="2400" dirty="0"/>
              <a:t> </a:t>
            </a:r>
            <a:r>
              <a:rPr lang="en-GB" sz="2400" dirty="0" err="1"/>
              <a:t>typů</a:t>
            </a:r>
            <a:r>
              <a:rPr lang="en-GB" sz="2400" dirty="0"/>
              <a:t> </a:t>
            </a:r>
            <a:r>
              <a:rPr lang="en-GB" sz="2400" dirty="0" err="1"/>
              <a:t>dokumentů</a:t>
            </a:r>
            <a:endParaRPr lang="en-GB" sz="2400" dirty="0"/>
          </a:p>
          <a:p>
            <a:r>
              <a:rPr lang="en-GB" sz="2400" dirty="0" err="1"/>
              <a:t>zahrnují</a:t>
            </a:r>
            <a:r>
              <a:rPr lang="en-GB" sz="2400" dirty="0"/>
              <a:t> </a:t>
            </a:r>
            <a:r>
              <a:rPr lang="en-GB" sz="2400" dirty="0" err="1"/>
              <a:t>mnoho</a:t>
            </a:r>
            <a:r>
              <a:rPr lang="en-GB" sz="2400" dirty="0"/>
              <a:t> </a:t>
            </a:r>
            <a:r>
              <a:rPr lang="en-GB" sz="2400" dirty="0" err="1"/>
              <a:t>vydavatelů</a:t>
            </a:r>
            <a:endParaRPr lang="en-GB" sz="2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61960B0-82AF-1EED-7960-56EBB22C6B1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510414" cy="4139998"/>
          </a:xfrm>
        </p:spPr>
        <p:txBody>
          <a:bodyPr/>
          <a:lstStyle/>
          <a:p>
            <a:r>
              <a:rPr lang="en-GB" sz="2000" dirty="0" err="1"/>
              <a:t>nevíme</a:t>
            </a:r>
            <a:r>
              <a:rPr lang="en-GB" sz="2000" dirty="0"/>
              <a:t>, co je </a:t>
            </a:r>
            <a:r>
              <a:rPr lang="en-GB" sz="2000" dirty="0" err="1"/>
              <a:t>zahrnuto</a:t>
            </a:r>
            <a:r>
              <a:rPr lang="en-GB" sz="2000" dirty="0"/>
              <a:t> v google scholar - </a:t>
            </a:r>
            <a:r>
              <a:rPr lang="en-GB" sz="2000" dirty="0" err="1"/>
              <a:t>neexistuje</a:t>
            </a:r>
            <a:r>
              <a:rPr lang="en-GB" sz="2000" dirty="0"/>
              <a:t> </a:t>
            </a:r>
            <a:r>
              <a:rPr lang="en-GB" sz="2000" dirty="0" err="1"/>
              <a:t>žádný</a:t>
            </a:r>
            <a:r>
              <a:rPr lang="en-GB" sz="2000" dirty="0"/>
              <a:t> </a:t>
            </a:r>
            <a:r>
              <a:rPr lang="en-GB" sz="2000" dirty="0" err="1"/>
              <a:t>seznam</a:t>
            </a:r>
            <a:r>
              <a:rPr lang="en-GB" sz="2000" dirty="0"/>
              <a:t> </a:t>
            </a:r>
            <a:r>
              <a:rPr lang="en-GB" sz="2000" dirty="0" err="1"/>
              <a:t>zahrnutých</a:t>
            </a:r>
            <a:r>
              <a:rPr lang="en-GB" sz="2000" dirty="0"/>
              <a:t> </a:t>
            </a:r>
            <a:r>
              <a:rPr lang="en-GB" sz="2000" dirty="0" err="1"/>
              <a:t>materiálů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pokročilé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není</a:t>
            </a:r>
            <a:r>
              <a:rPr lang="en-GB" sz="2000" dirty="0"/>
              <a:t> </a:t>
            </a:r>
            <a:r>
              <a:rPr lang="en-GB" sz="2000" dirty="0" err="1"/>
              <a:t>možné</a:t>
            </a:r>
            <a:endParaRPr lang="en-GB" sz="2000" dirty="0"/>
          </a:p>
          <a:p>
            <a:r>
              <a:rPr lang="en-GB" sz="2000" dirty="0" err="1"/>
              <a:t>příliš</a:t>
            </a:r>
            <a:r>
              <a:rPr lang="en-GB" sz="2000" dirty="0"/>
              <a:t> </a:t>
            </a:r>
            <a:r>
              <a:rPr lang="en-GB" sz="2000" dirty="0" err="1"/>
              <a:t>mnoho</a:t>
            </a:r>
            <a:r>
              <a:rPr lang="en-GB" sz="2000" dirty="0"/>
              <a:t> </a:t>
            </a:r>
            <a:r>
              <a:rPr lang="en-GB" sz="2000" dirty="0" err="1"/>
              <a:t>výsledků</a:t>
            </a:r>
            <a:r>
              <a:rPr lang="en-GB" sz="2000" dirty="0"/>
              <a:t>, </a:t>
            </a:r>
            <a:r>
              <a:rPr lang="en-GB" sz="2000" dirty="0" err="1"/>
              <a:t>většinou</a:t>
            </a:r>
            <a:endParaRPr lang="en-GB" sz="2000" dirty="0"/>
          </a:p>
          <a:p>
            <a:r>
              <a:rPr lang="en-GB" sz="2000" dirty="0" err="1"/>
              <a:t>třídění</a:t>
            </a:r>
            <a:r>
              <a:rPr lang="en-GB" sz="2000" dirty="0"/>
              <a:t>/</a:t>
            </a:r>
            <a:r>
              <a:rPr lang="en-GB" sz="2000" dirty="0" err="1"/>
              <a:t>pořadí</a:t>
            </a:r>
            <a:r>
              <a:rPr lang="en-GB" sz="2000" dirty="0"/>
              <a:t> je </a:t>
            </a:r>
            <a:r>
              <a:rPr lang="en-GB" sz="2000" dirty="0" err="1"/>
              <a:t>nejisté</a:t>
            </a:r>
            <a:endParaRPr lang="en-GB" sz="2000" dirty="0"/>
          </a:p>
          <a:p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není</a:t>
            </a:r>
            <a:r>
              <a:rPr lang="en-GB" sz="2000" dirty="0"/>
              <a:t> </a:t>
            </a:r>
            <a:r>
              <a:rPr lang="en-GB" sz="2000" dirty="0" err="1"/>
              <a:t>reprodukovatelné</a:t>
            </a:r>
            <a:r>
              <a:rPr lang="en-GB" sz="2000" dirty="0"/>
              <a:t> (</a:t>
            </a:r>
            <a:r>
              <a:rPr lang="en-GB" sz="2000" dirty="0" err="1"/>
              <a:t>výsledek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ovlivňuje</a:t>
            </a:r>
            <a:r>
              <a:rPr lang="en-GB" sz="2000" dirty="0"/>
              <a:t> </a:t>
            </a:r>
            <a:r>
              <a:rPr lang="en-GB" sz="2000" dirty="0" err="1"/>
              <a:t>váš</a:t>
            </a:r>
            <a:r>
              <a:rPr lang="en-GB" sz="2000" dirty="0"/>
              <a:t> </a:t>
            </a:r>
            <a:r>
              <a:rPr lang="en-GB" sz="2000" dirty="0" err="1"/>
              <a:t>prohlížeč</a:t>
            </a:r>
            <a:r>
              <a:rPr lang="en-GB" sz="2000" dirty="0"/>
              <a:t>, </a:t>
            </a:r>
            <a:r>
              <a:rPr lang="en-GB" sz="2000" dirty="0" err="1"/>
              <a:t>vaše</a:t>
            </a:r>
            <a:r>
              <a:rPr lang="en-GB" sz="2000" dirty="0"/>
              <a:t> </a:t>
            </a:r>
            <a:r>
              <a:rPr lang="en-GB" sz="2000" dirty="0" err="1"/>
              <a:t>poloha</a:t>
            </a:r>
            <a:r>
              <a:rPr lang="en-GB" sz="2000" dirty="0"/>
              <a:t> a </a:t>
            </a:r>
            <a:r>
              <a:rPr lang="en-GB" sz="2000" dirty="0" err="1"/>
              <a:t>historie</a:t>
            </a:r>
            <a:r>
              <a:rPr lang="en-GB" sz="2000" dirty="0"/>
              <a:t> </a:t>
            </a:r>
            <a:r>
              <a:rPr lang="en-GB" sz="2000" dirty="0" err="1"/>
              <a:t>předchozího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8800D2C-20F0-D126-FC70-AC4F5DF2D651}"/>
              </a:ext>
            </a:extLst>
          </p:cNvPr>
          <p:cNvSpPr txBox="1"/>
          <p:nvPr/>
        </p:nvSpPr>
        <p:spPr>
          <a:xfrm>
            <a:off x="3203278" y="5975431"/>
            <a:ext cx="369058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Lato Extended"/>
              </a:rPr>
              <a:t>"Why not just google-it?"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338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456D22-72ED-D48A-DBEA-9188EEB66A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33E01B-C6E9-5070-1AE2-A71925B1ED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87A95833-DDB2-E768-68F5-1E97880C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2212"/>
            <a:ext cx="10753200" cy="451576"/>
          </a:xfrm>
        </p:spPr>
        <p:txBody>
          <a:bodyPr/>
          <a:lstStyle/>
          <a:p>
            <a:r>
              <a:rPr lang="cs-CZ" dirty="0"/>
              <a:t>Rozdíly mezi Google </a:t>
            </a:r>
            <a:r>
              <a:rPr lang="cs-CZ" dirty="0" err="1"/>
              <a:t>Scholar</a:t>
            </a:r>
            <a:r>
              <a:rPr lang="cs-CZ" dirty="0"/>
              <a:t> a Google</a:t>
            </a:r>
            <a:endParaRPr lang="en-GB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BEB87723-2A14-C443-B82A-0BD877A1B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8" y="880604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Google </a:t>
            </a:r>
            <a:r>
              <a:rPr lang="en-GB" sz="2000" dirty="0" err="1"/>
              <a:t>prohledává</a:t>
            </a:r>
            <a:r>
              <a:rPr lang="en-GB" sz="2000" dirty="0"/>
              <a:t> </a:t>
            </a:r>
            <a:r>
              <a:rPr lang="en-GB" sz="2000" dirty="0" err="1"/>
              <a:t>celý</a:t>
            </a:r>
            <a:r>
              <a:rPr lang="en-GB" sz="2000" dirty="0"/>
              <a:t> web, </a:t>
            </a:r>
            <a:r>
              <a:rPr lang="en-GB" sz="2000" dirty="0" err="1"/>
              <a:t>zatímco</a:t>
            </a:r>
            <a:r>
              <a:rPr lang="en-GB" sz="2000" dirty="0"/>
              <a:t> Google Scholar </a:t>
            </a:r>
            <a:r>
              <a:rPr lang="en-GB" sz="2000" dirty="0" err="1"/>
              <a:t>omezuje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články</a:t>
            </a:r>
            <a:r>
              <a:rPr lang="en-GB" sz="2000" dirty="0"/>
              <a:t> v </a:t>
            </a:r>
            <a:r>
              <a:rPr lang="en-GB" sz="2000" dirty="0" err="1"/>
              <a:t>akademických</a:t>
            </a:r>
            <a:r>
              <a:rPr lang="en-GB" sz="2000" dirty="0"/>
              <a:t> </a:t>
            </a:r>
            <a:r>
              <a:rPr lang="en-GB" sz="2000" dirty="0" err="1"/>
              <a:t>časopisech</a:t>
            </a:r>
            <a:r>
              <a:rPr lang="en-GB" sz="2000" dirty="0"/>
              <a:t> a </a:t>
            </a:r>
            <a:r>
              <a:rPr lang="en-GB" sz="2000" dirty="0" err="1"/>
              <a:t>podobné</a:t>
            </a:r>
            <a:r>
              <a:rPr lang="en-GB" sz="2000" dirty="0"/>
              <a:t> </a:t>
            </a:r>
            <a:r>
              <a:rPr lang="en-GB" sz="2000" dirty="0" err="1"/>
              <a:t>materiály</a:t>
            </a:r>
            <a:r>
              <a:rPr lang="en-GB" sz="2000" dirty="0"/>
              <a:t> </a:t>
            </a:r>
            <a:r>
              <a:rPr lang="en-GB" sz="2000" dirty="0" err="1"/>
              <a:t>vytvořené</a:t>
            </a:r>
            <a:r>
              <a:rPr lang="en-GB" sz="2000" dirty="0"/>
              <a:t> </a:t>
            </a:r>
            <a:r>
              <a:rPr lang="en-GB" sz="2000" dirty="0" err="1"/>
              <a:t>akademickými</a:t>
            </a:r>
            <a:r>
              <a:rPr lang="en-GB" sz="2000" dirty="0"/>
              <a:t>, </a:t>
            </a:r>
            <a:r>
              <a:rPr lang="en-GB" sz="2000" dirty="0" err="1"/>
              <a:t>vědeckými</a:t>
            </a:r>
            <a:r>
              <a:rPr lang="en-GB" sz="2000" dirty="0"/>
              <a:t>, </a:t>
            </a:r>
            <a:r>
              <a:rPr lang="en-GB" sz="2000" dirty="0" err="1"/>
              <a:t>vládními</a:t>
            </a:r>
            <a:r>
              <a:rPr lang="en-GB" sz="2000" dirty="0"/>
              <a:t> a </a:t>
            </a:r>
            <a:r>
              <a:rPr lang="en-GB" sz="2000" dirty="0" err="1"/>
              <a:t>komerčními</a:t>
            </a:r>
            <a:r>
              <a:rPr lang="en-GB" sz="2000" dirty="0"/>
              <a:t> </a:t>
            </a:r>
            <a:r>
              <a:rPr lang="en-GB" sz="2000" dirty="0" err="1"/>
              <a:t>institucemi</a:t>
            </a:r>
            <a:r>
              <a:rPr lang="en-GB" sz="2000" dirty="0"/>
              <a:t>.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Google Scholar </a:t>
            </a:r>
            <a:r>
              <a:rPr lang="en-GB" sz="2000" dirty="0" err="1"/>
              <a:t>vám</a:t>
            </a:r>
            <a:r>
              <a:rPr lang="en-GB" sz="2000" dirty="0"/>
              <a:t> </a:t>
            </a:r>
            <a:r>
              <a:rPr lang="en-GB" sz="2000" dirty="0" err="1"/>
              <a:t>také</a:t>
            </a:r>
            <a:r>
              <a:rPr lang="en-GB" sz="2000" dirty="0"/>
              <a:t> </a:t>
            </a:r>
            <a:r>
              <a:rPr lang="en-GB" sz="2000" dirty="0" err="1"/>
              <a:t>poskytne</a:t>
            </a:r>
            <a:r>
              <a:rPr lang="en-GB" sz="2000" dirty="0"/>
              <a:t> </a:t>
            </a:r>
            <a:r>
              <a:rPr lang="en-GB" sz="2000" dirty="0" err="1"/>
              <a:t>odkazy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související</a:t>
            </a:r>
            <a:r>
              <a:rPr lang="en-GB" sz="2000" dirty="0"/>
              <a:t> </a:t>
            </a:r>
            <a:r>
              <a:rPr lang="en-GB" sz="2000" dirty="0" err="1"/>
              <a:t>články</a:t>
            </a:r>
            <a:r>
              <a:rPr lang="en-GB" sz="2000" dirty="0"/>
              <a:t> a </a:t>
            </a:r>
            <a:r>
              <a:rPr lang="en-GB" sz="2000" dirty="0" err="1"/>
              <a:t>ukáže</a:t>
            </a:r>
            <a:r>
              <a:rPr lang="en-GB" sz="2000" dirty="0"/>
              <a:t> </a:t>
            </a:r>
            <a:r>
              <a:rPr lang="en-GB" sz="2000" dirty="0" err="1"/>
              <a:t>vám</a:t>
            </a:r>
            <a:r>
              <a:rPr lang="en-GB" sz="2000" dirty="0"/>
              <a:t>, </a:t>
            </a:r>
            <a:r>
              <a:rPr lang="en-GB" sz="2000" dirty="0" err="1"/>
              <a:t>kolikrát</a:t>
            </a:r>
            <a:r>
              <a:rPr lang="en-GB" sz="2000" dirty="0"/>
              <a:t> je </a:t>
            </a:r>
            <a:r>
              <a:rPr lang="en-GB" sz="2000" dirty="0" err="1"/>
              <a:t>dokument</a:t>
            </a:r>
            <a:r>
              <a:rPr lang="en-GB" sz="2000" dirty="0"/>
              <a:t> </a:t>
            </a:r>
            <a:r>
              <a:rPr lang="en-GB" sz="2000" dirty="0" err="1"/>
              <a:t>citován</a:t>
            </a:r>
            <a:r>
              <a:rPr lang="en-GB" sz="2000" dirty="0"/>
              <a:t> a </a:t>
            </a:r>
            <a:r>
              <a:rPr lang="en-GB" sz="2000" dirty="0" err="1"/>
              <a:t>kdo</a:t>
            </a:r>
            <a:r>
              <a:rPr lang="en-GB" sz="2000" dirty="0"/>
              <a:t> </a:t>
            </a:r>
            <a:r>
              <a:rPr lang="en-GB" sz="2000" dirty="0" err="1"/>
              <a:t>jej</a:t>
            </a:r>
            <a:r>
              <a:rPr lang="en-GB" sz="2000" dirty="0"/>
              <a:t> </a:t>
            </a:r>
            <a:r>
              <a:rPr lang="en-GB" sz="2000" dirty="0" err="1"/>
              <a:t>citoval</a:t>
            </a:r>
            <a:r>
              <a:rPr lang="en-GB" sz="2000" dirty="0"/>
              <a:t>. </a:t>
            </a:r>
            <a:r>
              <a:rPr lang="en-GB" sz="2000" dirty="0" err="1"/>
              <a:t>Zde</a:t>
            </a:r>
            <a:r>
              <a:rPr lang="en-GB" sz="2000" dirty="0"/>
              <a:t> je </a:t>
            </a:r>
            <a:r>
              <a:rPr lang="en-GB" sz="2000" dirty="0" err="1"/>
              <a:t>příklad</a:t>
            </a:r>
            <a:r>
              <a:rPr lang="en-GB" sz="2000" dirty="0"/>
              <a:t>: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01A74D3-C3BB-8241-A25A-07F118691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91" y="2565225"/>
            <a:ext cx="108775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25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153D4EE-68BD-3933-34B0-7C2FB1A42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" r="8109"/>
          <a:stretch/>
        </p:blipFill>
        <p:spPr>
          <a:xfrm>
            <a:off x="5249263" y="2391161"/>
            <a:ext cx="6781473" cy="3962839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3F62ED-9DE1-645C-E6F8-569CE5C0ED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1E536D-535C-BF0A-5516-29E87DF31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7AEA1F-4E4F-9534-30F2-8B4CD60C0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dirty="0"/>
              <a:t>Systematický přehled/</a:t>
            </a:r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review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826DA-FC6D-3696-D370-5B65970A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49596"/>
            <a:ext cx="10753200" cy="11618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/>
              <a:t>"Cílem systematických přehledů je identifikovat, vyhodnotit a shrnout výsledky všech relevantních jednotlivých studií týkajících se zdravotního problému, a tím zpřístupnit dostupné důkazy těm, kteří rozhodují." Gopalakrishnan S, 2013</a:t>
            </a:r>
            <a:endParaRPr lang="en-GB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96BD3D-FDDA-345E-1AC5-44292DF17BC1}"/>
              </a:ext>
            </a:extLst>
          </p:cNvPr>
          <p:cNvSpPr txBox="1"/>
          <p:nvPr/>
        </p:nvSpPr>
        <p:spPr>
          <a:xfrm>
            <a:off x="261185" y="2834382"/>
            <a:ext cx="59746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Existují</a:t>
            </a:r>
            <a:r>
              <a:rPr lang="en-GB" dirty="0"/>
              <a:t> </a:t>
            </a:r>
            <a:r>
              <a:rPr lang="en-GB" dirty="0" err="1"/>
              <a:t>různé</a:t>
            </a:r>
            <a:r>
              <a:rPr lang="en-GB" dirty="0"/>
              <a:t> </a:t>
            </a:r>
            <a:r>
              <a:rPr lang="en-GB" dirty="0" err="1"/>
              <a:t>typy</a:t>
            </a:r>
            <a:r>
              <a:rPr lang="en-GB" dirty="0"/>
              <a:t> </a:t>
            </a:r>
            <a:r>
              <a:rPr lang="en-GB" dirty="0" err="1"/>
              <a:t>systematických</a:t>
            </a:r>
            <a:r>
              <a:rPr lang="en-GB" dirty="0"/>
              <a:t> </a:t>
            </a:r>
            <a:r>
              <a:rPr lang="en-GB" dirty="0" err="1"/>
              <a:t>přehledů</a:t>
            </a:r>
            <a:r>
              <a:rPr lang="en-GB" dirty="0"/>
              <a:t>. 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Obecně</a:t>
            </a:r>
            <a:r>
              <a:rPr lang="en-GB" dirty="0"/>
              <a:t> se </a:t>
            </a:r>
            <a:r>
              <a:rPr lang="en-GB" dirty="0" err="1"/>
              <a:t>má</a:t>
            </a:r>
            <a:r>
              <a:rPr lang="en-GB" dirty="0"/>
              <a:t> za to,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systematické</a:t>
            </a:r>
            <a:r>
              <a:rPr lang="en-GB" dirty="0"/>
              <a:t> </a:t>
            </a:r>
            <a:r>
              <a:rPr lang="en-GB" dirty="0" err="1"/>
              <a:t>přehledy</a:t>
            </a:r>
            <a:r>
              <a:rPr lang="en-GB" dirty="0"/>
              <a:t> </a:t>
            </a:r>
            <a:r>
              <a:rPr lang="en-GB" dirty="0" err="1"/>
              <a:t>poskytují</a:t>
            </a:r>
            <a:r>
              <a:rPr lang="en-GB" dirty="0"/>
              <a:t> </a:t>
            </a:r>
            <a:r>
              <a:rPr lang="en-GB" dirty="0" err="1"/>
              <a:t>nejvýznamnější</a:t>
            </a:r>
            <a:r>
              <a:rPr lang="en-GB" dirty="0"/>
              <a:t> a </a:t>
            </a:r>
            <a:r>
              <a:rPr lang="en-GB" dirty="0" err="1"/>
              <a:t>nejhodnotnější</a:t>
            </a:r>
            <a:r>
              <a:rPr lang="en-GB" dirty="0"/>
              <a:t> </a:t>
            </a:r>
            <a:r>
              <a:rPr lang="en-GB" dirty="0" err="1"/>
              <a:t>důkazy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7218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3D0EED-3F51-28E1-C732-1DBA16090E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3B01B9-4958-5A83-F276-12BF1CAE5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2BC1CE-9CF8-28A5-B00A-9FBD001B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SR- pokračování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06A19F-20F4-85CF-72D8-0C2D8247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4779"/>
            <a:ext cx="10753200" cy="4139998"/>
          </a:xfrm>
        </p:spPr>
        <p:txBody>
          <a:bodyPr/>
          <a:lstStyle/>
          <a:p>
            <a:r>
              <a:rPr lang="en-GB" dirty="0" err="1"/>
              <a:t>Systematické</a:t>
            </a:r>
            <a:r>
              <a:rPr lang="en-GB" dirty="0"/>
              <a:t> </a:t>
            </a:r>
            <a:r>
              <a:rPr lang="en-GB" dirty="0" err="1"/>
              <a:t>přehledy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základem</a:t>
            </a:r>
            <a:r>
              <a:rPr lang="en-GB" dirty="0"/>
              <a:t> pro </a:t>
            </a:r>
            <a:r>
              <a:rPr lang="en-GB" dirty="0" err="1"/>
              <a:t>tvorbu</a:t>
            </a:r>
            <a:r>
              <a:rPr lang="en-GB" dirty="0"/>
              <a:t> </a:t>
            </a:r>
            <a:r>
              <a:rPr lang="en-GB" dirty="0" err="1"/>
              <a:t>pokynů</a:t>
            </a:r>
            <a:r>
              <a:rPr lang="en-GB" dirty="0"/>
              <a:t> pro </a:t>
            </a:r>
            <a:r>
              <a:rPr lang="en-GB" dirty="0" err="1"/>
              <a:t>klinickou</a:t>
            </a:r>
            <a:r>
              <a:rPr lang="en-GB" dirty="0"/>
              <a:t> </a:t>
            </a:r>
            <a:r>
              <a:rPr lang="en-GB" dirty="0" err="1"/>
              <a:t>praxi</a:t>
            </a:r>
            <a:r>
              <a:rPr lang="en-GB" dirty="0"/>
              <a:t>. </a:t>
            </a:r>
            <a:r>
              <a:rPr lang="en-GB" dirty="0" err="1"/>
              <a:t>Vysoce</a:t>
            </a:r>
            <a:r>
              <a:rPr lang="en-GB" dirty="0"/>
              <a:t> </a:t>
            </a:r>
            <a:r>
              <a:rPr lang="en-GB" dirty="0" err="1"/>
              <a:t>kvalitní</a:t>
            </a:r>
            <a:r>
              <a:rPr lang="en-GB" dirty="0"/>
              <a:t> </a:t>
            </a:r>
            <a:r>
              <a:rPr lang="en-GB" dirty="0" err="1"/>
              <a:t>systematické</a:t>
            </a:r>
            <a:r>
              <a:rPr lang="en-GB" dirty="0"/>
              <a:t> </a:t>
            </a:r>
            <a:r>
              <a:rPr lang="en-GB" dirty="0" err="1"/>
              <a:t>přehledy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naprosto</a:t>
            </a:r>
            <a:r>
              <a:rPr lang="en-GB" dirty="0"/>
              <a:t> </a:t>
            </a:r>
            <a:r>
              <a:rPr lang="en-GB" dirty="0" err="1"/>
              <a:t>zásadním</a:t>
            </a:r>
            <a:r>
              <a:rPr lang="en-GB" dirty="0"/>
              <a:t> </a:t>
            </a:r>
            <a:r>
              <a:rPr lang="en-GB" dirty="0" err="1"/>
              <a:t>prostředkem</a:t>
            </a:r>
            <a:r>
              <a:rPr lang="en-GB" dirty="0"/>
              <a:t> pro </a:t>
            </a:r>
            <a:r>
              <a:rPr lang="en-GB" dirty="0" err="1"/>
              <a:t>informování</a:t>
            </a:r>
            <a:r>
              <a:rPr lang="en-GB" dirty="0"/>
              <a:t> </a:t>
            </a:r>
            <a:r>
              <a:rPr lang="en-GB" dirty="0" err="1"/>
              <a:t>zdravotníků</a:t>
            </a:r>
            <a:r>
              <a:rPr lang="en-GB" dirty="0"/>
              <a:t>, </a:t>
            </a:r>
            <a:r>
              <a:rPr lang="en-GB" dirty="0" err="1"/>
              <a:t>tvůrců</a:t>
            </a:r>
            <a:r>
              <a:rPr lang="en-GB" dirty="0"/>
              <a:t> </a:t>
            </a:r>
            <a:r>
              <a:rPr lang="en-GB" dirty="0" err="1"/>
              <a:t>politik</a:t>
            </a:r>
            <a:r>
              <a:rPr lang="en-GB" dirty="0"/>
              <a:t>, ale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pacientů</a:t>
            </a:r>
            <a:r>
              <a:rPr lang="en-GB" dirty="0"/>
              <a:t>/</a:t>
            </a:r>
            <a:r>
              <a:rPr lang="en-GB" dirty="0" err="1"/>
              <a:t>klientů</a:t>
            </a:r>
            <a:r>
              <a:rPr lang="en-GB" dirty="0"/>
              <a:t> a </a:t>
            </a:r>
            <a:r>
              <a:rPr lang="en-GB" dirty="0" err="1"/>
              <a:t>především</a:t>
            </a:r>
            <a:r>
              <a:rPr lang="en-GB" dirty="0"/>
              <a:t> pro </a:t>
            </a:r>
            <a:r>
              <a:rPr lang="en-GB" dirty="0" err="1"/>
              <a:t>implementaci</a:t>
            </a:r>
            <a:r>
              <a:rPr lang="en-GB" dirty="0"/>
              <a:t> </a:t>
            </a:r>
            <a:r>
              <a:rPr lang="en-GB" dirty="0" err="1"/>
              <a:t>vědeckých</a:t>
            </a:r>
            <a:r>
              <a:rPr lang="en-GB" dirty="0"/>
              <a:t> </a:t>
            </a:r>
            <a:r>
              <a:rPr lang="en-GB" dirty="0" err="1"/>
              <a:t>důkazů</a:t>
            </a:r>
            <a:r>
              <a:rPr lang="en-GB" dirty="0"/>
              <a:t> do </a:t>
            </a:r>
            <a:r>
              <a:rPr lang="en-GB" dirty="0" err="1"/>
              <a:t>praxe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vypracovávání</a:t>
            </a:r>
            <a:r>
              <a:rPr lang="en-GB" dirty="0"/>
              <a:t> </a:t>
            </a:r>
            <a:r>
              <a:rPr lang="en-GB" dirty="0" err="1"/>
              <a:t>systematického</a:t>
            </a:r>
            <a:r>
              <a:rPr lang="en-GB" dirty="0"/>
              <a:t> </a:t>
            </a:r>
            <a:r>
              <a:rPr lang="en-GB" dirty="0" err="1"/>
              <a:t>přehledu</a:t>
            </a:r>
            <a:r>
              <a:rPr lang="en-GB" dirty="0"/>
              <a:t> je </a:t>
            </a:r>
            <a:r>
              <a:rPr lang="en-GB" dirty="0" err="1"/>
              <a:t>třeba</a:t>
            </a:r>
            <a:r>
              <a:rPr lang="en-GB" dirty="0"/>
              <a:t> </a:t>
            </a:r>
            <a:r>
              <a:rPr lang="en-GB" dirty="0" err="1"/>
              <a:t>přesně</a:t>
            </a:r>
            <a:r>
              <a:rPr lang="en-GB" dirty="0"/>
              <a:t> a </a:t>
            </a:r>
            <a:r>
              <a:rPr lang="en-GB" dirty="0" err="1"/>
              <a:t>striktně</a:t>
            </a:r>
            <a:r>
              <a:rPr lang="en-GB" dirty="0"/>
              <a:t> </a:t>
            </a:r>
            <a:r>
              <a:rPr lang="en-GB" dirty="0" err="1"/>
              <a:t>dodržovat</a:t>
            </a:r>
            <a:r>
              <a:rPr lang="en-GB" dirty="0"/>
              <a:t> </a:t>
            </a:r>
            <a:r>
              <a:rPr lang="en-GB" dirty="0" err="1"/>
              <a:t>dané</a:t>
            </a:r>
            <a:r>
              <a:rPr lang="en-GB" dirty="0"/>
              <a:t> </a:t>
            </a:r>
            <a:r>
              <a:rPr lang="en-GB" dirty="0" err="1"/>
              <a:t>kroky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se v </a:t>
            </a:r>
            <a:r>
              <a:rPr lang="en-GB" dirty="0" err="1"/>
              <a:t>podstatných</a:t>
            </a:r>
            <a:r>
              <a:rPr lang="en-GB" dirty="0"/>
              <a:t> </a:t>
            </a:r>
            <a:r>
              <a:rPr lang="en-GB" dirty="0" err="1"/>
              <a:t>částech</a:t>
            </a:r>
            <a:r>
              <a:rPr lang="en-GB" dirty="0"/>
              <a:t> </a:t>
            </a:r>
            <a:r>
              <a:rPr lang="en-GB" dirty="0" err="1"/>
              <a:t>zdvojují</a:t>
            </a:r>
            <a:r>
              <a:rPr lang="en-GB" dirty="0"/>
              <a:t>, aby </a:t>
            </a:r>
            <a:r>
              <a:rPr lang="en-GB" dirty="0" err="1"/>
              <a:t>nedošlo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zkreslení</a:t>
            </a:r>
            <a:r>
              <a:rPr lang="en-GB" dirty="0"/>
              <a:t> </a:t>
            </a:r>
            <a:r>
              <a:rPr lang="en-GB" dirty="0" err="1"/>
              <a:t>výsledků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495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6622D3-EC5C-6D76-9500-5CB56BB09C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FAA05E-77BD-479C-948D-9A081B9679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FF48C8B-F7EC-7A68-5E1E-9AB6E7D76C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PRO</a:t>
            </a:r>
            <a:endParaRPr lang="en-GB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7384E50-5F86-A878-DF3A-27C981C9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78" y="378000"/>
            <a:ext cx="10753200" cy="451576"/>
          </a:xfrm>
        </p:spPr>
        <p:txBody>
          <a:bodyPr/>
          <a:lstStyle/>
          <a:p>
            <a:r>
              <a:rPr lang="cs-CZ" dirty="0"/>
              <a:t>SR – pro a proti</a:t>
            </a:r>
            <a:endParaRPr lang="en-GB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3268C90-FC4E-EEAD-959A-42C7FFF9AD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PROTI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C17004F-E7F9-1040-5606-997F32C4CDC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Kombinace</a:t>
            </a:r>
            <a:r>
              <a:rPr lang="en-GB" sz="1800" dirty="0"/>
              <a:t> </a:t>
            </a:r>
            <a:r>
              <a:rPr lang="en-GB" sz="1800" dirty="0" err="1"/>
              <a:t>údajů</a:t>
            </a:r>
            <a:r>
              <a:rPr lang="en-GB" sz="1800" dirty="0"/>
              <a:t> </a:t>
            </a:r>
            <a:r>
              <a:rPr lang="en-GB" sz="1800" dirty="0" err="1"/>
              <a:t>získaných</a:t>
            </a:r>
            <a:r>
              <a:rPr lang="en-GB" sz="1800" dirty="0"/>
              <a:t> </a:t>
            </a:r>
            <a:r>
              <a:rPr lang="en-GB" sz="1800" dirty="0" err="1"/>
              <a:t>komplexním</a:t>
            </a:r>
            <a:r>
              <a:rPr lang="en-GB" sz="1800" dirty="0"/>
              <a:t> </a:t>
            </a:r>
            <a:r>
              <a:rPr lang="en-GB" sz="1800" dirty="0" err="1"/>
              <a:t>vyhledáváním</a:t>
            </a:r>
            <a:r>
              <a:rPr lang="en-GB" sz="1800" dirty="0"/>
              <a:t> v </a:t>
            </a:r>
            <a:r>
              <a:rPr lang="en-GB" sz="1800" dirty="0" err="1"/>
              <a:t>publikovaných</a:t>
            </a:r>
            <a:r>
              <a:rPr lang="en-GB" sz="1800" dirty="0"/>
              <a:t> a </a:t>
            </a:r>
            <a:r>
              <a:rPr lang="en-GB" sz="1800" dirty="0" err="1"/>
              <a:t>nepublikovaných</a:t>
            </a:r>
            <a:r>
              <a:rPr lang="en-GB" sz="1800" dirty="0"/>
              <a:t> </a:t>
            </a:r>
            <a:r>
              <a:rPr lang="en-GB" sz="1800" dirty="0" err="1"/>
              <a:t>údajích</a:t>
            </a:r>
            <a:r>
              <a:rPr lang="en-GB" sz="1800" dirty="0"/>
              <a:t> </a:t>
            </a:r>
            <a:r>
              <a:rPr lang="en-GB" sz="1800" dirty="0" err="1"/>
              <a:t>pomáhá</a:t>
            </a:r>
            <a:r>
              <a:rPr lang="en-GB" sz="1800" dirty="0"/>
              <a:t> </a:t>
            </a:r>
            <a:r>
              <a:rPr lang="en-GB" sz="1800" dirty="0" err="1"/>
              <a:t>zvýšit</a:t>
            </a:r>
            <a:r>
              <a:rPr lang="en-GB" sz="1800" dirty="0"/>
              <a:t> </a:t>
            </a:r>
            <a:r>
              <a:rPr lang="en-GB" sz="1800" dirty="0" err="1"/>
              <a:t>sílu</a:t>
            </a:r>
            <a:r>
              <a:rPr lang="en-GB" sz="1800" dirty="0"/>
              <a:t> </a:t>
            </a:r>
            <a:r>
              <a:rPr lang="en-GB" sz="1800" dirty="0" err="1"/>
              <a:t>výsledků</a:t>
            </a:r>
            <a:r>
              <a:rPr lang="en-GB" sz="1800" dirty="0"/>
              <a:t>, </a:t>
            </a:r>
            <a:r>
              <a:rPr lang="en-GB" sz="1800" dirty="0" err="1"/>
              <a:t>protože</a:t>
            </a:r>
            <a:r>
              <a:rPr lang="en-GB" sz="1800" dirty="0"/>
              <a:t> </a:t>
            </a:r>
            <a:r>
              <a:rPr lang="en-GB" sz="1800" dirty="0" err="1"/>
              <a:t>mnoho</a:t>
            </a:r>
            <a:r>
              <a:rPr lang="en-GB" sz="1800" dirty="0"/>
              <a:t> </a:t>
            </a:r>
            <a:r>
              <a:rPr lang="en-GB" sz="1800" dirty="0" err="1"/>
              <a:t>primárních</a:t>
            </a:r>
            <a:r>
              <a:rPr lang="en-GB" sz="1800" dirty="0"/>
              <a:t> </a:t>
            </a:r>
            <a:r>
              <a:rPr lang="en-GB" sz="1800" dirty="0" err="1"/>
              <a:t>studií</a:t>
            </a:r>
            <a:r>
              <a:rPr lang="en-GB" sz="1800" dirty="0"/>
              <a:t> je </a:t>
            </a:r>
            <a:r>
              <a:rPr lang="en-GB" sz="1800" dirty="0" err="1"/>
              <a:t>příliš</a:t>
            </a:r>
            <a:r>
              <a:rPr lang="en-GB" sz="1800" dirty="0"/>
              <a:t> </a:t>
            </a:r>
            <a:r>
              <a:rPr lang="en-GB" sz="1800" dirty="0" err="1"/>
              <a:t>malých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to, aby </a:t>
            </a:r>
            <a:r>
              <a:rPr lang="en-GB" sz="1800" dirty="0" err="1"/>
              <a:t>prokázaly</a:t>
            </a:r>
            <a:r>
              <a:rPr lang="en-GB" sz="1800" dirty="0"/>
              <a:t> </a:t>
            </a:r>
            <a:r>
              <a:rPr lang="en-GB" sz="1800" dirty="0" err="1"/>
              <a:t>významný</a:t>
            </a:r>
            <a:r>
              <a:rPr lang="en-GB" sz="1800" dirty="0"/>
              <a:t> </a:t>
            </a:r>
            <a:r>
              <a:rPr lang="en-GB" sz="1800" dirty="0" err="1"/>
              <a:t>klinický</a:t>
            </a:r>
            <a:r>
              <a:rPr lang="en-GB" sz="1800" dirty="0"/>
              <a:t> </a:t>
            </a:r>
            <a:r>
              <a:rPr lang="en-GB" sz="1800" dirty="0" err="1"/>
              <a:t>účinek</a:t>
            </a:r>
            <a:r>
              <a:rPr lang="en-GB" sz="1800" dirty="0"/>
              <a:t>. </a:t>
            </a:r>
            <a:r>
              <a:rPr lang="en-GB" sz="1800" dirty="0" err="1"/>
              <a:t>Kombinací</a:t>
            </a:r>
            <a:r>
              <a:rPr lang="en-GB" sz="1800" dirty="0"/>
              <a:t> </a:t>
            </a:r>
            <a:r>
              <a:rPr lang="en-GB" sz="1800" dirty="0" err="1"/>
              <a:t>všech</a:t>
            </a:r>
            <a:r>
              <a:rPr lang="en-GB" sz="1800" dirty="0"/>
              <a:t> </a:t>
            </a:r>
            <a:r>
              <a:rPr lang="en-GB" sz="1800" dirty="0" err="1"/>
              <a:t>studií</a:t>
            </a:r>
            <a:r>
              <a:rPr lang="en-GB" sz="1800" dirty="0"/>
              <a:t>, </a:t>
            </a:r>
            <a:r>
              <a:rPr lang="en-GB" sz="1800" dirty="0" err="1"/>
              <a:t>které</a:t>
            </a:r>
            <a:r>
              <a:rPr lang="en-GB" sz="1800" dirty="0"/>
              <a:t> </a:t>
            </a:r>
            <a:r>
              <a:rPr lang="en-GB" sz="1800" dirty="0" err="1"/>
              <a:t>odpovídají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stejnou</a:t>
            </a:r>
            <a:r>
              <a:rPr lang="en-GB" sz="1800" dirty="0"/>
              <a:t> </a:t>
            </a:r>
            <a:r>
              <a:rPr lang="en-GB" sz="1800" dirty="0" err="1"/>
              <a:t>klinickou</a:t>
            </a:r>
            <a:r>
              <a:rPr lang="en-GB" sz="1800" dirty="0"/>
              <a:t> </a:t>
            </a:r>
            <a:r>
              <a:rPr lang="en-GB" sz="1800" dirty="0" err="1"/>
              <a:t>otázku</a:t>
            </a:r>
            <a:r>
              <a:rPr lang="en-GB" sz="1800" dirty="0"/>
              <a:t>, </a:t>
            </a:r>
            <a:r>
              <a:rPr lang="en-GB" sz="1800" dirty="0" err="1"/>
              <a:t>zvyšuje</a:t>
            </a:r>
            <a:r>
              <a:rPr lang="en-GB" sz="1800" dirty="0"/>
              <a:t> </a:t>
            </a:r>
            <a:r>
              <a:rPr lang="en-GB" sz="1800" dirty="0" err="1"/>
              <a:t>systematický</a:t>
            </a:r>
            <a:r>
              <a:rPr lang="en-GB" sz="1800" dirty="0"/>
              <a:t> </a:t>
            </a:r>
            <a:r>
              <a:rPr lang="en-GB" sz="1800" dirty="0" err="1"/>
              <a:t>přehled</a:t>
            </a:r>
            <a:r>
              <a:rPr lang="en-GB" sz="1800" dirty="0"/>
              <a:t> </a:t>
            </a:r>
            <a:r>
              <a:rPr lang="en-GB" sz="1800" dirty="0" err="1"/>
              <a:t>statistickou</a:t>
            </a:r>
            <a:r>
              <a:rPr lang="en-GB" sz="1800" dirty="0"/>
              <a:t>, </a:t>
            </a:r>
            <a:r>
              <a:rPr lang="en-GB" sz="1800" dirty="0" err="1"/>
              <a:t>klinickou</a:t>
            </a:r>
            <a:r>
              <a:rPr lang="en-GB" sz="1800" dirty="0"/>
              <a:t> </a:t>
            </a:r>
            <a:r>
              <a:rPr lang="en-GB" sz="1800" dirty="0" err="1"/>
              <a:t>nebo</a:t>
            </a:r>
            <a:r>
              <a:rPr lang="en-GB" sz="1800" dirty="0"/>
              <a:t> </a:t>
            </a:r>
            <a:r>
              <a:rPr lang="en-GB" sz="1800" dirty="0" err="1"/>
              <a:t>významovou</a:t>
            </a:r>
            <a:r>
              <a:rPr lang="en-GB" sz="1800" dirty="0"/>
              <a:t> </a:t>
            </a:r>
            <a:r>
              <a:rPr lang="en-GB" sz="1800" dirty="0" err="1"/>
              <a:t>sílu</a:t>
            </a:r>
            <a:r>
              <a:rPr lang="en-GB" sz="1800" dirty="0"/>
              <a:t>. 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Pokud</a:t>
            </a:r>
            <a:r>
              <a:rPr lang="en-GB" sz="1800" dirty="0"/>
              <a:t> v </a:t>
            </a:r>
            <a:r>
              <a:rPr lang="en-GB" sz="1800" dirty="0" err="1"/>
              <a:t>systematickém</a:t>
            </a:r>
            <a:r>
              <a:rPr lang="en-GB" sz="1800" dirty="0"/>
              <a:t> </a:t>
            </a:r>
            <a:r>
              <a:rPr lang="en-GB" sz="1800" dirty="0" err="1"/>
              <a:t>přehledu</a:t>
            </a:r>
            <a:r>
              <a:rPr lang="en-GB" sz="1800" dirty="0"/>
              <a:t> </a:t>
            </a:r>
            <a:r>
              <a:rPr lang="en-GB" sz="1800" dirty="0" err="1"/>
              <a:t>nalezneme</a:t>
            </a:r>
            <a:r>
              <a:rPr lang="en-GB" sz="1800" dirty="0"/>
              <a:t> </a:t>
            </a:r>
            <a:r>
              <a:rPr lang="en-GB" sz="1800" dirty="0" err="1"/>
              <a:t>vědecké</a:t>
            </a:r>
            <a:r>
              <a:rPr lang="en-GB" sz="1800" dirty="0"/>
              <a:t> </a:t>
            </a:r>
            <a:r>
              <a:rPr lang="en-GB" sz="1800" dirty="0" err="1"/>
              <a:t>důkazy</a:t>
            </a:r>
            <a:r>
              <a:rPr lang="en-GB" sz="1800" dirty="0"/>
              <a:t>, </a:t>
            </a:r>
            <a:r>
              <a:rPr lang="en-GB" sz="1800" dirty="0" err="1"/>
              <a:t>které</a:t>
            </a:r>
            <a:r>
              <a:rPr lang="en-GB" sz="1800" dirty="0"/>
              <a:t> </a:t>
            </a:r>
            <a:r>
              <a:rPr lang="en-GB" sz="1800" dirty="0" err="1"/>
              <a:t>mají</a:t>
            </a:r>
            <a:r>
              <a:rPr lang="en-GB" sz="1800" dirty="0"/>
              <a:t> </a:t>
            </a:r>
            <a:r>
              <a:rPr lang="en-GB" sz="1800" dirty="0" err="1"/>
              <a:t>podobný</a:t>
            </a:r>
            <a:r>
              <a:rPr lang="en-GB" sz="1800" dirty="0"/>
              <a:t> </a:t>
            </a:r>
            <a:r>
              <a:rPr lang="en-GB" sz="1800" dirty="0" err="1"/>
              <a:t>výsledek</a:t>
            </a:r>
            <a:r>
              <a:rPr lang="en-GB" sz="1800" dirty="0"/>
              <a:t>, </a:t>
            </a:r>
            <a:r>
              <a:rPr lang="en-GB" sz="1800" dirty="0" err="1"/>
              <a:t>ačkoli</a:t>
            </a:r>
            <a:r>
              <a:rPr lang="en-GB" sz="1800" dirty="0"/>
              <a:t> se </a:t>
            </a:r>
            <a:r>
              <a:rPr lang="en-GB" sz="1800" dirty="0" err="1"/>
              <a:t>liší</a:t>
            </a:r>
            <a:r>
              <a:rPr lang="en-GB" sz="1800" dirty="0"/>
              <a:t> </a:t>
            </a:r>
            <a:r>
              <a:rPr lang="en-GB" sz="1800" dirty="0" err="1"/>
              <a:t>místem</a:t>
            </a:r>
            <a:r>
              <a:rPr lang="en-GB" sz="1800" dirty="0"/>
              <a:t>, </a:t>
            </a:r>
            <a:r>
              <a:rPr lang="en-GB" sz="1800" dirty="0" err="1"/>
              <a:t>prostředím</a:t>
            </a:r>
            <a:r>
              <a:rPr lang="en-GB" sz="1800" dirty="0"/>
              <a:t>, </a:t>
            </a:r>
            <a:r>
              <a:rPr lang="en-GB" sz="1800" dirty="0" err="1"/>
              <a:t>designem</a:t>
            </a:r>
            <a:r>
              <a:rPr lang="en-GB" sz="1800" dirty="0"/>
              <a:t> a </a:t>
            </a:r>
            <a:r>
              <a:rPr lang="en-GB" sz="1800" dirty="0" err="1"/>
              <a:t>implementací</a:t>
            </a:r>
            <a:r>
              <a:rPr lang="en-GB" sz="1800" dirty="0"/>
              <a:t>, </a:t>
            </a:r>
            <a:r>
              <a:rPr lang="en-GB" sz="1800" dirty="0" err="1"/>
              <a:t>pak</a:t>
            </a:r>
            <a:r>
              <a:rPr lang="en-GB" sz="1800" dirty="0"/>
              <a:t> </a:t>
            </a:r>
            <a:r>
              <a:rPr lang="en-GB" sz="1800" dirty="0" err="1"/>
              <a:t>systematický</a:t>
            </a:r>
            <a:r>
              <a:rPr lang="en-GB" sz="1800" dirty="0"/>
              <a:t> </a:t>
            </a:r>
            <a:r>
              <a:rPr lang="en-GB" sz="1800" dirty="0" err="1"/>
              <a:t>přehled</a:t>
            </a:r>
            <a:r>
              <a:rPr lang="en-GB" sz="1800" dirty="0"/>
              <a:t> </a:t>
            </a:r>
            <a:r>
              <a:rPr lang="en-GB" sz="1800" dirty="0" err="1"/>
              <a:t>poskytuje</a:t>
            </a:r>
            <a:r>
              <a:rPr lang="en-GB" sz="1800" dirty="0"/>
              <a:t> </a:t>
            </a:r>
            <a:r>
              <a:rPr lang="en-GB" sz="1800" dirty="0" err="1"/>
              <a:t>důkaz</a:t>
            </a:r>
            <a:r>
              <a:rPr lang="en-GB" sz="1800" dirty="0"/>
              <a:t> o </a:t>
            </a:r>
            <a:r>
              <a:rPr lang="en-GB" sz="1800" dirty="0" err="1"/>
              <a:t>robustnosti</a:t>
            </a:r>
            <a:r>
              <a:rPr lang="en-GB" sz="1800" dirty="0"/>
              <a:t> a </a:t>
            </a:r>
            <a:r>
              <a:rPr lang="en-GB" sz="1800" dirty="0" err="1"/>
              <a:t>přenositelnosti</a:t>
            </a:r>
            <a:r>
              <a:rPr lang="en-GB" sz="1800" dirty="0"/>
              <a:t> </a:t>
            </a:r>
            <a:r>
              <a:rPr lang="en-GB" sz="1800" dirty="0" err="1"/>
              <a:t>tohoto</a:t>
            </a:r>
            <a:r>
              <a:rPr lang="en-GB" sz="1800" dirty="0"/>
              <a:t> </a:t>
            </a:r>
            <a:r>
              <a:rPr lang="en-GB" sz="1800" dirty="0" err="1"/>
              <a:t>výsledku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jiná</a:t>
            </a:r>
            <a:r>
              <a:rPr lang="en-GB" sz="1800" dirty="0"/>
              <a:t> </a:t>
            </a:r>
            <a:r>
              <a:rPr lang="en-GB" sz="1800" dirty="0" err="1"/>
              <a:t>místa</a:t>
            </a:r>
            <a:r>
              <a:rPr lang="en-GB" sz="1800" dirty="0"/>
              <a:t> a </a:t>
            </a:r>
            <a:r>
              <a:rPr lang="en-GB" sz="1800" dirty="0" err="1"/>
              <a:t>prostředí</a:t>
            </a:r>
            <a:r>
              <a:rPr lang="en-GB" sz="1800" dirty="0"/>
              <a:t>.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C89D6FE1-798C-13D7-7B55-1820941349B8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 err="1"/>
              <a:t>Systematický</a:t>
            </a:r>
            <a:r>
              <a:rPr lang="en-GB" sz="2000" dirty="0"/>
              <a:t> </a:t>
            </a:r>
            <a:r>
              <a:rPr lang="en-GB" sz="2000" dirty="0" err="1"/>
              <a:t>přehled</a:t>
            </a:r>
            <a:r>
              <a:rPr lang="en-GB" sz="2000" dirty="0"/>
              <a:t> </a:t>
            </a:r>
            <a:r>
              <a:rPr lang="en-GB" sz="2000" dirty="0" err="1"/>
              <a:t>může</a:t>
            </a:r>
            <a:r>
              <a:rPr lang="en-GB" sz="2000" dirty="0"/>
              <a:t> </a:t>
            </a:r>
            <a:r>
              <a:rPr lang="en-GB" sz="2000" dirty="0" err="1"/>
              <a:t>být</a:t>
            </a:r>
            <a:r>
              <a:rPr lang="en-GB" sz="2000" dirty="0"/>
              <a:t> </a:t>
            </a:r>
            <a:r>
              <a:rPr lang="en-GB" sz="2000" dirty="0" err="1"/>
              <a:t>pouze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dobrý</a:t>
            </a:r>
            <a:r>
              <a:rPr lang="en-GB" sz="2000" dirty="0"/>
              <a:t>, jak </a:t>
            </a:r>
            <a:r>
              <a:rPr lang="en-GB" sz="2000" dirty="0" err="1"/>
              <a:t>kvalitní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primární</a:t>
            </a:r>
            <a:r>
              <a:rPr lang="en-GB" sz="2000" dirty="0"/>
              <a:t> </a:t>
            </a:r>
            <a:r>
              <a:rPr lang="en-GB" sz="2000" dirty="0" err="1"/>
              <a:t>studie</a:t>
            </a:r>
            <a:r>
              <a:rPr lang="en-GB" sz="2000" dirty="0"/>
              <a:t> (</a:t>
            </a:r>
            <a:r>
              <a:rPr lang="en-GB" sz="2000" dirty="0" err="1"/>
              <a:t>údaje</a:t>
            </a:r>
            <a:r>
              <a:rPr lang="en-GB" sz="2000" dirty="0"/>
              <a:t>) </a:t>
            </a:r>
            <a:r>
              <a:rPr lang="en-GB" sz="2000" dirty="0" err="1"/>
              <a:t>nalezené</a:t>
            </a:r>
            <a:r>
              <a:rPr lang="en-GB" sz="2000" dirty="0"/>
              <a:t> </a:t>
            </a:r>
            <a:r>
              <a:rPr lang="en-GB" sz="2000" dirty="0" err="1"/>
              <a:t>pomocí</a:t>
            </a:r>
            <a:r>
              <a:rPr lang="en-GB" sz="2000" dirty="0"/>
              <a:t> </a:t>
            </a:r>
            <a:r>
              <a:rPr lang="en-GB" sz="2000" dirty="0" err="1"/>
              <a:t>vyhledávací</a:t>
            </a:r>
            <a:r>
              <a:rPr lang="en-GB" sz="2000" dirty="0"/>
              <a:t> </a:t>
            </a:r>
            <a:r>
              <a:rPr lang="en-GB" sz="2000" dirty="0" err="1"/>
              <a:t>strategie</a:t>
            </a:r>
            <a:r>
              <a:rPr lang="en-GB" sz="2000" dirty="0"/>
              <a:t>. To </a:t>
            </a:r>
            <a:r>
              <a:rPr lang="en-GB" sz="2000" dirty="0" err="1"/>
              <a:t>znamená</a:t>
            </a:r>
            <a:r>
              <a:rPr lang="en-GB" sz="2000" dirty="0"/>
              <a:t>, </a:t>
            </a:r>
            <a:r>
              <a:rPr lang="en-GB" sz="2000" dirty="0" err="1"/>
              <a:t>že</a:t>
            </a:r>
            <a:r>
              <a:rPr lang="en-GB" sz="2000" dirty="0"/>
              <a:t> </a:t>
            </a:r>
            <a:r>
              <a:rPr lang="en-GB" sz="2000" dirty="0" err="1"/>
              <a:t>stejně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zvýšená</a:t>
            </a:r>
            <a:r>
              <a:rPr lang="en-GB" sz="2000" dirty="0"/>
              <a:t> </a:t>
            </a:r>
            <a:r>
              <a:rPr lang="en-GB" sz="2000" dirty="0" err="1"/>
              <a:t>síla</a:t>
            </a:r>
            <a:r>
              <a:rPr lang="en-GB" sz="2000" dirty="0"/>
              <a:t> </a:t>
            </a:r>
            <a:r>
              <a:rPr lang="en-GB" sz="2000" dirty="0" err="1"/>
              <a:t>poskytne</a:t>
            </a:r>
            <a:r>
              <a:rPr lang="en-GB" sz="2000" dirty="0"/>
              <a:t> </a:t>
            </a:r>
            <a:r>
              <a:rPr lang="en-GB" sz="2000" dirty="0" err="1"/>
              <a:t>možnost</a:t>
            </a:r>
            <a:r>
              <a:rPr lang="en-GB" sz="2000" dirty="0"/>
              <a:t> </a:t>
            </a:r>
            <a:r>
              <a:rPr lang="en-GB" sz="2000" dirty="0" err="1"/>
              <a:t>prokázat</a:t>
            </a:r>
            <a:r>
              <a:rPr lang="en-GB" sz="2000" dirty="0"/>
              <a:t> </a:t>
            </a:r>
            <a:r>
              <a:rPr lang="en-GB" sz="2000" dirty="0" err="1"/>
              <a:t>velký</a:t>
            </a:r>
            <a:r>
              <a:rPr lang="en-GB" sz="2000" dirty="0"/>
              <a:t> </a:t>
            </a:r>
            <a:r>
              <a:rPr lang="en-GB" sz="2000" dirty="0" err="1"/>
              <a:t>účinek</a:t>
            </a:r>
            <a:r>
              <a:rPr lang="en-GB" sz="2000" dirty="0"/>
              <a:t> z </a:t>
            </a:r>
            <a:r>
              <a:rPr lang="en-GB" sz="2000" dirty="0" err="1"/>
              <a:t>malých</a:t>
            </a:r>
            <a:r>
              <a:rPr lang="en-GB" sz="2000" dirty="0"/>
              <a:t> </a:t>
            </a:r>
            <a:r>
              <a:rPr lang="en-GB" sz="2000" dirty="0" err="1"/>
              <a:t>účinků</a:t>
            </a:r>
            <a:r>
              <a:rPr lang="cs-CZ" sz="2000" dirty="0"/>
              <a:t>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náchylnost</a:t>
            </a:r>
            <a:r>
              <a:rPr lang="en-GB" sz="2000" dirty="0"/>
              <a:t> k </a:t>
            </a:r>
            <a:r>
              <a:rPr lang="en-GB" sz="2000" dirty="0" err="1"/>
              <a:t>předpojatosti</a:t>
            </a:r>
            <a:r>
              <a:rPr lang="en-GB" sz="2000" dirty="0"/>
              <a:t>, </a:t>
            </a:r>
            <a:r>
              <a:rPr lang="en-GB" sz="2000" dirty="0" err="1"/>
              <a:t>pokud</a:t>
            </a:r>
            <a:r>
              <a:rPr lang="en-GB" sz="2000" dirty="0"/>
              <a:t> se </a:t>
            </a:r>
            <a:r>
              <a:rPr lang="en-GB" sz="2000" dirty="0" err="1"/>
              <a:t>při</a:t>
            </a:r>
            <a:r>
              <a:rPr lang="en-GB" sz="2000" dirty="0"/>
              <a:t> </a:t>
            </a:r>
            <a:r>
              <a:rPr lang="en-GB" sz="2000" dirty="0" err="1"/>
              <a:t>vypracovávání</a:t>
            </a:r>
            <a:r>
              <a:rPr lang="en-GB" sz="2000" dirty="0"/>
              <a:t> </a:t>
            </a:r>
            <a:r>
              <a:rPr lang="en-GB" sz="2000" dirty="0" err="1"/>
              <a:t>systematických</a:t>
            </a:r>
            <a:r>
              <a:rPr lang="en-GB" sz="2000" dirty="0"/>
              <a:t> </a:t>
            </a:r>
            <a:r>
              <a:rPr lang="en-GB" sz="2000" dirty="0" err="1"/>
              <a:t>přehledů</a:t>
            </a:r>
            <a:r>
              <a:rPr lang="en-GB" sz="2000" dirty="0"/>
              <a:t> </a:t>
            </a:r>
            <a:r>
              <a:rPr lang="en-GB" sz="2000" dirty="0" err="1"/>
              <a:t>nedrží</a:t>
            </a:r>
            <a:r>
              <a:rPr lang="en-GB" sz="2000" dirty="0"/>
              <a:t> </a:t>
            </a:r>
            <a:r>
              <a:rPr lang="en-GB" sz="2000" dirty="0" err="1"/>
              <a:t>postupů</a:t>
            </a:r>
            <a:r>
              <a:rPr lang="en-GB" sz="2000" dirty="0"/>
              <a:t> a </a:t>
            </a:r>
            <a:r>
              <a:rPr lang="en-GB" sz="2000" dirty="0" err="1"/>
              <a:t>nepostupuje</a:t>
            </a:r>
            <a:r>
              <a:rPr lang="en-GB" sz="2000" dirty="0"/>
              <a:t> </a:t>
            </a:r>
            <a:r>
              <a:rPr lang="en-GB" sz="2000" dirty="0" err="1"/>
              <a:t>podle</a:t>
            </a:r>
            <a:r>
              <a:rPr lang="en-GB" sz="2000" dirty="0"/>
              <a:t> </a:t>
            </a:r>
            <a:r>
              <a:rPr lang="en-GB" sz="2000" dirty="0" err="1"/>
              <a:t>předem</a:t>
            </a:r>
            <a:r>
              <a:rPr lang="en-GB" sz="2000" dirty="0"/>
              <a:t> </a:t>
            </a:r>
            <a:r>
              <a:rPr lang="en-GB" sz="2000" dirty="0" err="1"/>
              <a:t>zveřejněného</a:t>
            </a:r>
            <a:r>
              <a:rPr lang="en-GB" sz="2000" dirty="0"/>
              <a:t> </a:t>
            </a:r>
            <a:r>
              <a:rPr lang="en-GB" sz="2000" dirty="0" err="1"/>
              <a:t>protokolu</a:t>
            </a:r>
            <a:r>
              <a:rPr lang="en-GB" sz="2000" dirty="0"/>
              <a:t> </a:t>
            </a:r>
            <a:r>
              <a:rPr lang="en-GB" sz="2000" dirty="0" err="1"/>
              <a:t>systematického</a:t>
            </a:r>
            <a:r>
              <a:rPr lang="en-GB" sz="2000" dirty="0"/>
              <a:t> </a:t>
            </a:r>
            <a:r>
              <a:rPr lang="en-GB" sz="2000" dirty="0" err="1"/>
              <a:t>přehledu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6222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892AD-A303-EBCD-A8AF-CA8CFD37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257"/>
            <a:ext cx="10515600" cy="1325563"/>
          </a:xfrm>
        </p:spPr>
        <p:txBody>
          <a:bodyPr/>
          <a:lstStyle/>
          <a:p>
            <a:r>
              <a:rPr lang="cs-CZ" dirty="0" err="1"/>
              <a:t>Steps</a:t>
            </a:r>
            <a:r>
              <a:rPr lang="cs-CZ" dirty="0"/>
              <a:t> in a </a:t>
            </a:r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development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F1EFE-821C-D4A8-ADED-1612285A4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2442"/>
            <a:ext cx="10515600" cy="55276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i="0" dirty="0">
                <a:solidFill>
                  <a:srgbClr val="2D3B45"/>
                </a:solidFill>
                <a:effectLst/>
                <a:latin typeface="Lato Extended"/>
              </a:rPr>
              <a:t>This flowchart illustrates how the systematic review is developed.</a:t>
            </a:r>
            <a:endParaRPr lang="cs-CZ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Glasziou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P.,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Irwig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L., Bain, C., &amp; Colditz, G. (2001). Systematic reviews in health care: a practical guide. Cambridge University Press.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Gopalakrishnan S,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Ganeshkumar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 P. Systematic Reviews and Meta-analysis: Understanding the Best Evidence in Primary Healthcare. J Family Med Prim Care. 2013 Jan;2(1):9-14.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doi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: 10.4103/2249-4863.109934. PMID: 24479036; PMCID: PMC3894019.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Gough, D., Oliver, S., &amp; Thomas, J. (2012). An introduction to systematic reviews: Sage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Higgins, J., &amp; Green, S. P. (2008). Cochrane handbook for systematic reviews of interventions. Oxford: Wiley-Blackwell.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Higgins, J. (2014). Green S. Cochrane Handbook for Systematic Reviews of Interventions. Version 5.1. 0. updated March 2011. handbook web site.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JBI. (2014). Joanna Briggs Institute Reviewers’ Manual: 2014 edition. The University of Adelaide, South Australia: The Joanna Briggs Institute.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Klugarová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J., Klugar, M., Gallo, J.,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Marečková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J., &amp;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Kelnarová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Z. (2015). The effectiveness of inpatient physical therapy compared to outpatient physical therapy in older adults after total hip replacement in the post-discharge period: a systematic review protocol. The JBI Database of Systematic Reviews and Implementation Reports.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Littell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J. H., Corcoran, J., &amp; Pillai, V. (2008). Systematic reviews and meta-analysis.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Liberati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A., Altman, D. G.,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Tetzlaff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J., Mulrow, C.,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Gotzsche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P. C., Ioannidis, J. P. A., … Moher, D. (2009). The PRISMA Statement for Reporting Systematic Reviews and Meta-Analyses of Studies That Evaluate Health Care Interventions: Explanation and Elaboration.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Plos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 Medicine, 6(7).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doi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: 10.1371/journal.pmed.1000100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Moher, D.,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Liberati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A.,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Tetzlaff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J., Altman, D. G., &amp; Group, P. (2009a). Preferred reporting items for systematic reviews and meta-analyses: the PRISMA Statement. Open Med, 3(3), e123-130.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Qaseem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A.,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Forland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F., Macbeth, F.,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Ollenschläger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G., Phillips, S., &amp; van der Wees, P. (2012). Guidelines International Network: toward international standards for clinical practice guidelines. Annals of internal medicine, 156(7), 525-531.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Shamseer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L., Moher, D., Clarke, M.,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Ghersi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D.,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Liberati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A.,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Petticrew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M., … Group, P.-P. (2015). Preferred reporting items for systematic review and meta-analysis protocols (PRISMA-P) 2015: elaboration and explanation. BMJ, 349, g7647.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doi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: 10.1136/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bmj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. g7647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Thomas, J., Harden, A., &amp; Newman, M. (2012). An introduction to systematic reviews: London: Sage, 153-178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Tufanaru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C., Huang, W.,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Tsay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S.-F., &amp; Chou, S.-S. (2012). Statistics for systematic review authors: Lippincott Williams &amp; Wilkins.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E72318-9C26-9A81-D604-26B9045D7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79" y="665633"/>
            <a:ext cx="9082302" cy="60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09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6622D3-EC5C-6D76-9500-5CB56BB09C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FAA05E-77BD-479C-948D-9A081B9679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7384E50-5F86-A878-DF3A-27C981C9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78424"/>
            <a:ext cx="10753200" cy="451576"/>
          </a:xfrm>
        </p:spPr>
        <p:txBody>
          <a:bodyPr/>
          <a:lstStyle/>
          <a:p>
            <a:r>
              <a:rPr lang="cs-CZ" dirty="0"/>
              <a:t>SR – protokol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C17004F-E7F9-1040-5606-997F32C4C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740600"/>
            <a:ext cx="10753200" cy="469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dirty="0"/>
              <a:t>Aby se </a:t>
            </a:r>
            <a:r>
              <a:rPr lang="en-GB" sz="1400" dirty="0" err="1"/>
              <a:t>minimalizovala</a:t>
            </a:r>
            <a:r>
              <a:rPr lang="en-GB" sz="1400" dirty="0"/>
              <a:t> </a:t>
            </a:r>
            <a:r>
              <a:rPr lang="en-GB" sz="1400" dirty="0" err="1"/>
              <a:t>zkreslení</a:t>
            </a:r>
            <a:r>
              <a:rPr lang="en-GB" sz="1400" dirty="0"/>
              <a:t>, je </a:t>
            </a:r>
            <a:r>
              <a:rPr lang="en-GB" sz="1400" dirty="0" err="1"/>
              <a:t>třeba</a:t>
            </a:r>
            <a:r>
              <a:rPr lang="en-GB" sz="1400" dirty="0"/>
              <a:t> </a:t>
            </a:r>
            <a:r>
              <a:rPr lang="en-GB" sz="1400" dirty="0" err="1"/>
              <a:t>metody</a:t>
            </a:r>
            <a:r>
              <a:rPr lang="en-GB" sz="1400" dirty="0"/>
              <a:t> </a:t>
            </a:r>
            <a:r>
              <a:rPr lang="en-GB" sz="1400" dirty="0" err="1"/>
              <a:t>systematického</a:t>
            </a:r>
            <a:r>
              <a:rPr lang="en-GB" sz="1400" dirty="0"/>
              <a:t> </a:t>
            </a:r>
            <a:r>
              <a:rPr lang="en-GB" sz="1400" dirty="0" err="1"/>
              <a:t>přehledu</a:t>
            </a:r>
            <a:r>
              <a:rPr lang="en-GB" sz="1400" dirty="0"/>
              <a:t> </a:t>
            </a:r>
            <a:r>
              <a:rPr lang="en-GB" sz="1400" dirty="0" err="1"/>
              <a:t>naplánovat</a:t>
            </a:r>
            <a:r>
              <a:rPr lang="en-GB" sz="1400" dirty="0"/>
              <a:t> </a:t>
            </a:r>
            <a:r>
              <a:rPr lang="en-GB" sz="1400" dirty="0" err="1"/>
              <a:t>předem</a:t>
            </a:r>
            <a:r>
              <a:rPr lang="en-GB" sz="1400" dirty="0"/>
              <a:t>, </a:t>
            </a:r>
            <a:r>
              <a:rPr lang="en-GB" sz="1400" dirty="0" err="1"/>
              <a:t>ještě</a:t>
            </a:r>
            <a:r>
              <a:rPr lang="en-GB" sz="1400" dirty="0"/>
              <a:t> </a:t>
            </a:r>
            <a:r>
              <a:rPr lang="en-GB" sz="1400" dirty="0" err="1"/>
              <a:t>předtím</a:t>
            </a:r>
            <a:r>
              <a:rPr lang="en-GB" sz="1400" dirty="0"/>
              <a:t>, </a:t>
            </a:r>
            <a:r>
              <a:rPr lang="en-GB" sz="1400" dirty="0" err="1"/>
              <a:t>než</a:t>
            </a:r>
            <a:r>
              <a:rPr lang="en-GB" sz="1400" dirty="0"/>
              <a:t> </a:t>
            </a:r>
            <a:r>
              <a:rPr lang="en-GB" sz="1400" dirty="0" err="1"/>
              <a:t>budou</a:t>
            </a:r>
            <a:r>
              <a:rPr lang="en-GB" sz="1400" dirty="0"/>
              <a:t> </a:t>
            </a:r>
            <a:r>
              <a:rPr lang="en-GB" sz="1400" dirty="0" err="1"/>
              <a:t>známa</a:t>
            </a:r>
            <a:r>
              <a:rPr lang="en-GB" sz="1400" dirty="0"/>
              <a:t> data. </a:t>
            </a:r>
            <a:r>
              <a:rPr lang="en-GB" sz="1400" dirty="0" err="1"/>
              <a:t>Tím</a:t>
            </a:r>
            <a:r>
              <a:rPr lang="en-GB" sz="1400" dirty="0"/>
              <a:t> se </a:t>
            </a:r>
            <a:r>
              <a:rPr lang="en-GB" sz="1400" dirty="0" err="1"/>
              <a:t>zajistí</a:t>
            </a:r>
            <a:r>
              <a:rPr lang="en-GB" sz="1400" dirty="0"/>
              <a:t> </a:t>
            </a:r>
            <a:r>
              <a:rPr lang="en-GB" sz="1400" dirty="0" err="1"/>
              <a:t>transparentnost</a:t>
            </a:r>
            <a:r>
              <a:rPr lang="en-GB" sz="1400" dirty="0"/>
              <a:t> a </a:t>
            </a:r>
            <a:r>
              <a:rPr lang="en-GB" sz="1400" dirty="0" err="1"/>
              <a:t>odpovědnost</a:t>
            </a:r>
            <a:r>
              <a:rPr lang="en-GB" sz="1400" dirty="0"/>
              <a:t> a </a:t>
            </a:r>
            <a:r>
              <a:rPr lang="en-GB" sz="1400" dirty="0" err="1"/>
              <a:t>zamezí</a:t>
            </a:r>
            <a:r>
              <a:rPr lang="en-GB" sz="1400" dirty="0"/>
              <a:t> se </a:t>
            </a:r>
            <a:r>
              <a:rPr lang="en-GB" sz="1400" dirty="0" err="1"/>
              <a:t>duplicitě</a:t>
            </a:r>
            <a:r>
              <a:rPr lang="en-GB" sz="1400" dirty="0"/>
              <a:t> (aby se </a:t>
            </a:r>
            <a:r>
              <a:rPr lang="en-GB" sz="1400" dirty="0" err="1"/>
              <a:t>zabránilo</a:t>
            </a:r>
            <a:r>
              <a:rPr lang="en-GB" sz="1400" dirty="0"/>
              <a:t> </a:t>
            </a:r>
            <a:r>
              <a:rPr lang="en-GB" sz="1400" dirty="0" err="1"/>
              <a:t>tomu</a:t>
            </a:r>
            <a:r>
              <a:rPr lang="en-GB" sz="1400" dirty="0"/>
              <a:t>, </a:t>
            </a:r>
            <a:r>
              <a:rPr lang="en-GB" sz="1400" dirty="0" err="1"/>
              <a:t>že</a:t>
            </a:r>
            <a:r>
              <a:rPr lang="en-GB" sz="1400" dirty="0"/>
              <a:t> </a:t>
            </a:r>
            <a:r>
              <a:rPr lang="en-GB" sz="1400" dirty="0" err="1"/>
              <a:t>přezkum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stejné</a:t>
            </a:r>
            <a:r>
              <a:rPr lang="en-GB" sz="1400" dirty="0"/>
              <a:t> </a:t>
            </a:r>
            <a:r>
              <a:rPr lang="en-GB" sz="1400" dirty="0" err="1"/>
              <a:t>téma</a:t>
            </a:r>
            <a:r>
              <a:rPr lang="en-GB" sz="1400" dirty="0"/>
              <a:t> </a:t>
            </a:r>
            <a:r>
              <a:rPr lang="en-GB" sz="1400" dirty="0" err="1"/>
              <a:t>bude</a:t>
            </a:r>
            <a:r>
              <a:rPr lang="en-GB" sz="1400" dirty="0"/>
              <a:t> </a:t>
            </a:r>
            <a:r>
              <a:rPr lang="en-GB" sz="1400" dirty="0" err="1"/>
              <a:t>provádět</a:t>
            </a:r>
            <a:r>
              <a:rPr lang="en-GB" sz="1400" dirty="0"/>
              <a:t> </a:t>
            </a:r>
            <a:r>
              <a:rPr lang="en-GB" sz="1400" dirty="0" err="1"/>
              <a:t>více</a:t>
            </a:r>
            <a:r>
              <a:rPr lang="en-GB" sz="1400" dirty="0"/>
              <a:t> </a:t>
            </a:r>
            <a:r>
              <a:rPr lang="en-GB" sz="1400" dirty="0" err="1"/>
              <a:t>výzkumníků</a:t>
            </a:r>
            <a:r>
              <a:rPr lang="en-GB" sz="1400" dirty="0"/>
              <a:t>).</a:t>
            </a:r>
            <a:endParaRPr lang="cs-CZ" sz="1400" dirty="0"/>
          </a:p>
          <a:p>
            <a:pPr>
              <a:lnSpc>
                <a:spcPct val="100000"/>
              </a:lnSpc>
            </a:pPr>
            <a:endParaRPr lang="cs-CZ" sz="1400" dirty="0"/>
          </a:p>
          <a:p>
            <a:pPr>
              <a:lnSpc>
                <a:spcPct val="100000"/>
              </a:lnSpc>
            </a:pPr>
            <a:r>
              <a:rPr lang="en-GB" sz="1400" dirty="0" err="1"/>
              <a:t>Cílem</a:t>
            </a:r>
            <a:r>
              <a:rPr lang="en-GB" sz="1400" dirty="0"/>
              <a:t> </a:t>
            </a:r>
            <a:r>
              <a:rPr lang="en-GB" sz="1400" dirty="0" err="1"/>
              <a:t>protokolu</a:t>
            </a:r>
            <a:r>
              <a:rPr lang="en-GB" sz="1400" dirty="0"/>
              <a:t> </a:t>
            </a:r>
            <a:r>
              <a:rPr lang="en-GB" sz="1400" dirty="0" err="1"/>
              <a:t>systematického</a:t>
            </a:r>
            <a:r>
              <a:rPr lang="en-GB" sz="1400" dirty="0"/>
              <a:t> </a:t>
            </a:r>
            <a:r>
              <a:rPr lang="en-GB" sz="1400" dirty="0" err="1"/>
              <a:t>přehledu</a:t>
            </a:r>
            <a:r>
              <a:rPr lang="en-GB" sz="1400" dirty="0"/>
              <a:t> je </a:t>
            </a:r>
            <a:r>
              <a:rPr lang="en-GB" sz="1400" dirty="0" err="1"/>
              <a:t>podrobně</a:t>
            </a:r>
            <a:r>
              <a:rPr lang="en-GB" sz="1400" dirty="0"/>
              <a:t> </a:t>
            </a:r>
            <a:r>
              <a:rPr lang="en-GB" sz="1400" dirty="0" err="1"/>
              <a:t>naplánovat</a:t>
            </a:r>
            <a:r>
              <a:rPr lang="en-GB" sz="1400" dirty="0"/>
              <a:t> </a:t>
            </a:r>
            <a:r>
              <a:rPr lang="en-GB" sz="1400" dirty="0" err="1"/>
              <a:t>návrh</a:t>
            </a:r>
            <a:r>
              <a:rPr lang="en-GB" sz="1400" dirty="0"/>
              <a:t> </a:t>
            </a:r>
            <a:r>
              <a:rPr lang="en-GB" sz="1400" dirty="0" err="1"/>
              <a:t>systematického</a:t>
            </a:r>
            <a:r>
              <a:rPr lang="en-GB" sz="1400" dirty="0"/>
              <a:t> </a:t>
            </a:r>
            <a:r>
              <a:rPr lang="en-GB" sz="1400" dirty="0" err="1"/>
              <a:t>přehledu</a:t>
            </a:r>
            <a:r>
              <a:rPr lang="en-GB" sz="1400" dirty="0"/>
              <a:t>. </a:t>
            </a:r>
            <a:endParaRPr lang="cs-CZ" sz="1400" dirty="0"/>
          </a:p>
          <a:p>
            <a:pPr marL="544512" indent="0">
              <a:lnSpc>
                <a:spcPct val="100000"/>
              </a:lnSpc>
              <a:buNone/>
            </a:pPr>
            <a:r>
              <a:rPr lang="en-GB" sz="1400" u="sng" dirty="0" err="1"/>
              <a:t>Jeho</a:t>
            </a:r>
            <a:r>
              <a:rPr lang="en-GB" sz="1400" u="sng" dirty="0"/>
              <a:t> </a:t>
            </a:r>
            <a:r>
              <a:rPr lang="en-GB" sz="1400" u="sng" dirty="0" err="1"/>
              <a:t>důležitými</a:t>
            </a:r>
            <a:r>
              <a:rPr lang="en-GB" sz="1400" u="sng" dirty="0"/>
              <a:t> </a:t>
            </a:r>
            <a:r>
              <a:rPr lang="en-GB" sz="1400" u="sng" dirty="0" err="1"/>
              <a:t>součástmi</a:t>
            </a:r>
            <a:r>
              <a:rPr lang="en-GB" sz="1400" u="sng" dirty="0"/>
              <a:t> </a:t>
            </a:r>
            <a:r>
              <a:rPr lang="en-GB" sz="1400" u="sng" dirty="0" err="1"/>
              <a:t>jsou</a:t>
            </a:r>
            <a:r>
              <a:rPr lang="en-GB" sz="1400" u="sng" dirty="0"/>
              <a:t>:</a:t>
            </a:r>
            <a:r>
              <a:rPr lang="cs-CZ" sz="1400" u="sng" dirty="0"/>
              <a:t>  </a:t>
            </a:r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dirty="0" err="1"/>
              <a:t>Přehledová</a:t>
            </a:r>
            <a:r>
              <a:rPr lang="en-GB" sz="1400" b="1" dirty="0"/>
              <a:t> </a:t>
            </a:r>
            <a:r>
              <a:rPr lang="en-GB" sz="1400" b="1" dirty="0" err="1"/>
              <a:t>otázka</a:t>
            </a:r>
            <a:r>
              <a:rPr lang="en-GB" sz="1400" dirty="0"/>
              <a:t>. </a:t>
            </a:r>
            <a:r>
              <a:rPr lang="en-GB" sz="1400" dirty="0" err="1"/>
              <a:t>Její</a:t>
            </a:r>
            <a:r>
              <a:rPr lang="en-GB" sz="1400" dirty="0"/>
              <a:t> </a:t>
            </a:r>
            <a:r>
              <a:rPr lang="en-GB" sz="1400" dirty="0" err="1"/>
              <a:t>formulace</a:t>
            </a:r>
            <a:r>
              <a:rPr lang="en-GB" sz="1400" dirty="0"/>
              <a:t> by </a:t>
            </a:r>
            <a:r>
              <a:rPr lang="en-GB" sz="1400" dirty="0" err="1"/>
              <a:t>měla</a:t>
            </a:r>
            <a:r>
              <a:rPr lang="en-GB" sz="1400" dirty="0"/>
              <a:t> </a:t>
            </a:r>
            <a:r>
              <a:rPr lang="en-GB" sz="1400" dirty="0" err="1"/>
              <a:t>vycházet</a:t>
            </a:r>
            <a:r>
              <a:rPr lang="en-GB" sz="1400" dirty="0"/>
              <a:t> z </a:t>
            </a:r>
            <a:r>
              <a:rPr lang="en-GB" sz="1400" dirty="0" err="1"/>
              <a:t>formátu</a:t>
            </a:r>
            <a:r>
              <a:rPr lang="en-GB" sz="1400" dirty="0"/>
              <a:t> PICO. </a:t>
            </a:r>
            <a:r>
              <a:rPr lang="en-GB" sz="1400" dirty="0" err="1"/>
              <a:t>Měly</a:t>
            </a:r>
            <a:r>
              <a:rPr lang="en-GB" sz="1400" dirty="0"/>
              <a:t> by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uvedeny</a:t>
            </a:r>
            <a:r>
              <a:rPr lang="en-GB" sz="1400" dirty="0"/>
              <a:t> </a:t>
            </a:r>
            <a:r>
              <a:rPr lang="en-GB" sz="1400" dirty="0" err="1"/>
              <a:t>výsledky</a:t>
            </a:r>
            <a:r>
              <a:rPr lang="en-GB" sz="1400" dirty="0"/>
              <a:t> </a:t>
            </a:r>
            <a:r>
              <a:rPr lang="en-GB" sz="1400" dirty="0" err="1"/>
              <a:t>zájmu</a:t>
            </a:r>
            <a:r>
              <a:rPr lang="en-GB" sz="1400" dirty="0"/>
              <a:t>.</a:t>
            </a:r>
            <a:r>
              <a:rPr lang="cs-CZ" sz="1400" dirty="0"/>
              <a:t> </a:t>
            </a:r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dirty="0" err="1"/>
              <a:t>Odůvodnění</a:t>
            </a:r>
            <a:r>
              <a:rPr lang="en-GB" sz="1400" b="1" dirty="0"/>
              <a:t> </a:t>
            </a:r>
            <a:r>
              <a:rPr lang="en-GB" sz="1400" b="1" dirty="0" err="1"/>
              <a:t>systematického</a:t>
            </a:r>
            <a:r>
              <a:rPr lang="en-GB" sz="1400" b="1" dirty="0"/>
              <a:t> </a:t>
            </a:r>
            <a:r>
              <a:rPr lang="en-GB" sz="1400" b="1" dirty="0" err="1"/>
              <a:t>přezkumu</a:t>
            </a:r>
            <a:r>
              <a:rPr lang="en-GB" sz="1400" b="1" dirty="0"/>
              <a:t>. </a:t>
            </a:r>
            <a:r>
              <a:rPr lang="en-GB" sz="1400" dirty="0" err="1"/>
              <a:t>Proč</a:t>
            </a:r>
            <a:r>
              <a:rPr lang="en-GB" sz="1400" dirty="0"/>
              <a:t> je </a:t>
            </a:r>
            <a:r>
              <a:rPr lang="en-GB" sz="1400" dirty="0" err="1"/>
              <a:t>nutné</a:t>
            </a:r>
            <a:r>
              <a:rPr lang="en-GB" sz="1400" dirty="0"/>
              <a:t> </a:t>
            </a:r>
            <a:r>
              <a:rPr lang="en-GB" sz="1400" dirty="0" err="1"/>
              <a:t>vypracovat</a:t>
            </a:r>
            <a:r>
              <a:rPr lang="en-GB" sz="1400" dirty="0"/>
              <a:t> </a:t>
            </a:r>
            <a:r>
              <a:rPr lang="en-GB" sz="1400" dirty="0" err="1"/>
              <a:t>systematický</a:t>
            </a:r>
            <a:r>
              <a:rPr lang="en-GB" sz="1400" dirty="0"/>
              <a:t> </a:t>
            </a:r>
            <a:r>
              <a:rPr lang="en-GB" sz="1400" dirty="0" err="1"/>
              <a:t>přehled</a:t>
            </a:r>
            <a:r>
              <a:rPr lang="en-GB" sz="1400" dirty="0"/>
              <a:t> k </a:t>
            </a:r>
            <a:r>
              <a:rPr lang="en-GB" sz="1400" dirty="0" err="1"/>
              <a:t>zodpovězení</a:t>
            </a:r>
            <a:r>
              <a:rPr lang="en-GB" sz="1400" dirty="0"/>
              <a:t> </a:t>
            </a:r>
            <a:r>
              <a:rPr lang="en-GB" sz="1400" dirty="0" err="1"/>
              <a:t>přehledové</a:t>
            </a:r>
            <a:r>
              <a:rPr lang="en-GB" sz="1400" dirty="0"/>
              <a:t> </a:t>
            </a:r>
            <a:r>
              <a:rPr lang="en-GB" sz="1400" dirty="0" err="1"/>
              <a:t>otázky</a:t>
            </a:r>
            <a:r>
              <a:rPr lang="en-GB" sz="1400" dirty="0"/>
              <a:t>.</a:t>
            </a:r>
            <a:br>
              <a:rPr lang="en-GB" sz="1400" dirty="0"/>
            </a:br>
            <a:r>
              <a:rPr lang="en-GB" sz="1400" dirty="0" err="1"/>
              <a:t>Jasný</a:t>
            </a:r>
            <a:r>
              <a:rPr lang="en-GB" sz="1400" dirty="0"/>
              <a:t> </a:t>
            </a:r>
            <a:r>
              <a:rPr lang="en-GB" sz="1400" dirty="0" err="1"/>
              <a:t>popis</a:t>
            </a:r>
            <a:r>
              <a:rPr lang="en-GB" sz="1400" dirty="0"/>
              <a:t> </a:t>
            </a:r>
            <a:r>
              <a:rPr lang="en-GB" sz="1400" dirty="0" err="1"/>
              <a:t>metod</a:t>
            </a:r>
            <a:r>
              <a:rPr lang="en-GB" sz="1400" dirty="0"/>
              <a:t> pro </a:t>
            </a:r>
            <a:r>
              <a:rPr lang="en-GB" sz="1400" dirty="0" err="1"/>
              <a:t>vypracování</a:t>
            </a:r>
            <a:r>
              <a:rPr lang="en-GB" sz="1400" dirty="0"/>
              <a:t> </a:t>
            </a:r>
            <a:r>
              <a:rPr lang="en-GB" sz="1400" dirty="0" err="1"/>
              <a:t>systematického</a:t>
            </a:r>
            <a:r>
              <a:rPr lang="en-GB" sz="1400" dirty="0"/>
              <a:t> </a:t>
            </a:r>
            <a:r>
              <a:rPr lang="en-GB" sz="1400" dirty="0" err="1"/>
              <a:t>přehledu</a:t>
            </a:r>
            <a:r>
              <a:rPr lang="en-GB" sz="1400" dirty="0"/>
              <a:t>.</a:t>
            </a:r>
            <a:r>
              <a:rPr lang="cs-CZ" sz="1400" dirty="0"/>
              <a:t> </a:t>
            </a:r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dirty="0" err="1"/>
              <a:t>Kritéria</a:t>
            </a:r>
            <a:r>
              <a:rPr lang="en-GB" sz="1400" b="1" dirty="0"/>
              <a:t> </a:t>
            </a:r>
            <a:r>
              <a:rPr lang="en-GB" sz="1400" b="1" dirty="0" err="1"/>
              <a:t>způsobilosti</a:t>
            </a:r>
            <a:r>
              <a:rPr lang="en-GB" sz="1400" b="1" dirty="0"/>
              <a:t> </a:t>
            </a:r>
            <a:r>
              <a:rPr lang="en-GB" sz="1400" dirty="0"/>
              <a:t>(= </a:t>
            </a:r>
            <a:r>
              <a:rPr lang="en-GB" sz="1400" dirty="0" err="1"/>
              <a:t>kritéria</a:t>
            </a:r>
            <a:r>
              <a:rPr lang="en-GB" sz="1400" dirty="0"/>
              <a:t> pro </a:t>
            </a:r>
            <a:r>
              <a:rPr lang="en-GB" sz="1400" dirty="0" err="1"/>
              <a:t>zařazení</a:t>
            </a:r>
            <a:r>
              <a:rPr lang="en-GB" sz="1400" dirty="0"/>
              <a:t> a </a:t>
            </a:r>
            <a:r>
              <a:rPr lang="en-GB" sz="1400" dirty="0" err="1"/>
              <a:t>vyloučení</a:t>
            </a:r>
            <a:r>
              <a:rPr lang="en-GB" sz="1400" dirty="0"/>
              <a:t>). </a:t>
            </a:r>
            <a:r>
              <a:rPr lang="en-GB" sz="1400" dirty="0" err="1"/>
              <a:t>Jasné</a:t>
            </a:r>
            <a:r>
              <a:rPr lang="en-GB" sz="1400" dirty="0"/>
              <a:t> </a:t>
            </a:r>
            <a:r>
              <a:rPr lang="en-GB" sz="1400" dirty="0" err="1"/>
              <a:t>vymezení</a:t>
            </a:r>
            <a:r>
              <a:rPr lang="en-GB" sz="1400" dirty="0"/>
              <a:t> toho, </a:t>
            </a:r>
            <a:r>
              <a:rPr lang="en-GB" sz="1400" dirty="0" err="1"/>
              <a:t>jaké</a:t>
            </a:r>
            <a:r>
              <a:rPr lang="en-GB" sz="1400" dirty="0"/>
              <a:t> </a:t>
            </a:r>
            <a:r>
              <a:rPr lang="en-GB" sz="1400" dirty="0" err="1"/>
              <a:t>vědecké</a:t>
            </a:r>
            <a:r>
              <a:rPr lang="en-GB" sz="1400" dirty="0"/>
              <a:t> </a:t>
            </a:r>
            <a:r>
              <a:rPr lang="en-GB" sz="1400" dirty="0" err="1"/>
              <a:t>důkazy</a:t>
            </a:r>
            <a:r>
              <a:rPr lang="en-GB" sz="1400" dirty="0"/>
              <a:t> </a:t>
            </a:r>
            <a:r>
              <a:rPr lang="en-GB" sz="1400" dirty="0" err="1"/>
              <a:t>budou</a:t>
            </a:r>
            <a:r>
              <a:rPr lang="en-GB" sz="1400" dirty="0"/>
              <a:t> do </a:t>
            </a:r>
            <a:r>
              <a:rPr lang="en-GB" sz="1400" dirty="0" err="1"/>
              <a:t>systematického</a:t>
            </a:r>
            <a:r>
              <a:rPr lang="en-GB" sz="1400" dirty="0"/>
              <a:t> </a:t>
            </a:r>
            <a:r>
              <a:rPr lang="en-GB" sz="1400" dirty="0" err="1"/>
              <a:t>přehledu</a:t>
            </a:r>
            <a:r>
              <a:rPr lang="en-GB" sz="1400" dirty="0"/>
              <a:t> </a:t>
            </a:r>
            <a:r>
              <a:rPr lang="en-GB" sz="1400" dirty="0" err="1"/>
              <a:t>zahrnuty</a:t>
            </a:r>
            <a:r>
              <a:rPr lang="en-GB" sz="1400" dirty="0"/>
              <a:t> a </a:t>
            </a:r>
            <a:r>
              <a:rPr lang="en-GB" sz="1400" dirty="0" err="1"/>
              <a:t>jaké</a:t>
            </a:r>
            <a:r>
              <a:rPr lang="en-GB" sz="1400" dirty="0"/>
              <a:t> </a:t>
            </a:r>
            <a:r>
              <a:rPr lang="en-GB" sz="1400" dirty="0" err="1"/>
              <a:t>nikoli</a:t>
            </a:r>
            <a:r>
              <a:rPr lang="en-GB" sz="1400" dirty="0"/>
              <a:t>.</a:t>
            </a:r>
            <a:r>
              <a:rPr lang="cs-CZ" sz="1400" dirty="0"/>
              <a:t> </a:t>
            </a:r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dirty="0" err="1"/>
              <a:t>Strategie</a:t>
            </a:r>
            <a:r>
              <a:rPr lang="en-GB" sz="1400" b="1" dirty="0"/>
              <a:t> </a:t>
            </a:r>
            <a:r>
              <a:rPr lang="en-GB" sz="1400" b="1" dirty="0" err="1"/>
              <a:t>vyhledávání</a:t>
            </a:r>
            <a:r>
              <a:rPr lang="en-GB" sz="1400" b="1" dirty="0"/>
              <a:t>. </a:t>
            </a:r>
            <a:r>
              <a:rPr lang="en-GB" sz="1400" dirty="0" err="1"/>
              <a:t>Cílem</a:t>
            </a:r>
            <a:r>
              <a:rPr lang="en-GB" sz="1400" dirty="0"/>
              <a:t> je </a:t>
            </a:r>
            <a:r>
              <a:rPr lang="en-GB" sz="1400" dirty="0" err="1"/>
              <a:t>vyhledat</a:t>
            </a:r>
            <a:r>
              <a:rPr lang="en-GB" sz="1400" dirty="0"/>
              <a:t> </a:t>
            </a:r>
            <a:r>
              <a:rPr lang="en-GB" sz="1400" dirty="0" err="1"/>
              <a:t>všechny</a:t>
            </a:r>
            <a:r>
              <a:rPr lang="en-GB" sz="1400" dirty="0"/>
              <a:t> </a:t>
            </a:r>
            <a:r>
              <a:rPr lang="en-GB" sz="1400" dirty="0" err="1"/>
              <a:t>relevantní</a:t>
            </a:r>
            <a:r>
              <a:rPr lang="en-GB" sz="1400" dirty="0"/>
              <a:t> </a:t>
            </a:r>
            <a:r>
              <a:rPr lang="en-GB" sz="1400" dirty="0" err="1"/>
              <a:t>zdroje</a:t>
            </a:r>
            <a:r>
              <a:rPr lang="en-GB" sz="1400" dirty="0"/>
              <a:t> pro </a:t>
            </a:r>
            <a:r>
              <a:rPr lang="en-GB" sz="1400" dirty="0" err="1"/>
              <a:t>zodpovězení</a:t>
            </a:r>
            <a:r>
              <a:rPr lang="en-GB" sz="1400" dirty="0"/>
              <a:t> </a:t>
            </a:r>
            <a:r>
              <a:rPr lang="en-GB" sz="1400" dirty="0" err="1"/>
              <a:t>dané</a:t>
            </a:r>
            <a:r>
              <a:rPr lang="en-GB" sz="1400" dirty="0"/>
              <a:t> </a:t>
            </a:r>
            <a:r>
              <a:rPr lang="en-GB" sz="1400" dirty="0" err="1"/>
              <a:t>otázky</a:t>
            </a:r>
            <a:r>
              <a:rPr lang="en-GB" sz="1400" dirty="0"/>
              <a:t>. "</a:t>
            </a:r>
            <a:r>
              <a:rPr lang="en-GB" sz="1400" dirty="0" err="1"/>
              <a:t>Každý</a:t>
            </a:r>
            <a:r>
              <a:rPr lang="en-GB" sz="1400" dirty="0"/>
              <a:t> </a:t>
            </a:r>
            <a:r>
              <a:rPr lang="en-GB" sz="1400" dirty="0" err="1"/>
              <a:t>systematický</a:t>
            </a:r>
            <a:r>
              <a:rPr lang="en-GB" sz="1400" dirty="0"/>
              <a:t> </a:t>
            </a:r>
            <a:r>
              <a:rPr lang="en-GB" sz="1400" dirty="0" err="1"/>
              <a:t>přehled</a:t>
            </a:r>
            <a:r>
              <a:rPr lang="en-GB" sz="1400" dirty="0"/>
              <a:t> </a:t>
            </a:r>
            <a:r>
              <a:rPr lang="en-GB" sz="1400" dirty="0" err="1"/>
              <a:t>může</a:t>
            </a:r>
            <a:r>
              <a:rPr lang="en-GB" sz="1400" dirty="0"/>
              <a:t>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jen</a:t>
            </a:r>
            <a:r>
              <a:rPr lang="en-GB" sz="1400" dirty="0"/>
              <a:t> </a:t>
            </a:r>
            <a:r>
              <a:rPr lang="en-GB" sz="1400" dirty="0" err="1"/>
              <a:t>tak</a:t>
            </a:r>
            <a:r>
              <a:rPr lang="en-GB" sz="1400" dirty="0"/>
              <a:t> </a:t>
            </a:r>
            <a:r>
              <a:rPr lang="en-GB" sz="1400" dirty="0" err="1"/>
              <a:t>dobrý</a:t>
            </a:r>
            <a:r>
              <a:rPr lang="en-GB" sz="1400" dirty="0"/>
              <a:t>, jak </a:t>
            </a:r>
            <a:r>
              <a:rPr lang="en-GB" sz="1400" dirty="0" err="1"/>
              <a:t>dobrá</a:t>
            </a:r>
            <a:r>
              <a:rPr lang="en-GB" sz="1400" dirty="0"/>
              <a:t> je </a:t>
            </a:r>
            <a:r>
              <a:rPr lang="en-GB" sz="1400" dirty="0" err="1"/>
              <a:t>jeho</a:t>
            </a:r>
            <a:r>
              <a:rPr lang="en-GB" sz="1400" dirty="0"/>
              <a:t> </a:t>
            </a:r>
            <a:r>
              <a:rPr lang="en-GB" sz="1400" dirty="0" err="1"/>
              <a:t>vyhledávací</a:t>
            </a:r>
            <a:r>
              <a:rPr lang="en-GB" sz="1400" dirty="0"/>
              <a:t> </a:t>
            </a:r>
            <a:r>
              <a:rPr lang="en-GB" sz="1400" dirty="0" err="1"/>
              <a:t>strategie</a:t>
            </a:r>
            <a:r>
              <a:rPr lang="en-GB" sz="1400" dirty="0"/>
              <a:t>.„</a:t>
            </a:r>
            <a:r>
              <a:rPr lang="cs-CZ" sz="1400" dirty="0"/>
              <a:t> </a:t>
            </a:r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Jak </a:t>
            </a:r>
            <a:r>
              <a:rPr lang="en-GB" sz="1400" dirty="0" err="1"/>
              <a:t>bude</a:t>
            </a:r>
            <a:r>
              <a:rPr lang="en-GB" sz="1400" dirty="0"/>
              <a:t> </a:t>
            </a:r>
            <a:r>
              <a:rPr lang="en-GB" sz="1400" dirty="0" err="1"/>
              <a:t>probíhat</a:t>
            </a:r>
            <a:r>
              <a:rPr lang="en-GB" sz="1400" dirty="0"/>
              <a:t> </a:t>
            </a:r>
            <a:r>
              <a:rPr lang="en-GB" sz="1400" b="1" dirty="0" err="1"/>
              <a:t>vyhodnocování</a:t>
            </a:r>
            <a:r>
              <a:rPr lang="en-GB" sz="1400" b="1" dirty="0"/>
              <a:t> relevance </a:t>
            </a:r>
            <a:r>
              <a:rPr lang="en-GB" sz="1400" dirty="0" err="1"/>
              <a:t>nalezených</a:t>
            </a:r>
            <a:r>
              <a:rPr lang="en-GB" sz="1400" dirty="0"/>
              <a:t> </a:t>
            </a:r>
            <a:r>
              <a:rPr lang="en-GB" sz="1400" dirty="0" err="1"/>
              <a:t>záznamů</a:t>
            </a:r>
            <a:r>
              <a:rPr lang="en-GB" sz="1400" dirty="0"/>
              <a:t>. </a:t>
            </a:r>
            <a:r>
              <a:rPr lang="en-GB" sz="1400" dirty="0" err="1"/>
              <a:t>Tomu</a:t>
            </a:r>
            <a:r>
              <a:rPr lang="en-GB" sz="1400" dirty="0"/>
              <a:t> se </a:t>
            </a:r>
            <a:r>
              <a:rPr lang="en-GB" sz="1400" dirty="0" err="1"/>
              <a:t>říká</a:t>
            </a:r>
            <a:r>
              <a:rPr lang="en-GB" sz="1400" dirty="0"/>
              <a:t> "screening" a </a:t>
            </a:r>
            <a:r>
              <a:rPr lang="en-GB" sz="1400" dirty="0" err="1"/>
              <a:t>měli</a:t>
            </a:r>
            <a:r>
              <a:rPr lang="en-GB" sz="1400" dirty="0"/>
              <a:t> by </a:t>
            </a:r>
            <a:r>
              <a:rPr lang="en-GB" sz="1400" dirty="0" err="1"/>
              <a:t>ho</a:t>
            </a:r>
            <a:r>
              <a:rPr lang="en-GB" sz="1400" dirty="0"/>
              <a:t> </a:t>
            </a:r>
            <a:r>
              <a:rPr lang="en-GB" sz="1400" dirty="0" err="1"/>
              <a:t>provádět</a:t>
            </a:r>
            <a:r>
              <a:rPr lang="en-GB" sz="1400" dirty="0"/>
              <a:t> </a:t>
            </a:r>
            <a:r>
              <a:rPr lang="en-GB" sz="1400" dirty="0" err="1"/>
              <a:t>nejméně</a:t>
            </a:r>
            <a:r>
              <a:rPr lang="en-GB" sz="1400" dirty="0"/>
              <a:t> </a:t>
            </a:r>
            <a:r>
              <a:rPr lang="en-GB" sz="1400" dirty="0" err="1"/>
              <a:t>dva</a:t>
            </a:r>
            <a:r>
              <a:rPr lang="en-GB" sz="1400" dirty="0"/>
              <a:t> </a:t>
            </a:r>
            <a:r>
              <a:rPr lang="en-GB" sz="1400" dirty="0" err="1"/>
              <a:t>výzkumníci</a:t>
            </a:r>
            <a:r>
              <a:rPr lang="en-GB" sz="1400" dirty="0"/>
              <a:t>.</a:t>
            </a:r>
            <a:r>
              <a:rPr lang="cs-CZ" sz="1400" dirty="0"/>
              <a:t> </a:t>
            </a:r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Jak </a:t>
            </a:r>
            <a:r>
              <a:rPr lang="en-GB" sz="1400" dirty="0" err="1"/>
              <a:t>bude</a:t>
            </a:r>
            <a:r>
              <a:rPr lang="en-GB" sz="1400" dirty="0"/>
              <a:t> </a:t>
            </a:r>
            <a:r>
              <a:rPr lang="en-GB" sz="1400" dirty="0" err="1"/>
              <a:t>provedeno</a:t>
            </a:r>
            <a:r>
              <a:rPr lang="en-GB" sz="1400" dirty="0"/>
              <a:t> </a:t>
            </a:r>
            <a:r>
              <a:rPr lang="en-GB" sz="1400" b="1" dirty="0" err="1"/>
              <a:t>kritické</a:t>
            </a:r>
            <a:r>
              <a:rPr lang="en-GB" sz="1400" b="1" dirty="0"/>
              <a:t> </a:t>
            </a:r>
            <a:r>
              <a:rPr lang="en-GB" sz="1400" b="1" dirty="0" err="1"/>
              <a:t>zhodnocení</a:t>
            </a:r>
            <a:r>
              <a:rPr lang="en-GB" sz="1400" b="1" dirty="0"/>
              <a:t> </a:t>
            </a:r>
            <a:r>
              <a:rPr lang="en-GB" sz="1400" dirty="0" err="1"/>
              <a:t>nalezených</a:t>
            </a:r>
            <a:r>
              <a:rPr lang="en-GB" sz="1400" dirty="0"/>
              <a:t> </a:t>
            </a:r>
            <a:r>
              <a:rPr lang="en-GB" sz="1400" dirty="0" err="1"/>
              <a:t>záznamů</a:t>
            </a:r>
            <a:r>
              <a:rPr lang="en-GB" sz="1400" dirty="0"/>
              <a:t>. </a:t>
            </a:r>
            <a:r>
              <a:rPr lang="en-GB" sz="1400" dirty="0" err="1"/>
              <a:t>Hodnocení</a:t>
            </a:r>
            <a:r>
              <a:rPr lang="en-GB" sz="1400" dirty="0"/>
              <a:t> </a:t>
            </a:r>
            <a:r>
              <a:rPr lang="en-GB" sz="1400" dirty="0" err="1"/>
              <a:t>kvality</a:t>
            </a:r>
            <a:r>
              <a:rPr lang="en-GB" sz="1400" dirty="0"/>
              <a:t> by </a:t>
            </a:r>
            <a:r>
              <a:rPr lang="en-GB" sz="1400" dirty="0" err="1"/>
              <a:t>měli</a:t>
            </a:r>
            <a:r>
              <a:rPr lang="en-GB" sz="1400" dirty="0"/>
              <a:t> </a:t>
            </a:r>
            <a:r>
              <a:rPr lang="en-GB" sz="1400" dirty="0" err="1"/>
              <a:t>provádět</a:t>
            </a:r>
            <a:r>
              <a:rPr lang="en-GB" sz="1400" dirty="0"/>
              <a:t> </a:t>
            </a:r>
            <a:r>
              <a:rPr lang="en-GB" sz="1400" dirty="0" err="1"/>
              <a:t>nejméně</a:t>
            </a:r>
            <a:r>
              <a:rPr lang="en-GB" sz="1400" dirty="0"/>
              <a:t> </a:t>
            </a:r>
            <a:r>
              <a:rPr lang="en-GB" sz="1400" dirty="0" err="1"/>
              <a:t>dva</a:t>
            </a:r>
            <a:r>
              <a:rPr lang="en-GB" sz="1400" dirty="0"/>
              <a:t> </a:t>
            </a:r>
            <a:r>
              <a:rPr lang="en-GB" sz="1400" dirty="0" err="1"/>
              <a:t>výzkumníci</a:t>
            </a:r>
            <a:r>
              <a:rPr lang="en-GB" sz="1400" dirty="0"/>
              <a:t>. </a:t>
            </a:r>
            <a:r>
              <a:rPr lang="en-GB" sz="1400" dirty="0" err="1"/>
              <a:t>Měl</a:t>
            </a:r>
            <a:r>
              <a:rPr lang="en-GB" sz="1400" dirty="0"/>
              <a:t> by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uveden</a:t>
            </a:r>
            <a:r>
              <a:rPr lang="en-GB" sz="1400" dirty="0"/>
              <a:t> </a:t>
            </a:r>
            <a:r>
              <a:rPr lang="en-GB" sz="1400" dirty="0" err="1"/>
              <a:t>nástroj</a:t>
            </a:r>
            <a:r>
              <a:rPr lang="en-GB" sz="1400" dirty="0"/>
              <a:t> </a:t>
            </a:r>
            <a:r>
              <a:rPr lang="en-GB" sz="1400" dirty="0" err="1"/>
              <a:t>kritického</a:t>
            </a:r>
            <a:r>
              <a:rPr lang="en-GB" sz="1400" dirty="0"/>
              <a:t> </a:t>
            </a:r>
            <a:r>
              <a:rPr lang="en-GB" sz="1400" dirty="0" err="1"/>
              <a:t>hodnocení</a:t>
            </a:r>
            <a:r>
              <a:rPr lang="en-GB" sz="1400" dirty="0"/>
              <a:t>, </a:t>
            </a:r>
            <a:r>
              <a:rPr lang="en-GB" sz="1400" dirty="0" err="1"/>
              <a:t>který</a:t>
            </a:r>
            <a:r>
              <a:rPr lang="en-GB" sz="1400" dirty="0"/>
              <a:t> </a:t>
            </a:r>
            <a:r>
              <a:rPr lang="en-GB" sz="1400" dirty="0" err="1"/>
              <a:t>bude</a:t>
            </a:r>
            <a:r>
              <a:rPr lang="en-GB" sz="1400" dirty="0"/>
              <a:t> </a:t>
            </a:r>
            <a:r>
              <a:rPr lang="en-GB" sz="1400" dirty="0" err="1"/>
              <a:t>použit</a:t>
            </a:r>
            <a:r>
              <a:rPr lang="en-GB" sz="1400" dirty="0"/>
              <a:t>.</a:t>
            </a:r>
            <a:r>
              <a:rPr lang="cs-CZ" sz="1400" dirty="0"/>
              <a:t> </a:t>
            </a:r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Jak </a:t>
            </a:r>
            <a:r>
              <a:rPr lang="en-GB" sz="1400" dirty="0" err="1"/>
              <a:t>bude</a:t>
            </a:r>
            <a:r>
              <a:rPr lang="en-GB" sz="1400" dirty="0"/>
              <a:t> </a:t>
            </a:r>
            <a:r>
              <a:rPr lang="en-GB" sz="1400" dirty="0" err="1"/>
              <a:t>provedena</a:t>
            </a:r>
            <a:r>
              <a:rPr lang="en-GB" sz="1400" dirty="0"/>
              <a:t> </a:t>
            </a:r>
            <a:r>
              <a:rPr lang="en-GB" sz="1400" b="1" dirty="0" err="1"/>
              <a:t>extrakce</a:t>
            </a:r>
            <a:r>
              <a:rPr lang="en-GB" sz="1400" b="1" dirty="0"/>
              <a:t> </a:t>
            </a:r>
            <a:r>
              <a:rPr lang="en-GB" sz="1400" b="1" dirty="0" err="1"/>
              <a:t>údajů</a:t>
            </a:r>
            <a:r>
              <a:rPr lang="en-GB" sz="1400" dirty="0"/>
              <a:t>. </a:t>
            </a:r>
            <a:r>
              <a:rPr lang="en-GB" sz="1400" dirty="0" err="1"/>
              <a:t>Identifikaci</a:t>
            </a:r>
            <a:r>
              <a:rPr lang="en-GB" sz="1400" dirty="0"/>
              <a:t> a </a:t>
            </a:r>
            <a:r>
              <a:rPr lang="en-GB" sz="1400" dirty="0" err="1"/>
              <a:t>extrakci</a:t>
            </a:r>
            <a:r>
              <a:rPr lang="en-GB" sz="1400" dirty="0"/>
              <a:t> </a:t>
            </a:r>
            <a:r>
              <a:rPr lang="en-GB" sz="1400" dirty="0" err="1"/>
              <a:t>relevantních</a:t>
            </a:r>
            <a:r>
              <a:rPr lang="en-GB" sz="1400" dirty="0"/>
              <a:t> </a:t>
            </a:r>
            <a:r>
              <a:rPr lang="en-GB" sz="1400" dirty="0" err="1"/>
              <a:t>údajů</a:t>
            </a:r>
            <a:r>
              <a:rPr lang="en-GB" sz="1400" dirty="0"/>
              <a:t>, </a:t>
            </a:r>
            <a:r>
              <a:rPr lang="en-GB" sz="1400" dirty="0" err="1"/>
              <a:t>které</a:t>
            </a:r>
            <a:r>
              <a:rPr lang="en-GB" sz="1400" dirty="0"/>
              <a:t> </a:t>
            </a:r>
            <a:r>
              <a:rPr lang="en-GB" sz="1400" dirty="0" err="1"/>
              <a:t>budou</a:t>
            </a:r>
            <a:r>
              <a:rPr lang="en-GB" sz="1400" dirty="0"/>
              <a:t> </a:t>
            </a:r>
            <a:r>
              <a:rPr lang="en-GB" sz="1400" dirty="0" err="1"/>
              <a:t>použity</a:t>
            </a:r>
            <a:r>
              <a:rPr lang="en-GB" sz="1400" dirty="0"/>
              <a:t> </a:t>
            </a:r>
            <a:r>
              <a:rPr lang="en-GB" sz="1400" dirty="0" err="1"/>
              <a:t>při</a:t>
            </a:r>
            <a:r>
              <a:rPr lang="en-GB" sz="1400" dirty="0"/>
              <a:t> </a:t>
            </a:r>
            <a:r>
              <a:rPr lang="en-GB" sz="1400" dirty="0" err="1"/>
              <a:t>syntéze</a:t>
            </a:r>
            <a:r>
              <a:rPr lang="en-GB" sz="1400" dirty="0"/>
              <a:t> </a:t>
            </a:r>
            <a:r>
              <a:rPr lang="en-GB" sz="1400" dirty="0" err="1"/>
              <a:t>údajů</a:t>
            </a:r>
            <a:r>
              <a:rPr lang="en-GB" sz="1400" dirty="0"/>
              <a:t>, by </a:t>
            </a:r>
            <a:r>
              <a:rPr lang="en-GB" sz="1400" dirty="0" err="1"/>
              <a:t>měli</a:t>
            </a:r>
            <a:r>
              <a:rPr lang="en-GB" sz="1400" dirty="0"/>
              <a:t> </a:t>
            </a:r>
            <a:r>
              <a:rPr lang="en-GB" sz="1400" dirty="0" err="1"/>
              <a:t>provádět</a:t>
            </a:r>
            <a:r>
              <a:rPr lang="en-GB" sz="1400" dirty="0"/>
              <a:t> </a:t>
            </a:r>
            <a:r>
              <a:rPr lang="en-GB" sz="1400" dirty="0" err="1"/>
              <a:t>dva</a:t>
            </a:r>
            <a:r>
              <a:rPr lang="en-GB" sz="1400" dirty="0"/>
              <a:t> </a:t>
            </a:r>
            <a:r>
              <a:rPr lang="en-GB" sz="1400" dirty="0" err="1"/>
              <a:t>výzkumní</a:t>
            </a:r>
            <a:r>
              <a:rPr lang="en-GB" sz="1400" dirty="0"/>
              <a:t> </a:t>
            </a:r>
            <a:r>
              <a:rPr lang="en-GB" sz="1400" dirty="0" err="1"/>
              <a:t>pracovníci</a:t>
            </a:r>
            <a:r>
              <a:rPr lang="en-GB" sz="1400" dirty="0"/>
              <a:t>. </a:t>
            </a:r>
            <a:endParaRPr lang="cs-CZ" sz="1400" dirty="0"/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Jak </a:t>
            </a:r>
            <a:r>
              <a:rPr lang="en-GB" sz="1400" dirty="0" err="1"/>
              <a:t>bude</a:t>
            </a:r>
            <a:r>
              <a:rPr lang="en-GB" sz="1400" dirty="0"/>
              <a:t> </a:t>
            </a:r>
            <a:r>
              <a:rPr lang="en-GB" sz="1400" dirty="0" err="1"/>
              <a:t>provedena</a:t>
            </a:r>
            <a:r>
              <a:rPr lang="en-GB" sz="1400" dirty="0"/>
              <a:t> </a:t>
            </a:r>
            <a:r>
              <a:rPr lang="en-GB" sz="1400" b="1" dirty="0" err="1"/>
              <a:t>syntéza</a:t>
            </a:r>
            <a:r>
              <a:rPr lang="en-GB" sz="1400" b="1" dirty="0"/>
              <a:t> </a:t>
            </a:r>
            <a:r>
              <a:rPr lang="en-GB" sz="1400" b="1" dirty="0" err="1"/>
              <a:t>údajů</a:t>
            </a:r>
            <a:r>
              <a:rPr lang="en-GB" sz="1400" dirty="0"/>
              <a:t>. </a:t>
            </a:r>
            <a:r>
              <a:rPr lang="en-GB" sz="1400" dirty="0" err="1"/>
              <a:t>Jaký</a:t>
            </a:r>
            <a:r>
              <a:rPr lang="en-GB" sz="1400" dirty="0"/>
              <a:t> </a:t>
            </a:r>
            <a:r>
              <a:rPr lang="en-GB" sz="1400" dirty="0" err="1"/>
              <a:t>statistický</a:t>
            </a:r>
            <a:r>
              <a:rPr lang="en-GB" sz="1400" dirty="0"/>
              <a:t> </a:t>
            </a:r>
            <a:r>
              <a:rPr lang="en-GB" sz="1400" dirty="0" err="1"/>
              <a:t>nástroj</a:t>
            </a:r>
            <a:r>
              <a:rPr lang="en-GB" sz="1400" dirty="0"/>
              <a:t> </a:t>
            </a:r>
            <a:r>
              <a:rPr lang="en-GB" sz="1400" dirty="0" err="1"/>
              <a:t>bude</a:t>
            </a:r>
            <a:r>
              <a:rPr lang="en-GB" sz="1400" dirty="0"/>
              <a:t> </a:t>
            </a:r>
            <a:r>
              <a:rPr lang="en-GB" sz="1400" dirty="0" err="1"/>
              <a:t>použit</a:t>
            </a:r>
            <a:r>
              <a:rPr lang="en-GB" sz="1400" dirty="0"/>
              <a:t>. </a:t>
            </a:r>
            <a:endParaRPr lang="cs-CZ" sz="1400" dirty="0"/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 err="1"/>
              <a:t>Poděkování</a:t>
            </a:r>
            <a:r>
              <a:rPr lang="en-GB" sz="1400" dirty="0"/>
              <a:t>, </a:t>
            </a:r>
            <a:r>
              <a:rPr lang="en-GB" sz="1400" dirty="0" err="1"/>
              <a:t>prohlášení</a:t>
            </a:r>
            <a:r>
              <a:rPr lang="en-GB" sz="1400" dirty="0"/>
              <a:t> o </a:t>
            </a:r>
            <a:r>
              <a:rPr lang="en-GB" sz="1400" dirty="0" err="1"/>
              <a:t>zájmech</a:t>
            </a:r>
            <a:r>
              <a:rPr lang="en-GB" sz="1400" dirty="0"/>
              <a:t> </a:t>
            </a:r>
            <a:r>
              <a:rPr lang="en-GB" sz="1400" dirty="0" err="1"/>
              <a:t>autorů</a:t>
            </a:r>
            <a:endParaRPr lang="cs-CZ" sz="1400" dirty="0"/>
          </a:p>
          <a:p>
            <a:pPr marL="544512" indent="0">
              <a:lnSpc>
                <a:spcPct val="100000"/>
              </a:lnSpc>
              <a:buNone/>
            </a:pPr>
            <a:endParaRPr lang="cs-CZ" sz="1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40AFF38-3174-B24C-D772-F64164E679E0}"/>
              </a:ext>
            </a:extLst>
          </p:cNvPr>
          <p:cNvSpPr txBox="1"/>
          <p:nvPr/>
        </p:nvSpPr>
        <p:spPr>
          <a:xfrm>
            <a:off x="304800" y="5510025"/>
            <a:ext cx="10502900" cy="11695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Bez </a:t>
            </a:r>
            <a:r>
              <a:rPr lang="en-GB" sz="1400" dirty="0" err="1"/>
              <a:t>existujícího</a:t>
            </a:r>
            <a:r>
              <a:rPr lang="en-GB" sz="1400" dirty="0"/>
              <a:t> </a:t>
            </a:r>
            <a:r>
              <a:rPr lang="en-GB" sz="1400" dirty="0" err="1"/>
              <a:t>protokolu</a:t>
            </a:r>
            <a:r>
              <a:rPr lang="en-GB" sz="1400" dirty="0"/>
              <a:t> </a:t>
            </a:r>
            <a:r>
              <a:rPr lang="en-GB" sz="1400" dirty="0" err="1"/>
              <a:t>systematického</a:t>
            </a:r>
            <a:r>
              <a:rPr lang="en-GB" sz="1400" dirty="0"/>
              <a:t> </a:t>
            </a:r>
            <a:r>
              <a:rPr lang="en-GB" sz="1400" dirty="0" err="1"/>
              <a:t>přehledu</a:t>
            </a:r>
            <a:r>
              <a:rPr lang="en-GB" sz="1400" dirty="0"/>
              <a:t> je </a:t>
            </a:r>
            <a:r>
              <a:rPr lang="en-GB" sz="1400" dirty="0" err="1"/>
              <a:t>velmi</a:t>
            </a:r>
            <a:r>
              <a:rPr lang="en-GB" sz="1400" dirty="0"/>
              <a:t> </a:t>
            </a:r>
            <a:r>
              <a:rPr lang="en-GB" sz="1400" dirty="0" err="1"/>
              <a:t>obtížné</a:t>
            </a:r>
            <a:r>
              <a:rPr lang="en-GB" sz="1400" dirty="0"/>
              <a:t> </a:t>
            </a:r>
            <a:r>
              <a:rPr lang="en-GB" sz="1400" dirty="0" err="1"/>
              <a:t>identifikovat</a:t>
            </a:r>
            <a:r>
              <a:rPr lang="en-GB" sz="1400" dirty="0"/>
              <a:t> </a:t>
            </a:r>
            <a:r>
              <a:rPr lang="en-GB" sz="1400" dirty="0" err="1"/>
              <a:t>změny</a:t>
            </a:r>
            <a:r>
              <a:rPr lang="en-GB" sz="1400" dirty="0"/>
              <a:t>, </a:t>
            </a:r>
            <a:r>
              <a:rPr lang="en-GB" sz="1400" dirty="0" err="1"/>
              <a:t>které</a:t>
            </a:r>
            <a:r>
              <a:rPr lang="en-GB" sz="1400" dirty="0"/>
              <a:t> </a:t>
            </a:r>
            <a:r>
              <a:rPr lang="en-GB" sz="1400" dirty="0" err="1"/>
              <a:t>autoři</a:t>
            </a:r>
            <a:r>
              <a:rPr lang="en-GB" sz="1400" dirty="0"/>
              <a:t> </a:t>
            </a:r>
            <a:r>
              <a:rPr lang="en-GB" sz="1400" dirty="0" err="1"/>
              <a:t>provedli</a:t>
            </a:r>
            <a:r>
              <a:rPr lang="en-GB" sz="1400" dirty="0"/>
              <a:t> </a:t>
            </a:r>
            <a:r>
              <a:rPr lang="en-GB" sz="1400" dirty="0" err="1"/>
              <a:t>během</a:t>
            </a:r>
            <a:r>
              <a:rPr lang="en-GB" sz="1400" dirty="0"/>
              <a:t> </a:t>
            </a:r>
            <a:r>
              <a:rPr lang="en-GB" sz="1400" dirty="0" err="1"/>
              <a:t>procesu</a:t>
            </a:r>
            <a:r>
              <a:rPr lang="en-GB" sz="1400" dirty="0"/>
              <a:t> </a:t>
            </a:r>
            <a:r>
              <a:rPr lang="en-GB" sz="1400" dirty="0" err="1"/>
              <a:t>tvorby</a:t>
            </a:r>
            <a:r>
              <a:rPr lang="en-GB" sz="1400" dirty="0"/>
              <a:t> </a:t>
            </a:r>
            <a:r>
              <a:rPr lang="en-GB" sz="1400" dirty="0" err="1"/>
              <a:t>systematického</a:t>
            </a:r>
            <a:r>
              <a:rPr lang="en-GB" sz="1400" dirty="0"/>
              <a:t> </a:t>
            </a:r>
            <a:r>
              <a:rPr lang="en-GB" sz="1400" dirty="0" err="1"/>
              <a:t>přehledu</a:t>
            </a:r>
            <a:r>
              <a:rPr lang="en-GB" sz="1400" dirty="0"/>
              <a:t>, a </a:t>
            </a:r>
            <a:r>
              <a:rPr lang="en-GB" sz="1400" dirty="0" err="1"/>
              <a:t>posoudit</a:t>
            </a:r>
            <a:r>
              <a:rPr lang="en-GB" sz="1400" dirty="0"/>
              <a:t> </a:t>
            </a:r>
            <a:r>
              <a:rPr lang="en-GB" sz="1400" dirty="0" err="1"/>
              <a:t>jejich</a:t>
            </a:r>
            <a:r>
              <a:rPr lang="en-GB" sz="1400" dirty="0"/>
              <a:t> </a:t>
            </a:r>
            <a:r>
              <a:rPr lang="en-GB" sz="1400" dirty="0" err="1"/>
              <a:t>vhodnost</a:t>
            </a:r>
            <a:r>
              <a:rPr lang="en-GB" sz="1400" dirty="0"/>
              <a:t> a </a:t>
            </a:r>
            <a:r>
              <a:rPr lang="en-GB" sz="1400" dirty="0" err="1"/>
              <a:t>přiměřenost</a:t>
            </a:r>
            <a:r>
              <a:rPr lang="en-GB" sz="1400" dirty="0"/>
              <a:t>. </a:t>
            </a:r>
            <a:endParaRPr lang="cs-CZ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 err="1"/>
              <a:t>Systematické</a:t>
            </a:r>
            <a:r>
              <a:rPr lang="en-GB" sz="1400" dirty="0"/>
              <a:t> </a:t>
            </a:r>
            <a:r>
              <a:rPr lang="en-GB" sz="1400" dirty="0" err="1"/>
              <a:t>přehledy</a:t>
            </a:r>
            <a:r>
              <a:rPr lang="en-GB" sz="1400" dirty="0"/>
              <a:t> bez </a:t>
            </a:r>
            <a:r>
              <a:rPr lang="en-GB" sz="1400" dirty="0" err="1"/>
              <a:t>protokolu</a:t>
            </a:r>
            <a:r>
              <a:rPr lang="en-GB" sz="1400" dirty="0"/>
              <a:t> </a:t>
            </a:r>
            <a:r>
              <a:rPr lang="en-GB" sz="1400" dirty="0" err="1"/>
              <a:t>mohou</a:t>
            </a:r>
            <a:r>
              <a:rPr lang="en-GB" sz="1400" dirty="0"/>
              <a:t>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neobjektivní</a:t>
            </a:r>
            <a:r>
              <a:rPr lang="en-GB" sz="1400" dirty="0"/>
              <a:t>. </a:t>
            </a:r>
            <a:br>
              <a:rPr lang="en-GB" sz="1400" dirty="0"/>
            </a:br>
            <a:r>
              <a:rPr lang="en-GB" sz="1400" dirty="0" err="1"/>
              <a:t>Protokoly</a:t>
            </a:r>
            <a:r>
              <a:rPr lang="en-GB" sz="1400" dirty="0"/>
              <a:t> </a:t>
            </a:r>
            <a:r>
              <a:rPr lang="en-GB" sz="1400" dirty="0" err="1"/>
              <a:t>systematických</a:t>
            </a:r>
            <a:r>
              <a:rPr lang="en-GB" sz="1400" dirty="0"/>
              <a:t> </a:t>
            </a:r>
            <a:r>
              <a:rPr lang="en-GB" sz="1400" dirty="0" err="1"/>
              <a:t>přehledů</a:t>
            </a:r>
            <a:r>
              <a:rPr lang="en-GB" sz="1400" dirty="0"/>
              <a:t> </a:t>
            </a:r>
            <a:r>
              <a:rPr lang="en-GB" sz="1400" dirty="0" err="1"/>
              <a:t>mohou</a:t>
            </a:r>
            <a:r>
              <a:rPr lang="en-GB" sz="1400" dirty="0"/>
              <a:t>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zveřejněny</a:t>
            </a:r>
            <a:r>
              <a:rPr lang="en-GB" sz="1400" dirty="0"/>
              <a:t> </a:t>
            </a:r>
            <a:r>
              <a:rPr lang="en-GB" sz="1400" dirty="0" err="1"/>
              <a:t>například</a:t>
            </a:r>
            <a:r>
              <a:rPr lang="en-GB" sz="1400" dirty="0"/>
              <a:t> v </a:t>
            </a:r>
            <a:r>
              <a:rPr lang="en-GB" sz="1400" dirty="0" err="1"/>
              <a:t>knihovně</a:t>
            </a:r>
            <a:r>
              <a:rPr lang="en-GB" sz="1400" dirty="0"/>
              <a:t> JBI, </a:t>
            </a:r>
            <a:r>
              <a:rPr lang="en-GB" sz="1400" dirty="0" err="1"/>
              <a:t>knihovně</a:t>
            </a:r>
            <a:r>
              <a:rPr lang="en-GB" sz="1400" dirty="0"/>
              <a:t> Cochrane </a:t>
            </a:r>
            <a:r>
              <a:rPr lang="en-GB" sz="1400" dirty="0" err="1"/>
              <a:t>nebo</a:t>
            </a:r>
            <a:r>
              <a:rPr lang="en-GB" sz="1400" dirty="0"/>
              <a:t> v </a:t>
            </a:r>
            <a:r>
              <a:rPr lang="en-GB" sz="1400" dirty="0" err="1"/>
              <a:t>recenzovaných</a:t>
            </a:r>
            <a:r>
              <a:rPr lang="en-GB" sz="1400" dirty="0"/>
              <a:t> </a:t>
            </a:r>
            <a:r>
              <a:rPr lang="en-GB" sz="1400" dirty="0" err="1"/>
              <a:t>časopisech</a:t>
            </a:r>
            <a:r>
              <a:rPr lang="en-GB" sz="1400" dirty="0"/>
              <a:t> s "</a:t>
            </a:r>
            <a:r>
              <a:rPr lang="en-GB" sz="1400" dirty="0" err="1"/>
              <a:t>otevřeným</a:t>
            </a:r>
            <a:r>
              <a:rPr lang="en-GB" sz="1400" dirty="0"/>
              <a:t> </a:t>
            </a:r>
            <a:r>
              <a:rPr lang="en-GB" sz="1400" dirty="0" err="1"/>
              <a:t>přístupem</a:t>
            </a:r>
            <a:r>
              <a:rPr lang="en-GB" sz="1400" dirty="0"/>
              <a:t>„</a:t>
            </a:r>
            <a:r>
              <a:rPr lang="cs-CZ" sz="1400" dirty="0"/>
              <a:t>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829640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08808E-C348-BDF7-22EE-A572B49B0D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BC9B4D-49AD-6113-D989-B500F25EF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ABEBCF-19D6-7E90-9EE8-A643213B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 analýza- metody syntézy dat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04555E-41ED-C8C5-433F-94F15ED20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6200"/>
            <a:ext cx="10753200" cy="4791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 err="1"/>
              <a:t>Syntézu</a:t>
            </a:r>
            <a:r>
              <a:rPr lang="en-GB" sz="2000" dirty="0"/>
              <a:t> </a:t>
            </a:r>
            <a:r>
              <a:rPr lang="en-GB" sz="2000" dirty="0" err="1"/>
              <a:t>kvantitativních</a:t>
            </a:r>
            <a:r>
              <a:rPr lang="en-GB" sz="2000" dirty="0"/>
              <a:t> </a:t>
            </a:r>
            <a:r>
              <a:rPr lang="en-GB" sz="2000" dirty="0" err="1"/>
              <a:t>dat</a:t>
            </a:r>
            <a:r>
              <a:rPr lang="en-GB" sz="2000" dirty="0"/>
              <a:t> </a:t>
            </a:r>
            <a:r>
              <a:rPr lang="en-GB" sz="2000" dirty="0" err="1"/>
              <a:t>lze</a:t>
            </a:r>
            <a:r>
              <a:rPr lang="en-GB" sz="2000" dirty="0"/>
              <a:t> </a:t>
            </a:r>
            <a:r>
              <a:rPr lang="en-GB" sz="2000" dirty="0" err="1"/>
              <a:t>provést</a:t>
            </a:r>
            <a:r>
              <a:rPr lang="en-GB" sz="2000" dirty="0"/>
              <a:t> </a:t>
            </a:r>
            <a:r>
              <a:rPr lang="en-GB" sz="2000" dirty="0" err="1"/>
              <a:t>buď</a:t>
            </a:r>
            <a:r>
              <a:rPr lang="en-GB" sz="2000" dirty="0"/>
              <a:t> </a:t>
            </a:r>
            <a:r>
              <a:rPr lang="en-GB" sz="2000" dirty="0" err="1"/>
              <a:t>metaanalýzou</a:t>
            </a:r>
            <a:r>
              <a:rPr lang="en-GB" sz="2000" dirty="0"/>
              <a:t> (</a:t>
            </a:r>
            <a:r>
              <a:rPr lang="en-GB" sz="2000" dirty="0" err="1"/>
              <a:t>statisticky</a:t>
            </a:r>
            <a:r>
              <a:rPr lang="en-GB" sz="2000" dirty="0"/>
              <a:t>),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/>
              <a:t>narativně</a:t>
            </a:r>
            <a:r>
              <a:rPr lang="en-GB" sz="2000" dirty="0"/>
              <a:t> (</a:t>
            </a:r>
            <a:r>
              <a:rPr lang="en-GB" sz="2000" dirty="0" err="1"/>
              <a:t>popisně</a:t>
            </a:r>
            <a:r>
              <a:rPr lang="en-GB" sz="2000" dirty="0"/>
              <a:t>). Tato </a:t>
            </a:r>
            <a:r>
              <a:rPr lang="en-GB" sz="2000" dirty="0" err="1"/>
              <a:t>část</a:t>
            </a:r>
            <a:r>
              <a:rPr lang="en-GB" sz="2000" dirty="0"/>
              <a:t> je </a:t>
            </a:r>
            <a:r>
              <a:rPr lang="en-GB" sz="2000" dirty="0" err="1"/>
              <a:t>zaměřena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syntézu</a:t>
            </a:r>
            <a:r>
              <a:rPr lang="en-GB" sz="2000" dirty="0"/>
              <a:t> </a:t>
            </a:r>
            <a:r>
              <a:rPr lang="en-GB" sz="2000" dirty="0" err="1"/>
              <a:t>dat</a:t>
            </a:r>
            <a:r>
              <a:rPr lang="en-GB" sz="2000" dirty="0"/>
              <a:t> </a:t>
            </a:r>
            <a:r>
              <a:rPr lang="en-GB" sz="2000" dirty="0" err="1"/>
              <a:t>pomocí</a:t>
            </a:r>
            <a:r>
              <a:rPr lang="en-GB" sz="2000" dirty="0"/>
              <a:t> </a:t>
            </a:r>
            <a:r>
              <a:rPr lang="en-GB" sz="2000" dirty="0" err="1"/>
              <a:t>metaanalýzy</a:t>
            </a:r>
            <a:r>
              <a:rPr lang="en-GB" sz="2000" dirty="0"/>
              <a:t>.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Pojem</a:t>
            </a:r>
            <a:r>
              <a:rPr lang="en-GB" sz="2000" dirty="0"/>
              <a:t> "</a:t>
            </a:r>
            <a:r>
              <a:rPr lang="en-GB" sz="2000" dirty="0" err="1"/>
              <a:t>metaanalýza</a:t>
            </a:r>
            <a:r>
              <a:rPr lang="en-GB" sz="2000" dirty="0"/>
              <a:t>" je </a:t>
            </a:r>
            <a:r>
              <a:rPr lang="en-GB" sz="2000" dirty="0" err="1"/>
              <a:t>statistická</a:t>
            </a:r>
            <a:r>
              <a:rPr lang="en-GB" sz="2000" dirty="0"/>
              <a:t> </a:t>
            </a:r>
            <a:r>
              <a:rPr lang="en-GB" sz="2000" dirty="0" err="1"/>
              <a:t>metoda</a:t>
            </a:r>
            <a:r>
              <a:rPr lang="en-GB" sz="2000" dirty="0"/>
              <a:t> </a:t>
            </a:r>
            <a:r>
              <a:rPr lang="en-GB" sz="2000" dirty="0" err="1"/>
              <a:t>syntézy</a:t>
            </a:r>
            <a:r>
              <a:rPr lang="en-GB" sz="2000" dirty="0"/>
              <a:t> dat. </a:t>
            </a:r>
            <a:r>
              <a:rPr lang="en-GB" sz="2000" dirty="0" err="1"/>
              <a:t>Nejedná</a:t>
            </a:r>
            <a:r>
              <a:rPr lang="en-GB" sz="2000" dirty="0"/>
              <a:t> se o design </a:t>
            </a:r>
            <a:r>
              <a:rPr lang="en-GB" sz="2000" dirty="0" err="1"/>
              <a:t>studie</a:t>
            </a:r>
            <a:r>
              <a:rPr lang="en-GB" sz="2000" dirty="0"/>
              <a:t>, jak se </a:t>
            </a:r>
            <a:r>
              <a:rPr lang="en-GB" sz="2000" dirty="0" err="1"/>
              <a:t>často</a:t>
            </a:r>
            <a:r>
              <a:rPr lang="en-GB" sz="2000" dirty="0"/>
              <a:t> </a:t>
            </a:r>
            <a:r>
              <a:rPr lang="en-GB" sz="2000" dirty="0" err="1"/>
              <a:t>nesprávně</a:t>
            </a:r>
            <a:r>
              <a:rPr lang="en-GB" sz="2000" dirty="0"/>
              <a:t> </a:t>
            </a:r>
            <a:r>
              <a:rPr lang="en-GB" sz="2000" dirty="0" err="1"/>
              <a:t>používá</a:t>
            </a:r>
            <a:r>
              <a:rPr lang="en-GB" sz="2000" dirty="0"/>
              <a:t>.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Metaanalýza</a:t>
            </a:r>
            <a:r>
              <a:rPr lang="en-GB" sz="2000" dirty="0"/>
              <a:t> </a:t>
            </a:r>
            <a:r>
              <a:rPr lang="en-GB" sz="2000" dirty="0" err="1"/>
              <a:t>poskytuje</a:t>
            </a:r>
            <a:r>
              <a:rPr lang="en-GB" sz="2000" dirty="0"/>
              <a:t> </a:t>
            </a:r>
            <a:r>
              <a:rPr lang="en-GB" sz="2000" dirty="0" err="1"/>
              <a:t>statistický</a:t>
            </a:r>
            <a:r>
              <a:rPr lang="en-GB" sz="2000" dirty="0"/>
              <a:t> </a:t>
            </a:r>
            <a:r>
              <a:rPr lang="en-GB" sz="2000" dirty="0" err="1"/>
              <a:t>odhad</a:t>
            </a:r>
            <a:r>
              <a:rPr lang="en-GB" sz="2000" dirty="0"/>
              <a:t> </a:t>
            </a:r>
            <a:r>
              <a:rPr lang="en-GB" sz="2000" dirty="0" err="1"/>
              <a:t>velikosti</a:t>
            </a:r>
            <a:r>
              <a:rPr lang="en-GB" sz="2000" dirty="0"/>
              <a:t> </a:t>
            </a:r>
            <a:r>
              <a:rPr lang="en-GB" sz="2000" dirty="0" err="1"/>
              <a:t>účinku</a:t>
            </a:r>
            <a:r>
              <a:rPr lang="en-GB" sz="2000" dirty="0"/>
              <a:t> </a:t>
            </a:r>
            <a:r>
              <a:rPr lang="en-GB" sz="2000" dirty="0" err="1"/>
              <a:t>intervence</a:t>
            </a:r>
            <a:r>
              <a:rPr lang="en-GB" sz="2000" dirty="0"/>
              <a:t>/</a:t>
            </a:r>
            <a:r>
              <a:rPr lang="en-GB" sz="2000" dirty="0" err="1"/>
              <a:t>léčby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srovnání</a:t>
            </a:r>
            <a:r>
              <a:rPr lang="en-GB" sz="2000" dirty="0"/>
              <a:t> s </a:t>
            </a:r>
            <a:r>
              <a:rPr lang="en-GB" sz="2000" dirty="0" err="1"/>
              <a:t>jinou</a:t>
            </a:r>
            <a:r>
              <a:rPr lang="en-GB" sz="2000" dirty="0"/>
              <a:t> </a:t>
            </a:r>
            <a:r>
              <a:rPr lang="en-GB" sz="2000" dirty="0" err="1"/>
              <a:t>intervencí</a:t>
            </a:r>
            <a:r>
              <a:rPr lang="en-GB" sz="2000" dirty="0"/>
              <a:t>/</a:t>
            </a:r>
            <a:r>
              <a:rPr lang="en-GB" sz="2000" dirty="0" err="1"/>
              <a:t>léčbou</a:t>
            </a:r>
            <a:r>
              <a:rPr lang="en-GB" sz="2000" dirty="0"/>
              <a:t>/</a:t>
            </a:r>
            <a:r>
              <a:rPr lang="en-GB" sz="2000" dirty="0" err="1"/>
              <a:t>kontrolou</a:t>
            </a:r>
            <a:r>
              <a:rPr lang="en-GB" sz="2000" dirty="0"/>
              <a:t>/</a:t>
            </a:r>
            <a:r>
              <a:rPr lang="en-GB" sz="2000" dirty="0" err="1"/>
              <a:t>placebem</a:t>
            </a:r>
            <a:r>
              <a:rPr lang="en-GB" sz="2000" dirty="0"/>
              <a:t>. </a:t>
            </a:r>
            <a:r>
              <a:rPr lang="en-GB" sz="2000" dirty="0" err="1"/>
              <a:t>Syntézou</a:t>
            </a:r>
            <a:r>
              <a:rPr lang="en-GB" sz="2000" dirty="0"/>
              <a:t> </a:t>
            </a:r>
            <a:r>
              <a:rPr lang="en-GB" sz="2000" dirty="0" err="1"/>
              <a:t>výsledků</a:t>
            </a:r>
            <a:r>
              <a:rPr lang="en-GB" sz="2000" dirty="0"/>
              <a:t> </a:t>
            </a:r>
            <a:r>
              <a:rPr lang="en-GB" sz="2000" dirty="0" err="1"/>
              <a:t>primárních</a:t>
            </a:r>
            <a:r>
              <a:rPr lang="en-GB" sz="2000" dirty="0"/>
              <a:t> </a:t>
            </a:r>
            <a:r>
              <a:rPr lang="en-GB" sz="2000" dirty="0" err="1"/>
              <a:t>studií</a:t>
            </a:r>
            <a:r>
              <a:rPr lang="en-GB" sz="2000" dirty="0"/>
              <a:t> </a:t>
            </a:r>
            <a:r>
              <a:rPr lang="en-GB" sz="2000" dirty="0" err="1"/>
              <a:t>metaanalýza</a:t>
            </a:r>
            <a:r>
              <a:rPr lang="en-GB" sz="2000" dirty="0"/>
              <a:t> </a:t>
            </a:r>
            <a:r>
              <a:rPr lang="en-GB" sz="2000" dirty="0" err="1"/>
              <a:t>zvýší</a:t>
            </a:r>
            <a:r>
              <a:rPr lang="en-GB" sz="2000" dirty="0"/>
              <a:t> </a:t>
            </a:r>
            <a:r>
              <a:rPr lang="en-GB" sz="2000" dirty="0" err="1"/>
              <a:t>pravděpodobnost</a:t>
            </a:r>
            <a:r>
              <a:rPr lang="en-GB" sz="2000" dirty="0"/>
              <a:t> </a:t>
            </a:r>
            <a:r>
              <a:rPr lang="en-GB" sz="2000" dirty="0" err="1"/>
              <a:t>zjištění</a:t>
            </a:r>
            <a:r>
              <a:rPr lang="en-GB" sz="2000" dirty="0"/>
              <a:t> </a:t>
            </a:r>
            <a:r>
              <a:rPr lang="en-GB" sz="2000" dirty="0" err="1"/>
              <a:t>skutečného</a:t>
            </a:r>
            <a:r>
              <a:rPr lang="en-GB" sz="2000" dirty="0"/>
              <a:t> </a:t>
            </a:r>
            <a:r>
              <a:rPr lang="en-GB" sz="2000" dirty="0" err="1"/>
              <a:t>účinku</a:t>
            </a:r>
            <a:r>
              <a:rPr lang="en-GB" sz="2000" dirty="0"/>
              <a:t> </a:t>
            </a:r>
            <a:r>
              <a:rPr lang="en-GB" sz="2000" dirty="0" err="1"/>
              <a:t>intervence</a:t>
            </a:r>
            <a:r>
              <a:rPr lang="en-GB" sz="2000" dirty="0"/>
              <a:t>.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V </a:t>
            </a:r>
            <a:r>
              <a:rPr lang="en-GB" sz="2000" dirty="0" err="1"/>
              <a:t>metaanalýze</a:t>
            </a:r>
            <a:r>
              <a:rPr lang="en-GB" sz="2000" dirty="0"/>
              <a:t> </a:t>
            </a:r>
            <a:r>
              <a:rPr lang="en-GB" sz="2000" dirty="0" err="1"/>
              <a:t>lze</a:t>
            </a:r>
            <a:r>
              <a:rPr lang="en-GB" sz="2000" dirty="0"/>
              <a:t> </a:t>
            </a:r>
            <a:r>
              <a:rPr lang="en-GB" sz="2000" dirty="0" err="1"/>
              <a:t>kombinovat</a:t>
            </a:r>
            <a:r>
              <a:rPr lang="en-GB" sz="2000" dirty="0"/>
              <a:t> </a:t>
            </a:r>
            <a:r>
              <a:rPr lang="en-GB" sz="2000" dirty="0" err="1"/>
              <a:t>pouze</a:t>
            </a:r>
            <a:r>
              <a:rPr lang="en-GB" sz="2000" dirty="0"/>
              <a:t> </a:t>
            </a:r>
            <a:r>
              <a:rPr lang="en-GB" sz="2000" dirty="0" err="1"/>
              <a:t>výsledky</a:t>
            </a:r>
            <a:r>
              <a:rPr lang="en-GB" sz="2000" dirty="0"/>
              <a:t> </a:t>
            </a:r>
            <a:r>
              <a:rPr lang="en-GB" sz="2000" dirty="0" err="1"/>
              <a:t>podobných</a:t>
            </a:r>
            <a:r>
              <a:rPr lang="en-GB" sz="2000" dirty="0"/>
              <a:t> </a:t>
            </a:r>
            <a:r>
              <a:rPr lang="en-GB" sz="2000" dirty="0" err="1"/>
              <a:t>studií</a:t>
            </a:r>
            <a:r>
              <a:rPr lang="en-GB" sz="2000" dirty="0"/>
              <a:t> a </a:t>
            </a:r>
            <a:r>
              <a:rPr lang="en-GB" sz="2000" dirty="0" err="1"/>
              <a:t>určit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celkový</a:t>
            </a:r>
            <a:r>
              <a:rPr lang="en-GB" sz="2000" dirty="0"/>
              <a:t> </a:t>
            </a:r>
            <a:r>
              <a:rPr lang="en-GB" sz="2000" dirty="0" err="1"/>
              <a:t>účinek</a:t>
            </a:r>
            <a:r>
              <a:rPr lang="en-GB" sz="2000" dirty="0"/>
              <a:t> </a:t>
            </a:r>
            <a:r>
              <a:rPr lang="en-GB" sz="2000" dirty="0" err="1"/>
              <a:t>intervence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srovnání</a:t>
            </a:r>
            <a:r>
              <a:rPr lang="en-GB" sz="2000" dirty="0"/>
              <a:t> s </a:t>
            </a:r>
            <a:r>
              <a:rPr lang="en-GB" sz="2000" dirty="0" err="1"/>
              <a:t>jinou</a:t>
            </a:r>
            <a:r>
              <a:rPr lang="en-GB" sz="2000" dirty="0"/>
              <a:t> </a:t>
            </a:r>
            <a:r>
              <a:rPr lang="en-GB" sz="2000" dirty="0" err="1"/>
              <a:t>intervencí</a:t>
            </a:r>
            <a:r>
              <a:rPr lang="en-GB" sz="2000" dirty="0"/>
              <a:t>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/>
              <a:t>kontrolou</a:t>
            </a:r>
            <a:r>
              <a:rPr lang="en-GB" sz="2000" dirty="0"/>
              <a:t> </a:t>
            </a:r>
            <a:r>
              <a:rPr lang="en-GB" sz="2000" dirty="0" err="1"/>
              <a:t>či</a:t>
            </a:r>
            <a:r>
              <a:rPr lang="en-GB" sz="2000" dirty="0"/>
              <a:t> </a:t>
            </a:r>
            <a:r>
              <a:rPr lang="en-GB" sz="2000" dirty="0" err="1"/>
              <a:t>placebem</a:t>
            </a:r>
            <a:r>
              <a:rPr lang="en-GB" sz="2000" dirty="0"/>
              <a:t>. </a:t>
            </a:r>
            <a:r>
              <a:rPr lang="en-GB" sz="2000" dirty="0" err="1"/>
              <a:t>Pokud</a:t>
            </a:r>
            <a:r>
              <a:rPr lang="en-GB" sz="2000" dirty="0"/>
              <a:t> v </a:t>
            </a:r>
            <a:r>
              <a:rPr lang="en-GB" sz="2000" dirty="0" err="1"/>
              <a:t>rámci</a:t>
            </a:r>
            <a:r>
              <a:rPr lang="en-GB" sz="2000" dirty="0"/>
              <a:t> </a:t>
            </a:r>
            <a:r>
              <a:rPr lang="en-GB" sz="2000" dirty="0" err="1"/>
              <a:t>primárních</a:t>
            </a:r>
            <a:r>
              <a:rPr lang="en-GB" sz="2000" dirty="0"/>
              <a:t> </a:t>
            </a:r>
            <a:r>
              <a:rPr lang="en-GB" sz="2000" dirty="0" err="1"/>
              <a:t>studií</a:t>
            </a:r>
            <a:r>
              <a:rPr lang="en-GB" sz="2000" dirty="0"/>
              <a:t> </a:t>
            </a:r>
            <a:r>
              <a:rPr lang="en-GB" sz="2000" dirty="0" err="1"/>
              <a:t>existuje</a:t>
            </a:r>
            <a:r>
              <a:rPr lang="en-GB" sz="2000" dirty="0"/>
              <a:t> </a:t>
            </a:r>
            <a:r>
              <a:rPr lang="en-GB" sz="2000" dirty="0" err="1"/>
              <a:t>variabilita</a:t>
            </a:r>
            <a:r>
              <a:rPr lang="en-GB" sz="2000" dirty="0"/>
              <a:t>, </a:t>
            </a:r>
            <a:r>
              <a:rPr lang="en-GB" sz="2000" dirty="0" err="1"/>
              <a:t>ať</a:t>
            </a:r>
            <a:r>
              <a:rPr lang="en-GB" sz="2000" dirty="0"/>
              <a:t> </a:t>
            </a:r>
            <a:r>
              <a:rPr lang="en-GB" sz="2000" dirty="0" err="1"/>
              <a:t>už</a:t>
            </a:r>
            <a:r>
              <a:rPr lang="en-GB" sz="2000" dirty="0"/>
              <a:t> v </a:t>
            </a:r>
            <a:r>
              <a:rPr lang="en-GB" sz="2000" dirty="0" err="1"/>
              <a:t>intervenci</a:t>
            </a:r>
            <a:r>
              <a:rPr lang="en-GB" sz="2000" dirty="0"/>
              <a:t> </a:t>
            </a:r>
            <a:r>
              <a:rPr lang="en-GB" sz="2000" dirty="0" err="1"/>
              <a:t>nebo</a:t>
            </a:r>
            <a:r>
              <a:rPr lang="en-GB" sz="2000" dirty="0"/>
              <a:t> v </a:t>
            </a:r>
            <a:r>
              <a:rPr lang="en-GB" sz="2000" dirty="0" err="1"/>
              <a:t>zahrnuté</a:t>
            </a:r>
            <a:r>
              <a:rPr lang="en-GB" sz="2000" dirty="0"/>
              <a:t> </a:t>
            </a:r>
            <a:r>
              <a:rPr lang="en-GB" sz="2000" dirty="0" err="1"/>
              <a:t>populaci</a:t>
            </a:r>
            <a:r>
              <a:rPr lang="en-GB" sz="2000" dirty="0"/>
              <a:t>, </a:t>
            </a:r>
            <a:r>
              <a:rPr lang="en-GB" sz="2000" dirty="0" err="1"/>
              <a:t>pak</a:t>
            </a:r>
            <a:r>
              <a:rPr lang="en-GB" sz="2000" dirty="0"/>
              <a:t> </a:t>
            </a:r>
            <a:r>
              <a:rPr lang="en-GB" sz="2000" dirty="0" err="1"/>
              <a:t>velikost</a:t>
            </a:r>
            <a:r>
              <a:rPr lang="en-GB" sz="2000" dirty="0"/>
              <a:t> </a:t>
            </a:r>
            <a:r>
              <a:rPr lang="en-GB" sz="2000" dirty="0" err="1"/>
              <a:t>účinku</a:t>
            </a:r>
            <a:r>
              <a:rPr lang="en-GB" sz="2000" dirty="0"/>
              <a:t> </a:t>
            </a:r>
            <a:r>
              <a:rPr lang="en-GB" sz="2000" dirty="0" err="1"/>
              <a:t>pravděpodobně</a:t>
            </a:r>
            <a:r>
              <a:rPr lang="en-GB" sz="2000" dirty="0"/>
              <a:t> </a:t>
            </a:r>
            <a:r>
              <a:rPr lang="en-GB" sz="2000" dirty="0" err="1"/>
              <a:t>nebude</a:t>
            </a:r>
            <a:r>
              <a:rPr lang="en-GB" sz="2000" dirty="0"/>
              <a:t> </a:t>
            </a:r>
            <a:r>
              <a:rPr lang="en-GB" sz="2000" dirty="0" err="1"/>
              <a:t>platná</a:t>
            </a:r>
            <a:r>
              <a:rPr lang="en-GB" sz="2000" dirty="0"/>
              <a:t>. </a:t>
            </a:r>
            <a:r>
              <a:rPr lang="en-GB" sz="2000" dirty="0" err="1"/>
              <a:t>Studijní</a:t>
            </a:r>
            <a:r>
              <a:rPr lang="en-GB" sz="2000" dirty="0"/>
              <a:t> </a:t>
            </a:r>
            <a:r>
              <a:rPr lang="en-GB" sz="2000" dirty="0" err="1"/>
              <a:t>skupiny</a:t>
            </a:r>
            <a:r>
              <a:rPr lang="en-GB" sz="2000" dirty="0"/>
              <a:t> </a:t>
            </a:r>
            <a:r>
              <a:rPr lang="en-GB" sz="2000" dirty="0" err="1"/>
              <a:t>zahrnutých</a:t>
            </a:r>
            <a:r>
              <a:rPr lang="en-GB" sz="2000" dirty="0"/>
              <a:t> </a:t>
            </a:r>
            <a:r>
              <a:rPr lang="en-GB" sz="2000" dirty="0" err="1"/>
              <a:t>primárních</a:t>
            </a:r>
            <a:r>
              <a:rPr lang="en-GB" sz="2000" dirty="0"/>
              <a:t> </a:t>
            </a:r>
            <a:r>
              <a:rPr lang="en-GB" sz="2000" dirty="0" err="1"/>
              <a:t>studií</a:t>
            </a:r>
            <a:r>
              <a:rPr lang="en-GB" sz="2000" dirty="0"/>
              <a:t> by </a:t>
            </a:r>
            <a:r>
              <a:rPr lang="en-GB" sz="2000" dirty="0" err="1"/>
              <a:t>měly</a:t>
            </a:r>
            <a:r>
              <a:rPr lang="en-GB" sz="2000" dirty="0"/>
              <a:t> </a:t>
            </a:r>
            <a:r>
              <a:rPr lang="en-GB" sz="2000" dirty="0" err="1"/>
              <a:t>dostávat</a:t>
            </a:r>
            <a:r>
              <a:rPr lang="en-GB" sz="2000" dirty="0"/>
              <a:t> </a:t>
            </a:r>
            <a:r>
              <a:rPr lang="en-GB" sz="2000" dirty="0" err="1"/>
              <a:t>srovnatelné</a:t>
            </a:r>
            <a:r>
              <a:rPr lang="en-GB" sz="2000" dirty="0"/>
              <a:t> </a:t>
            </a:r>
            <a:r>
              <a:rPr lang="en-GB" sz="2000" dirty="0" err="1"/>
              <a:t>intervence</a:t>
            </a:r>
            <a:r>
              <a:rPr lang="en-GB" sz="2000" dirty="0"/>
              <a:t>. </a:t>
            </a:r>
            <a:r>
              <a:rPr lang="en-GB" sz="2000" dirty="0" err="1"/>
              <a:t>Věk</a:t>
            </a:r>
            <a:r>
              <a:rPr lang="en-GB" sz="2000" dirty="0"/>
              <a:t> a </a:t>
            </a:r>
            <a:r>
              <a:rPr lang="en-GB" sz="2000" dirty="0" err="1"/>
              <a:t>diagnózy</a:t>
            </a:r>
            <a:r>
              <a:rPr lang="en-GB" sz="2000" dirty="0"/>
              <a:t> </a:t>
            </a:r>
            <a:r>
              <a:rPr lang="en-GB" sz="2000" dirty="0" err="1"/>
              <a:t>účastníků</a:t>
            </a:r>
            <a:r>
              <a:rPr lang="en-GB" sz="2000" dirty="0"/>
              <a:t> by </a:t>
            </a:r>
            <a:r>
              <a:rPr lang="en-GB" sz="2000" dirty="0" err="1"/>
              <a:t>měly</a:t>
            </a:r>
            <a:r>
              <a:rPr lang="en-GB" sz="2000" dirty="0"/>
              <a:t> </a:t>
            </a:r>
            <a:r>
              <a:rPr lang="en-GB" sz="2000" dirty="0" err="1"/>
              <a:t>být</a:t>
            </a:r>
            <a:r>
              <a:rPr lang="en-GB" sz="2000" dirty="0"/>
              <a:t> </a:t>
            </a:r>
            <a:r>
              <a:rPr lang="en-GB" sz="2000" dirty="0" err="1"/>
              <a:t>podobné</a:t>
            </a:r>
            <a:r>
              <a:rPr lang="en-GB" sz="2000" dirty="0"/>
              <a:t>, </a:t>
            </a:r>
            <a:r>
              <a:rPr lang="en-GB" sz="2000" dirty="0" err="1"/>
              <a:t>stejně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podíl</a:t>
            </a:r>
            <a:r>
              <a:rPr lang="en-GB" sz="2000" dirty="0"/>
              <a:t> </a:t>
            </a:r>
            <a:r>
              <a:rPr lang="en-GB" sz="2000" dirty="0" err="1"/>
              <a:t>pohlaví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skupinách</a:t>
            </a:r>
            <a:r>
              <a:rPr lang="en-GB" sz="2000" dirty="0"/>
              <a:t>. </a:t>
            </a:r>
            <a:r>
              <a:rPr lang="en-GB" sz="2000" dirty="0" err="1"/>
              <a:t>Zahrnuté</a:t>
            </a:r>
            <a:r>
              <a:rPr lang="en-GB" sz="2000" dirty="0"/>
              <a:t> </a:t>
            </a:r>
            <a:r>
              <a:rPr lang="en-GB" sz="2000" dirty="0" err="1"/>
              <a:t>primární</a:t>
            </a:r>
            <a:r>
              <a:rPr lang="en-GB" sz="2000" dirty="0"/>
              <a:t> </a:t>
            </a:r>
            <a:r>
              <a:rPr lang="en-GB" sz="2000" dirty="0" err="1"/>
              <a:t>studie</a:t>
            </a:r>
            <a:r>
              <a:rPr lang="en-GB" sz="2000" dirty="0"/>
              <a:t> by </a:t>
            </a:r>
            <a:r>
              <a:rPr lang="en-GB" sz="2000" dirty="0" err="1"/>
              <a:t>měly</a:t>
            </a:r>
            <a:r>
              <a:rPr lang="en-GB" sz="2000" dirty="0"/>
              <a:t> </a:t>
            </a:r>
            <a:r>
              <a:rPr lang="en-GB" sz="2000" dirty="0" err="1"/>
              <a:t>mít</a:t>
            </a:r>
            <a:r>
              <a:rPr lang="en-GB" sz="2000" dirty="0"/>
              <a:t> </a:t>
            </a:r>
            <a:r>
              <a:rPr lang="en-GB" sz="2000" dirty="0" err="1"/>
              <a:t>stejný</a:t>
            </a:r>
            <a:r>
              <a:rPr lang="en-GB" sz="2000" dirty="0"/>
              <a:t> design a </a:t>
            </a:r>
            <a:r>
              <a:rPr lang="en-GB" sz="2000" dirty="0" err="1"/>
              <a:t>měřit</a:t>
            </a:r>
            <a:r>
              <a:rPr lang="en-GB" sz="2000" dirty="0"/>
              <a:t> </a:t>
            </a:r>
            <a:r>
              <a:rPr lang="en-GB" sz="2000" dirty="0" err="1"/>
              <a:t>srovnatelné</a:t>
            </a:r>
            <a:r>
              <a:rPr lang="en-GB" sz="2000" dirty="0"/>
              <a:t> </a:t>
            </a:r>
            <a:r>
              <a:rPr lang="en-GB" sz="2000" dirty="0" err="1"/>
              <a:t>výsledky</a:t>
            </a:r>
            <a:r>
              <a:rPr lang="en-GB" sz="2000" dirty="0"/>
              <a:t>. 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Metaanalýza</a:t>
            </a:r>
            <a:r>
              <a:rPr lang="en-GB" sz="2000" dirty="0"/>
              <a:t> </a:t>
            </a:r>
            <a:r>
              <a:rPr lang="en-GB" sz="2000" dirty="0" err="1"/>
              <a:t>prezentuje</a:t>
            </a:r>
            <a:r>
              <a:rPr lang="en-GB" sz="2000" dirty="0"/>
              <a:t> </a:t>
            </a:r>
            <a:r>
              <a:rPr lang="en-GB" sz="2000" dirty="0" err="1"/>
              <a:t>údaje</a:t>
            </a:r>
            <a:r>
              <a:rPr lang="en-GB" sz="2000" dirty="0"/>
              <a:t> v </a:t>
            </a:r>
            <a:r>
              <a:rPr lang="en-GB" sz="2000" dirty="0" err="1"/>
              <a:t>grafu</a:t>
            </a:r>
            <a:r>
              <a:rPr lang="en-GB" sz="2000" dirty="0"/>
              <a:t> </a:t>
            </a:r>
            <a:r>
              <a:rPr lang="en-GB" sz="2000" dirty="0" err="1"/>
              <a:t>zvaném</a:t>
            </a:r>
            <a:r>
              <a:rPr lang="en-GB" sz="2000" dirty="0"/>
              <a:t> </a:t>
            </a:r>
            <a:r>
              <a:rPr lang="en-GB" sz="2000" b="1" dirty="0"/>
              <a:t>"Forest Plot"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68B9F7-FFDA-4D52-D612-70A9B37E4E15}"/>
              </a:ext>
            </a:extLst>
          </p:cNvPr>
          <p:cNvSpPr txBox="1"/>
          <p:nvPr/>
        </p:nvSpPr>
        <p:spPr>
          <a:xfrm>
            <a:off x="2667000" y="5989458"/>
            <a:ext cx="5308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2D3B45"/>
                </a:solidFill>
                <a:effectLst/>
                <a:latin typeface="Lato Extended"/>
              </a:rPr>
              <a:t>This video illustrates how to read forest plots.</a:t>
            </a:r>
            <a:r>
              <a:rPr lang="cs-CZ" sz="2000" b="0" i="0" dirty="0">
                <a:solidFill>
                  <a:srgbClr val="2D3B45"/>
                </a:solidFill>
                <a:effectLst/>
                <a:latin typeface="Lato Extended"/>
              </a:rPr>
              <a:t> - </a:t>
            </a:r>
            <a:r>
              <a:rPr lang="en-GB" sz="2000" dirty="0"/>
              <a:t>https://youtu.be/Pxs0gl3hRKE</a:t>
            </a:r>
          </a:p>
        </p:txBody>
      </p:sp>
    </p:spTree>
    <p:extLst>
      <p:ext uri="{BB962C8B-B14F-4D97-AF65-F5344CB8AC3E}">
        <p14:creationId xmlns:p14="http://schemas.microsoft.com/office/powerpoint/2010/main" val="127670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4C044A-9414-CF6F-B254-2198AB320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28A4FC-DC2B-BCA6-3815-E13C42C2A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FC1E37-16C8-C6F6-07C0-6C434C6B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0495"/>
            <a:ext cx="10753200" cy="451576"/>
          </a:xfrm>
        </p:spPr>
        <p:txBody>
          <a:bodyPr/>
          <a:lstStyle/>
          <a:p>
            <a:r>
              <a:rPr lang="cs-CZ" dirty="0"/>
              <a:t>Vyhledávací platforma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403582-4824-CC03-CAE5-70F7A2D5E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44028"/>
            <a:ext cx="10753200" cy="2248231"/>
          </a:xfrm>
        </p:spPr>
        <p:txBody>
          <a:bodyPr/>
          <a:lstStyle/>
          <a:p>
            <a:r>
              <a:rPr lang="cs-CZ" sz="2400" dirty="0"/>
              <a:t>Rozhraní používané poskytovatelem různých databází, elektronických a odborných periodik, elektronických knih</a:t>
            </a:r>
          </a:p>
          <a:p>
            <a:pPr marL="72000" indent="0">
              <a:buNone/>
            </a:pPr>
            <a:r>
              <a:rPr lang="cs-CZ" sz="2400" b="1" dirty="0"/>
              <a:t>OVID</a:t>
            </a:r>
            <a:r>
              <a:rPr lang="cs-CZ" sz="2400" dirty="0"/>
              <a:t> – zprostředkuje vyhledávání ve více než 100 databází, tisíce knih, stovky odborných časopisů v oblasti zdravotnictví</a:t>
            </a:r>
          </a:p>
          <a:p>
            <a:r>
              <a:rPr lang="cs-CZ" sz="2400" dirty="0"/>
              <a:t>Obsahuje též různé praktické standardizované nástroje pro usnadnění organizace, třídění důkazů, kritické hodnocení metodické kvality vědeckých důkazů atd.</a:t>
            </a:r>
            <a:endParaRPr lang="en-GB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7D9510F-CCFE-443D-F5AB-8D1F1616FD1F}"/>
              </a:ext>
            </a:extLst>
          </p:cNvPr>
          <p:cNvSpPr txBox="1"/>
          <p:nvPr/>
        </p:nvSpPr>
        <p:spPr>
          <a:xfrm>
            <a:off x="3904352" y="4338354"/>
            <a:ext cx="2169557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+mn-lt"/>
              </a:rPr>
              <a:t>OVID</a:t>
            </a:r>
            <a:endParaRPr lang="en-GB" sz="3600" dirty="0" err="1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F64E718-865F-4EC8-41E3-29DD77D5E2A2}"/>
              </a:ext>
            </a:extLst>
          </p:cNvPr>
          <p:cNvSpPr txBox="1"/>
          <p:nvPr/>
        </p:nvSpPr>
        <p:spPr>
          <a:xfrm>
            <a:off x="10009592" y="5167023"/>
            <a:ext cx="15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EBSCO</a:t>
            </a:r>
            <a:endParaRPr lang="en-GB" sz="2800" dirty="0" err="1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3C2A1E2-BBA8-31D6-3F38-31B5A77482CE}"/>
              </a:ext>
            </a:extLst>
          </p:cNvPr>
          <p:cNvSpPr txBox="1"/>
          <p:nvPr/>
        </p:nvSpPr>
        <p:spPr>
          <a:xfrm>
            <a:off x="3229286" y="6092390"/>
            <a:ext cx="175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EMBASE</a:t>
            </a:r>
            <a:endParaRPr lang="en-GB" sz="2800" dirty="0" err="1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CFFF200-02E3-A7A0-EF45-CD83145C4262}"/>
              </a:ext>
            </a:extLst>
          </p:cNvPr>
          <p:cNvSpPr txBox="1"/>
          <p:nvPr/>
        </p:nvSpPr>
        <p:spPr>
          <a:xfrm rot="10800000" flipV="1">
            <a:off x="1608726" y="5564365"/>
            <a:ext cx="175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EMCARE</a:t>
            </a:r>
            <a:endParaRPr lang="en-GB" sz="2800" dirty="0" err="1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D28F7C6-0A47-B91C-FE02-B5B46D073A96}"/>
              </a:ext>
            </a:extLst>
          </p:cNvPr>
          <p:cNvSpPr txBox="1"/>
          <p:nvPr/>
        </p:nvSpPr>
        <p:spPr>
          <a:xfrm>
            <a:off x="5110927" y="6218390"/>
            <a:ext cx="1831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MEDLINE</a:t>
            </a:r>
            <a:endParaRPr lang="en-GB" sz="2800" dirty="0" err="1">
              <a:latin typeface="+mn-lt"/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6E9DF2D-CEEA-5151-CFCF-7BF46781CC10}"/>
              </a:ext>
            </a:extLst>
          </p:cNvPr>
          <p:cNvCxnSpPr/>
          <p:nvPr/>
        </p:nvCxnSpPr>
        <p:spPr bwMode="auto">
          <a:xfrm flipH="1">
            <a:off x="3426056" y="5187926"/>
            <a:ext cx="373156" cy="2761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427040E-E137-65A8-F5FD-638A52B8501D}"/>
              </a:ext>
            </a:extLst>
          </p:cNvPr>
          <p:cNvSpPr txBox="1"/>
          <p:nvPr/>
        </p:nvSpPr>
        <p:spPr>
          <a:xfrm>
            <a:off x="9949025" y="4713962"/>
            <a:ext cx="15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CINAHL</a:t>
            </a:r>
            <a:endParaRPr lang="en-GB" sz="2800" dirty="0" err="1">
              <a:latin typeface="+mn-lt"/>
            </a:endParaRP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BD5A4A92-0703-4434-D151-E9D39B74A1E6}"/>
              </a:ext>
            </a:extLst>
          </p:cNvPr>
          <p:cNvCxnSpPr/>
          <p:nvPr/>
        </p:nvCxnSpPr>
        <p:spPr bwMode="auto">
          <a:xfrm flipH="1">
            <a:off x="4231758" y="5209962"/>
            <a:ext cx="256856" cy="877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4F3248FD-D776-4A6F-0045-3A536D7820BE}"/>
              </a:ext>
            </a:extLst>
          </p:cNvPr>
          <p:cNvCxnSpPr/>
          <p:nvPr/>
        </p:nvCxnSpPr>
        <p:spPr bwMode="auto">
          <a:xfrm>
            <a:off x="5652606" y="5209962"/>
            <a:ext cx="374008" cy="261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B7F7175-50BF-E926-1CCC-9F4ADB888AAE}"/>
              </a:ext>
            </a:extLst>
          </p:cNvPr>
          <p:cNvSpPr txBox="1"/>
          <p:nvPr/>
        </p:nvSpPr>
        <p:spPr>
          <a:xfrm>
            <a:off x="6165387" y="5340767"/>
            <a:ext cx="1406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PsycInfo</a:t>
            </a:r>
            <a:endParaRPr lang="en-GB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A40144B-583D-F4F7-497F-DADD1477EE26}"/>
              </a:ext>
            </a:extLst>
          </p:cNvPr>
          <p:cNvCxnSpPr/>
          <p:nvPr/>
        </p:nvCxnSpPr>
        <p:spPr bwMode="auto">
          <a:xfrm>
            <a:off x="5116146" y="5209962"/>
            <a:ext cx="536460" cy="877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4237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C3F2A8-AB18-F34B-D0CF-112C73954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A16513-F4DE-D705-2260-59CACEAB9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312F2B-6566-673C-AA8A-9505D507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12465"/>
            <a:ext cx="10753200" cy="451576"/>
          </a:xfrm>
        </p:spPr>
        <p:txBody>
          <a:bodyPr/>
          <a:lstStyle/>
          <a:p>
            <a:r>
              <a:rPr lang="cs-CZ" dirty="0"/>
              <a:t>Klinické doporučené postupy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EEDFE7-5A12-0045-FC25-824ED7137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00404"/>
            <a:ext cx="10753200" cy="1228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/>
              <a:t>"</a:t>
            </a:r>
            <a:r>
              <a:rPr lang="en-GB" sz="2400" dirty="0" err="1"/>
              <a:t>Pokyny</a:t>
            </a:r>
            <a:r>
              <a:rPr lang="en-GB" sz="2400" dirty="0"/>
              <a:t> pro </a:t>
            </a:r>
            <a:r>
              <a:rPr lang="en-GB" sz="2400" dirty="0" err="1"/>
              <a:t>klinickou</a:t>
            </a:r>
            <a:r>
              <a:rPr lang="en-GB" sz="2400" dirty="0"/>
              <a:t> </a:t>
            </a:r>
            <a:r>
              <a:rPr lang="en-GB" sz="2400" dirty="0" err="1"/>
              <a:t>praxi</a:t>
            </a:r>
            <a:r>
              <a:rPr lang="en-GB" sz="2400" dirty="0"/>
              <a:t> </a:t>
            </a:r>
            <a:r>
              <a:rPr lang="en-GB" sz="2400" dirty="0" err="1"/>
              <a:t>jsou</a:t>
            </a:r>
            <a:r>
              <a:rPr lang="en-GB" sz="2400" dirty="0"/>
              <a:t> </a:t>
            </a:r>
            <a:r>
              <a:rPr lang="en-GB" sz="2400" dirty="0" err="1"/>
              <a:t>systematicky</a:t>
            </a:r>
            <a:r>
              <a:rPr lang="en-GB" sz="2400" dirty="0"/>
              <a:t> </a:t>
            </a:r>
            <a:r>
              <a:rPr lang="en-GB" sz="2400" dirty="0" err="1"/>
              <a:t>vypracovaná</a:t>
            </a:r>
            <a:r>
              <a:rPr lang="en-GB" sz="2400" dirty="0"/>
              <a:t> </a:t>
            </a:r>
            <a:r>
              <a:rPr lang="en-GB" sz="2400" dirty="0" err="1"/>
              <a:t>prohlášení</a:t>
            </a:r>
            <a:r>
              <a:rPr lang="en-GB" sz="2400" dirty="0"/>
              <a:t>, </a:t>
            </a:r>
            <a:r>
              <a:rPr lang="en-GB" sz="2400" dirty="0" err="1"/>
              <a:t>která</a:t>
            </a:r>
            <a:r>
              <a:rPr lang="en-GB" sz="2400" dirty="0"/>
              <a:t> </a:t>
            </a:r>
            <a:r>
              <a:rPr lang="en-GB" sz="2400" dirty="0" err="1"/>
              <a:t>pomáhají</a:t>
            </a:r>
            <a:r>
              <a:rPr lang="en-GB" sz="2400" dirty="0"/>
              <a:t> </a:t>
            </a:r>
            <a:r>
              <a:rPr lang="en-GB" sz="2400" dirty="0" err="1"/>
              <a:t>lékařům</a:t>
            </a:r>
            <a:r>
              <a:rPr lang="en-GB" sz="2400" dirty="0"/>
              <a:t> a </a:t>
            </a:r>
            <a:r>
              <a:rPr lang="en-GB" sz="2400" dirty="0" err="1"/>
              <a:t>pacientům</a:t>
            </a:r>
            <a:r>
              <a:rPr lang="en-GB" sz="2400" dirty="0"/>
              <a:t> </a:t>
            </a:r>
            <a:r>
              <a:rPr lang="en-GB" sz="2400" dirty="0" err="1"/>
              <a:t>při</a:t>
            </a:r>
            <a:r>
              <a:rPr lang="en-GB" sz="2400" dirty="0"/>
              <a:t> </a:t>
            </a:r>
            <a:r>
              <a:rPr lang="en-GB" sz="2400" dirty="0" err="1"/>
              <a:t>rozhodování</a:t>
            </a:r>
            <a:r>
              <a:rPr lang="en-GB" sz="2400" dirty="0"/>
              <a:t> o </a:t>
            </a:r>
            <a:r>
              <a:rPr lang="en-GB" sz="2400" dirty="0" err="1"/>
              <a:t>vhodné</a:t>
            </a:r>
            <a:r>
              <a:rPr lang="en-GB" sz="2400" dirty="0"/>
              <a:t> </a:t>
            </a:r>
            <a:r>
              <a:rPr lang="en-GB" sz="2400" dirty="0" err="1"/>
              <a:t>zdravotní</a:t>
            </a:r>
            <a:r>
              <a:rPr lang="en-GB" sz="2400" dirty="0"/>
              <a:t> </a:t>
            </a:r>
            <a:r>
              <a:rPr lang="en-GB" sz="2400" dirty="0" err="1"/>
              <a:t>péči</a:t>
            </a:r>
            <a:r>
              <a:rPr lang="en-GB" sz="2400" dirty="0"/>
              <a:t> za </a:t>
            </a:r>
            <a:r>
              <a:rPr lang="en-GB" sz="2400" dirty="0" err="1"/>
              <a:t>specifických</a:t>
            </a:r>
            <a:r>
              <a:rPr lang="en-GB" sz="2400" dirty="0"/>
              <a:t> </a:t>
            </a:r>
            <a:r>
              <a:rPr lang="en-GB" sz="2400" dirty="0" err="1"/>
              <a:t>klinických</a:t>
            </a:r>
            <a:r>
              <a:rPr lang="en-GB" sz="2400" dirty="0"/>
              <a:t> </a:t>
            </a:r>
            <a:r>
              <a:rPr lang="en-GB" sz="2400" dirty="0" err="1"/>
              <a:t>okolností</a:t>
            </a:r>
            <a:r>
              <a:rPr lang="en-GB" sz="2400" dirty="0"/>
              <a:t>." Field MJ, 1990.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6861CA-AD8B-48B5-8FCA-F94D9F55D357}"/>
              </a:ext>
            </a:extLst>
          </p:cNvPr>
          <p:cNvSpPr txBox="1"/>
          <p:nvPr/>
        </p:nvSpPr>
        <p:spPr>
          <a:xfrm>
            <a:off x="719400" y="2257682"/>
            <a:ext cx="10753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u="sng" dirty="0" err="1"/>
              <a:t>Rozdíly</a:t>
            </a:r>
            <a:r>
              <a:rPr lang="en-GB" sz="1800" b="1" u="sng" dirty="0"/>
              <a:t> </a:t>
            </a:r>
            <a:r>
              <a:rPr lang="en-GB" sz="1800" b="1" u="sng" dirty="0" err="1"/>
              <a:t>mezi</a:t>
            </a:r>
            <a:r>
              <a:rPr lang="en-GB" sz="1800" b="1" u="sng" dirty="0"/>
              <a:t> </a:t>
            </a:r>
            <a:r>
              <a:rPr lang="en-GB" sz="1800" b="1" u="sng" dirty="0" err="1"/>
              <a:t>doporučením</a:t>
            </a:r>
            <a:r>
              <a:rPr lang="en-GB" sz="1800" b="1" u="sng" dirty="0"/>
              <a:t> pro </a:t>
            </a:r>
            <a:r>
              <a:rPr lang="en-GB" sz="1800" b="1" u="sng" dirty="0" err="1"/>
              <a:t>klinickou</a:t>
            </a:r>
            <a:r>
              <a:rPr lang="en-GB" sz="1800" b="1" u="sng" dirty="0"/>
              <a:t> </a:t>
            </a:r>
            <a:r>
              <a:rPr lang="en-GB" sz="1800" b="1" u="sng" dirty="0" err="1"/>
              <a:t>praxi</a:t>
            </a:r>
            <a:r>
              <a:rPr lang="en-GB" sz="1800" b="1" u="sng" dirty="0"/>
              <a:t> (CPG) a </a:t>
            </a:r>
            <a:r>
              <a:rPr lang="en-GB" sz="1800" b="1" u="sng" dirty="0" err="1"/>
              <a:t>systematickým</a:t>
            </a:r>
            <a:r>
              <a:rPr lang="en-GB" sz="1800" b="1" u="sng" dirty="0"/>
              <a:t> </a:t>
            </a:r>
            <a:r>
              <a:rPr lang="en-GB" sz="1800" b="1" u="sng" dirty="0" err="1"/>
              <a:t>přezkumem</a:t>
            </a:r>
            <a:endParaRPr lang="cs-CZ" sz="1800" b="1" u="sng" dirty="0"/>
          </a:p>
          <a:p>
            <a:endParaRPr lang="cs-CZ" sz="18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CPG </a:t>
            </a:r>
            <a:r>
              <a:rPr lang="en-GB" sz="1800" dirty="0" err="1"/>
              <a:t>shromažďuje</a:t>
            </a:r>
            <a:r>
              <a:rPr lang="en-GB" sz="1800" dirty="0"/>
              <a:t> </a:t>
            </a:r>
            <a:r>
              <a:rPr lang="en-GB" sz="1800" dirty="0" err="1"/>
              <a:t>všechny</a:t>
            </a:r>
            <a:r>
              <a:rPr lang="en-GB" sz="1800" dirty="0"/>
              <a:t> </a:t>
            </a:r>
            <a:r>
              <a:rPr lang="en-GB" sz="1800" dirty="0" err="1"/>
              <a:t>dostupné</a:t>
            </a:r>
            <a:r>
              <a:rPr lang="en-GB" sz="1800" dirty="0"/>
              <a:t> </a:t>
            </a:r>
            <a:r>
              <a:rPr lang="en-GB" sz="1800" dirty="0" err="1"/>
              <a:t>důkazy</a:t>
            </a:r>
            <a:r>
              <a:rPr lang="en-GB" sz="1800" dirty="0"/>
              <a:t>, aby </a:t>
            </a:r>
            <a:r>
              <a:rPr lang="en-GB" sz="1800" dirty="0" err="1"/>
              <a:t>odpověděl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každou</a:t>
            </a:r>
            <a:r>
              <a:rPr lang="en-GB" sz="1800" dirty="0"/>
              <a:t> </a:t>
            </a:r>
            <a:r>
              <a:rPr lang="en-GB" sz="1800" dirty="0" err="1"/>
              <a:t>předem</a:t>
            </a:r>
            <a:r>
              <a:rPr lang="en-GB" sz="1800" dirty="0"/>
              <a:t> </a:t>
            </a:r>
            <a:r>
              <a:rPr lang="en-GB" sz="1800" dirty="0" err="1"/>
              <a:t>formulovanou</a:t>
            </a:r>
            <a:r>
              <a:rPr lang="en-GB" sz="1800" dirty="0"/>
              <a:t> </a:t>
            </a:r>
            <a:r>
              <a:rPr lang="en-GB" sz="1800" dirty="0" err="1"/>
              <a:t>klinickou</a:t>
            </a:r>
            <a:r>
              <a:rPr lang="en-GB" sz="1800" dirty="0"/>
              <a:t> </a:t>
            </a:r>
            <a:r>
              <a:rPr lang="en-GB" sz="1800" dirty="0" err="1"/>
              <a:t>otázku</a:t>
            </a:r>
            <a:r>
              <a:rPr lang="en-GB" sz="1800" dirty="0"/>
              <a:t> s </a:t>
            </a:r>
            <a:r>
              <a:rPr lang="en-GB" sz="1800" dirty="0" err="1"/>
              <a:t>doporučením</a:t>
            </a:r>
            <a:r>
              <a:rPr lang="en-GB" sz="1800" dirty="0"/>
              <a:t>.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CPG je </a:t>
            </a:r>
            <a:r>
              <a:rPr lang="en-GB" sz="1800" dirty="0" err="1"/>
              <a:t>ve</a:t>
            </a:r>
            <a:r>
              <a:rPr lang="en-GB" sz="1800" dirty="0"/>
              <a:t> </a:t>
            </a:r>
            <a:r>
              <a:rPr lang="en-GB" sz="1800" dirty="0" err="1"/>
              <a:t>skutečnosti</a:t>
            </a:r>
            <a:r>
              <a:rPr lang="en-GB" sz="1800" dirty="0"/>
              <a:t> </a:t>
            </a:r>
            <a:r>
              <a:rPr lang="en-GB" sz="1800" dirty="0" err="1"/>
              <a:t>soubor</a:t>
            </a:r>
            <a:r>
              <a:rPr lang="en-GB" sz="1800" dirty="0"/>
              <a:t> </a:t>
            </a:r>
            <a:r>
              <a:rPr lang="en-GB" sz="1800" dirty="0" err="1"/>
              <a:t>systematických</a:t>
            </a:r>
            <a:r>
              <a:rPr lang="en-GB" sz="1800" dirty="0"/>
              <a:t> </a:t>
            </a:r>
            <a:r>
              <a:rPr lang="en-GB" sz="1800" dirty="0" err="1"/>
              <a:t>přehledů</a:t>
            </a:r>
            <a:r>
              <a:rPr lang="en-GB" sz="1800" dirty="0"/>
              <a:t> </a:t>
            </a:r>
            <a:r>
              <a:rPr lang="en-GB" sz="1800" dirty="0" err="1"/>
              <a:t>přizpůsobených</a:t>
            </a:r>
            <a:r>
              <a:rPr lang="en-GB" sz="1800" dirty="0"/>
              <a:t> </a:t>
            </a:r>
            <a:r>
              <a:rPr lang="en-GB" sz="1800" dirty="0" err="1"/>
              <a:t>potřebám</a:t>
            </a:r>
            <a:r>
              <a:rPr lang="en-GB" sz="1800" dirty="0"/>
              <a:t> </a:t>
            </a:r>
            <a:r>
              <a:rPr lang="en-GB" sz="1800" dirty="0" err="1"/>
              <a:t>daného</a:t>
            </a:r>
            <a:r>
              <a:rPr lang="en-GB" sz="1800" dirty="0"/>
              <a:t> </a:t>
            </a:r>
            <a:r>
              <a:rPr lang="en-GB" sz="1800" dirty="0" err="1"/>
              <a:t>zdravotnického</a:t>
            </a:r>
            <a:r>
              <a:rPr lang="en-GB" sz="1800" dirty="0"/>
              <a:t> </a:t>
            </a:r>
            <a:r>
              <a:rPr lang="en-GB" sz="1800" dirty="0" err="1"/>
              <a:t>systému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CPG </a:t>
            </a:r>
            <a:r>
              <a:rPr lang="en-GB" sz="1800" dirty="0" err="1"/>
              <a:t>aplikuje</a:t>
            </a:r>
            <a:r>
              <a:rPr lang="en-GB" sz="1800" dirty="0"/>
              <a:t> </a:t>
            </a:r>
            <a:r>
              <a:rPr lang="en-GB" sz="1800" dirty="0" err="1"/>
              <a:t>nejlepší</a:t>
            </a:r>
            <a:r>
              <a:rPr lang="en-GB" sz="1800" dirty="0"/>
              <a:t> </a:t>
            </a:r>
            <a:r>
              <a:rPr lang="en-GB" sz="1800" dirty="0" err="1"/>
              <a:t>důkazy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realitu</a:t>
            </a:r>
            <a:r>
              <a:rPr lang="en-GB" sz="1800" dirty="0"/>
              <a:t> </a:t>
            </a:r>
            <a:r>
              <a:rPr lang="en-GB" sz="1800" dirty="0" err="1"/>
              <a:t>daného</a:t>
            </a:r>
            <a:r>
              <a:rPr lang="en-GB" sz="1800" dirty="0"/>
              <a:t> </a:t>
            </a:r>
            <a:r>
              <a:rPr lang="en-GB" sz="1800" dirty="0" err="1"/>
              <a:t>zdravotnického</a:t>
            </a:r>
            <a:r>
              <a:rPr lang="en-GB" sz="1800" dirty="0"/>
              <a:t> </a:t>
            </a:r>
            <a:r>
              <a:rPr lang="en-GB" sz="1800" dirty="0" err="1"/>
              <a:t>systému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Cíle</a:t>
            </a:r>
            <a:r>
              <a:rPr lang="en-GB" sz="1800" dirty="0"/>
              <a:t> </a:t>
            </a:r>
            <a:r>
              <a:rPr lang="en-GB" sz="1800" dirty="0" err="1"/>
              <a:t>pokynů</a:t>
            </a:r>
            <a:r>
              <a:rPr lang="en-GB" sz="1800" dirty="0"/>
              <a:t> pro </a:t>
            </a:r>
            <a:r>
              <a:rPr lang="en-GB" sz="1800" dirty="0" err="1"/>
              <a:t>klinickou</a:t>
            </a:r>
            <a:r>
              <a:rPr lang="en-GB" sz="1800" dirty="0"/>
              <a:t> </a:t>
            </a:r>
            <a:r>
              <a:rPr lang="en-GB" sz="1800" dirty="0" err="1"/>
              <a:t>praxi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Podpořit</a:t>
            </a:r>
            <a:r>
              <a:rPr lang="en-GB" sz="1800" dirty="0"/>
              <a:t> </a:t>
            </a:r>
            <a:r>
              <a:rPr lang="en-GB" sz="1800" dirty="0" err="1"/>
              <a:t>rozhodování</a:t>
            </a:r>
            <a:r>
              <a:rPr lang="en-GB" sz="1800" dirty="0"/>
              <a:t> </a:t>
            </a:r>
            <a:r>
              <a:rPr lang="en-GB" sz="1800" dirty="0" err="1"/>
              <a:t>založené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důkazech</a:t>
            </a:r>
            <a:r>
              <a:rPr lang="en-GB" sz="1800" dirty="0"/>
              <a:t> v </a:t>
            </a:r>
            <a:r>
              <a:rPr lang="en-GB" sz="1800" dirty="0" err="1"/>
              <a:t>oblasti</a:t>
            </a:r>
            <a:r>
              <a:rPr lang="en-GB" sz="1800" dirty="0"/>
              <a:t> </a:t>
            </a:r>
            <a:r>
              <a:rPr lang="en-GB" sz="1800" dirty="0" err="1"/>
              <a:t>zdravotní</a:t>
            </a:r>
            <a:r>
              <a:rPr lang="en-GB" sz="1800" dirty="0"/>
              <a:t> </a:t>
            </a:r>
            <a:r>
              <a:rPr lang="en-GB" sz="1800" dirty="0" err="1"/>
              <a:t>péče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Snížit</a:t>
            </a:r>
            <a:r>
              <a:rPr lang="en-GB" sz="1800" dirty="0"/>
              <a:t> </a:t>
            </a:r>
            <a:r>
              <a:rPr lang="en-GB" sz="1800" dirty="0" err="1"/>
              <a:t>heterogenitu</a:t>
            </a:r>
            <a:r>
              <a:rPr lang="en-GB" sz="1800" dirty="0"/>
              <a:t> </a:t>
            </a:r>
            <a:r>
              <a:rPr lang="en-GB" sz="1800" dirty="0" err="1"/>
              <a:t>zdravotní</a:t>
            </a:r>
            <a:r>
              <a:rPr lang="en-GB" sz="1800" dirty="0"/>
              <a:t> </a:t>
            </a:r>
            <a:r>
              <a:rPr lang="en-GB" sz="1800" dirty="0" err="1"/>
              <a:t>péče</a:t>
            </a:r>
            <a:r>
              <a:rPr lang="en-GB" sz="1800" dirty="0"/>
              <a:t> </a:t>
            </a:r>
            <a:r>
              <a:rPr lang="en-GB" sz="1800" dirty="0" err="1"/>
              <a:t>poskytované</a:t>
            </a:r>
            <a:r>
              <a:rPr lang="en-GB" sz="1800" dirty="0"/>
              <a:t> v </a:t>
            </a:r>
            <a:r>
              <a:rPr lang="en-GB" sz="1800" dirty="0" err="1"/>
              <a:t>daném</a:t>
            </a:r>
            <a:r>
              <a:rPr lang="en-GB" sz="1800" dirty="0"/>
              <a:t> region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Zlepšit</a:t>
            </a:r>
            <a:r>
              <a:rPr lang="en-GB" sz="1800" dirty="0"/>
              <a:t> </a:t>
            </a:r>
            <a:r>
              <a:rPr lang="en-GB" sz="1800" dirty="0" err="1"/>
              <a:t>efektivitu</a:t>
            </a:r>
            <a:r>
              <a:rPr lang="en-GB" sz="1800" dirty="0"/>
              <a:t> </a:t>
            </a:r>
            <a:r>
              <a:rPr lang="en-GB" sz="1800" dirty="0" err="1"/>
              <a:t>využívání</a:t>
            </a:r>
            <a:r>
              <a:rPr lang="en-GB" sz="1800" dirty="0"/>
              <a:t> </a:t>
            </a:r>
            <a:r>
              <a:rPr lang="en-GB" sz="1800" dirty="0" err="1"/>
              <a:t>zdrojů</a:t>
            </a:r>
            <a:r>
              <a:rPr lang="en-GB" sz="1800" dirty="0"/>
              <a:t> </a:t>
            </a:r>
            <a:r>
              <a:rPr lang="en-GB" sz="1800" dirty="0" err="1"/>
              <a:t>ve</a:t>
            </a:r>
            <a:r>
              <a:rPr lang="en-GB" sz="1800" dirty="0"/>
              <a:t> </a:t>
            </a:r>
            <a:r>
              <a:rPr lang="en-GB" sz="1800" dirty="0" err="1"/>
              <a:t>zdravotnictví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Stanovit</a:t>
            </a:r>
            <a:r>
              <a:rPr lang="en-GB" sz="1800" dirty="0"/>
              <a:t> </a:t>
            </a:r>
            <a:r>
              <a:rPr lang="en-GB" sz="1800" dirty="0" err="1"/>
              <a:t>standardy</a:t>
            </a:r>
            <a:r>
              <a:rPr lang="en-GB" sz="1800" dirty="0"/>
              <a:t> </a:t>
            </a:r>
            <a:r>
              <a:rPr lang="en-GB" sz="1800" dirty="0" err="1"/>
              <a:t>při</a:t>
            </a:r>
            <a:r>
              <a:rPr lang="en-GB" sz="1800" dirty="0"/>
              <a:t> </a:t>
            </a:r>
            <a:r>
              <a:rPr lang="en-GB" sz="1800" dirty="0" err="1"/>
              <a:t>poskytování</a:t>
            </a:r>
            <a:r>
              <a:rPr lang="en-GB" sz="1800" dirty="0"/>
              <a:t> </a:t>
            </a:r>
            <a:r>
              <a:rPr lang="en-GB" sz="1800" dirty="0" err="1"/>
              <a:t>zdravotní</a:t>
            </a:r>
            <a:r>
              <a:rPr lang="en-GB" sz="1800" dirty="0"/>
              <a:t> </a:t>
            </a:r>
            <a:r>
              <a:rPr lang="en-GB" sz="1800" dirty="0" err="1"/>
              <a:t>péče</a:t>
            </a:r>
            <a:endParaRPr lang="cs-CZ" sz="1800" dirty="0"/>
          </a:p>
          <a:p>
            <a:br>
              <a:rPr lang="en-GB" sz="1800" dirty="0"/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5912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39653F-22ED-F808-105B-8D9C6B9EF6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900553-7317-E482-F9CF-548571C126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895E05-678B-577F-5EEA-44F4DBD5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739D4BC-E809-3C53-8AC6-DAD147BB5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0" i="0">
                <a:solidFill>
                  <a:srgbClr val="2D3B45"/>
                </a:solidFill>
                <a:effectLst/>
                <a:latin typeface="Lato Extended"/>
              </a:rPr>
              <a:t>Další databáze…</a:t>
            </a:r>
            <a:endParaRPr lang="cs-CZ" sz="2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endParaRPr lang="cs-CZ" dirty="0">
              <a:solidFill>
                <a:srgbClr val="2D3B45"/>
              </a:solidFill>
              <a:latin typeface="Lato Extended"/>
            </a:endParaRPr>
          </a:p>
          <a:p>
            <a:r>
              <a:rPr lang="en-GB" sz="2800" b="0" i="0" dirty="0">
                <a:solidFill>
                  <a:srgbClr val="2D3B45"/>
                </a:solidFill>
                <a:effectLst/>
                <a:latin typeface="Lato Extended"/>
              </a:rPr>
              <a:t>Source: Cecilia Vetter (2021): File: Diagram Explaining Boolean Operators.png (Available: </a:t>
            </a:r>
            <a:r>
              <a:rPr lang="en-GB" sz="2800" b="0" i="0" u="sng" dirty="0">
                <a:solidFill>
                  <a:srgbClr val="2D3B45"/>
                </a:solidFill>
                <a:effectLst/>
                <a:latin typeface="Lato Extended"/>
                <a:hlinkClick r:id="rId2"/>
              </a:rPr>
              <a:t>https://commons.wikimedia.org/wiki/File:Diagram_Explaining_Boolean_Operators.pngLinks to an external site.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Lato Extended"/>
              </a:rPr>
              <a:t>).</a:t>
            </a:r>
            <a:endParaRPr lang="en-GB" b="0" i="0" dirty="0">
              <a:solidFill>
                <a:srgbClr val="2D3B45"/>
              </a:solidFill>
              <a:effectLst/>
              <a:latin typeface="Lato Extended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23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7B5138-0300-B46A-5B37-3B9A2FD5B0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399F6D-3C18-D339-329B-16ACDFFDB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872AD4-668F-856A-C8CB-6B0B3721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mezi databázemi a platformami</a:t>
            </a:r>
            <a:endParaRPr lang="en-GB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0767A47-DEFD-B400-CF65-47D8324CB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56366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E7DDC879-B403-B2DD-D16B-DF210C92A67B}"/>
              </a:ext>
            </a:extLst>
          </p:cNvPr>
          <p:cNvSpPr txBox="1"/>
          <p:nvPr/>
        </p:nvSpPr>
        <p:spPr>
          <a:xfrm>
            <a:off x="2936469" y="6151647"/>
            <a:ext cx="6097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hlinkClick r:id="rId7"/>
              </a:rPr>
              <a:t>ESCO host – vyhledávání - ukázka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5035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5996AF-1634-E869-4AE7-4D307E1C1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30CF7E-7CD2-F073-CBB5-FA282A5CC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C1604D-03F6-03B5-EA11-2BA4A324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846" y="692150"/>
            <a:ext cx="9137508" cy="51398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7353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427FFD-0575-162F-4458-50392835A6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6DFD8C-0FDD-9906-21D0-F9FDA7A3B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C7C0282-219F-28E6-B65C-83668788D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75" y="368933"/>
            <a:ext cx="10753200" cy="451576"/>
          </a:xfrm>
        </p:spPr>
        <p:txBody>
          <a:bodyPr/>
          <a:lstStyle/>
          <a:p>
            <a:r>
              <a:rPr lang="cs-CZ" dirty="0"/>
              <a:t>Databáze v oblasti zdravotnictví</a:t>
            </a:r>
            <a:br>
              <a:rPr lang="cs-CZ" dirty="0"/>
            </a:b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4E4E4DD-A9B4-3798-66CB-A153D9BC0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955297"/>
            <a:ext cx="5981700" cy="1143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8A55098-75C1-65F6-8E54-D87012405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4" y="2217461"/>
            <a:ext cx="5953125" cy="9810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287AC49-CF44-D1CD-B42F-D6A690CE9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3317700"/>
            <a:ext cx="5972175" cy="100012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EC0C812-EB61-DCD6-01A7-9F6190957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4352867"/>
            <a:ext cx="5981700" cy="120967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9060AC2-0F6C-9316-5A09-9DD3ABE5A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99" y="5627925"/>
            <a:ext cx="5953125" cy="120015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1056AF2-2B41-C7B1-F817-30DE786169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925" y="1188282"/>
            <a:ext cx="5943600" cy="61912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4CB4ADF-2CE4-ECCE-9617-FC8AF9C458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7925" y="2029635"/>
            <a:ext cx="5934075" cy="9906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6974858-CE18-34C9-7FAA-FD660D87A1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875" y="3051484"/>
            <a:ext cx="5953125" cy="9906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8CF31895-DB6B-C13E-5AC7-9E13E271FE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0" y="4054258"/>
            <a:ext cx="5981700" cy="11811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F5B1E47A-41B9-9625-0F07-B1B980870D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9350" y="5259756"/>
            <a:ext cx="5943600" cy="809625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A4D14A25-FED6-7348-18D7-5DFC719AA1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8875" y="6067425"/>
            <a:ext cx="59531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6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7236</TotalTime>
  <Words>6428</Words>
  <Application>Microsoft Office PowerPoint</Application>
  <PresentationFormat>Širokoúhlá obrazovka</PresentationFormat>
  <Paragraphs>596</Paragraphs>
  <Slides>61</Slides>
  <Notes>0</Notes>
  <HiddenSlides>3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Arial</vt:lpstr>
      <vt:lpstr>Lato Extended</vt:lpstr>
      <vt:lpstr>Open Sans</vt:lpstr>
      <vt:lpstr>Tahoma</vt:lpstr>
      <vt:lpstr>Wingdings</vt:lpstr>
      <vt:lpstr>Prezentace_MU_CZ</vt:lpstr>
      <vt:lpstr>Výzkum v ošetřovatelství  - věda a výzkum v ošetřovatelství  Literární přehled | Metodika ke zpracování závěrečné práce pro vybrané nelékařské zdravotnické obory | Lékařská fakulta Masarykovy univerzity (muni.cz)</vt:lpstr>
      <vt:lpstr>Vyhledávání nejlepších dostupných vědeckých důkazů</vt:lpstr>
      <vt:lpstr>Typy vědeckých důkazů</vt:lpstr>
      <vt:lpstr>Pyramida důkazů – upraveno dle (JBI, 2014a)</vt:lpstr>
      <vt:lpstr>Kde vyhledávat vědecké důkazy</vt:lpstr>
      <vt:lpstr>Vyhledávací platforma</vt:lpstr>
      <vt:lpstr>Rozdíly mezi databázemi a platformami</vt:lpstr>
      <vt:lpstr>Prezentace aplikace PowerPoint</vt:lpstr>
      <vt:lpstr>Databáze v oblasti zdravotnictví </vt:lpstr>
      <vt:lpstr>Šedá literatura</vt:lpstr>
      <vt:lpstr>Vyhledávací strategie</vt:lpstr>
      <vt:lpstr>Tvorba vyhledávací strategie na základě klinické otázky</vt:lpstr>
      <vt:lpstr>Tvorba vyhledávací strategie</vt:lpstr>
      <vt:lpstr>Ovlivňující faktory</vt:lpstr>
      <vt:lpstr>Senzitivita vs. specificita</vt:lpstr>
      <vt:lpstr>Relevance vyhledaného vědeckého důkazu</vt:lpstr>
      <vt:lpstr>Prezentace aplikace PowerPoint</vt:lpstr>
      <vt:lpstr>EndNote</vt:lpstr>
      <vt:lpstr>Prezentace aplikace PowerPoint</vt:lpstr>
      <vt:lpstr>Literární přehled / literární rešerše (review)</vt:lpstr>
      <vt:lpstr>Co je třeba znát před zahájením literárního přehledu? </vt:lpstr>
      <vt:lpstr>ZÁKLADNÍ CHARAKTERISTIKY LITERÁRNÍHO PŘEHLEDU:</vt:lpstr>
      <vt:lpstr>Tradiční/literární rešerše</vt:lpstr>
      <vt:lpstr>Systematická rešerše/review</vt:lpstr>
      <vt:lpstr>Metodika tvorby</vt:lpstr>
      <vt:lpstr>Kritéria pro vyhledávací strategii a limity pro zařazované výsledky:</vt:lpstr>
      <vt:lpstr>Kritéria pro vyloučení publikace</vt:lpstr>
      <vt:lpstr>Vyhledávací platformy a databáze </vt:lpstr>
      <vt:lpstr>Pyramida důkazů</vt:lpstr>
      <vt:lpstr>Vyhledávání literatury</vt:lpstr>
      <vt:lpstr>Identifikace klíčových slov</vt:lpstr>
      <vt:lpstr>„PICO and friends“ - nástroje pro strukturování vašeho vyhledávání </vt:lpstr>
      <vt:lpstr>Pro jiné typy otázek existují jiné nástroje nebo rámce: </vt:lpstr>
      <vt:lpstr>Strategie vyhledávání </vt:lpstr>
      <vt:lpstr>Boolean operators</vt:lpstr>
      <vt:lpstr>Příklad</vt:lpstr>
      <vt:lpstr>Proximity operators/operátory blízkosti</vt:lpstr>
      <vt:lpstr>Příklady</vt:lpstr>
      <vt:lpstr>Prezentace aplikace PowerPoint</vt:lpstr>
      <vt:lpstr>Textwords and Subject Headings</vt:lpstr>
      <vt:lpstr>Prezentace aplikace PowerPoint</vt:lpstr>
      <vt:lpstr>Subject headings/subject terms/thesaurus terms</vt:lpstr>
      <vt:lpstr>Chci vědět víc </vt:lpstr>
      <vt:lpstr>Truncation and Wildcards</vt:lpstr>
      <vt:lpstr>Groups of elements /skupiny prvků</vt:lpstr>
      <vt:lpstr>Poznámka! </vt:lpstr>
      <vt:lpstr>Rozšíření nebo zužení hledání </vt:lpstr>
      <vt:lpstr>Slovníky pojmů - tezaury</vt:lpstr>
      <vt:lpstr>Databáze</vt:lpstr>
      <vt:lpstr>Primární vs. Sekundární výzkum</vt:lpstr>
      <vt:lpstr>Zdroje/databáze pro klinické a zdravotnické otázky</vt:lpstr>
      <vt:lpstr>Google scholar – pro a proti</vt:lpstr>
      <vt:lpstr>Rozdíly mezi Google Scholar a Google</vt:lpstr>
      <vt:lpstr>Systematický přehled/systematic review</vt:lpstr>
      <vt:lpstr>SR- pokračování</vt:lpstr>
      <vt:lpstr>SR – pro a proti</vt:lpstr>
      <vt:lpstr>Steps in a systematic review development</vt:lpstr>
      <vt:lpstr>SR – protokol</vt:lpstr>
      <vt:lpstr>Meta analýza- metody syntézy dat</vt:lpstr>
      <vt:lpstr>Klinické doporučené postupy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Dolanová Dana Mgr. Ph.D.</dc:creator>
  <cp:lastModifiedBy>Dana Dolanová</cp:lastModifiedBy>
  <cp:revision>82</cp:revision>
  <cp:lastPrinted>1601-01-01T00:00:00Z</cp:lastPrinted>
  <dcterms:created xsi:type="dcterms:W3CDTF">2021-04-17T19:05:00Z</dcterms:created>
  <dcterms:modified xsi:type="dcterms:W3CDTF">2023-10-09T08:18:22Z</dcterms:modified>
</cp:coreProperties>
</file>