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36" r:id="rId3"/>
    <p:sldId id="280" r:id="rId4"/>
    <p:sldId id="337" r:id="rId5"/>
    <p:sldId id="281" r:id="rId6"/>
    <p:sldId id="282" r:id="rId7"/>
    <p:sldId id="284" r:id="rId8"/>
    <p:sldId id="338" r:id="rId9"/>
    <p:sldId id="339" r:id="rId10"/>
    <p:sldId id="341" r:id="rId11"/>
    <p:sldId id="340" r:id="rId12"/>
    <p:sldId id="285" r:id="rId13"/>
    <p:sldId id="286" r:id="rId14"/>
    <p:sldId id="287" r:id="rId15"/>
    <p:sldId id="288" r:id="rId16"/>
    <p:sldId id="289" r:id="rId17"/>
    <p:sldId id="290" r:id="rId18"/>
    <p:sldId id="323" r:id="rId19"/>
    <p:sldId id="291" r:id="rId20"/>
    <p:sldId id="322" r:id="rId21"/>
    <p:sldId id="319" r:id="rId22"/>
    <p:sldId id="321" r:id="rId23"/>
    <p:sldId id="342" r:id="rId24"/>
    <p:sldId id="343" r:id="rId25"/>
    <p:sldId id="344" r:id="rId26"/>
    <p:sldId id="320" r:id="rId27"/>
    <p:sldId id="292" r:id="rId28"/>
    <p:sldId id="256" r:id="rId29"/>
    <p:sldId id="293" r:id="rId30"/>
    <p:sldId id="294" r:id="rId31"/>
    <p:sldId id="295" r:id="rId32"/>
    <p:sldId id="296" r:id="rId33"/>
    <p:sldId id="257" r:id="rId34"/>
    <p:sldId id="324" r:id="rId35"/>
    <p:sldId id="345" r:id="rId36"/>
    <p:sldId id="325" r:id="rId37"/>
    <p:sldId id="297" r:id="rId38"/>
    <p:sldId id="346" r:id="rId39"/>
    <p:sldId id="298" r:id="rId40"/>
    <p:sldId id="299" r:id="rId41"/>
    <p:sldId id="300" r:id="rId42"/>
    <p:sldId id="258" r:id="rId43"/>
    <p:sldId id="326" r:id="rId44"/>
    <p:sldId id="327" r:id="rId45"/>
    <p:sldId id="328" r:id="rId46"/>
    <p:sldId id="301" r:id="rId47"/>
    <p:sldId id="302" r:id="rId48"/>
    <p:sldId id="303" r:id="rId49"/>
    <p:sldId id="304" r:id="rId50"/>
    <p:sldId id="305" r:id="rId51"/>
    <p:sldId id="329" r:id="rId52"/>
    <p:sldId id="330" r:id="rId53"/>
    <p:sldId id="331" r:id="rId54"/>
    <p:sldId id="259" r:id="rId55"/>
    <p:sldId id="306" r:id="rId56"/>
    <p:sldId id="307" r:id="rId57"/>
    <p:sldId id="312" r:id="rId58"/>
    <p:sldId id="313" r:id="rId59"/>
    <p:sldId id="308" r:id="rId60"/>
    <p:sldId id="314" r:id="rId61"/>
    <p:sldId id="315" r:id="rId62"/>
    <p:sldId id="316" r:id="rId63"/>
    <p:sldId id="317" r:id="rId64"/>
    <p:sldId id="318" r:id="rId65"/>
    <p:sldId id="332" r:id="rId66"/>
    <p:sldId id="333" r:id="rId67"/>
    <p:sldId id="334" r:id="rId68"/>
    <p:sldId id="335" r:id="rId69"/>
    <p:sldId id="347" r:id="rId70"/>
    <p:sldId id="34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8F39AC-00B9-45F6-A1EF-34FDD3C9F1A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8A1F25-E6B4-4C72-BF97-CC9479B3799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benstein\Desktop\Overview-of-the-neuronavigation-system-used-during-neurosurgery-A-Intraopera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8" y="1059263"/>
            <a:ext cx="9164587" cy="57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u="sng" dirty="0" smtClean="0"/>
              <a:t>Neurochirurgie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sk-SK" b="1" dirty="0" smtClean="0">
                <a:solidFill>
                  <a:schemeClr val="bg1"/>
                </a:solidFill>
              </a:rPr>
              <a:t>  			</a:t>
            </a:r>
          </a:p>
          <a:p>
            <a:pPr marL="137160" indent="0">
              <a:buNone/>
            </a:pPr>
            <a:endParaRPr lang="sk-SK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sk-SK" b="1" dirty="0">
                <a:solidFill>
                  <a:schemeClr val="bg1"/>
                </a:solidFill>
              </a:rPr>
              <a:t>	</a:t>
            </a:r>
            <a:r>
              <a:rPr lang="sk-SK" b="1" dirty="0" smtClean="0">
                <a:solidFill>
                  <a:schemeClr val="bg1"/>
                </a:solidFill>
              </a:rPr>
              <a:t>				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MUDr.Jakub 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Lukáč -KÚCH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sk-SK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 jakých pacientů nehrozí kontuze mozku?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????????????????????????????????????????????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29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2271\Desktop\posl_snemo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6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K </a:t>
            </a:r>
            <a:r>
              <a:rPr lang="cs-CZ" sz="2400" b="1" dirty="0">
                <a:solidFill>
                  <a:srgbClr val="FF0000"/>
                </a:solidFill>
              </a:rPr>
              <a:t>difúzním poraněním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mozku řadíme </a:t>
            </a:r>
            <a:r>
              <a:rPr lang="cs-CZ" sz="2400" dirty="0">
                <a:solidFill>
                  <a:srgbClr val="FF0000"/>
                </a:solidFill>
              </a:rPr>
              <a:t>komoci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mozkovou a difúzní </a:t>
            </a:r>
            <a:r>
              <a:rPr lang="cs-CZ" sz="2400" dirty="0" err="1">
                <a:solidFill>
                  <a:srgbClr val="FF0000"/>
                </a:solidFill>
              </a:rPr>
              <a:t>axonální</a:t>
            </a:r>
            <a:r>
              <a:rPr lang="cs-CZ" sz="2400" dirty="0">
                <a:solidFill>
                  <a:srgbClr val="FF0000"/>
                </a:solidFill>
              </a:rPr>
              <a:t> poranění</a:t>
            </a:r>
            <a:r>
              <a:rPr lang="cs-CZ" sz="2400" dirty="0"/>
              <a:t>. Termín </a:t>
            </a:r>
            <a:r>
              <a:rPr lang="cs-CZ" sz="2400" b="1" dirty="0"/>
              <a:t>komoce</a:t>
            </a:r>
            <a:r>
              <a:rPr lang="cs-CZ" sz="2400" dirty="0"/>
              <a:t> je užíván pro označení </a:t>
            </a:r>
            <a:r>
              <a:rPr lang="cs-CZ" sz="2400" dirty="0">
                <a:solidFill>
                  <a:srgbClr val="FF0000"/>
                </a:solidFill>
              </a:rPr>
              <a:t>reverzibilní</a:t>
            </a:r>
            <a:r>
              <a:rPr lang="cs-CZ" sz="2400" dirty="0"/>
              <a:t> traumatické poruchy mozkových funkcí. Stav je spojen s krátkodobým bezvědomím (do 10 minut), po kterém následuje úprava neurologických funkcí ad </a:t>
            </a:r>
            <a:r>
              <a:rPr lang="cs-CZ" sz="2400" dirty="0" err="1"/>
              <a:t>integrum</a:t>
            </a:r>
            <a:r>
              <a:rPr lang="cs-CZ" sz="2400" dirty="0"/>
              <a:t>. Na CT je negativní nález. Komoce je v poslední době vnímána jako nejnižší stupeň difúzního </a:t>
            </a:r>
            <a:r>
              <a:rPr lang="cs-CZ" sz="2400" dirty="0" err="1"/>
              <a:t>axonálního</a:t>
            </a:r>
            <a:r>
              <a:rPr lang="cs-CZ" sz="2400" dirty="0"/>
              <a:t> poranění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Závažnost </a:t>
            </a:r>
            <a:r>
              <a:rPr lang="cs-CZ" sz="2400" b="1" dirty="0">
                <a:solidFill>
                  <a:srgbClr val="FF0000"/>
                </a:solidFill>
              </a:rPr>
              <a:t>difúzního </a:t>
            </a:r>
            <a:r>
              <a:rPr lang="cs-CZ" sz="2400" b="1" dirty="0" err="1">
                <a:solidFill>
                  <a:srgbClr val="FF0000"/>
                </a:solidFill>
              </a:rPr>
              <a:t>axonálního</a:t>
            </a:r>
            <a:r>
              <a:rPr lang="cs-CZ" sz="2400" b="1" dirty="0">
                <a:solidFill>
                  <a:srgbClr val="FF0000"/>
                </a:solidFill>
              </a:rPr>
              <a:t> poranění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závisí podle biomechanických studií na míře akceleračních a deceleračních mechanismů. Čím větší a delší zátěž, tím postižení axonů proniká hlouběji do mozku. U těžkých typů difúzního </a:t>
            </a:r>
            <a:r>
              <a:rPr lang="cs-CZ" sz="2400" dirty="0" err="1"/>
              <a:t>axonálního</a:t>
            </a:r>
            <a:r>
              <a:rPr lang="cs-CZ" sz="2400" dirty="0"/>
              <a:t> poranění dochází následkem inerciálních sil nejen k </a:t>
            </a:r>
            <a:r>
              <a:rPr lang="cs-CZ" sz="2400" dirty="0" err="1">
                <a:solidFill>
                  <a:srgbClr val="FF0000"/>
                </a:solidFill>
              </a:rPr>
              <a:t>disrupci</a:t>
            </a:r>
            <a:r>
              <a:rPr lang="cs-CZ" sz="2400" dirty="0">
                <a:solidFill>
                  <a:srgbClr val="FF0000"/>
                </a:solidFill>
              </a:rPr>
              <a:t> axonů</a:t>
            </a:r>
            <a:r>
              <a:rPr lang="cs-CZ" sz="2400" dirty="0"/>
              <a:t>, ale též k přetržení cév v mozkovém kmeni a v corpus </a:t>
            </a:r>
            <a:r>
              <a:rPr lang="cs-CZ" sz="2400" dirty="0" err="1"/>
              <a:t>callosum</a:t>
            </a:r>
            <a:r>
              <a:rPr lang="cs-CZ" sz="2400" dirty="0"/>
              <a:t>  </a:t>
            </a:r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182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Sekundární poranění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FF0000"/>
                </a:solidFill>
              </a:rPr>
              <a:t>Sekundární (ischemické</a:t>
            </a:r>
            <a:r>
              <a:rPr lang="cs-CZ" sz="2400" dirty="0"/>
              <a:t>) postižení mozku po traumatu bývá velmi často potencováno přítomností systémové </a:t>
            </a:r>
            <a:r>
              <a:rPr lang="cs-CZ" sz="2400" b="1" dirty="0">
                <a:solidFill>
                  <a:srgbClr val="FF0000"/>
                </a:solidFill>
              </a:rPr>
              <a:t>hypoxie a hypotenze</a:t>
            </a:r>
            <a:r>
              <a:rPr lang="cs-CZ" sz="2400" b="1" dirty="0"/>
              <a:t>.</a:t>
            </a:r>
            <a:r>
              <a:rPr lang="cs-CZ" sz="2400" dirty="0"/>
              <a:t> Hypoxie vzniká často v souvislosti s aspirací do dýchacích cest a při poranění hrudníku. </a:t>
            </a:r>
            <a:r>
              <a:rPr lang="cs-CZ" sz="2400" dirty="0">
                <a:solidFill>
                  <a:srgbClr val="FF0000"/>
                </a:solidFill>
              </a:rPr>
              <a:t>Hypotenze</a:t>
            </a:r>
            <a:r>
              <a:rPr lang="cs-CZ" sz="2400" dirty="0"/>
              <a:t> bývá definována jako systolický </a:t>
            </a:r>
            <a:r>
              <a:rPr lang="cs-CZ" sz="2400" dirty="0">
                <a:solidFill>
                  <a:srgbClr val="FF0000"/>
                </a:solidFill>
              </a:rPr>
              <a:t>tlak nižší než 90 mmHg</a:t>
            </a:r>
            <a:r>
              <a:rPr lang="cs-CZ" sz="2400" dirty="0"/>
              <a:t>. Její výskyt v souvislosti s těžkým úrazem hlavy prakticky </a:t>
            </a:r>
            <a:r>
              <a:rPr lang="cs-CZ" sz="2400" dirty="0">
                <a:solidFill>
                  <a:srgbClr val="FF0000"/>
                </a:solidFill>
              </a:rPr>
              <a:t>zdvojnásobuje mortalitu</a:t>
            </a:r>
            <a:r>
              <a:rPr lang="cs-CZ" sz="2400" dirty="0"/>
              <a:t> (55% versus 27%) </a:t>
            </a:r>
            <a:r>
              <a:rPr lang="cs-CZ" sz="2400" dirty="0" smtClean="0"/>
              <a:t>. </a:t>
            </a:r>
            <a:r>
              <a:rPr lang="cs-CZ" sz="2400" dirty="0"/>
              <a:t>Mnohdy k hypotenzi dochází sekundárně na základě šokového stavu, zvláště krvácení do dutiny hrudní, břišní nebo do pánve. </a:t>
            </a:r>
            <a:r>
              <a:rPr lang="cs-CZ" sz="2400" dirty="0">
                <a:solidFill>
                  <a:schemeClr val="bg1"/>
                </a:solidFill>
              </a:rPr>
              <a:t>V souvislosti s poúrazově zvýšeným nitrolebním tlakem znamená hypotenze další snížení mozkového perfúzního tlaku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646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/>
              <a:t>Diagnostika nitrolebního poranění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  <a:p>
            <a:r>
              <a:rPr lang="cs-CZ" dirty="0"/>
              <a:t>Klinické </a:t>
            </a:r>
            <a:r>
              <a:rPr lang="cs-CZ" dirty="0" smtClean="0"/>
              <a:t>vyšetření - neurologické</a:t>
            </a:r>
            <a:endParaRPr lang="cs-CZ" dirty="0"/>
          </a:p>
          <a:p>
            <a:r>
              <a:rPr lang="cs-CZ" dirty="0"/>
              <a:t>Pomocné zobrazovací metody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70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Anamnéza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Porucha vědomí? Jak dlouho trvala? Zda se vědomí neměnilo?</a:t>
            </a:r>
          </a:p>
          <a:p>
            <a:r>
              <a:rPr lang="cs-CZ"/>
              <a:t>Závratě, nausea, zvracení</a:t>
            </a:r>
          </a:p>
          <a:p>
            <a:r>
              <a:rPr lang="cs-CZ"/>
              <a:t>Mechanismus úrazu</a:t>
            </a:r>
          </a:p>
        </p:txBody>
      </p:sp>
    </p:spTree>
    <p:extLst>
      <p:ext uri="{BB962C8B-B14F-4D97-AF65-F5344CB8AC3E}">
        <p14:creationId xmlns:p14="http://schemas.microsoft.com/office/powerpoint/2010/main" val="398671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Klinické vyšetření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Stav vědomí, vyšetření zornic, motoriky</a:t>
            </a:r>
          </a:p>
          <a:p>
            <a:pPr>
              <a:lnSpc>
                <a:spcPct val="90000"/>
              </a:lnSpc>
            </a:pPr>
            <a:r>
              <a:rPr lang="cs-CZ" sz="2400"/>
              <a:t>GCS(Glasgow coma scale)</a:t>
            </a:r>
          </a:p>
          <a:p>
            <a:pPr>
              <a:lnSpc>
                <a:spcPct val="90000"/>
              </a:lnSpc>
            </a:pPr>
            <a:r>
              <a:rPr lang="cs-CZ" sz="2400"/>
              <a:t>Otvírání očí 1-4(spontánně, na výzvu, na bolest, neotvírá)</a:t>
            </a:r>
          </a:p>
          <a:p>
            <a:pPr>
              <a:lnSpc>
                <a:spcPct val="90000"/>
              </a:lnSpc>
            </a:pPr>
            <a:r>
              <a:rPr lang="cs-CZ" sz="2400"/>
              <a:t>Slovní odpověď 1-5(orientovaná, zmatená, nepřiměřená, nesrozumitelná, žádná)</a:t>
            </a:r>
          </a:p>
          <a:p>
            <a:pPr>
              <a:lnSpc>
                <a:spcPct val="90000"/>
              </a:lnSpc>
            </a:pPr>
            <a:r>
              <a:rPr lang="cs-CZ" sz="2400"/>
              <a:t>Motorická odpověď 1-6(uposlechne,vykoná, cílená obrana, na bolest flexe, na bolest extenze, bez reakce)</a:t>
            </a:r>
          </a:p>
          <a:p>
            <a:pPr>
              <a:lnSpc>
                <a:spcPct val="90000"/>
              </a:lnSpc>
            </a:pPr>
            <a:r>
              <a:rPr lang="cs-CZ" sz="2400"/>
              <a:t>3-15 bodů</a:t>
            </a:r>
          </a:p>
          <a:p>
            <a:pPr>
              <a:lnSpc>
                <a:spcPct val="90000"/>
              </a:lnSpc>
            </a:pPr>
            <a:r>
              <a:rPr lang="cs-CZ" sz="2400"/>
              <a:t>Neurol. vyšetření – na základě je indikováno CT mozku</a:t>
            </a:r>
          </a:p>
        </p:txBody>
      </p:sp>
    </p:spTree>
    <p:extLst>
      <p:ext uri="{BB962C8B-B14F-4D97-AF65-F5344CB8AC3E}">
        <p14:creationId xmlns:p14="http://schemas.microsoft.com/office/powerpoint/2010/main" val="380452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Obecní příznaky narůstajícího ICP: silná bolest hlavy, nausea, zvracení, neklid, poruchy vědomí, snížená reakce na bolest, vzestup TK a bradykardie, diference zornic, parézy, hemiparézy a křeče. Pozitivní Babinski</a:t>
            </a:r>
          </a:p>
          <a:p>
            <a:r>
              <a:rPr lang="cs-CZ" sz="2800"/>
              <a:t>Nepříznivé příznaky: tonicko-klonické křeče, hypertemie, diabetes insipidus, plicní edém, periodické dýchání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4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Kubenstein\Desktop\Plantar-reflex-BE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2" y="260648"/>
            <a:ext cx="62646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7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Pomocné vyšetřovací metody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Rtg ve dvou projekcích</a:t>
            </a:r>
          </a:p>
          <a:p>
            <a:r>
              <a:rPr lang="cs-CZ" dirty="0"/>
              <a:t>CT</a:t>
            </a:r>
          </a:p>
          <a:p>
            <a:r>
              <a:rPr lang="cs-CZ" dirty="0"/>
              <a:t>Karotická angiografie</a:t>
            </a:r>
          </a:p>
          <a:p>
            <a:r>
              <a:rPr lang="cs-CZ" dirty="0"/>
              <a:t>MRI</a:t>
            </a:r>
          </a:p>
          <a:p>
            <a:r>
              <a:rPr lang="cs-CZ" dirty="0" smtClean="0"/>
              <a:t>EEG</a:t>
            </a:r>
          </a:p>
          <a:p>
            <a:endParaRPr lang="cs-CZ" dirty="0"/>
          </a:p>
          <a:p>
            <a:r>
              <a:rPr lang="cs-CZ" dirty="0"/>
              <a:t>t</a:t>
            </a:r>
            <a:r>
              <a:rPr lang="cs-CZ" dirty="0" smtClean="0"/>
              <a:t>lakové poměry:  CPP, ICP, MAP,....</a:t>
            </a:r>
          </a:p>
        </p:txBody>
      </p:sp>
    </p:spTree>
    <p:extLst>
      <p:ext uri="{BB962C8B-B14F-4D97-AF65-F5344CB8AC3E}">
        <p14:creationId xmlns:p14="http://schemas.microsoft.com/office/powerpoint/2010/main" val="137652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neurochirurgie?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Neurochirurgie</a:t>
            </a:r>
            <a:r>
              <a:rPr lang="cs-CZ" dirty="0"/>
              <a:t> </a:t>
            </a:r>
            <a:r>
              <a:rPr lang="cs-CZ" dirty="0" smtClean="0"/>
              <a:t>-odvětví  </a:t>
            </a:r>
            <a:r>
              <a:rPr lang="cs-CZ" dirty="0"/>
              <a:t>zabývající se léčbou onemocnění, která postihují nervový systém, tedy mozek, periferní nervovou soustavu, </a:t>
            </a:r>
            <a:r>
              <a:rPr lang="cs-CZ" dirty="0" smtClean="0"/>
              <a:t>páteř a míchu</a:t>
            </a:r>
          </a:p>
          <a:p>
            <a:r>
              <a:rPr lang="cs-CZ" dirty="0" smtClean="0"/>
              <a:t>řeší </a:t>
            </a:r>
            <a:r>
              <a:rPr lang="cs-CZ" dirty="0"/>
              <a:t>nemoci, které souvisí s úrazy mozku nebo míchy, mozkovými a míšními nádory, degenerativním </a:t>
            </a:r>
            <a:r>
              <a:rPr lang="cs-CZ" dirty="0" smtClean="0"/>
              <a:t>onemocněním</a:t>
            </a:r>
          </a:p>
          <a:p>
            <a:r>
              <a:rPr lang="cs-CZ" dirty="0" smtClean="0"/>
              <a:t> </a:t>
            </a:r>
            <a:r>
              <a:rPr lang="cs-CZ" dirty="0"/>
              <a:t>samostatný obor, který řeší expanzivně chovající se léze, </a:t>
            </a:r>
            <a:r>
              <a:rPr lang="cs-CZ" dirty="0" smtClean="0"/>
              <a:t>je </a:t>
            </a:r>
            <a:r>
              <a:rPr lang="cs-CZ" dirty="0" err="1" smtClean="0"/>
              <a:t>onkochirurgie</a:t>
            </a:r>
            <a:r>
              <a:rPr lang="cs-CZ" dirty="0" smtClean="0"/>
              <a:t> </a:t>
            </a:r>
            <a:r>
              <a:rPr lang="cs-CZ" dirty="0"/>
              <a:t>a také cévní chirurgie, která se zabývá degenerativním onemocněním páteře či funkčními nervovými </a:t>
            </a:r>
            <a:r>
              <a:rPr lang="cs-CZ" dirty="0" smtClean="0"/>
              <a:t>chorobami</a:t>
            </a:r>
            <a:r>
              <a:rPr lang="cs-CZ" dirty="0"/>
              <a:t> </a:t>
            </a:r>
            <a:r>
              <a:rPr lang="cs-CZ" dirty="0" smtClean="0"/>
              <a:t>(bolest </a:t>
            </a:r>
            <a:r>
              <a:rPr lang="cs-CZ" dirty="0"/>
              <a:t>hlavy nebo </a:t>
            </a:r>
            <a:r>
              <a:rPr lang="cs-CZ" dirty="0" smtClean="0"/>
              <a:t>epilepsie) </a:t>
            </a:r>
          </a:p>
          <a:p>
            <a:r>
              <a:rPr lang="cs-CZ" dirty="0"/>
              <a:t>n</a:t>
            </a:r>
            <a:r>
              <a:rPr lang="cs-CZ" dirty="0" smtClean="0"/>
              <a:t>eurochirurgie </a:t>
            </a:r>
            <a:r>
              <a:rPr lang="cs-CZ" dirty="0"/>
              <a:t>úzce souvisí s neurologií, která se však zabývá pouze diagnostikou a konzervativní terapií</a:t>
            </a:r>
          </a:p>
        </p:txBody>
      </p:sp>
    </p:spTree>
    <p:extLst>
      <p:ext uri="{BB962C8B-B14F-4D97-AF65-F5344CB8AC3E}">
        <p14:creationId xmlns:p14="http://schemas.microsoft.com/office/powerpoint/2010/main" val="157068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Kubenstein\Desktop\ce_table1_106348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679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ubenstein\Desktop\mechanisms-of-cerebral-injury-and-cerebral-protection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786465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ubenstein\Desktop\fbf47459f3df7660cf29b87dbb088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264696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4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Která odbornost může identifikovat </a:t>
            </a:r>
            <a:r>
              <a:rPr lang="cs-CZ" dirty="0" err="1" smtClean="0"/>
              <a:t>zvýš</a:t>
            </a:r>
            <a:r>
              <a:rPr lang="cs-CZ" dirty="0" smtClean="0"/>
              <a:t>. ICP?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4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2271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" y="1340768"/>
            <a:ext cx="908938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3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2271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2860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02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Kubenstein\Desktop\f4ec2e38081579d7eeb77630556f8d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40352" cy="58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7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/>
              <a:t>Fraktury kalvy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b="1" dirty="0"/>
              <a:t>          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 </a:t>
            </a:r>
            <a:r>
              <a:rPr lang="cs-CZ" sz="2400" b="1" dirty="0"/>
              <a:t>Patofyziologie: </a:t>
            </a:r>
            <a:r>
              <a:rPr lang="cs-CZ" sz="2400" dirty="0"/>
              <a:t>Tupá nebo ostrá poranění při dopravních úrazech, součást polytraumat, penetrující poranění.</a:t>
            </a:r>
          </a:p>
          <a:p>
            <a:pPr>
              <a:lnSpc>
                <a:spcPct val="80000"/>
              </a:lnSpc>
            </a:pPr>
            <a:endParaRPr lang="cs-CZ" sz="2400" b="1" dirty="0"/>
          </a:p>
          <a:p>
            <a:pPr>
              <a:lnSpc>
                <a:spcPct val="80000"/>
              </a:lnSpc>
            </a:pPr>
            <a:r>
              <a:rPr lang="cs-CZ" sz="2400" b="1" dirty="0"/>
              <a:t>Dg</a:t>
            </a:r>
            <a:r>
              <a:rPr lang="cs-CZ" sz="2400" dirty="0"/>
              <a:t>: Klinické vyšetření, RTG, CT (kostní okno, rekonstrukce skeletu). CT vyšetření je dnes "zlatým standardem" pro úrazy kraniofaciálního skeletu a intrakraniálních struktur </a:t>
            </a:r>
            <a:endParaRPr lang="cs-CZ" sz="2400" b="1" dirty="0"/>
          </a:p>
          <a:p>
            <a:pPr marL="137160" indent="0">
              <a:lnSpc>
                <a:spcPct val="80000"/>
              </a:lnSpc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12669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br>
              <a:rPr lang="sk-SK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 </a:t>
            </a:r>
            <a:endParaRPr lang="en-GB" dirty="0"/>
          </a:p>
        </p:txBody>
      </p:sp>
      <p:pic>
        <p:nvPicPr>
          <p:cNvPr id="4" name="Picture 4" descr="Ob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 dirty="0"/>
              <a:t>Terapie: </a:t>
            </a:r>
          </a:p>
          <a:p>
            <a:pPr>
              <a:lnSpc>
                <a:spcPct val="80000"/>
              </a:lnSpc>
            </a:pPr>
            <a:r>
              <a:rPr lang="cs-CZ" sz="2000" b="1" dirty="0"/>
              <a:t>Konzervativně</a:t>
            </a:r>
            <a:r>
              <a:rPr lang="cs-CZ" sz="2000" dirty="0"/>
              <a:t>: - lineární fraktura kalvy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                         - impresivní fraktura do šíře kosti bez  neurologického ložiskového nálezu, bez epilepsie nebo estetické újmy pacienta.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Cave: </a:t>
            </a:r>
            <a:r>
              <a:rPr lang="cs-CZ" sz="2000" dirty="0"/>
              <a:t>Až 90% epidurálních hematomů je sdruženo s lineární frakturou nejčastěji temporální kosti. Nutné pečlivé klinické sledování, neurologické kontroly, CT.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 </a:t>
            </a:r>
            <a:endParaRPr lang="cs-CZ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Operačně: - imprese kosti větší než šíře kalvy</a:t>
            </a:r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          - imprese s ložiskovou neurologickou symptomatologií nebo epilepsií</a:t>
            </a:r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          - fraktura u otevřeného kraniocerebrálního poranění (porušená dura mater, likvorea, pneumocefalus)</a:t>
            </a:r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          - fraktura u chirurgického intrakraniálního krvácení (epidurální, subdurální nebo intraparenchymový hematom), kontuze mozku, edém mozku</a:t>
            </a:r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          - rostoucí fraktura (vzniká u malých dětí, kdy dojde k uskřinutí dury mater v místě zlomeniny a vlivem pulzace nitrolebního obsahu dochází k růstu defektu mezi okraji kosti)</a:t>
            </a:r>
          </a:p>
          <a:p>
            <a:pPr>
              <a:lnSpc>
                <a:spcPct val="80000"/>
              </a:lnSpc>
            </a:pPr>
            <a:r>
              <a:rPr lang="cs-CZ" sz="1400" dirty="0"/>
              <a:t> 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400383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Epidemiologie poranění mozku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Úrazy CNS se vyskytují v četnosti 150 případů/100tisíc obyvatel/rok.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V 50 - 66% jsou mozková traumata doprovázena poraněním jiného orgánového systému. </a:t>
            </a:r>
          </a:p>
        </p:txBody>
      </p:sp>
    </p:spTree>
    <p:extLst>
      <p:ext uri="{BB962C8B-B14F-4D97-AF65-F5344CB8AC3E}">
        <p14:creationId xmlns:p14="http://schemas.microsoft.com/office/powerpoint/2010/main" val="672119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/>
              <a:t>Fraktury baze lební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1800" b="1" dirty="0"/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Patofyziologie: </a:t>
            </a:r>
            <a:r>
              <a:rPr lang="cs-CZ" sz="2000" dirty="0">
                <a:solidFill>
                  <a:schemeClr val="bg1"/>
                </a:solidFill>
              </a:rPr>
              <a:t>Tvoří 20% zlomenin lebky</a:t>
            </a:r>
            <a:r>
              <a:rPr lang="cs-CZ" sz="2000" dirty="0"/>
              <a:t>. Oslabená místa baze lební jsou sinus sphenoidalis, foramen magnum, hřeben skalní kosti, vnitřní část křídla kosti klínové. Zesílená místa jsou glabela, procesus mastiodeus, occipitální protuberance. Těmito strukturami se nejčastěji </a:t>
            </a:r>
            <a:r>
              <a:rPr lang="cs-CZ" sz="2000" dirty="0">
                <a:solidFill>
                  <a:schemeClr val="bg1"/>
                </a:solidFill>
              </a:rPr>
              <a:t>šíří zlomeniny baze lební dle směru a velikosti působící síly.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Fraktury spojené s trhlinou dury mater a likvoreou mají vysoké riziko vzniku meningitis a abscesu mozku</a:t>
            </a:r>
            <a:r>
              <a:rPr lang="cs-CZ" sz="2000" dirty="0"/>
              <a:t>.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</a:t>
            </a:r>
            <a:r>
              <a:rPr lang="cs-CZ" sz="2000" b="1" dirty="0"/>
              <a:t> </a:t>
            </a:r>
          </a:p>
          <a:p>
            <a:pPr>
              <a:lnSpc>
                <a:spcPct val="80000"/>
              </a:lnSpc>
            </a:pPr>
            <a:r>
              <a:rPr lang="cs-CZ" sz="2000" b="1" dirty="0"/>
              <a:t>Dg: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bg1"/>
                </a:solidFill>
              </a:rPr>
              <a:t>Hemotympanum, rhinorrhea, otorrhea, brýlový hematom - krev uvnitř periorbitální fascie</a:t>
            </a:r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RTG - často falešně negativní pro sumaci, </a:t>
            </a:r>
            <a:r>
              <a:rPr lang="cs-CZ" sz="2000" dirty="0">
                <a:solidFill>
                  <a:schemeClr val="bg1"/>
                </a:solidFill>
              </a:rPr>
              <a:t>CT -kostní okno, koronární řezy, rekonstrukce.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 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Cave:</a:t>
            </a:r>
            <a:r>
              <a:rPr lang="cs-CZ" sz="2000" dirty="0">
                <a:solidFill>
                  <a:schemeClr val="bg1"/>
                </a:solidFill>
              </a:rPr>
              <a:t> Přítomnost pneumocefalu je známkou nejen porušení stěny paranazálních dutin ale i tvrdé pleny</a:t>
            </a:r>
            <a:r>
              <a:rPr lang="cs-CZ" sz="2000" dirty="0"/>
              <a:t>.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 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739167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b="1" dirty="0"/>
              <a:t>Terapie:</a:t>
            </a:r>
          </a:p>
          <a:p>
            <a:pPr>
              <a:lnSpc>
                <a:spcPct val="80000"/>
              </a:lnSpc>
            </a:pPr>
            <a:r>
              <a:rPr lang="cs-CZ" sz="2000" b="1" dirty="0"/>
              <a:t>Konzervativně:</a:t>
            </a:r>
            <a:r>
              <a:rPr lang="cs-CZ" sz="2000" dirty="0"/>
              <a:t> -fraktury baze lební bez likvorei nebo likvoreou ustupující při konzervativní terapii do 3 týdnů ( omezení tekutin, klid na lůžku, omezení použití břišního lisu, Diluran, Framycoin kapky do nosu).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                         -izolovaná fraktura přední stěny frontálního sinu bez deformity.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 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Operačně: - </a:t>
            </a:r>
            <a:r>
              <a:rPr lang="cs-CZ" sz="2000" dirty="0">
                <a:solidFill>
                  <a:schemeClr val="bg1"/>
                </a:solidFill>
              </a:rPr>
              <a:t>fraktury baze s likvoreou neustupující do 3 týdnů u nazální likvorei, do 6 týdnu u ottolikvorei při maximální konzervativní terapii.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          - fraktury baze lební u pacientů s opakovanou meningitidou. Úraz může předcházet i několik let a likvorea nemusí být přítomna.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          - pneumocefalus opakovaně na CT kontrole.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          - fraktury stropu orbity spojené s poruchami hybnosti bulbu, enophthalmem , exophthalmem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          - fraktura přední stěny frontálního sinu působící deformitu.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          - fraktura zadní stěny frontálního sinu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 </a:t>
            </a:r>
            <a:endParaRPr lang="cs-CZ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9070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Epidurální hematom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cs-CZ" sz="14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Patofyziologie: </a:t>
            </a:r>
            <a:r>
              <a:rPr lang="cs-CZ" sz="2000" dirty="0"/>
              <a:t>Trauma až v 90% způsobí zlomeninu kalvy jejíž lamina interna po vpáčení do nitrolebí poruší meningickou tepnu ( nejčastěji a. meningica media nebo její větev) a dále odloučí v ploše alespoň 1 cm2 duru mater od kalvy. Do této dutiny pulzuje arteriální krev, dochází k dalšímu odloučení dury mater a hematom nabývá na objemu. 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80</a:t>
            </a:r>
            <a:r>
              <a:rPr lang="cs-CZ" sz="2000" dirty="0"/>
              <a:t>% epidurálních hematomů je lokalizováno v temporální oblasti. 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Frontálně</a:t>
            </a:r>
            <a:r>
              <a:rPr lang="cs-CZ" sz="2000" dirty="0"/>
              <a:t>, okcipitálně a nad zadní jámou se vyskytuje ve 20%. Krvácení ustane v okamžiku, kdy se tlak v nitrolebí a odpor tvrdé pleny vyrovná s arteriálním tlakem v krvácející tepně. 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Méně </a:t>
            </a:r>
            <a:r>
              <a:rPr lang="cs-CZ" sz="2000" dirty="0"/>
              <a:t>častým zdrojem krvácení jsou diploické žíly u fraktur kalvy a baze lební. 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Obávaným </a:t>
            </a:r>
            <a:r>
              <a:rPr lang="cs-CZ" sz="2000" dirty="0"/>
              <a:t>zdrojem jsou splavy porušené frakturou. Pacient bývá nejčastěji do 40 let. U starších pacientů dura mater pevně adheruje ke kalvě a nesnadno dojde mechanismem úrazu k jejímu dostatečnému odloučení od kalvy, u těchto pacientů vzniká při stejném mechanismu úrazu akutní subdurální hematom. U malých dětí ohebnost kostí vylučuje zlomeninu která by porušila durální tepnu. Klasický volný interval má pouze 20-40% pacientů, koma od úrazu 20%, bez bezvědomí po úrazu je 40-60% pacientů (17). 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 </a:t>
            </a:r>
            <a:r>
              <a:rPr lang="cs-CZ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887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Obr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448249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4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Kubenstein\Desktop\3-s2.0-B9780323321068000261-f26-03ab-9780323321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31" y="1268760"/>
            <a:ext cx="6840760" cy="36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27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SDH a EDH?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2271\Desktop\what_is_a_question_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9368"/>
            <a:ext cx="8712968" cy="3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69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Kubenstein\Desktop\DZeqXBjVwAEc2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38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45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 dirty="0"/>
              <a:t>Terapie:</a:t>
            </a:r>
          </a:p>
          <a:p>
            <a:pPr>
              <a:lnSpc>
                <a:spcPct val="80000"/>
              </a:lnSpc>
            </a:pPr>
            <a:r>
              <a:rPr lang="cs-CZ" sz="2000" b="1" dirty="0"/>
              <a:t>Konzervativně: </a:t>
            </a:r>
            <a:r>
              <a:rPr lang="cs-CZ" sz="2000" dirty="0"/>
              <a:t>Epidurální hematom malého rozsahu (do 20 cm3) bez závažné neurologické symptomatologie, bez poruchy vědomí, bez současné </a:t>
            </a:r>
            <a:r>
              <a:rPr lang="cs-CZ" sz="2000" dirty="0" err="1"/>
              <a:t>intradurální</a:t>
            </a:r>
            <a:r>
              <a:rPr lang="cs-CZ" sz="2000" dirty="0"/>
              <a:t> patologie. </a:t>
            </a:r>
            <a:r>
              <a:rPr lang="cs-CZ" sz="2000" dirty="0">
                <a:solidFill>
                  <a:schemeClr val="bg1"/>
                </a:solidFill>
              </a:rPr>
              <a:t>Vždy je nutná CT kontrola do 6- 24 hodin</a:t>
            </a:r>
            <a:r>
              <a:rPr lang="cs-CZ" sz="2000" dirty="0"/>
              <a:t>, v případě horšení klinického stavu pacienta neodkladně kdykoliv.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Pacienta nutno </a:t>
            </a:r>
            <a:r>
              <a:rPr lang="cs-CZ" sz="2000" dirty="0" err="1"/>
              <a:t>observovat</a:t>
            </a:r>
            <a:r>
              <a:rPr lang="cs-CZ" sz="2000" dirty="0"/>
              <a:t> na pracovišti, které je schopno provést kdykoliv CT kontrolu a kvalifikovaně z kraniotomie zastavit zdroj krvácení a odstranit hematom. Podáváme </a:t>
            </a:r>
            <a:r>
              <a:rPr lang="cs-CZ" sz="2000" dirty="0" err="1"/>
              <a:t>manitol</a:t>
            </a:r>
            <a:r>
              <a:rPr lang="cs-CZ" sz="2000" dirty="0"/>
              <a:t> do 2g/ kg/ 24h, hemostyptika (48h), </a:t>
            </a:r>
            <a:r>
              <a:rPr lang="cs-CZ" sz="2000" dirty="0" err="1"/>
              <a:t>nootropika</a:t>
            </a:r>
            <a:r>
              <a:rPr lang="cs-CZ" sz="2000" dirty="0"/>
              <a:t>, udržujeme </a:t>
            </a:r>
            <a:r>
              <a:rPr lang="cs-CZ" sz="2000" dirty="0" err="1"/>
              <a:t>normotenzi</a:t>
            </a:r>
            <a:r>
              <a:rPr lang="cs-CZ" sz="2000" dirty="0"/>
              <a:t> nebo mírnou hypertenzi, ICP do 20 </a:t>
            </a:r>
            <a:r>
              <a:rPr lang="cs-CZ" sz="2000" dirty="0" err="1"/>
              <a:t>mmHg</a:t>
            </a:r>
            <a:r>
              <a:rPr lang="cs-CZ" sz="2000" dirty="0"/>
              <a:t>, CPP nad 70 </a:t>
            </a:r>
            <a:r>
              <a:rPr lang="cs-CZ" sz="2000" dirty="0" err="1"/>
              <a:t>mmHg</a:t>
            </a:r>
            <a:r>
              <a:rPr lang="cs-CZ" sz="2000" dirty="0"/>
              <a:t>, </a:t>
            </a:r>
            <a:r>
              <a:rPr lang="cs-CZ" sz="2000" dirty="0" err="1"/>
              <a:t>hyperventilujeme</a:t>
            </a:r>
            <a:r>
              <a:rPr lang="cs-CZ" sz="2000" dirty="0"/>
              <a:t> pacienty v rozmezí pC02 3,5- 4,0 </a:t>
            </a:r>
            <a:r>
              <a:rPr lang="cs-CZ" sz="2000" dirty="0" err="1"/>
              <a:t>kPa</a:t>
            </a:r>
            <a:r>
              <a:rPr lang="cs-CZ" sz="2000" dirty="0"/>
              <a:t>.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 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 err="1">
                <a:solidFill>
                  <a:schemeClr val="bg1"/>
                </a:solidFill>
              </a:rPr>
              <a:t>Cave</a:t>
            </a:r>
            <a:r>
              <a:rPr lang="cs-CZ" sz="2000" dirty="0">
                <a:solidFill>
                  <a:schemeClr val="bg1"/>
                </a:solidFill>
              </a:rPr>
              <a:t>: CT provedená přímo " z ulice" mohou  prokázat malý rozsah krvácení, které však během několika desítek minut zmnohonásobí svůj objem. Pacienta nutno sledovat na JIP neurochirurgie, chirurgie nebo neurologie!!!</a:t>
            </a:r>
            <a:endParaRPr lang="cs-CZ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13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2271\Desktop\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103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6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Tentoriální herniace </a:t>
            </a:r>
            <a:r>
              <a:rPr lang="cs-CZ" sz="2000" dirty="0"/>
              <a:t>je</a:t>
            </a:r>
            <a:r>
              <a:rPr lang="cs-CZ" sz="2000" b="1" dirty="0"/>
              <a:t> </a:t>
            </a:r>
            <a:r>
              <a:rPr lang="cs-CZ" sz="2000" dirty="0">
                <a:solidFill>
                  <a:schemeClr val="bg1"/>
                </a:solidFill>
              </a:rPr>
              <a:t>nejzávažnější komplikací</a:t>
            </a:r>
            <a:r>
              <a:rPr lang="cs-CZ" sz="2000" dirty="0"/>
              <a:t> epidurálních hematomů. Dojde k herniaci uncus a mediální část gyrus hypocampalis mezi volný konec tentoria a mesencephalon. Klinicky vzniká v 75% i</a:t>
            </a:r>
            <a:r>
              <a:rPr lang="cs-CZ" sz="2000" dirty="0">
                <a:solidFill>
                  <a:schemeClr val="bg1"/>
                </a:solidFill>
              </a:rPr>
              <a:t>psilaterální paresa n. III( široká zornice), kontralaterální hemiparesa, zhorší se stav vědomí</a:t>
            </a:r>
            <a:r>
              <a:rPr lang="cs-CZ" sz="2000" dirty="0"/>
              <a:t>. Narůstání nitrolebního tlaku vede k  bradykardii a hypertenzi. Při herniaci dochází  ke kompresi arteria cerebri posterior, následkem bývá infarkt s poruchou zrakových polí. Pokračuje-li supratentoriální komprese, expandující masa začne působit infratentoriálně a dojde k </a:t>
            </a:r>
            <a:r>
              <a:rPr lang="cs-CZ" sz="2000" b="1" dirty="0"/>
              <a:t>tonzilární herniaci</a:t>
            </a:r>
            <a:r>
              <a:rPr lang="cs-CZ" sz="2000" dirty="0"/>
              <a:t> s uskřinutím mozečkových tonzil do foramen magnum a s </a:t>
            </a:r>
            <a:r>
              <a:rPr lang="cs-CZ" sz="2000" dirty="0">
                <a:solidFill>
                  <a:schemeClr val="bg1"/>
                </a:solidFill>
              </a:rPr>
              <a:t>kompresí medulla oblongata</a:t>
            </a:r>
            <a:r>
              <a:rPr lang="cs-CZ" sz="2000" dirty="0"/>
              <a:t>. </a:t>
            </a:r>
            <a:r>
              <a:rPr lang="cs-CZ" sz="2000" dirty="0">
                <a:solidFill>
                  <a:schemeClr val="bg1"/>
                </a:solidFill>
              </a:rPr>
              <a:t>Klinicky dilatují obě zornice, vzniká apnoe, nejsou výbavné reflexy nad C1</a:t>
            </a:r>
            <a:r>
              <a:rPr lang="cs-CZ" sz="2000" dirty="0"/>
              <a:t>. </a:t>
            </a:r>
          </a:p>
          <a:p>
            <a:pPr>
              <a:lnSpc>
                <a:spcPct val="80000"/>
              </a:lnSpc>
            </a:pP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Operačně: </a:t>
            </a:r>
            <a:r>
              <a:rPr lang="cs-CZ" sz="2000" dirty="0">
                <a:solidFill>
                  <a:schemeClr val="bg1"/>
                </a:solidFill>
              </a:rPr>
              <a:t>Epidurální hematom nad 20 cm3  nebo  hematom spojený s neurologickou ložiskovou symptomatologií, poruchou vědomí, intradurální patologií( edém, kontuze, subdurální hematom, vzestup nitrolebního tlaku nad 20 mmHg nebo poklesem perfúzního mozkového tlaku pod 70 mmHg po dobu více než 2 hodiny přes maximální konzervativní terapii).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V případě nevýbavnosti reflexů nad C1 potvrzené neurologem není již operace indikována</a:t>
            </a:r>
          </a:p>
        </p:txBody>
      </p:sp>
    </p:spTree>
    <p:extLst>
      <p:ext uri="{BB962C8B-B14F-4D97-AF65-F5344CB8AC3E}">
        <p14:creationId xmlns:p14="http://schemas.microsoft.com/office/powerpoint/2010/main" val="280080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2271\Desktop\126x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18485" cy="57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93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Subdurální hematom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1800" b="1" dirty="0"/>
          </a:p>
          <a:p>
            <a:pPr>
              <a:lnSpc>
                <a:spcPct val="80000"/>
              </a:lnSpc>
            </a:pPr>
            <a:r>
              <a:rPr lang="cs-CZ" b="1" dirty="0"/>
              <a:t>     Akutní subdurální hematom</a:t>
            </a:r>
          </a:p>
          <a:p>
            <a:pPr>
              <a:lnSpc>
                <a:spcPct val="80000"/>
              </a:lnSpc>
            </a:pPr>
            <a:r>
              <a:rPr lang="cs-CZ" sz="1800" b="1" dirty="0"/>
              <a:t> </a:t>
            </a:r>
          </a:p>
          <a:p>
            <a:pPr>
              <a:lnSpc>
                <a:spcPct val="80000"/>
              </a:lnSpc>
            </a:pPr>
            <a:r>
              <a:rPr lang="cs-CZ" sz="2000" b="1" dirty="0"/>
              <a:t>Patofyziologie:</a:t>
            </a:r>
            <a:r>
              <a:rPr lang="cs-CZ" sz="2000" dirty="0"/>
              <a:t> Jedná se o </a:t>
            </a:r>
            <a:r>
              <a:rPr lang="cs-CZ" sz="2000" dirty="0">
                <a:solidFill>
                  <a:schemeClr val="bg1"/>
                </a:solidFill>
              </a:rPr>
              <a:t>traumaticky vzniklé krvácení do prostoru mezi </a:t>
            </a:r>
            <a:r>
              <a:rPr lang="cs-CZ" sz="2000" dirty="0" err="1">
                <a:solidFill>
                  <a:schemeClr val="bg1"/>
                </a:solidFill>
              </a:rPr>
              <a:t>arachnoideu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duru</a:t>
            </a:r>
            <a:r>
              <a:rPr lang="cs-CZ" sz="2000" dirty="0">
                <a:solidFill>
                  <a:schemeClr val="bg1"/>
                </a:solidFill>
              </a:rPr>
              <a:t> mater. </a:t>
            </a:r>
            <a:r>
              <a:rPr lang="cs-CZ" sz="2000" dirty="0"/>
              <a:t>Mechanismus úrazu je  akceleračně – decelerační, kdy dochází </a:t>
            </a:r>
            <a:r>
              <a:rPr lang="cs-CZ" sz="2000" dirty="0">
                <a:solidFill>
                  <a:schemeClr val="bg1"/>
                </a:solidFill>
              </a:rPr>
              <a:t>na </a:t>
            </a:r>
            <a:r>
              <a:rPr lang="cs-CZ" sz="2000" dirty="0" err="1">
                <a:solidFill>
                  <a:schemeClr val="bg1"/>
                </a:solidFill>
              </a:rPr>
              <a:t>konvexitě</a:t>
            </a:r>
            <a:r>
              <a:rPr lang="cs-CZ" sz="2000" dirty="0">
                <a:solidFill>
                  <a:schemeClr val="bg1"/>
                </a:solidFill>
              </a:rPr>
              <a:t> hemisfér k přetržení přemosťujících vén </a:t>
            </a:r>
            <a:r>
              <a:rPr lang="cs-CZ" sz="2000" dirty="0"/>
              <a:t>a dále mechanismem </a:t>
            </a:r>
            <a:r>
              <a:rPr lang="cs-CZ" sz="2000" dirty="0" err="1"/>
              <a:t>coup</a:t>
            </a:r>
            <a:r>
              <a:rPr lang="cs-CZ" sz="2000" dirty="0"/>
              <a:t> nebo </a:t>
            </a:r>
            <a:r>
              <a:rPr lang="cs-CZ" sz="2000" dirty="0" err="1"/>
              <a:t>contra</a:t>
            </a:r>
            <a:r>
              <a:rPr lang="cs-CZ" sz="2000" dirty="0"/>
              <a:t> - </a:t>
            </a:r>
            <a:r>
              <a:rPr lang="cs-CZ" sz="2000" dirty="0" err="1"/>
              <a:t>coup</a:t>
            </a:r>
            <a:r>
              <a:rPr lang="cs-CZ" sz="2000" dirty="0"/>
              <a:t> dochází ke zhmoždění povrchových cév mozku s rozvojem frontální a temporální často bilaterální kontuze s krvácením do subdurálního prostoru. Vysoká mortalita tohoto poranění (30-80%) je způsobena více sekundárním poškozením mozku než působením vlastního hematomu. Jedná se především o edém mozku a jeho ischemii při současném vzestupu ICP a poklesu </a:t>
            </a:r>
            <a:r>
              <a:rPr lang="cs-CZ" sz="2000" dirty="0" smtClean="0"/>
              <a:t>CPP.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 Dg: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bg1"/>
                </a:solidFill>
              </a:rPr>
              <a:t>Porucha vědomí až </a:t>
            </a:r>
            <a:r>
              <a:rPr lang="cs-CZ" sz="2000" dirty="0" err="1">
                <a:solidFill>
                  <a:schemeClr val="bg1"/>
                </a:solidFill>
              </a:rPr>
              <a:t>koma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cs-CZ" sz="2000" dirty="0" err="1">
                <a:solidFill>
                  <a:schemeClr val="bg1"/>
                </a:solidFill>
              </a:rPr>
              <a:t>anizokorie</a:t>
            </a:r>
            <a:r>
              <a:rPr lang="cs-CZ" sz="2000" dirty="0">
                <a:solidFill>
                  <a:schemeClr val="bg1"/>
                </a:solidFill>
              </a:rPr>
              <a:t>, kontralaterální </a:t>
            </a:r>
            <a:r>
              <a:rPr lang="cs-CZ" sz="2000" dirty="0" err="1">
                <a:solidFill>
                  <a:schemeClr val="bg1"/>
                </a:solidFill>
              </a:rPr>
              <a:t>hemiparesa</a:t>
            </a:r>
            <a:r>
              <a:rPr lang="cs-CZ" sz="2000" dirty="0">
                <a:solidFill>
                  <a:schemeClr val="bg1"/>
                </a:solidFill>
              </a:rPr>
              <a:t>, fatická porucha, pohmožděniny skalpu, brýlový hematom, epilepsie, věk nad 40 let.    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73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/>
              <a:t>CT - </a:t>
            </a:r>
            <a:r>
              <a:rPr lang="cs-CZ" sz="2000" dirty="0">
                <a:solidFill>
                  <a:schemeClr val="bg1"/>
                </a:solidFill>
              </a:rPr>
              <a:t>hematom je nejčastěji uložen nad jednou z hemisfér fronto - temporo - parietálně a je hyperintenzní</a:t>
            </a:r>
            <a:r>
              <a:rPr lang="cs-CZ" sz="2000" dirty="0"/>
              <a:t>. Současně bývá nález mozkové kontuze, edém mozku, přesun středočárových struktur, útlak ipsilaterální postranní komory, rozšíření kontralaterální komory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22122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Obr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824536" cy="64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35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Kubenstein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8319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99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Kubenstein\Desktop\epidural-subdural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5437"/>
            <a:ext cx="8975054" cy="47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41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Kubenstein\Desktop\500_F_287024074_MBguQs7Rk3hzz2dqslZbAznCIzXtwv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62108" cy="537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95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 dirty="0"/>
              <a:t>Terapie: </a:t>
            </a:r>
          </a:p>
          <a:p>
            <a:pPr>
              <a:lnSpc>
                <a:spcPct val="80000"/>
              </a:lnSpc>
            </a:pPr>
            <a:r>
              <a:rPr lang="cs-CZ" sz="2000" b="1" dirty="0"/>
              <a:t>Konzervativně: -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bg1"/>
                </a:solidFill>
              </a:rPr>
              <a:t>subdurální hematom " </a:t>
            </a:r>
            <a:r>
              <a:rPr lang="cs-CZ" sz="2000" b="1" dirty="0">
                <a:solidFill>
                  <a:schemeClr val="bg1"/>
                </a:solidFill>
              </a:rPr>
              <a:t>plášťový</a:t>
            </a:r>
            <a:r>
              <a:rPr lang="cs-CZ" sz="2000" dirty="0">
                <a:solidFill>
                  <a:schemeClr val="bg1"/>
                </a:solidFill>
              </a:rPr>
              <a:t>" šíře </a:t>
            </a:r>
            <a:r>
              <a:rPr lang="cs-CZ" sz="2000" b="1" dirty="0">
                <a:solidFill>
                  <a:schemeClr val="bg1"/>
                </a:solidFill>
              </a:rPr>
              <a:t>do 8mm</a:t>
            </a:r>
            <a:r>
              <a:rPr lang="cs-CZ" sz="2000" dirty="0">
                <a:solidFill>
                  <a:schemeClr val="bg1"/>
                </a:solidFill>
              </a:rPr>
              <a:t>  pokud není současně expanzivně se chovající kontuze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bg1"/>
                </a:solidFill>
              </a:rPr>
              <a:t>edém mozku, přesun středočárových struktur nebo vzestup nitrolebního tlaku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              -</a:t>
            </a:r>
            <a:r>
              <a:rPr lang="cs-CZ" sz="2000" b="1" dirty="0">
                <a:solidFill>
                  <a:schemeClr val="bg1"/>
                </a:solidFill>
              </a:rPr>
              <a:t>infaustní stavy</a:t>
            </a:r>
            <a:r>
              <a:rPr lang="cs-CZ" sz="2000" dirty="0">
                <a:solidFill>
                  <a:schemeClr val="bg1"/>
                </a:solidFill>
              </a:rPr>
              <a:t>, kde neurolog prokáže " coma de pasee"( nelze hodnotit u pacientů tlumených, relaxovaných, podchlazených, malých dětí) 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              -pacienti s </a:t>
            </a:r>
            <a:r>
              <a:rPr lang="cs-CZ" sz="2000" b="1" dirty="0"/>
              <a:t>DIC </a:t>
            </a:r>
            <a:r>
              <a:rPr lang="cs-CZ" sz="2000" dirty="0"/>
              <a:t>(ve spolupráci s hematologem nutno nejprve provést substituci trombonáplavy, antitrombinem III, fibrinogenem, plasmou).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chemeClr val="bg1"/>
                </a:solidFill>
              </a:rPr>
              <a:t>Operačně: </a:t>
            </a:r>
            <a:r>
              <a:rPr lang="cs-CZ" sz="2000" dirty="0">
                <a:solidFill>
                  <a:schemeClr val="bg1"/>
                </a:solidFill>
              </a:rPr>
              <a:t>-akutní subdurální hematomy nad 8mm.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                   -hematomy šíře do 8mm pokud jsou spojeny s edémem mozku, kontuzí nebo parenchymovým krvácením, vzestupem ICP, poklesem CPP, přesunem středočárových struktur.</a:t>
            </a:r>
          </a:p>
          <a:p>
            <a:pPr marL="137160" indent="0">
              <a:lnSpc>
                <a:spcPct val="8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2482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/>
              <a:t>Kontuze a traumatický intracerebrální hematom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b="1" dirty="0"/>
              <a:t>Patofyziologie:</a:t>
            </a:r>
            <a:r>
              <a:rPr lang="cs-CZ" sz="2000" dirty="0"/>
              <a:t> Kontuze a traumatický intracerebrální hematom tvoří vzájemně se prolínající klinickou jednotku, jež se v 90% </a:t>
            </a:r>
            <a:r>
              <a:rPr lang="cs-CZ" sz="2000" dirty="0">
                <a:solidFill>
                  <a:schemeClr val="bg1"/>
                </a:solidFill>
              </a:rPr>
              <a:t>vyskytuje ve frontálních nebo temporálních mozkových pólech</a:t>
            </a:r>
            <a:r>
              <a:rPr lang="cs-CZ" sz="2000" dirty="0"/>
              <a:t>. Vývoj původně čisté kontuze v traumatický intracerebrální hematom je v literatuře popisován asi u 50% traumat. </a:t>
            </a:r>
            <a:r>
              <a:rPr lang="cs-CZ" sz="2000" dirty="0">
                <a:solidFill>
                  <a:schemeClr val="bg1"/>
                </a:solidFill>
              </a:rPr>
              <a:t>Časné CT většinou prokáže pouze traumatické subarachnoideální krvácení a drobné kontuze, které nevyžadují okamžitou operaci</a:t>
            </a:r>
            <a:r>
              <a:rPr lang="cs-CZ" sz="2000" dirty="0"/>
              <a:t>. Další </a:t>
            </a:r>
            <a:r>
              <a:rPr lang="cs-CZ" sz="2000" dirty="0">
                <a:solidFill>
                  <a:schemeClr val="bg1"/>
                </a:solidFill>
              </a:rPr>
              <a:t>CT kontroly s odstupem 12-48 hodin však prokazují nárůst objemu </a:t>
            </a:r>
            <a:r>
              <a:rPr lang="cs-CZ" sz="2000" dirty="0"/>
              <a:t>kontuze a intracerebrální hematom uvnitř této kontuze. Asi v 50 - 70% se kontuze také vyskytují u akutního  subdurálního hematomu, impresivní fraktury, fronto - bazálního poranění</a:t>
            </a:r>
            <a:r>
              <a:rPr lang="cs-CZ" sz="2800" dirty="0"/>
              <a:t>. 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30626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/>
              <a:t>Diagnóza: </a:t>
            </a:r>
            <a:r>
              <a:rPr lang="cs-CZ" sz="2000"/>
              <a:t>CT vyšetření prokazuje hyperintenzní ložiska různé velikosti a denzity ve frontálních nebo temporálních pólech mozkových laloků nebo ložisko pod frakturou. </a:t>
            </a:r>
          </a:p>
          <a:p>
            <a:pPr>
              <a:lnSpc>
                <a:spcPct val="80000"/>
              </a:lnSpc>
            </a:pPr>
            <a:r>
              <a:rPr lang="cs-CZ" sz="2000"/>
              <a:t> </a:t>
            </a:r>
            <a:endParaRPr lang="cs-CZ" sz="2000" b="1"/>
          </a:p>
          <a:p>
            <a:pPr>
              <a:lnSpc>
                <a:spcPct val="80000"/>
              </a:lnSpc>
            </a:pPr>
            <a:r>
              <a:rPr lang="cs-CZ" sz="2000" b="1"/>
              <a:t>Terapie: </a:t>
            </a:r>
            <a:r>
              <a:rPr lang="cs-CZ" sz="2000"/>
              <a:t>U malých kontuzí a intracerebrálních hematomů bez expanzivních projevů indikujeme konzervativní postup, pacienta observujeme na JIP neurochirurgie za sledování klinického stavu. Kontrolní CT provádíme do 12-48hodin, v případě zhoršení kdykoliv. U pacientů v bezvědomí zavádíme čidlo na měření ICP resp. CPP. Větší kontuze s projevy expanzivity na postranní komory a středočárové struktury nutno operovat z kraniotomie nad ložiskem, které odsajeme. Nutno vždy pečlivě stavět krvácení a zvláště v anatomický významných oblastech CNS ( centrální kůra, řečová a zraková kůra, thalamus) je rozsah výkonu minimalizován. V posledních letech je jako alternativní způsob operace popisováno stereotaktické odsátí, které snižuje operační zátěž a které lze opakovat případně převést v otevřený výkon. Pooperační kontroly CT opět indikujeme do 24-48hodin.</a:t>
            </a:r>
          </a:p>
          <a:p>
            <a:pPr>
              <a:lnSpc>
                <a:spcPct val="80000"/>
              </a:lnSpc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204352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/>
              <a:t>Perforující poranění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Patofyziologie: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bg1"/>
                </a:solidFill>
              </a:rPr>
              <a:t>Perforující poranění jsou  způsobena nejčastěji ostrým předmětem (nůž, jehla, meč, vidle</a:t>
            </a:r>
            <a:r>
              <a:rPr lang="cs-CZ" sz="2000" dirty="0"/>
              <a:t>), který proniká do </a:t>
            </a:r>
            <a:r>
              <a:rPr lang="cs-CZ" sz="2000" dirty="0" err="1"/>
              <a:t>nitrolebí</a:t>
            </a:r>
            <a:r>
              <a:rPr lang="cs-CZ" sz="2000" dirty="0"/>
              <a:t> malou rychlostí. Vzniká úzká fraktura s </a:t>
            </a:r>
            <a:r>
              <a:rPr lang="cs-CZ" sz="2000" dirty="0" err="1"/>
              <a:t>prokrvácením</a:t>
            </a:r>
            <a:r>
              <a:rPr lang="cs-CZ" sz="2000" dirty="0"/>
              <a:t> mozkového parenchymu v oblasti punkčního kanálu a jeho blízkém okolí. </a:t>
            </a:r>
            <a:r>
              <a:rPr lang="cs-CZ" sz="2000" dirty="0">
                <a:solidFill>
                  <a:schemeClr val="bg1"/>
                </a:solidFill>
              </a:rPr>
              <a:t>Na rozdíl od střelných poranění, která jsou způsobena střelou s velikou rychlosti, nevzniká v okolí punkčního kanálu koncentrická zóna koagulační nekrózy</a:t>
            </a:r>
            <a:r>
              <a:rPr lang="cs-CZ" sz="2000" dirty="0"/>
              <a:t>. </a:t>
            </a:r>
            <a:r>
              <a:rPr lang="cs-CZ" sz="2000" dirty="0">
                <a:solidFill>
                  <a:schemeClr val="bg1"/>
                </a:solidFill>
              </a:rPr>
              <a:t>Nevzniká ani difúzní poškození CNS provázející </a:t>
            </a:r>
            <a:r>
              <a:rPr lang="cs-CZ" sz="2000" dirty="0" err="1">
                <a:solidFill>
                  <a:schemeClr val="bg1"/>
                </a:solidFill>
              </a:rPr>
              <a:t>motohavárie</a:t>
            </a:r>
            <a:r>
              <a:rPr lang="cs-CZ" sz="2000" dirty="0"/>
              <a:t>. Tíže zranění a prognóza pacienta je úzce spjata pouze s místem a hloubkou poranění. </a:t>
            </a:r>
            <a:r>
              <a:rPr lang="cs-CZ" sz="2000" dirty="0">
                <a:solidFill>
                  <a:schemeClr val="bg1"/>
                </a:solidFill>
              </a:rPr>
              <a:t>Poranění ve frontální oblasti má často velmi malou symptomatologii a mimo změny osobnosti relativně dobrou prognózu. Temporální oblast </a:t>
            </a:r>
            <a:r>
              <a:rPr lang="cs-CZ" sz="2000" dirty="0"/>
              <a:t>je chráněna tenkou kostěnou šupinou a je zde krátká vzdálenost k mozkovému kmeni, thalamu, cévám </a:t>
            </a:r>
            <a:r>
              <a:rPr lang="cs-CZ" sz="2000" dirty="0" err="1"/>
              <a:t>Sylvické</a:t>
            </a:r>
            <a:r>
              <a:rPr lang="cs-CZ" sz="2000" dirty="0"/>
              <a:t> oblasti, hlavovým nervům, tureckému sedlu, </a:t>
            </a:r>
            <a:r>
              <a:rPr lang="cs-CZ" sz="2000" dirty="0" err="1"/>
              <a:t>Willisovu</a:t>
            </a:r>
            <a:r>
              <a:rPr lang="cs-CZ" sz="2000" dirty="0"/>
              <a:t> kruhu. </a:t>
            </a:r>
            <a:r>
              <a:rPr lang="cs-CZ" sz="2000" dirty="0">
                <a:solidFill>
                  <a:schemeClr val="bg1"/>
                </a:solidFill>
              </a:rPr>
              <a:t>Poranění v této oblasti mají proto  mnohem vyšší morbiditu a mortalitu</a:t>
            </a:r>
            <a:r>
              <a:rPr lang="cs-CZ" sz="2000" dirty="0"/>
              <a:t>. Při vyšetření punkčních poranění v oblasti orbity a dutiny nosní si musíme být vědomi, že přes velmi tenkou </a:t>
            </a:r>
            <a:r>
              <a:rPr lang="cs-CZ" sz="2000" dirty="0" err="1"/>
              <a:t>bazi</a:t>
            </a:r>
            <a:r>
              <a:rPr lang="cs-CZ" sz="2000" dirty="0"/>
              <a:t> přední jámy lební cizí tělesa lehce pronikají </a:t>
            </a:r>
            <a:r>
              <a:rPr lang="cs-CZ" sz="2000" dirty="0" err="1"/>
              <a:t>intradurálně</a:t>
            </a:r>
            <a:r>
              <a:rPr lang="cs-CZ" sz="2000" dirty="0"/>
              <a:t>. 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6886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Nejvíce hospitalizovaných v ČR představújí pacienti s komocí mozku</a:t>
            </a:r>
          </a:p>
          <a:p>
            <a:pPr>
              <a:lnSpc>
                <a:spcPct val="90000"/>
              </a:lnSpc>
            </a:pPr>
            <a:r>
              <a:rPr lang="cs-CZ"/>
              <a:t>Při pohledu na tuto problematiku z hlediska nejčastějších příčin mozkových poranění zjistíme, že v popředí jsou tradičně dopravní nehody(60-80%). Druhou nejčastější příčinou mozkových poranění jsou pády (10%). Za přibližně 9% traumat mozku jsou odpovědná napadení, sporty a střelná poranění. </a:t>
            </a:r>
          </a:p>
          <a:p>
            <a:pPr>
              <a:lnSpc>
                <a:spcPct val="90000"/>
              </a:lnSpc>
            </a:pPr>
            <a:r>
              <a:rPr lang="cs-CZ"/>
              <a:t>V průměru 2,0 - 2,8 krát jsou mozkovými traumaty postiženi častěji muži.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122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000" b="1" dirty="0"/>
              <a:t>Diagnóza</a:t>
            </a:r>
            <a:r>
              <a:rPr lang="cs-CZ" sz="2000" dirty="0"/>
              <a:t>: Mimo pečlivé vyšetření klinické a lokální je vždy u perforujícího poranění nutno provést </a:t>
            </a:r>
            <a:r>
              <a:rPr lang="cs-CZ" sz="2000" b="1" dirty="0"/>
              <a:t>CT</a:t>
            </a:r>
            <a:r>
              <a:rPr lang="cs-CZ" sz="2000" dirty="0"/>
              <a:t> vyšetření k časnému objasnění hloubky a velikosti primárního poškození CNS. Kostní okno a rekonstrukce je přínosem k indikaci plastiky kalvy nebo odstranění kostního fragmentu či cizího tělesa z mozkového parenchymu.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 </a:t>
            </a:r>
            <a:r>
              <a:rPr lang="cs-CZ" sz="2000" b="1" dirty="0">
                <a:solidFill>
                  <a:schemeClr val="bg1"/>
                </a:solidFill>
              </a:rPr>
              <a:t>Terapie: </a:t>
            </a:r>
            <a:r>
              <a:rPr lang="cs-CZ" sz="2000" dirty="0">
                <a:solidFill>
                  <a:schemeClr val="bg1"/>
                </a:solidFill>
              </a:rPr>
              <a:t>Všechna  perforující poranění nutno ošetřit co nejdříve ve snaze předejít pozdním infekčním komplikacím. Z malé kraniotomie revidujeme punkční kanál, odsáváme prokrvácený mozkový parenchym, odstraňujeme dostupná cizí tělesa a kost.</a:t>
            </a:r>
          </a:p>
          <a:p>
            <a:pPr>
              <a:lnSpc>
                <a:spcPct val="90000"/>
              </a:lnSpc>
            </a:pPr>
            <a:endParaRPr lang="cs-CZ" sz="2000" b="1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1577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Kubenstein\Desktop\458812_010115-kabc-11pm-knife-in-head-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609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2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Kubenstein\Desktop\46476128-565982990517170-534157308712714240-n-1543938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86677" cy="57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Kubenstein\Desktop\nail_skull_139060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466850"/>
            <a:ext cx="584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86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Péče o pacienta s onemocněním CNS</a:t>
            </a:r>
            <a:endParaRPr lang="en-GB" dirty="0"/>
          </a:p>
        </p:txBody>
      </p:sp>
      <p:pic>
        <p:nvPicPr>
          <p:cNvPr id="5" name="Picture 2" descr="C:\Users\Kubenstein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914400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05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Kromě snahy o udržení ICP v normálních hodnotách se musíme snažit také udržet </a:t>
            </a:r>
            <a:r>
              <a:rPr lang="cs-CZ" sz="2000" b="1" dirty="0">
                <a:solidFill>
                  <a:schemeClr val="bg1"/>
                </a:solidFill>
              </a:rPr>
              <a:t>mozkový perfusní tlak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/>
              <a:t>– cerebral perfusion pressure(CPP) na dostatečné výši. CPP je definován jako rozdíl středního arteriálního tlaku – mean arterial pressure(MAP) a tlaku intrakraniálního(ICP).</a:t>
            </a:r>
          </a:p>
          <a:p>
            <a:pPr marL="137160" indent="0">
              <a:lnSpc>
                <a:spcPct val="80000"/>
              </a:lnSpc>
              <a:buNone/>
            </a:pP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CPP=MAP-ICP 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cs-CZ" sz="2000" dirty="0"/>
              <a:t> 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</a:rPr>
              <a:t>Obvykle je za normální považováno </a:t>
            </a:r>
            <a:r>
              <a:rPr lang="cs-CZ" sz="2000" b="1" dirty="0">
                <a:solidFill>
                  <a:schemeClr val="bg1"/>
                </a:solidFill>
              </a:rPr>
              <a:t>CPP nad 70 mmHg</a:t>
            </a:r>
            <a:r>
              <a:rPr lang="cs-CZ" sz="2000" dirty="0"/>
              <a:t>. Výsledky prospektivních studií (27) koncipovaných na udržení CPP </a:t>
            </a:r>
            <a:r>
              <a:rPr lang="cs-CZ" sz="2000" dirty="0">
                <a:sym typeface="Symbol" pitchFamily="18" charset="2"/>
              </a:rPr>
              <a:t></a:t>
            </a:r>
            <a:r>
              <a:rPr lang="cs-CZ" sz="2000" dirty="0"/>
              <a:t> 70 mmHg uvádějí průměrnou mortalitu 21% (5%-35%) u pacientů se vstupním GCS 3-7. Tyto závěry představují výrazné zlepšení ve srovnání se 40% mortalitou uváděnou při klasické léčebné koncepci v závěrech Traumatic Coma Data Bank(TCDB)(28). K udržení adekvátního CPP je nutno striktně předcházet hypovolemii. 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Za </a:t>
            </a:r>
            <a:r>
              <a:rPr lang="cs-CZ" sz="2000" dirty="0"/>
              <a:t>žádoucí je považována normovolemie nebo lehká hypervolemie. Někdy je nutná aplikace katecholaminů (dopamin, noradrenalin).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Další z možností jak snížit ICP je použití </a:t>
            </a:r>
            <a:r>
              <a:rPr lang="cs-CZ" sz="2000" b="1" dirty="0"/>
              <a:t>barbiturátů</a:t>
            </a:r>
            <a:r>
              <a:rPr lang="cs-CZ" sz="2000" dirty="0"/>
              <a:t>. Používají se buď kontinuálně, jako tzv. "barbiturátové koma", nebo jen bolusově, při manipulacích s pacientem, které zvyšují ICP. Obvykle používáme krátce působící barbituráty (thiopental).</a:t>
            </a:r>
          </a:p>
        </p:txBody>
      </p:sp>
    </p:spTree>
    <p:extLst>
      <p:ext uri="{BB962C8B-B14F-4D97-AF65-F5344CB8AC3E}">
        <p14:creationId xmlns:p14="http://schemas.microsoft.com/office/powerpoint/2010/main" val="1985675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Tumory CNS</a:t>
            </a:r>
            <a:endParaRPr lang="en-GB" dirty="0"/>
          </a:p>
        </p:txBody>
      </p:sp>
      <p:pic>
        <p:nvPicPr>
          <p:cNvPr id="4" name="Picture 2" descr="C:\Users\2271\Desktop\P81791233_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91438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31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Nádory CNS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49377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klinická manifestace nádoru CNS tvoří cca 15-20 % času existence nádoru</a:t>
            </a:r>
          </a:p>
          <a:p>
            <a:pPr>
              <a:buFontTx/>
              <a:buChar char="-"/>
            </a:pPr>
            <a:r>
              <a:rPr lang="cs-CZ" sz="2000" dirty="0" err="1"/>
              <a:t>p</a:t>
            </a:r>
            <a:r>
              <a:rPr lang="cs-CZ" sz="2000" dirty="0" err="1" smtClean="0"/>
              <a:t>seudotumory</a:t>
            </a:r>
            <a:r>
              <a:rPr lang="cs-CZ" sz="2000" dirty="0" smtClean="0"/>
              <a:t> CNS: absces, amyloid, cysta,….</a:t>
            </a:r>
          </a:p>
          <a:p>
            <a:pPr>
              <a:buFontTx/>
              <a:buChar char="-"/>
            </a:pPr>
            <a:r>
              <a:rPr lang="cs-CZ" sz="2000" dirty="0"/>
              <a:t>s</a:t>
            </a:r>
            <a:r>
              <a:rPr lang="cs-CZ" sz="2000" dirty="0" smtClean="0"/>
              <a:t>ekundární nádory CNS:  metastázy CNS</a:t>
            </a:r>
          </a:p>
          <a:p>
            <a:pPr>
              <a:buFontTx/>
              <a:buChar char="-"/>
            </a:pPr>
            <a:r>
              <a:rPr lang="cs-CZ" sz="2000" dirty="0"/>
              <a:t>e</a:t>
            </a:r>
            <a:r>
              <a:rPr lang="cs-CZ" sz="2000" dirty="0" smtClean="0"/>
              <a:t>pidemiologie: tvoří 2 % všech </a:t>
            </a:r>
            <a:r>
              <a:rPr lang="cs-CZ" sz="2000" dirty="0" err="1" smtClean="0"/>
              <a:t>neoplázií</a:t>
            </a:r>
            <a:r>
              <a:rPr lang="cs-CZ" sz="2000" dirty="0" smtClean="0"/>
              <a:t>, nejčastěji u dětí do 16 let</a:t>
            </a:r>
          </a:p>
          <a:p>
            <a:pPr>
              <a:buFontTx/>
              <a:buChar char="-"/>
            </a:pPr>
            <a:r>
              <a:rPr lang="cs-CZ" sz="2000" dirty="0"/>
              <a:t>n</a:t>
            </a:r>
            <a:r>
              <a:rPr lang="cs-CZ" sz="2000" dirty="0" smtClean="0"/>
              <a:t>ejčastější nádory: </a:t>
            </a:r>
            <a:r>
              <a:rPr lang="cs-CZ" sz="2000" dirty="0" smtClean="0">
                <a:solidFill>
                  <a:srgbClr val="FF0000"/>
                </a:solidFill>
              </a:rPr>
              <a:t>gliom</a:t>
            </a:r>
            <a:r>
              <a:rPr lang="cs-CZ" sz="2000" dirty="0" smtClean="0"/>
              <a:t> (40-50%), </a:t>
            </a:r>
            <a:r>
              <a:rPr lang="cs-CZ" sz="2000" dirty="0" err="1" smtClean="0">
                <a:solidFill>
                  <a:srgbClr val="FF0000"/>
                </a:solidFill>
              </a:rPr>
              <a:t>meningeom</a:t>
            </a:r>
            <a:r>
              <a:rPr lang="cs-CZ" sz="2000" dirty="0" smtClean="0"/>
              <a:t> (cca 15%), </a:t>
            </a:r>
            <a:r>
              <a:rPr lang="cs-CZ" sz="2000" dirty="0" smtClean="0">
                <a:solidFill>
                  <a:srgbClr val="FF0000"/>
                </a:solidFill>
              </a:rPr>
              <a:t>metastázy nejčastější</a:t>
            </a:r>
          </a:p>
          <a:p>
            <a:pPr>
              <a:buFontTx/>
              <a:buChar char="-"/>
            </a:pPr>
            <a:r>
              <a:rPr lang="cs-CZ" sz="1800" dirty="0"/>
              <a:t>č</a:t>
            </a:r>
            <a:r>
              <a:rPr lang="cs-CZ" sz="1800" dirty="0" smtClean="0"/>
              <a:t>lenění:  dle anatomické lokal.- </a:t>
            </a:r>
            <a:r>
              <a:rPr lang="cs-CZ" sz="1800" dirty="0" err="1" smtClean="0">
                <a:solidFill>
                  <a:srgbClr val="FF0000"/>
                </a:solidFill>
              </a:rPr>
              <a:t>supratent</a:t>
            </a:r>
            <a:r>
              <a:rPr lang="cs-CZ" sz="1800" dirty="0" smtClean="0">
                <a:solidFill>
                  <a:srgbClr val="FF0000"/>
                </a:solidFill>
              </a:rPr>
              <a:t>. </a:t>
            </a:r>
            <a:r>
              <a:rPr lang="cs-CZ" sz="1800" dirty="0" smtClean="0"/>
              <a:t>(80-85%), </a:t>
            </a:r>
            <a:r>
              <a:rPr lang="cs-CZ" sz="1800" dirty="0" err="1" smtClean="0">
                <a:solidFill>
                  <a:srgbClr val="FF0000"/>
                </a:solidFill>
              </a:rPr>
              <a:t>infratent</a:t>
            </a:r>
            <a:r>
              <a:rPr lang="cs-CZ" sz="1800" dirty="0" smtClean="0">
                <a:solidFill>
                  <a:srgbClr val="FF0000"/>
                </a:solidFill>
              </a:rPr>
              <a:t>. </a:t>
            </a:r>
            <a:r>
              <a:rPr lang="cs-CZ" sz="1800" dirty="0" smtClean="0"/>
              <a:t>(15-20%), </a:t>
            </a:r>
            <a:r>
              <a:rPr lang="cs-CZ" sz="1800" dirty="0" err="1" smtClean="0">
                <a:solidFill>
                  <a:srgbClr val="FF0000"/>
                </a:solidFill>
              </a:rPr>
              <a:t>mozk.kmen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(2-5%)</a:t>
            </a:r>
          </a:p>
          <a:p>
            <a:pPr>
              <a:buFontTx/>
              <a:buChar char="-"/>
            </a:pPr>
            <a:r>
              <a:rPr lang="cs-CZ" sz="1800" dirty="0" err="1"/>
              <a:t>e</a:t>
            </a:r>
            <a:r>
              <a:rPr lang="cs-CZ" sz="1800" dirty="0" err="1" smtClean="0"/>
              <a:t>xtraaxiální</a:t>
            </a:r>
            <a:r>
              <a:rPr lang="cs-CZ" sz="1800" dirty="0" smtClean="0"/>
              <a:t>:  z tkáně zevně od pia mater obklopující CNS (kost, </a:t>
            </a:r>
            <a:r>
              <a:rPr lang="cs-CZ" sz="1800" dirty="0" err="1" smtClean="0"/>
              <a:t>dura</a:t>
            </a:r>
            <a:r>
              <a:rPr lang="cs-CZ" sz="1800" dirty="0" smtClean="0"/>
              <a:t> mater, </a:t>
            </a:r>
            <a:r>
              <a:rPr lang="cs-CZ" sz="1800" dirty="0" err="1" smtClean="0"/>
              <a:t>arachnoidea</a:t>
            </a:r>
            <a:r>
              <a:rPr lang="cs-CZ" sz="1800" dirty="0" smtClean="0"/>
              <a:t>)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- ohraničený růst, bez adheze k CNS tkáni či NVS strukturám</a:t>
            </a:r>
          </a:p>
          <a:p>
            <a:pPr marL="0" indent="0">
              <a:buNone/>
            </a:pPr>
            <a:r>
              <a:rPr lang="cs-CZ" sz="1800" dirty="0" smtClean="0"/>
              <a:t>- </a:t>
            </a:r>
            <a:r>
              <a:rPr lang="cs-CZ" sz="1800" dirty="0" err="1" smtClean="0"/>
              <a:t>intraaxiální</a:t>
            </a:r>
            <a:r>
              <a:rPr lang="cs-CZ" sz="1800" dirty="0" smtClean="0"/>
              <a:t>: pod pia mater, uvnitř mozkové tkáně (infiltrace, rozsev skrz CSF, …horší </a:t>
            </a:r>
            <a:r>
              <a:rPr lang="cs-CZ" sz="1800" dirty="0" err="1" smtClean="0"/>
              <a:t>prognoza</a:t>
            </a:r>
            <a:r>
              <a:rPr lang="cs-CZ" sz="1800" dirty="0" smtClean="0"/>
              <a:t>)</a:t>
            </a:r>
          </a:p>
          <a:p>
            <a:pPr>
              <a:buFontTx/>
              <a:buChar char="-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03461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Nádory CNS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linický obraz: dle lokalizace, vyplývající ze zvýšení ICP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   ICP : </a:t>
            </a:r>
            <a:r>
              <a:rPr lang="cs-CZ" dirty="0" err="1" smtClean="0">
                <a:solidFill>
                  <a:schemeClr val="bg1"/>
                </a:solidFill>
              </a:rPr>
              <a:t>cefalea</a:t>
            </a:r>
            <a:r>
              <a:rPr lang="cs-CZ" dirty="0" smtClean="0">
                <a:solidFill>
                  <a:schemeClr val="bg1"/>
                </a:solidFill>
              </a:rPr>
              <a:t>, nauzea, zvracení, změny </a:t>
            </a:r>
            <a:r>
              <a:rPr lang="cs-CZ" dirty="0" err="1" smtClean="0">
                <a:solidFill>
                  <a:schemeClr val="bg1"/>
                </a:solidFill>
              </a:rPr>
              <a:t>vizu</a:t>
            </a:r>
            <a:r>
              <a:rPr lang="cs-CZ" dirty="0" smtClean="0">
                <a:solidFill>
                  <a:schemeClr val="bg1"/>
                </a:solidFill>
              </a:rPr>
              <a:t>, chování, poruchy vědomí, (</a:t>
            </a:r>
            <a:r>
              <a:rPr lang="cs-CZ" dirty="0" err="1" smtClean="0">
                <a:solidFill>
                  <a:schemeClr val="bg1"/>
                </a:solidFill>
              </a:rPr>
              <a:t>tempor</a:t>
            </a:r>
            <a:r>
              <a:rPr lang="cs-CZ" dirty="0" smtClean="0">
                <a:solidFill>
                  <a:schemeClr val="bg1"/>
                </a:solidFill>
              </a:rPr>
              <a:t>./</a:t>
            </a:r>
            <a:r>
              <a:rPr lang="cs-CZ" dirty="0" err="1" smtClean="0">
                <a:solidFill>
                  <a:schemeClr val="bg1"/>
                </a:solidFill>
              </a:rPr>
              <a:t>okcipit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 err="1">
                <a:solidFill>
                  <a:schemeClr val="bg1"/>
                </a:solidFill>
              </a:rPr>
              <a:t>k</a:t>
            </a:r>
            <a:r>
              <a:rPr lang="cs-CZ" dirty="0" err="1" smtClean="0">
                <a:solidFill>
                  <a:schemeClr val="bg1"/>
                </a:solidFill>
              </a:rPr>
              <a:t>onus</a:t>
            </a:r>
            <a:r>
              <a:rPr lang="cs-CZ" dirty="0" smtClean="0">
                <a:solidFill>
                  <a:schemeClr val="bg1"/>
                </a:solidFill>
              </a:rPr>
              <a:t> – porucha vit. funkcí), </a:t>
            </a:r>
            <a:r>
              <a:rPr lang="cs-CZ" dirty="0" err="1" smtClean="0">
                <a:solidFill>
                  <a:schemeClr val="bg1"/>
                </a:solidFill>
              </a:rPr>
              <a:t>anizokorie</a:t>
            </a:r>
            <a:r>
              <a:rPr lang="cs-CZ" dirty="0" smtClean="0">
                <a:solidFill>
                  <a:schemeClr val="bg1"/>
                </a:solidFill>
              </a:rPr>
              <a:t> (leze n. </a:t>
            </a:r>
            <a:r>
              <a:rPr lang="cs-CZ" dirty="0" err="1" smtClean="0">
                <a:solidFill>
                  <a:schemeClr val="bg1"/>
                </a:solidFill>
              </a:rPr>
              <a:t>oculomotorius</a:t>
            </a:r>
            <a:r>
              <a:rPr lang="cs-CZ" dirty="0" smtClean="0">
                <a:solidFill>
                  <a:schemeClr val="bg1"/>
                </a:solidFill>
              </a:rPr>
              <a:t>), </a:t>
            </a:r>
            <a:r>
              <a:rPr lang="cs-CZ" dirty="0" err="1" smtClean="0">
                <a:solidFill>
                  <a:schemeClr val="bg1"/>
                </a:solidFill>
              </a:rPr>
              <a:t>ložisk</a:t>
            </a:r>
            <a:r>
              <a:rPr lang="cs-CZ" dirty="0" smtClean="0">
                <a:solidFill>
                  <a:schemeClr val="bg1"/>
                </a:solidFill>
              </a:rPr>
              <a:t>. příznaky</a:t>
            </a:r>
          </a:p>
          <a:p>
            <a:r>
              <a:rPr lang="cs-CZ" dirty="0">
                <a:solidFill>
                  <a:schemeClr val="bg1"/>
                </a:solidFill>
              </a:rPr>
              <a:t>e</a:t>
            </a:r>
            <a:r>
              <a:rPr lang="cs-CZ" dirty="0" smtClean="0">
                <a:solidFill>
                  <a:schemeClr val="bg1"/>
                </a:solidFill>
              </a:rPr>
              <a:t>pileptický záchvat – vždy došetřit!</a:t>
            </a:r>
          </a:p>
        </p:txBody>
      </p:sp>
      <p:sp>
        <p:nvSpPr>
          <p:cNvPr id="4" name="Šipka nahoru 3"/>
          <p:cNvSpPr/>
          <p:nvPr/>
        </p:nvSpPr>
        <p:spPr>
          <a:xfrm>
            <a:off x="755576" y="1700808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28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2271\Desktop\80098891-brain-tumor-cancer-symptoms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2" cy="58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9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dirty="0">
                <a:solidFill>
                  <a:srgbClr val="FF0000"/>
                </a:solidFill>
              </a:rPr>
              <a:t>Primární</a:t>
            </a:r>
            <a:r>
              <a:rPr lang="cs-CZ" sz="2800" dirty="0"/>
              <a:t> poranění ve </a:t>
            </a:r>
            <a:r>
              <a:rPr lang="cs-CZ" sz="2800" b="1" dirty="0">
                <a:solidFill>
                  <a:srgbClr val="FF0000"/>
                </a:solidFill>
              </a:rPr>
              <a:t>fokální</a:t>
            </a:r>
            <a:r>
              <a:rPr lang="cs-CZ" sz="2800" dirty="0"/>
              <a:t> podobě je například </a:t>
            </a:r>
            <a:r>
              <a:rPr lang="cs-CZ" sz="2800" dirty="0">
                <a:solidFill>
                  <a:srgbClr val="FF0000"/>
                </a:solidFill>
              </a:rPr>
              <a:t>mozková kontuze</a:t>
            </a:r>
            <a:r>
              <a:rPr lang="cs-CZ" sz="2800" dirty="0"/>
              <a:t>. </a:t>
            </a:r>
            <a:r>
              <a:rPr lang="cs-CZ" sz="2800" b="1" dirty="0">
                <a:solidFill>
                  <a:srgbClr val="FF0000"/>
                </a:solidFill>
              </a:rPr>
              <a:t>Primární difúzní </a:t>
            </a:r>
            <a:r>
              <a:rPr lang="cs-CZ" sz="2800" dirty="0"/>
              <a:t>poranění je komoce mozku a difúzní </a:t>
            </a:r>
            <a:r>
              <a:rPr lang="cs-CZ" sz="2800" dirty="0" err="1"/>
              <a:t>axonální</a:t>
            </a:r>
            <a:r>
              <a:rPr lang="cs-CZ" sz="2800" dirty="0"/>
              <a:t> poranění. V současné době neexistuje možnost reparace tohoto poškození a jediná možnost jak je ovlivnit je </a:t>
            </a:r>
            <a:r>
              <a:rPr lang="cs-CZ" sz="2800" b="1" dirty="0">
                <a:solidFill>
                  <a:srgbClr val="FF0000"/>
                </a:solidFill>
              </a:rPr>
              <a:t>prevence</a:t>
            </a:r>
            <a:r>
              <a:rPr lang="cs-CZ" sz="2800" dirty="0"/>
              <a:t>.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 toho důvodu se v posledních letech věnuje pozornost studiu </a:t>
            </a:r>
            <a:r>
              <a:rPr lang="cs-CZ" sz="2800" b="1" dirty="0">
                <a:solidFill>
                  <a:srgbClr val="FF0000"/>
                </a:solidFill>
              </a:rPr>
              <a:t>sekundární</a:t>
            </a:r>
            <a:r>
              <a:rPr lang="cs-CZ" sz="2800" b="1" dirty="0"/>
              <a:t>ho</a:t>
            </a:r>
            <a:r>
              <a:rPr lang="cs-CZ" sz="2800" dirty="0"/>
              <a:t> mozkového poškození. Sem patří některé systémové vlivy (</a:t>
            </a:r>
            <a:r>
              <a:rPr lang="cs-CZ" sz="2800" dirty="0">
                <a:solidFill>
                  <a:srgbClr val="FF0000"/>
                </a:solidFill>
              </a:rPr>
              <a:t>hypotenze, hypoxie</a:t>
            </a:r>
            <a:r>
              <a:rPr lang="cs-CZ" sz="2800" dirty="0"/>
              <a:t>) a dále </a:t>
            </a:r>
            <a:r>
              <a:rPr lang="cs-CZ" sz="2800" dirty="0">
                <a:solidFill>
                  <a:srgbClr val="FF0000"/>
                </a:solidFill>
              </a:rPr>
              <a:t>problematika mozkového edému, nitrolebního a </a:t>
            </a:r>
            <a:r>
              <a:rPr lang="cs-CZ" sz="2800" dirty="0" err="1">
                <a:solidFill>
                  <a:srgbClr val="FF0000"/>
                </a:solidFill>
              </a:rPr>
              <a:t>perfuzního</a:t>
            </a:r>
            <a:r>
              <a:rPr lang="cs-CZ" sz="2800" dirty="0">
                <a:solidFill>
                  <a:srgbClr val="FF0000"/>
                </a:solidFill>
              </a:rPr>
              <a:t> tlaku</a:t>
            </a:r>
            <a:r>
              <a:rPr lang="cs-CZ" sz="2800" dirty="0"/>
              <a:t>, molekulárních a biochemických mechanismů po traumatu mozku.</a:t>
            </a:r>
          </a:p>
          <a:p>
            <a:pPr>
              <a:lnSpc>
                <a:spcPct val="90000"/>
              </a:lnSpc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788490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29600" cy="9906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Nádory CNS - diagnostika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RTG  </a:t>
            </a:r>
            <a:r>
              <a:rPr lang="cs-CZ" sz="2000" dirty="0" smtClean="0"/>
              <a:t>– </a:t>
            </a:r>
            <a:r>
              <a:rPr lang="cs-CZ" sz="2000" dirty="0" err="1" smtClean="0"/>
              <a:t>info</a:t>
            </a:r>
            <a:r>
              <a:rPr lang="cs-CZ" sz="2000" dirty="0" smtClean="0"/>
              <a:t> o změně kostní tkáně, kalcifikace</a:t>
            </a:r>
          </a:p>
          <a:p>
            <a:r>
              <a:rPr lang="cs-CZ" sz="2000" b="1" dirty="0" smtClean="0"/>
              <a:t>CT </a:t>
            </a:r>
            <a:r>
              <a:rPr lang="cs-CZ" sz="2000" dirty="0" smtClean="0"/>
              <a:t>(s kontrastem): zlatý standard, odhalí lokalizaci, velikost, </a:t>
            </a:r>
            <a:r>
              <a:rPr lang="cs-CZ" sz="2000" dirty="0" err="1" smtClean="0"/>
              <a:t>syntopii</a:t>
            </a:r>
            <a:r>
              <a:rPr lang="cs-CZ" sz="2000" dirty="0" smtClean="0"/>
              <a:t>; sekund. </a:t>
            </a:r>
            <a:r>
              <a:rPr lang="cs-CZ" sz="2000" dirty="0"/>
              <a:t>o</a:t>
            </a:r>
            <a:r>
              <a:rPr lang="cs-CZ" sz="2000" dirty="0" smtClean="0"/>
              <a:t>dhalení (edém, obstrukce </a:t>
            </a:r>
            <a:r>
              <a:rPr lang="cs-CZ" sz="2000" dirty="0" err="1" smtClean="0"/>
              <a:t>likvor</a:t>
            </a:r>
            <a:r>
              <a:rPr lang="cs-CZ" sz="2000" dirty="0" smtClean="0"/>
              <a:t>. </a:t>
            </a:r>
            <a:r>
              <a:rPr lang="cs-CZ" sz="2000" dirty="0"/>
              <a:t>c</a:t>
            </a:r>
            <a:r>
              <a:rPr lang="cs-CZ" sz="2000" dirty="0" smtClean="0"/>
              <a:t>est, přesun </a:t>
            </a:r>
            <a:r>
              <a:rPr lang="cs-CZ" sz="2000" dirty="0" err="1" smtClean="0"/>
              <a:t>středoč</a:t>
            </a:r>
            <a:r>
              <a:rPr lang="cs-CZ" sz="2000" dirty="0" smtClean="0"/>
              <a:t>. struktur,…) – CT </a:t>
            </a:r>
            <a:r>
              <a:rPr lang="cs-CZ" sz="2000" dirty="0" err="1" smtClean="0"/>
              <a:t>angio</a:t>
            </a:r>
            <a:endParaRPr lang="cs-CZ" sz="2000" dirty="0" smtClean="0"/>
          </a:p>
          <a:p>
            <a:r>
              <a:rPr lang="cs-CZ" sz="2000" b="1" dirty="0" smtClean="0"/>
              <a:t>MRI:  </a:t>
            </a:r>
            <a:r>
              <a:rPr lang="cs-CZ" sz="2000" dirty="0" smtClean="0"/>
              <a:t>rozlišuje bílou a šedou </a:t>
            </a:r>
            <a:r>
              <a:rPr lang="cs-CZ" sz="2000" dirty="0" err="1" smtClean="0"/>
              <a:t>mozk</a:t>
            </a:r>
            <a:r>
              <a:rPr lang="cs-CZ" sz="2000" dirty="0" smtClean="0"/>
              <a:t>. </a:t>
            </a:r>
            <a:r>
              <a:rPr lang="cs-CZ" sz="2000" dirty="0"/>
              <a:t>t</a:t>
            </a:r>
            <a:r>
              <a:rPr lang="cs-CZ" sz="2000" dirty="0" smtClean="0"/>
              <a:t>káň, kontr. vyš. </a:t>
            </a:r>
            <a:r>
              <a:rPr lang="cs-CZ" sz="2000" dirty="0"/>
              <a:t>s</a:t>
            </a:r>
            <a:r>
              <a:rPr lang="cs-CZ" sz="2000" dirty="0" smtClean="0"/>
              <a:t> gadoliniem, přesnější než CT</a:t>
            </a:r>
          </a:p>
          <a:p>
            <a:r>
              <a:rPr lang="cs-CZ" sz="2000" b="1" dirty="0" smtClean="0"/>
              <a:t>DSA</a:t>
            </a:r>
            <a:r>
              <a:rPr lang="cs-CZ" sz="2000" dirty="0" smtClean="0"/>
              <a:t> – </a:t>
            </a:r>
            <a:r>
              <a:rPr lang="cs-CZ" sz="2000" dirty="0" err="1" smtClean="0"/>
              <a:t>invaz.metoda</a:t>
            </a:r>
            <a:r>
              <a:rPr lang="cs-CZ" sz="2000" dirty="0" smtClean="0"/>
              <a:t> -  výhoda – embolizace tumoru (tumory báze lební)</a:t>
            </a:r>
          </a:p>
          <a:p>
            <a:r>
              <a:rPr lang="cs-CZ" sz="2000" b="1" dirty="0" smtClean="0"/>
              <a:t>PET – </a:t>
            </a:r>
            <a:r>
              <a:rPr lang="cs-CZ" sz="2000" dirty="0" err="1" smtClean="0"/>
              <a:t>info</a:t>
            </a:r>
            <a:r>
              <a:rPr lang="cs-CZ" sz="2000" dirty="0" smtClean="0"/>
              <a:t> o </a:t>
            </a:r>
            <a:r>
              <a:rPr lang="cs-CZ" sz="2000" dirty="0" err="1" smtClean="0"/>
              <a:t>metab</a:t>
            </a:r>
            <a:r>
              <a:rPr lang="cs-CZ" sz="2000" dirty="0" smtClean="0"/>
              <a:t>. </a:t>
            </a:r>
            <a:r>
              <a:rPr lang="cs-CZ" sz="2000" dirty="0"/>
              <a:t>z</a:t>
            </a:r>
            <a:r>
              <a:rPr lang="cs-CZ" sz="2000" dirty="0" smtClean="0"/>
              <a:t>měnách v nádor. </a:t>
            </a:r>
            <a:r>
              <a:rPr lang="cs-CZ" sz="2000" dirty="0"/>
              <a:t>t</a:t>
            </a:r>
            <a:r>
              <a:rPr lang="cs-CZ" sz="2000" dirty="0" smtClean="0"/>
              <a:t>káni (odlišení od MET, nekrózy, </a:t>
            </a:r>
            <a:r>
              <a:rPr lang="cs-CZ" sz="2000" dirty="0" err="1" smtClean="0"/>
              <a:t>gliózy</a:t>
            </a:r>
            <a:r>
              <a:rPr lang="cs-CZ" sz="2000" dirty="0" smtClean="0"/>
              <a:t>)</a:t>
            </a:r>
          </a:p>
          <a:p>
            <a:r>
              <a:rPr lang="cs-CZ" sz="2000" b="1" dirty="0"/>
              <a:t>d</a:t>
            </a:r>
            <a:r>
              <a:rPr lang="cs-CZ" sz="2000" b="1" dirty="0" smtClean="0"/>
              <a:t>ále : </a:t>
            </a:r>
            <a:r>
              <a:rPr lang="cs-CZ" sz="2000" dirty="0" smtClean="0"/>
              <a:t>vyš. </a:t>
            </a:r>
            <a:r>
              <a:rPr lang="cs-CZ" sz="2000" dirty="0" err="1"/>
              <a:t>e</a:t>
            </a:r>
            <a:r>
              <a:rPr lang="cs-CZ" sz="2000" dirty="0" err="1" smtClean="0"/>
              <a:t>vok</a:t>
            </a:r>
            <a:r>
              <a:rPr lang="cs-CZ" sz="2000" dirty="0" smtClean="0"/>
              <a:t>. </a:t>
            </a:r>
            <a:r>
              <a:rPr lang="cs-CZ" sz="2000" dirty="0"/>
              <a:t>p</a:t>
            </a:r>
            <a:r>
              <a:rPr lang="cs-CZ" sz="2000" dirty="0" smtClean="0"/>
              <a:t>otenciálů, (EP), vyš. </a:t>
            </a:r>
            <a:r>
              <a:rPr lang="cs-CZ" sz="2000" dirty="0"/>
              <a:t>o</a:t>
            </a:r>
            <a:r>
              <a:rPr lang="cs-CZ" sz="2000" dirty="0" smtClean="0"/>
              <a:t>čního pozadí, EEG, vyš. </a:t>
            </a:r>
            <a:r>
              <a:rPr lang="cs-CZ" sz="2000" dirty="0" err="1"/>
              <a:t>l</a:t>
            </a:r>
            <a:r>
              <a:rPr lang="cs-CZ" sz="2000" dirty="0" err="1" smtClean="0"/>
              <a:t>ikvoru</a:t>
            </a:r>
            <a:r>
              <a:rPr lang="cs-CZ" sz="2000" dirty="0" smtClean="0"/>
              <a:t>, </a:t>
            </a:r>
            <a:r>
              <a:rPr lang="cs-CZ" sz="2000" dirty="0" err="1" smtClean="0"/>
              <a:t>patol</a:t>
            </a:r>
            <a:r>
              <a:rPr lang="cs-CZ" sz="2000" dirty="0" smtClean="0"/>
              <a:t>. </a:t>
            </a:r>
            <a:r>
              <a:rPr lang="cs-CZ" sz="2000" dirty="0"/>
              <a:t>v</a:t>
            </a:r>
            <a:r>
              <a:rPr lang="cs-CZ" sz="2000" dirty="0" smtClean="0"/>
              <a:t>yš.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611599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9906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Nádory CNS – </a:t>
            </a:r>
            <a:r>
              <a:rPr lang="cs-CZ" dirty="0" err="1" smtClean="0">
                <a:solidFill>
                  <a:srgbClr val="FF0000"/>
                </a:solidFill>
              </a:rPr>
              <a:t>patol</a:t>
            </a:r>
            <a:r>
              <a:rPr lang="cs-CZ" dirty="0" smtClean="0">
                <a:solidFill>
                  <a:srgbClr val="FF0000"/>
                </a:solidFill>
              </a:rPr>
              <a:t>. typizace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-36512" y="764704"/>
            <a:ext cx="9217024" cy="6093296"/>
          </a:xfrm>
        </p:spPr>
        <p:txBody>
          <a:bodyPr>
            <a:normAutofit/>
          </a:bodyPr>
          <a:lstStyle/>
          <a:p>
            <a:r>
              <a:rPr lang="cs-CZ" sz="1800" dirty="0" err="1">
                <a:solidFill>
                  <a:srgbClr val="0070C0"/>
                </a:solidFill>
              </a:rPr>
              <a:t>n</a:t>
            </a:r>
            <a:r>
              <a:rPr lang="cs-CZ" sz="1800" dirty="0" err="1" smtClean="0">
                <a:solidFill>
                  <a:srgbClr val="0070C0"/>
                </a:solidFill>
              </a:rPr>
              <a:t>euroepitelové</a:t>
            </a:r>
            <a:r>
              <a:rPr lang="cs-CZ" sz="1800" dirty="0" smtClean="0">
                <a:solidFill>
                  <a:srgbClr val="0070C0"/>
                </a:solidFill>
              </a:rPr>
              <a:t> nádory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astrogliální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grade,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grade- LGG,HGG)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- HGG –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glioblastoma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multiforme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doba přežití cca 1 rok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- prakticky nevyléčitelný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err="1">
                <a:solidFill>
                  <a:srgbClr val="0070C0"/>
                </a:solidFill>
              </a:rPr>
              <a:t>o</a:t>
            </a:r>
            <a:r>
              <a:rPr lang="cs-CZ" sz="1800" dirty="0" err="1" smtClean="0">
                <a:solidFill>
                  <a:srgbClr val="0070C0"/>
                </a:solidFill>
              </a:rPr>
              <a:t>ligodendrogliální</a:t>
            </a:r>
            <a:r>
              <a:rPr lang="cs-CZ" sz="1800" dirty="0" smtClean="0">
                <a:solidFill>
                  <a:srgbClr val="0070C0"/>
                </a:solidFill>
              </a:rPr>
              <a:t> nádory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- 4 % všech nádorů CNS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- typických znakem jsou kalcifikace na RTG (60%), na CT (90%)</a:t>
            </a:r>
          </a:p>
          <a:p>
            <a:r>
              <a:rPr lang="cs-CZ" sz="1800" dirty="0" err="1">
                <a:solidFill>
                  <a:srgbClr val="0070C0"/>
                </a:solidFill>
              </a:rPr>
              <a:t>e</a:t>
            </a:r>
            <a:r>
              <a:rPr lang="cs-CZ" sz="1800" dirty="0" err="1" smtClean="0">
                <a:solidFill>
                  <a:srgbClr val="0070C0"/>
                </a:solidFill>
              </a:rPr>
              <a:t>pendymální</a:t>
            </a:r>
            <a:r>
              <a:rPr lang="cs-CZ" sz="1800" dirty="0" smtClean="0">
                <a:solidFill>
                  <a:srgbClr val="0070C0"/>
                </a:solidFill>
              </a:rPr>
              <a:t> nádory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častý výskyt v komorovém systému, rozsev cestou CSF- zlá prognóza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ádory choroidálního plexu – v 1. roce života nejčastější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mozk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ádor – obstrukce toku  CSF</a:t>
            </a:r>
          </a:p>
          <a:p>
            <a:r>
              <a:rPr lang="cs-CZ" sz="1800" dirty="0">
                <a:solidFill>
                  <a:srgbClr val="0070C0"/>
                </a:solidFill>
              </a:rPr>
              <a:t>e</a:t>
            </a:r>
            <a:r>
              <a:rPr lang="cs-CZ" sz="1800" dirty="0" smtClean="0">
                <a:solidFill>
                  <a:srgbClr val="0070C0"/>
                </a:solidFill>
              </a:rPr>
              <a:t>mbryonální nádory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u dětí do 15. roku, 60 % před 5. rokem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nádory z nízce diferencovaných buněk –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ependymoblastóm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zlá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prognoza</a:t>
            </a: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1800" dirty="0">
                <a:solidFill>
                  <a:srgbClr val="0070C0"/>
                </a:solidFill>
              </a:rPr>
              <a:t>m</a:t>
            </a:r>
            <a:r>
              <a:rPr lang="cs-CZ" sz="1800" dirty="0" smtClean="0">
                <a:solidFill>
                  <a:srgbClr val="0070C0"/>
                </a:solidFill>
              </a:rPr>
              <a:t>eduloblastom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obstrukce toku CSF,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radiosenzitivita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mozečk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symptomatologie</a:t>
            </a:r>
          </a:p>
          <a:p>
            <a:r>
              <a:rPr lang="cs-CZ" sz="1800" dirty="0">
                <a:solidFill>
                  <a:srgbClr val="0070C0"/>
                </a:solidFill>
              </a:rPr>
              <a:t>m</a:t>
            </a:r>
            <a:r>
              <a:rPr lang="cs-CZ" sz="1800" dirty="0" smtClean="0">
                <a:solidFill>
                  <a:srgbClr val="0070C0"/>
                </a:solidFill>
              </a:rPr>
              <a:t>eningeální nádory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převážně benigní, maligní sekund. lokalizací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typické lokalizace a CT obraz –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parasagitálně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konvexitárně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selárně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sfenoidálně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falx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tentoriálně</a:t>
            </a: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adikální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chir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resekce s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dura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mater + RT – obecné dobrá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prognoza</a:t>
            </a: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9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9906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Nádory CNS - terapie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r>
              <a:rPr lang="cs-CZ" sz="2000" dirty="0" smtClean="0"/>
              <a:t>OIK  - v moderní praxi </a:t>
            </a:r>
            <a:r>
              <a:rPr lang="cs-CZ" sz="2000" dirty="0" err="1" smtClean="0"/>
              <a:t>multidisc</a:t>
            </a:r>
            <a:r>
              <a:rPr lang="cs-CZ" sz="2000" dirty="0" smtClean="0"/>
              <a:t>. spolupráce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tereotaktická biopsie </a:t>
            </a:r>
          </a:p>
          <a:p>
            <a:r>
              <a:rPr lang="cs-CZ" sz="2000" dirty="0" err="1"/>
              <a:t>n</a:t>
            </a:r>
            <a:r>
              <a:rPr lang="cs-CZ" sz="2000" dirty="0" err="1" smtClean="0"/>
              <a:t>euroendoskopie</a:t>
            </a:r>
            <a:r>
              <a:rPr lang="cs-CZ" sz="2000" dirty="0" smtClean="0"/>
              <a:t> – zejména TU v komorách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tevřená resekce + </a:t>
            </a:r>
            <a:r>
              <a:rPr lang="cs-CZ" sz="2000" dirty="0" err="1" smtClean="0"/>
              <a:t>perop</a:t>
            </a:r>
            <a:r>
              <a:rPr lang="cs-CZ" sz="2000" dirty="0" smtClean="0"/>
              <a:t>. </a:t>
            </a:r>
            <a:r>
              <a:rPr lang="cs-CZ" sz="2000" dirty="0" err="1"/>
              <a:t>n</a:t>
            </a:r>
            <a:r>
              <a:rPr lang="cs-CZ" sz="2000" dirty="0" err="1" smtClean="0"/>
              <a:t>eurofyz</a:t>
            </a:r>
            <a:r>
              <a:rPr lang="cs-CZ" sz="2000" dirty="0" smtClean="0"/>
              <a:t>. monitoring, event. (</a:t>
            </a:r>
            <a:r>
              <a:rPr lang="cs-CZ" sz="2000" dirty="0" err="1" smtClean="0"/>
              <a:t>awake</a:t>
            </a:r>
            <a:r>
              <a:rPr lang="cs-CZ" sz="2000" dirty="0" smtClean="0"/>
              <a:t> </a:t>
            </a:r>
            <a:r>
              <a:rPr lang="cs-CZ" sz="2000" dirty="0" err="1" smtClean="0"/>
              <a:t>surgery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UZ </a:t>
            </a:r>
            <a:r>
              <a:rPr lang="cs-CZ" sz="2000" dirty="0" err="1" smtClean="0"/>
              <a:t>perop</a:t>
            </a:r>
            <a:r>
              <a:rPr lang="cs-CZ" sz="2000" dirty="0" smtClean="0"/>
              <a:t>. </a:t>
            </a:r>
          </a:p>
          <a:p>
            <a:r>
              <a:rPr lang="cs-CZ" sz="2000" dirty="0"/>
              <a:t>u</a:t>
            </a:r>
            <a:r>
              <a:rPr lang="cs-CZ" sz="2000" dirty="0" smtClean="0"/>
              <a:t> benigních nádorů – </a:t>
            </a:r>
            <a:r>
              <a:rPr lang="cs-CZ" sz="2000" dirty="0" err="1" smtClean="0"/>
              <a:t>chir</a:t>
            </a:r>
            <a:r>
              <a:rPr lang="cs-CZ" sz="2000" dirty="0" smtClean="0"/>
              <a:t>. resekce zcela kurativní výkon</a:t>
            </a:r>
          </a:p>
          <a:p>
            <a:endParaRPr lang="cs-CZ" dirty="0"/>
          </a:p>
        </p:txBody>
      </p:sp>
      <p:pic>
        <p:nvPicPr>
          <p:cNvPr id="3074" name="Picture 2" descr="C:\Users\2271\Desktop\4gj_48w_360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651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09" y="-243408"/>
            <a:ext cx="9108504" cy="990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Nádory CNS – </a:t>
            </a:r>
            <a:r>
              <a:rPr lang="cs-CZ" sz="1800" dirty="0" smtClean="0">
                <a:solidFill>
                  <a:srgbClr val="FF0000"/>
                </a:solidFill>
              </a:rPr>
              <a:t>radioterapie a </a:t>
            </a:r>
            <a:r>
              <a:rPr lang="cs-CZ" sz="1800" dirty="0" err="1" smtClean="0">
                <a:solidFill>
                  <a:srgbClr val="FF0000"/>
                </a:solidFill>
              </a:rPr>
              <a:t>radiochirurgie,chemoterapie</a:t>
            </a:r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djuv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adioterapie – po OP výkonu většinou u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-grade tumorů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urativní – u prim.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ozk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ymfomů a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germinomů</a:t>
            </a: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inop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álezů – zlepšení klin.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tavu</a:t>
            </a:r>
          </a:p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metast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nádorů-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malobun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karcinom plic – u pacientů v remisi PCI (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profyl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ozáření CNS)</a:t>
            </a:r>
          </a:p>
          <a:p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hemoterapie: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kurat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potenciál u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germinomů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hematol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alignit)</a:t>
            </a:r>
          </a:p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u gliomů pouze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dopln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funkce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djuvantní/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neoadjuv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roblémem zůstává přestup přes HEB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969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79712" y="1124744"/>
            <a:ext cx="8229600" cy="5494920"/>
          </a:xfrm>
        </p:spPr>
        <p:txBody>
          <a:bodyPr>
            <a:normAutofit/>
          </a:bodyPr>
          <a:lstStyle/>
          <a:p>
            <a:r>
              <a:rPr lang="cs-CZ" dirty="0" smtClean="0"/>
              <a:t> astrocytom</a:t>
            </a:r>
            <a:endParaRPr lang="cs-CZ" dirty="0"/>
          </a:p>
          <a:p>
            <a:r>
              <a:rPr lang="cs-CZ" dirty="0" smtClean="0"/>
              <a:t>                     meningeom</a:t>
            </a:r>
          </a:p>
          <a:p>
            <a:endParaRPr lang="cs-CZ" dirty="0"/>
          </a:p>
          <a:p>
            <a:pPr marL="137160" indent="0">
              <a:buNone/>
            </a:pPr>
            <a:r>
              <a:rPr lang="cs-CZ" dirty="0" smtClean="0"/>
              <a:t>                 </a:t>
            </a:r>
          </a:p>
          <a:p>
            <a:pPr marL="13716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Gl.multiforme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meduloblastom</a:t>
            </a:r>
            <a:endParaRPr lang="cs-CZ" dirty="0"/>
          </a:p>
        </p:txBody>
      </p:sp>
      <p:pic>
        <p:nvPicPr>
          <p:cNvPr id="1026" name="Picture 2" descr="C:\Users\2271\Desktop\Malignant-Astrocyto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37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271\Desktop\15683f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2937"/>
            <a:ext cx="29527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271\Desktop\neuro_hir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46" y="332656"/>
            <a:ext cx="273630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271\Desktop\Glioblastoma-multiforme-showing-contrast-enhance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44782"/>
            <a:ext cx="25990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61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sz="3800" dirty="0" smtClean="0"/>
              <a:t>Nerve </a:t>
            </a:r>
            <a:r>
              <a:rPr lang="cs-CZ" sz="3800" dirty="0" err="1" smtClean="0"/>
              <a:t>injuries</a:t>
            </a:r>
            <a:endParaRPr lang="cs-CZ" sz="3800" dirty="0" smtClean="0"/>
          </a:p>
          <a:p>
            <a:r>
              <a:rPr lang="cs-CZ" sz="1800" dirty="0" err="1" smtClean="0"/>
              <a:t>ischemia</a:t>
            </a:r>
            <a:r>
              <a:rPr lang="cs-CZ" sz="1800" dirty="0" smtClean="0"/>
              <a:t>, </a:t>
            </a:r>
            <a:r>
              <a:rPr lang="cs-CZ" sz="1800" dirty="0" err="1" smtClean="0"/>
              <a:t>compression</a:t>
            </a:r>
            <a:r>
              <a:rPr lang="cs-CZ" sz="1800" dirty="0" smtClean="0"/>
              <a:t>, </a:t>
            </a:r>
            <a:r>
              <a:rPr lang="cs-CZ" sz="1800" dirty="0" err="1" smtClean="0"/>
              <a:t>traction</a:t>
            </a:r>
            <a:r>
              <a:rPr lang="cs-CZ" sz="1800" dirty="0" smtClean="0"/>
              <a:t>, </a:t>
            </a:r>
            <a:r>
              <a:rPr lang="cs-CZ" sz="1800" dirty="0" err="1" smtClean="0"/>
              <a:t>laceration</a:t>
            </a:r>
            <a:endParaRPr lang="cs-CZ" sz="1800" dirty="0" smtClean="0"/>
          </a:p>
          <a:p>
            <a:r>
              <a:rPr lang="cs-CZ" sz="1800" dirty="0" err="1" smtClean="0"/>
              <a:t>neuropraxia</a:t>
            </a:r>
            <a:r>
              <a:rPr lang="cs-CZ" sz="1800" dirty="0" smtClean="0"/>
              <a:t> - </a:t>
            </a:r>
            <a:r>
              <a:rPr lang="en-US" sz="1800" dirty="0" smtClean="0">
                <a:cs typeface="Tahoma" pitchFamily="34" charset="0"/>
              </a:rPr>
              <a:t>a reversible physiological nerve conduction block</a:t>
            </a:r>
            <a:endParaRPr lang="cs-CZ" sz="1800" dirty="0" smtClean="0"/>
          </a:p>
          <a:p>
            <a:r>
              <a:rPr lang="cs-CZ" sz="1800" dirty="0" err="1" smtClean="0"/>
              <a:t>Axonotmesis</a:t>
            </a:r>
            <a:r>
              <a:rPr lang="cs-CZ" sz="1800" dirty="0" smtClean="0"/>
              <a:t> - </a:t>
            </a:r>
            <a:r>
              <a:rPr lang="en-US" sz="1800" dirty="0" smtClean="0"/>
              <a:t>loss of conduction but the nerve is in continuity and the neural tubes are intact</a:t>
            </a:r>
            <a:endParaRPr lang="cs-CZ" sz="1800" dirty="0" smtClean="0"/>
          </a:p>
          <a:p>
            <a:r>
              <a:rPr lang="cs-CZ" sz="1800" dirty="0" err="1" smtClean="0"/>
              <a:t>Neurotmesis</a:t>
            </a:r>
            <a:r>
              <a:rPr lang="cs-CZ" sz="1800" dirty="0" smtClean="0"/>
              <a:t> - </a:t>
            </a:r>
            <a:r>
              <a:rPr lang="en-US" sz="1800" dirty="0" smtClean="0"/>
              <a:t>division of the nerve trunk</a:t>
            </a:r>
            <a:endParaRPr lang="cs-CZ" sz="1800" dirty="0" smtClean="0"/>
          </a:p>
          <a:p>
            <a:pPr>
              <a:buNone/>
            </a:pPr>
            <a:r>
              <a:rPr lang="cs-CZ" sz="2400" dirty="0" err="1" smtClean="0"/>
              <a:t>Therapy</a:t>
            </a:r>
            <a:r>
              <a:rPr lang="cs-CZ" sz="2400" dirty="0" smtClean="0"/>
              <a:t> –  </a:t>
            </a:r>
            <a:r>
              <a:rPr lang="cs-CZ" sz="2400" dirty="0" err="1" smtClean="0"/>
              <a:t>watch</a:t>
            </a:r>
            <a:r>
              <a:rPr lang="cs-CZ" sz="2400" dirty="0" smtClean="0"/>
              <a:t>&amp;</a:t>
            </a:r>
            <a:r>
              <a:rPr lang="cs-CZ" sz="2400" dirty="0" err="1" smtClean="0"/>
              <a:t>wait</a:t>
            </a:r>
            <a:r>
              <a:rPr lang="cs-CZ" sz="2400" dirty="0" smtClean="0"/>
              <a:t>,  </a:t>
            </a:r>
            <a:r>
              <a:rPr lang="cs-CZ" sz="2400" dirty="0" err="1" smtClean="0"/>
              <a:t>suture</a:t>
            </a:r>
            <a:r>
              <a:rPr lang="cs-CZ" sz="2400" dirty="0" smtClean="0"/>
              <a:t> , nerve transfer, </a:t>
            </a:r>
            <a:r>
              <a:rPr lang="cs-CZ" sz="2400" dirty="0" err="1" smtClean="0"/>
              <a:t>tendon</a:t>
            </a:r>
            <a:r>
              <a:rPr lang="cs-CZ" sz="2400" dirty="0" smtClean="0"/>
              <a:t> transfer</a:t>
            </a:r>
          </a:p>
          <a:p>
            <a:endParaRPr lang="cs-CZ" sz="2400" dirty="0" smtClean="0"/>
          </a:p>
          <a:p>
            <a:pPr>
              <a:buNone/>
            </a:pPr>
            <a:endParaRPr lang="cs-CZ" sz="3500" dirty="0" smtClean="0"/>
          </a:p>
        </p:txBody>
      </p:sp>
      <p:pic>
        <p:nvPicPr>
          <p:cNvPr id="6" name="Picture 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2311896" cy="294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Pictur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2591296" cy="306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Picture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2616696" cy="304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2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epjourney.files.wordpress.com/2010/04/05-9_brachial_plex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80993"/>
            <a:ext cx="3744418" cy="249627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4800" dirty="0" err="1" smtClean="0"/>
              <a:t>Brachial</a:t>
            </a:r>
            <a:r>
              <a:rPr lang="cs-CZ" sz="4800" dirty="0" smtClean="0"/>
              <a:t> plexus</a:t>
            </a:r>
          </a:p>
          <a:p>
            <a:r>
              <a:rPr lang="en-US" sz="2200" dirty="0" smtClean="0"/>
              <a:t>formed from the spinal nerves or roots</a:t>
            </a:r>
            <a:r>
              <a:rPr lang="cs-CZ" sz="2200" dirty="0" smtClean="0"/>
              <a:t> (C5-Th1)</a:t>
            </a:r>
          </a:p>
          <a:p>
            <a:r>
              <a:rPr lang="en-US" sz="2200" dirty="0" smtClean="0"/>
              <a:t>traction injuries</a:t>
            </a:r>
            <a:r>
              <a:rPr lang="cs-CZ" sz="2200" dirty="0" smtClean="0"/>
              <a:t> (</a:t>
            </a:r>
            <a:r>
              <a:rPr lang="en-US" sz="2200" dirty="0" smtClean="0"/>
              <a:t>head and neck are moved away violently from the</a:t>
            </a:r>
            <a:r>
              <a:rPr lang="cs-CZ" sz="2200" dirty="0" smtClean="0"/>
              <a:t> </a:t>
            </a:r>
            <a:r>
              <a:rPr lang="en-US" sz="2200" dirty="0" err="1" smtClean="0"/>
              <a:t>ipsilateral</a:t>
            </a:r>
            <a:r>
              <a:rPr lang="en-US" sz="2200" dirty="0" smtClean="0"/>
              <a:t> </a:t>
            </a:r>
            <a:r>
              <a:rPr lang="en-US" sz="2200" dirty="0" err="1" smtClean="0"/>
              <a:t>shoulde</a:t>
            </a:r>
            <a:r>
              <a:rPr lang="cs-CZ" sz="2200" dirty="0" smtClean="0"/>
              <a:t>r) /</a:t>
            </a:r>
            <a:r>
              <a:rPr lang="cs-CZ" sz="2200" dirty="0" err="1" smtClean="0"/>
              <a:t>penetrating</a:t>
            </a:r>
            <a:r>
              <a:rPr lang="cs-CZ" sz="2200" dirty="0" smtClean="0"/>
              <a:t>/</a:t>
            </a:r>
            <a:r>
              <a:rPr lang="cs-CZ" sz="2200" dirty="0" err="1" smtClean="0"/>
              <a:t>blow</a:t>
            </a:r>
            <a:r>
              <a:rPr lang="cs-CZ" sz="2200" dirty="0" smtClean="0"/>
              <a:t> </a:t>
            </a:r>
            <a:r>
              <a:rPr lang="cs-CZ" sz="2200" dirty="0" err="1" smtClean="0"/>
              <a:t>injuries</a:t>
            </a:r>
            <a:endParaRPr lang="cs-CZ" sz="2200" dirty="0" smtClean="0"/>
          </a:p>
          <a:p>
            <a:r>
              <a:rPr lang="cs-CZ" sz="2200" dirty="0" err="1" smtClean="0"/>
              <a:t>Dif.dg</a:t>
            </a:r>
            <a:r>
              <a:rPr lang="cs-CZ" sz="2200" dirty="0" smtClean="0"/>
              <a:t>. –spinal </a:t>
            </a:r>
            <a:r>
              <a:rPr lang="cs-CZ" sz="2200" dirty="0" err="1" smtClean="0"/>
              <a:t>cord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head</a:t>
            </a:r>
            <a:r>
              <a:rPr lang="cs-CZ" sz="2200" dirty="0" smtClean="0"/>
              <a:t> </a:t>
            </a:r>
            <a:r>
              <a:rPr lang="cs-CZ" sz="2200" dirty="0" err="1" smtClean="0"/>
              <a:t>injuries</a:t>
            </a: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dirty="0" smtClean="0"/>
              <a:t>S</a:t>
            </a:r>
            <a:r>
              <a:rPr lang="en-US" sz="2200" dirty="0" err="1" smtClean="0"/>
              <a:t>ymptoms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Pain, especially of the neck and shoulder. </a:t>
            </a:r>
          </a:p>
          <a:p>
            <a:r>
              <a:rPr lang="en-US" sz="2200" dirty="0" err="1" smtClean="0">
                <a:solidFill>
                  <a:schemeClr val="bg1"/>
                </a:solidFill>
              </a:rPr>
              <a:t>Paresthesias</a:t>
            </a:r>
            <a:r>
              <a:rPr lang="en-US" sz="2200" dirty="0" smtClean="0">
                <a:solidFill>
                  <a:schemeClr val="bg1"/>
                </a:solidFill>
              </a:rPr>
              <a:t> and </a:t>
            </a:r>
            <a:r>
              <a:rPr lang="en-US" sz="2200" dirty="0" err="1" smtClean="0">
                <a:solidFill>
                  <a:schemeClr val="bg1"/>
                </a:solidFill>
              </a:rPr>
              <a:t>dysesthesias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Weakness or heaviness in the extremity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Diminished pulses, as vascular injury may</a:t>
            </a:r>
            <a:endParaRPr lang="cs-CZ" sz="2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200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 accompany traction injury.</a:t>
            </a:r>
          </a:p>
          <a:p>
            <a:endParaRPr lang="cs-CZ" sz="2200" dirty="0" smtClean="0"/>
          </a:p>
          <a:p>
            <a:pPr>
              <a:buNone/>
            </a:pPr>
            <a:r>
              <a:rPr lang="cs-CZ" sz="2200" dirty="0" err="1" smtClean="0"/>
              <a:t>Diagnosis</a:t>
            </a:r>
            <a:r>
              <a:rPr lang="cs-CZ" sz="2200" dirty="0" smtClean="0"/>
              <a:t>, </a:t>
            </a:r>
          </a:p>
          <a:p>
            <a:r>
              <a:rPr lang="cs-CZ" sz="2200" dirty="0" err="1" smtClean="0"/>
              <a:t>Mri</a:t>
            </a:r>
            <a:r>
              <a:rPr lang="cs-CZ" sz="2200" dirty="0" smtClean="0"/>
              <a:t>, EMG, nerve </a:t>
            </a:r>
            <a:r>
              <a:rPr lang="cs-CZ" sz="2200" dirty="0" err="1" smtClean="0"/>
              <a:t>conduction</a:t>
            </a:r>
            <a:r>
              <a:rPr lang="cs-CZ" sz="2200" dirty="0" smtClean="0"/>
              <a:t> </a:t>
            </a:r>
            <a:r>
              <a:rPr lang="cs-CZ" sz="2200" dirty="0" err="1" smtClean="0"/>
              <a:t>studies</a:t>
            </a:r>
            <a:endParaRPr lang="cs-CZ" sz="2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 err="1" smtClean="0"/>
              <a:t>Brachial</a:t>
            </a:r>
            <a:r>
              <a:rPr lang="cs-CZ" dirty="0" smtClean="0"/>
              <a:t> plexus </a:t>
            </a:r>
            <a:r>
              <a:rPr lang="cs-CZ" dirty="0" err="1" smtClean="0"/>
              <a:t>injury</a:t>
            </a:r>
            <a:r>
              <a:rPr lang="cs-CZ" dirty="0" smtClean="0"/>
              <a:t> – </a:t>
            </a:r>
            <a:r>
              <a:rPr lang="cs-CZ" dirty="0" err="1" smtClean="0"/>
              <a:t>therapy</a:t>
            </a:r>
            <a:endParaRPr lang="cs-CZ" dirty="0" smtClean="0"/>
          </a:p>
          <a:p>
            <a:r>
              <a:rPr lang="en-US" sz="1600" b="1" dirty="0" smtClean="0">
                <a:solidFill>
                  <a:schemeClr val="bg1"/>
                </a:solidFill>
              </a:rPr>
              <a:t>Initial "watch and wait."</a:t>
            </a:r>
            <a:r>
              <a:rPr lang="en-US" sz="1600" dirty="0" smtClean="0"/>
              <a:t> Some milder injuries will improve over several months</a:t>
            </a:r>
            <a:endParaRPr lang="cs-CZ" sz="1600" dirty="0" smtClean="0"/>
          </a:p>
          <a:p>
            <a:r>
              <a:rPr lang="en-US" sz="1600" b="1" dirty="0" err="1" smtClean="0"/>
              <a:t>Neurolysis</a:t>
            </a:r>
            <a:r>
              <a:rPr lang="en-US" sz="1600" b="1" dirty="0" smtClean="0"/>
              <a:t> </a:t>
            </a:r>
            <a:r>
              <a:rPr lang="en-US" sz="1600" dirty="0" smtClean="0"/>
              <a:t>— clearing scar tissue from the nerve</a:t>
            </a:r>
          </a:p>
          <a:p>
            <a:r>
              <a:rPr lang="en-US" sz="1600" b="1" dirty="0" smtClean="0"/>
              <a:t>Nerve graft</a:t>
            </a:r>
            <a:r>
              <a:rPr lang="en-US" sz="1600" dirty="0" smtClean="0"/>
              <a:t> — transplanting a nerve from the leg to reconnect damaged nerves</a:t>
            </a:r>
          </a:p>
          <a:p>
            <a:r>
              <a:rPr lang="en-US" sz="1600" b="1" dirty="0" smtClean="0"/>
              <a:t>Nerve transfer</a:t>
            </a:r>
            <a:r>
              <a:rPr lang="en-US" sz="1600" dirty="0" smtClean="0"/>
              <a:t> — sewing an adjacent, functioning nerve or part of a nerve into a nonfunctioning nerve in an attempt to restore function in a paralyzed muscle</a:t>
            </a:r>
          </a:p>
          <a:p>
            <a:r>
              <a:rPr lang="en-US" sz="1600" b="1" dirty="0" smtClean="0"/>
              <a:t>Free muscle transfer</a:t>
            </a:r>
            <a:r>
              <a:rPr lang="en-US" sz="1600" dirty="0" smtClean="0"/>
              <a:t> — transferring healthy muscles and nerves from the leg to the injured area to restore function to the arm</a:t>
            </a:r>
          </a:p>
          <a:p>
            <a:r>
              <a:rPr lang="en-US" sz="1600" b="1" dirty="0" smtClean="0"/>
              <a:t>Tendon transfer </a:t>
            </a:r>
            <a:r>
              <a:rPr lang="en-US" sz="1600" dirty="0" smtClean="0"/>
              <a:t>— shifting a functioning tendon to a new location to restore function</a:t>
            </a:r>
          </a:p>
          <a:p>
            <a:endParaRPr lang="cs-CZ" sz="2000" dirty="0"/>
          </a:p>
        </p:txBody>
      </p:sp>
      <p:pic>
        <p:nvPicPr>
          <p:cNvPr id="161796" name="Picture 4" descr="Illustration of arm showing transfer of gracilis muscle from the thigh to connect the shoulder and the elbow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455" y="3501008"/>
            <a:ext cx="2145386" cy="2933328"/>
          </a:xfrm>
          <a:prstGeom prst="rect">
            <a:avLst/>
          </a:prstGeom>
          <a:noFill/>
        </p:spPr>
      </p:pic>
      <p:pic>
        <p:nvPicPr>
          <p:cNvPr id="161798" name="Picture 6" descr="Illustration of arm and biceps muscle showing transfer of ulnar nerve to serve the the musc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5024"/>
            <a:ext cx="3528392" cy="2823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err="1" smtClean="0"/>
              <a:t>Radial</a:t>
            </a:r>
            <a:r>
              <a:rPr lang="cs-CZ" dirty="0" smtClean="0"/>
              <a:t> nerve </a:t>
            </a:r>
            <a:r>
              <a:rPr lang="cs-CZ" dirty="0" err="1" smtClean="0"/>
              <a:t>injury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open/</a:t>
            </a:r>
            <a:r>
              <a:rPr lang="cs-CZ" dirty="0" err="1" smtClean="0"/>
              <a:t>close</a:t>
            </a:r>
            <a:r>
              <a:rPr lang="cs-CZ" dirty="0" smtClean="0"/>
              <a:t>, </a:t>
            </a:r>
            <a:r>
              <a:rPr lang="cs-CZ" dirty="0" err="1" smtClean="0"/>
              <a:t>humeral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/>
          </a:p>
        </p:txBody>
      </p:sp>
      <p:pic>
        <p:nvPicPr>
          <p:cNvPr id="163842" name="Picture 2" descr="http://2.bp.blogspot.com/-Q1N79_vWtM4/T0_zU3lZxWI/AAAAAAAAASI/e5JizC1NFks/s1600/radial_nerve_palsy.jpg"/>
          <p:cNvPicPr>
            <a:picLocks noChangeAspect="1" noChangeArrowheads="1"/>
          </p:cNvPicPr>
          <p:nvPr/>
        </p:nvPicPr>
        <p:blipFill>
          <a:blip r:embed="rId2" cstate="print"/>
          <a:srcRect b="13725"/>
          <a:stretch>
            <a:fillRect/>
          </a:stretch>
        </p:blipFill>
        <p:spPr bwMode="auto">
          <a:xfrm>
            <a:off x="467544" y="1916832"/>
            <a:ext cx="3004697" cy="2592288"/>
          </a:xfrm>
          <a:prstGeom prst="rect">
            <a:avLst/>
          </a:prstGeom>
          <a:noFill/>
        </p:spPr>
      </p:pic>
      <p:pic>
        <p:nvPicPr>
          <p:cNvPr id="163844" name="Picture 4" descr="http://www.benik.com/images/adults/w-711_dorsal.jpg"/>
          <p:cNvPicPr>
            <a:picLocks noChangeAspect="1" noChangeArrowheads="1"/>
          </p:cNvPicPr>
          <p:nvPr/>
        </p:nvPicPr>
        <p:blipFill>
          <a:blip r:embed="rId3" cstate="print"/>
          <a:srcRect t="17010" b="18731"/>
          <a:stretch>
            <a:fillRect/>
          </a:stretch>
        </p:blipFill>
        <p:spPr bwMode="auto">
          <a:xfrm>
            <a:off x="683568" y="4653136"/>
            <a:ext cx="2743980" cy="1763257"/>
          </a:xfrm>
          <a:prstGeom prst="rect">
            <a:avLst/>
          </a:prstGeom>
          <a:noFill/>
        </p:spPr>
      </p:pic>
      <p:pic>
        <p:nvPicPr>
          <p:cNvPr id="163846" name="Picture 6" descr="Arm Tendon Transfers exhibit preview"/>
          <p:cNvPicPr>
            <a:picLocks noChangeAspect="1" noChangeArrowheads="1"/>
          </p:cNvPicPr>
          <p:nvPr/>
        </p:nvPicPr>
        <p:blipFill>
          <a:blip r:embed="rId4" cstate="print"/>
          <a:srcRect t="11014"/>
          <a:stretch>
            <a:fillRect/>
          </a:stretch>
        </p:blipFill>
        <p:spPr bwMode="auto">
          <a:xfrm>
            <a:off x="3563888" y="2564904"/>
            <a:ext cx="5232677" cy="3490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15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2271\Desktop\19a62d5a_15cf0d334be__8000_00000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63723" cy="63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2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</a:rPr>
              <a:t>Mozková kontuze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vzniká nejčastěji kontaktním mechanismem, ať už přímo pod místem nárazu nebo ve vzdálené oblasti (</a:t>
            </a:r>
            <a:r>
              <a:rPr lang="cs-CZ" sz="2400" dirty="0" err="1"/>
              <a:t>contre</a:t>
            </a:r>
            <a:r>
              <a:rPr lang="cs-CZ" sz="2400" dirty="0"/>
              <a:t> </a:t>
            </a:r>
            <a:r>
              <a:rPr lang="cs-CZ" sz="2400" dirty="0" err="1"/>
              <a:t>coup</a:t>
            </a:r>
            <a:r>
              <a:rPr lang="cs-CZ" sz="2400" dirty="0"/>
              <a:t>). V praxi existuje plynulý přechod v traumatický </a:t>
            </a:r>
            <a:r>
              <a:rPr lang="cs-CZ" sz="2400" dirty="0" err="1"/>
              <a:t>intracerebrální</a:t>
            </a:r>
            <a:r>
              <a:rPr lang="cs-CZ" sz="2400" dirty="0"/>
              <a:t> hematom. Většinou se řídíme množstvím krve a homogenitou léze na CT vyšetření.</a:t>
            </a:r>
          </a:p>
          <a:p>
            <a:r>
              <a:rPr lang="cs-CZ" sz="2400" dirty="0"/>
              <a:t>Mezi primární fokální léze je nutno zařadit také </a:t>
            </a:r>
            <a:r>
              <a:rPr lang="cs-CZ" sz="2400" b="1" dirty="0">
                <a:solidFill>
                  <a:srgbClr val="FF0000"/>
                </a:solidFill>
              </a:rPr>
              <a:t>traumatické subarachnoidální krvácení</a:t>
            </a:r>
            <a:r>
              <a:rPr lang="cs-CZ" sz="2400" dirty="0"/>
              <a:t>, které je spojeno s 39% mortalitou. Příčinou závažné prognózy je sekundární efekt tohoto typu krvácení prostřednictvím cévních spasmů a následné mozkové ischemie nebo vznik akutního </a:t>
            </a:r>
            <a:r>
              <a:rPr lang="cs-CZ" sz="2400" dirty="0" err="1"/>
              <a:t>hyporesorbčního</a:t>
            </a:r>
            <a:r>
              <a:rPr lang="cs-CZ" sz="2400" dirty="0"/>
              <a:t> hydrocefalu</a:t>
            </a:r>
          </a:p>
        </p:txBody>
      </p:sp>
    </p:spTree>
    <p:extLst>
      <p:ext uri="{BB962C8B-B14F-4D97-AF65-F5344CB8AC3E}">
        <p14:creationId xmlns:p14="http://schemas.microsoft.com/office/powerpoint/2010/main" val="16794089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cs-CZ" dirty="0" smtClean="0"/>
              <a:t>…a </a:t>
            </a:r>
            <a:r>
              <a:rPr lang="cs-CZ" dirty="0" err="1" smtClean="0"/>
              <a:t>šmitec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2271\Desktop\broken-leg-told-the-doctor-best-demotivational-po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11" y="655518"/>
            <a:ext cx="5328592" cy="620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2271\Desktop\fcf3788e2c09b6ca60c4be9d2ae359_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7"/>
            <a:ext cx="6851105" cy="68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1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2271\Desktop\1200px-Contrecoup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48" y="-305104"/>
            <a:ext cx="6193868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31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3667</Words>
  <Application>Microsoft Office PowerPoint</Application>
  <PresentationFormat>Předvádění na obrazovce (4:3)</PresentationFormat>
  <Paragraphs>245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8" baseType="lpstr">
      <vt:lpstr>Book Antiqua</vt:lpstr>
      <vt:lpstr>Lucida Sans</vt:lpstr>
      <vt:lpstr>Symbol</vt:lpstr>
      <vt:lpstr>Tahoma</vt:lpstr>
      <vt:lpstr>Wingdings</vt:lpstr>
      <vt:lpstr>Wingdings 2</vt:lpstr>
      <vt:lpstr>Wingdings 3</vt:lpstr>
      <vt:lpstr>Apex</vt:lpstr>
      <vt:lpstr>Neurochirurgie</vt:lpstr>
      <vt:lpstr>Co je neurochirurgie?</vt:lpstr>
      <vt:lpstr>Epidemiologie poranění mozku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 jakých pacientů nehrozí kontuze mozku?</vt:lpstr>
      <vt:lpstr>Prezentace aplikace PowerPoint</vt:lpstr>
      <vt:lpstr>Prezentace aplikace PowerPoint</vt:lpstr>
      <vt:lpstr>Sekundární poranění</vt:lpstr>
      <vt:lpstr>Diagnostika nitrolebního poranění</vt:lpstr>
      <vt:lpstr>Anamnéza</vt:lpstr>
      <vt:lpstr>Klinické vyšetření</vt:lpstr>
      <vt:lpstr>Prezentace aplikace PowerPoint</vt:lpstr>
      <vt:lpstr>Prezentace aplikace PowerPoint</vt:lpstr>
      <vt:lpstr>Pomocné vyšetřovací metody</vt:lpstr>
      <vt:lpstr>Prezentace aplikace PowerPoint</vt:lpstr>
      <vt:lpstr>Prezentace aplikace PowerPoint</vt:lpstr>
      <vt:lpstr>Prezentace aplikace PowerPoint</vt:lpstr>
      <vt:lpstr>Která odbornost může identifikovat zvýš. ICP?</vt:lpstr>
      <vt:lpstr>Prezentace aplikace PowerPoint</vt:lpstr>
      <vt:lpstr>Prezentace aplikace PowerPoint</vt:lpstr>
      <vt:lpstr>Prezentace aplikace PowerPoint</vt:lpstr>
      <vt:lpstr>Fraktury kalvy</vt:lpstr>
      <vt:lpstr>  </vt:lpstr>
      <vt:lpstr>Prezentace aplikace PowerPoint</vt:lpstr>
      <vt:lpstr>Fraktury baze lební</vt:lpstr>
      <vt:lpstr>Prezentace aplikace PowerPoint</vt:lpstr>
      <vt:lpstr>Epidurální hematom</vt:lpstr>
      <vt:lpstr>Prezentace aplikace PowerPoint</vt:lpstr>
      <vt:lpstr>Prezentace aplikace PowerPoint</vt:lpstr>
      <vt:lpstr>Rozdíl mezi SDH a EDH?</vt:lpstr>
      <vt:lpstr>Prezentace aplikace PowerPoint</vt:lpstr>
      <vt:lpstr>Prezentace aplikace PowerPoint</vt:lpstr>
      <vt:lpstr>Prezentace aplikace PowerPoint</vt:lpstr>
      <vt:lpstr>Prezentace aplikace PowerPoint</vt:lpstr>
      <vt:lpstr>Subdurální hematom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Kontuze a traumatický intracerebrální hematom</vt:lpstr>
      <vt:lpstr>Prezentace aplikace PowerPoint</vt:lpstr>
      <vt:lpstr>Perforující poranění</vt:lpstr>
      <vt:lpstr>Prezentace aplikace PowerPoint</vt:lpstr>
      <vt:lpstr>Prezentace aplikace PowerPoint</vt:lpstr>
      <vt:lpstr>Prezentace aplikace PowerPoint</vt:lpstr>
      <vt:lpstr>Prezentace aplikace PowerPoint</vt:lpstr>
      <vt:lpstr>Péče o pacienta s onemocněním CNS</vt:lpstr>
      <vt:lpstr>Prezentace aplikace PowerPoint</vt:lpstr>
      <vt:lpstr>Tumory CNS</vt:lpstr>
      <vt:lpstr>Nádory CNS</vt:lpstr>
      <vt:lpstr>Nádory CNS</vt:lpstr>
      <vt:lpstr>Prezentace aplikace PowerPoint</vt:lpstr>
      <vt:lpstr>Nádory CNS - diagnostika</vt:lpstr>
      <vt:lpstr>Nádory CNS – patol. typizace</vt:lpstr>
      <vt:lpstr>Nádory CNS - terapie</vt:lpstr>
      <vt:lpstr>Nádory CNS – radioterapie a radiochirurgie,chemoterapie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…a šmitec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Neurosurgery</dc:title>
  <dc:creator>Kubenstein</dc:creator>
  <cp:lastModifiedBy>Smékal Pavel</cp:lastModifiedBy>
  <cp:revision>11</cp:revision>
  <dcterms:created xsi:type="dcterms:W3CDTF">2019-12-18T19:09:20Z</dcterms:created>
  <dcterms:modified xsi:type="dcterms:W3CDTF">2021-01-19T12:15:19Z</dcterms:modified>
</cp:coreProperties>
</file>