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7" r:id="rId2"/>
    <p:sldId id="275" r:id="rId3"/>
    <p:sldId id="262" r:id="rId4"/>
    <p:sldId id="265" r:id="rId5"/>
    <p:sldId id="266" r:id="rId6"/>
    <p:sldId id="267" r:id="rId7"/>
    <p:sldId id="268" r:id="rId8"/>
    <p:sldId id="260" r:id="rId9"/>
    <p:sldId id="261" r:id="rId10"/>
    <p:sldId id="263" r:id="rId11"/>
    <p:sldId id="264" r:id="rId12"/>
    <p:sldId id="258" r:id="rId13"/>
    <p:sldId id="259" r:id="rId14"/>
    <p:sldId id="256" r:id="rId15"/>
    <p:sldId id="269" r:id="rId16"/>
    <p:sldId id="270" r:id="rId17"/>
    <p:sldId id="276" r:id="rId18"/>
    <p:sldId id="271" r:id="rId19"/>
    <p:sldId id="272" r:id="rId20"/>
    <p:sldId id="277" r:id="rId21"/>
    <p:sldId id="273" r:id="rId22"/>
    <p:sldId id="278" r:id="rId23"/>
    <p:sldId id="274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343390-E619-E70E-980F-14438B596FA9}" v="5" dt="2023-12-07T13:47:54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142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A25D5DDF-6A58-24FD-0180-F4443F2ECBAD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cs-CZ" noProof="0"/>
              <a:t>Klepnutím lze upravit styl předlohy nadpisů.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B7F827E3-47CF-E90B-7BCF-83CD6EB2A656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cs-CZ" noProof="0"/>
              <a:t>Klepnutím lze upravit styl předlohy podnadpisů.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7BDEF5F9-F80F-3C6A-1C93-7BE036F3506B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93B9EF7D-E252-89E8-0573-105C80427B5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D71637CD-28A8-1C1D-E47A-9CD453C492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D99A7A3-9715-4956-9C7C-B55BE4DF85B9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78B5B6-9A1C-2386-DC23-C4E7060FB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566EE14-DA42-6277-67E5-8E852F6693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4C2C56-4ACD-2C62-B3BA-261F58AD1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BCF769-7E3D-046F-BCD5-6CCCB656B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9CEE5C-AC2F-3209-21BD-3CE9405CA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C18039-5DD3-4497-8EC7-9A715E2CDCB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65475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03739209-9414-6A47-38FA-5EF36E3752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1E4FE90A-8575-1B1C-C7C5-DC823DCA0D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C7EA031-987E-001E-F279-F6CC35692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598F220-7527-26E5-26A2-4CC31743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22EC603-F52C-8AAC-DDF7-DFD629531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4059B-43AC-4C04-AD77-71A5B1BA074A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57504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Nadpis a 4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E867809-A7D0-9F9A-D71F-1C604BB9DCE4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B77D19F-7DC6-BC36-0863-CBA72B4760B5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5BC0B9-D527-586D-5776-FBD63AD4590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4E49F9-48A3-ED52-D347-D76D11FFD39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CD21837-3FCE-81CA-9249-ECBA3720AD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04730A67-5A68-0711-CB7A-8EB736AB73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7812DD52-9AF8-4EA4-A05A-728F08683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57720E1-0EFC-C274-B666-DBE258A8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6A1B89D-FC44-475F-BA52-5AA1872FEE6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5096435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Nadpis, 1 velký a 2 malé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069ABB-58BD-2D22-1936-3D9B11F8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1EFD60A-7549-9595-EC1B-44D1146D23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0877BA8-6059-5526-7503-31931E47C80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CD276F-DCF0-ECE5-B807-44982BEEFCB7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F33BACF6-2599-EE18-B60F-F68F816C46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8CEF98CE-B9E8-D14F-F1A0-ED1DF0964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C63A93B9-EB91-25E4-5F37-AC5A00927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558A8D7-A0E4-429D-9427-D0953AB37596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2966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1F29AB-971F-C630-62EF-500E28BB6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27FD957-0906-91AB-A8C5-CC74CFA8AAF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CBBE42C-A46F-718A-D653-888E2CD542FB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E296925-AA17-C867-A848-A78A8C28EB85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datum 5">
            <a:extLst>
              <a:ext uri="{FF2B5EF4-FFF2-40B4-BE49-F238E27FC236}">
                <a16:creationId xmlns:a16="http://schemas.microsoft.com/office/drawing/2014/main" id="{92C30E9D-7F15-7C86-7D19-1D9D5641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zápatí 6">
            <a:extLst>
              <a:ext uri="{FF2B5EF4-FFF2-40B4-BE49-F238E27FC236}">
                <a16:creationId xmlns:a16="http://schemas.microsoft.com/office/drawing/2014/main" id="{AB352D98-552D-253F-BBA2-00F6705C3B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číslo snímku 7">
            <a:extLst>
              <a:ext uri="{FF2B5EF4-FFF2-40B4-BE49-F238E27FC236}">
                <a16:creationId xmlns:a16="http://schemas.microsoft.com/office/drawing/2014/main" id="{18643E35-C2C3-24CC-F430-A7F496B9B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7AC8E8A-3E0D-47B0-AC2C-150B3BE15D8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5186328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21D61A-EC9D-3DF4-BC8E-474EBC24A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2B2AC8A-7F9A-0DFC-A95A-89108FE40F78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FB0CE5DF-B2AC-B710-7A8D-1F5AD9E046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4114800"/>
            <a:ext cx="8229600" cy="19812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567E808-A924-3A79-AF22-54ABE2C049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BB65A86-567A-B301-BABF-B117B2FD4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477416B-5FE0-A007-364A-C041F3831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FF2F5F5-03EB-4C45-BC07-9D7962CC272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0180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642DAF-1502-309A-0A2B-D210051D4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107FCC7-8A79-76E6-DDA7-CFA8A1155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E3CCDB-C487-4745-B545-AEB70CF9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004E4C5-235E-60EE-D729-347D5299A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05F173E-A753-90DB-495D-314746FB2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28BC8-CC0E-4772-A620-B738774C7C3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14852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562ABB3-5F70-8451-9936-9235282ACC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C7670B3-3E6A-1F57-E39B-EAE4055C4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9CD9FA-90E3-35FB-CED3-11DFAB51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095541-929B-4AEC-6970-D64FA08B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7E292FB-59DF-3FB5-A934-0EE30031D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E6EDF4-A3A1-4D20-8710-A58B318CBE5D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494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6C130A-BF97-1819-272E-30CC33B426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69F01E-1EB6-19AE-42F8-37EDE057CC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8B16AE3-605A-ECF5-9E7C-0562026FF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7C43180-321F-923E-4928-58A29D0AD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B669EA1-929F-1054-655C-8842664BC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6AE1627-1D5A-B8E6-8FD1-73B00B273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5E8A3B-8A11-4EBA-B89F-6EE2316171E3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854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56B203-1935-5194-DA35-052A63D6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4574C8E-765E-7EC8-4107-2689C7631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AEA8BE6-442D-24AA-0116-C9F045A4C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03B935D-E353-CCFC-E071-F17008BA0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C827A10-2B6B-DFD9-0B15-173E909B16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766E140F-4FDE-B61E-AB7E-70E274B7F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C9DE2983-F367-C041-DB70-22F165C5C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89079A8-AE8D-3E68-2F7E-FFFB40A63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6E694-3301-4A04-A258-F54410949B9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11618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5DD2F3-66EA-6DD1-0020-E3414A60E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33F9FFE-1E74-BAA9-4EAC-819ED5504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288693-22A7-725D-C41B-79F551B99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DD322A6-175E-0B8D-8A51-9A34928A3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1133FF-0A83-41F8-AC15-BAA4DB1118D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381860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E96ED748-2424-A76D-C9BA-8A95DDC1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53D41A91-AF2F-527C-428E-2D1735B74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79A7F06B-9F82-0789-649B-3585DF394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34A44F-B14C-4223-80C7-DBDD727B6D64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308151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1A1441-3CDC-676F-0D66-46404B6099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C41ED57-0669-4E1D-6047-1FB9EBB704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1D28958-32C4-E600-5515-C872E406A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E2B3A47-D842-3249-D005-68BD5FF4E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BA33F38-4304-5B2B-4FEF-76651ACB0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C523343B-FCEC-7F78-AE0B-9081864F4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8FDD85-79FA-4558-A78C-1541BCFFF0C8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21852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EA231D4-AAC5-10D1-B0DC-1BB5FB8305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C8356C9-2AB4-DE3B-EDEE-EE1F287720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AA437E2-FBDA-1440-D489-B4229FDC6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B2530F-E80F-7F8D-E265-D247A480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925F356-E7A9-073F-048C-372388113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BA58D7C-B987-C4E3-2E2B-C02E2936A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811975-E1AF-476E-8C8C-E5414F82686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991695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AF913DE-8A57-98A3-9EE3-1534A1402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 předlohy nadpisů.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7BD17EB4-1F82-65E1-D330-ECA0D121C0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Klepnutím lze upravit styly předlohy textu.</a:t>
            </a:r>
          </a:p>
          <a:p>
            <a:pPr lvl="1"/>
            <a:r>
              <a:rPr lang="en-US" altLang="cs-CZ"/>
              <a:t>Druhá úroveň</a:t>
            </a:r>
          </a:p>
          <a:p>
            <a:pPr lvl="2"/>
            <a:r>
              <a:rPr lang="en-US" altLang="cs-CZ"/>
              <a:t>Třetí úroveň</a:t>
            </a:r>
          </a:p>
          <a:p>
            <a:pPr lvl="3"/>
            <a:r>
              <a:rPr lang="en-US" altLang="cs-CZ"/>
              <a:t>Čtvrtá úroveň</a:t>
            </a:r>
          </a:p>
          <a:p>
            <a:pPr lvl="4"/>
            <a:r>
              <a:rPr lang="en-US" altLang="cs-CZ"/>
              <a:t>Pátá úroveň</a:t>
            </a:r>
          </a:p>
        </p:txBody>
      </p:sp>
      <p:sp>
        <p:nvSpPr>
          <p:cNvPr id="51204" name="Rectangle 4">
            <a:extLst>
              <a:ext uri="{FF2B5EF4-FFF2-40B4-BE49-F238E27FC236}">
                <a16:creationId xmlns:a16="http://schemas.microsoft.com/office/drawing/2014/main" id="{DA048019-597D-C738-B9D0-7C65FC9B13E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5" name="Rectangle 5">
            <a:extLst>
              <a:ext uri="{FF2B5EF4-FFF2-40B4-BE49-F238E27FC236}">
                <a16:creationId xmlns:a16="http://schemas.microsoft.com/office/drawing/2014/main" id="{C886320E-C326-AE08-B3F0-019372C53CB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endParaRPr lang="en-US" altLang="cs-CZ"/>
          </a:p>
        </p:txBody>
      </p:sp>
      <p:sp>
        <p:nvSpPr>
          <p:cNvPr id="51206" name="Rectangle 6">
            <a:extLst>
              <a:ext uri="{FF2B5EF4-FFF2-40B4-BE49-F238E27FC236}">
                <a16:creationId xmlns:a16="http://schemas.microsoft.com/office/drawing/2014/main" id="{06050A25-A9D3-68D3-7344-B57F3026D0F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6F761FE6-10FF-44E3-9F44-25A98D44EECB}" type="slidenum">
              <a:rPr lang="en-US" altLang="cs-CZ"/>
              <a:pPr/>
              <a:t>‹#›</a:t>
            </a:fld>
            <a:endParaRPr lang="en-US" altLang="cs-CZ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anose="020B060403050404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B02ED59B-A790-0D8D-9E88-9F25F856B4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8413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088C8545-B3FD-A407-15A7-CAE227C65A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121400"/>
          </a:xfrm>
        </p:spPr>
        <p:txBody>
          <a:bodyPr/>
          <a:lstStyle/>
          <a:p>
            <a:pPr algn="ctr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b="1"/>
              <a:t>Obvazy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Přikládání obvazů je lékařský výkon, kterým sledujeme krytí nebo znehybnění určité části těla. Obvaz musí respektovat základní fyziologické předpoklady, nesmí se posunovat,  nesmí tlačit, měl splňovat určité estetické kritéria.</a:t>
            </a:r>
          </a:p>
          <a:p>
            <a:pPr>
              <a:buClr>
                <a:schemeClr val="tx1"/>
              </a:buClr>
            </a:pPr>
            <a:r>
              <a:rPr lang="cs-CZ" altLang="cs-CZ" sz="2000" b="1"/>
              <a:t>Delění obvazů je z několik hledisek</a:t>
            </a:r>
          </a:p>
          <a:p>
            <a:pPr>
              <a:buClr>
                <a:schemeClr val="tx1"/>
              </a:buClr>
            </a:pPr>
            <a:r>
              <a:rPr lang="cs-CZ" altLang="cs-CZ" sz="2000"/>
              <a:t>Podle funkce: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Krycí - překrývají ranné plochy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Imobilizační – znehybňují určitou část těla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Podpůrné – zamezují pohyblivost části těla některým směrem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Extenční – jsou kombinací tahu a částečného znehybnění.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Korekční – působí tlakem nebo tahem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Fixační – připevňují obvazový materiál k povrchu těla</a:t>
            </a:r>
          </a:p>
          <a:p>
            <a:pPr>
              <a:buClr>
                <a:schemeClr val="tx1"/>
              </a:buClr>
              <a:buFontTx/>
              <a:buChar char="•"/>
            </a:pPr>
            <a:r>
              <a:rPr lang="cs-CZ" altLang="cs-CZ" sz="2000"/>
              <a:t>Podle použitého materiálu 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cs-CZ" altLang="cs-CZ" sz="2000"/>
              <a:t>Šátkové, obvinadlové, obvazy z hadicových obvinadel, dlahy a dlahové obvazy, obvazy z tuhnoucích hmot.</a:t>
            </a:r>
            <a:endParaRPr lang="en-US" altLang="cs-CZ" sz="20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B647919E-439F-52AF-8EAE-420A112538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2413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2B43517F-33FD-20E5-73E5-9DF775F8DF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altLang="cs-CZ"/>
              <a:t>Obvazy z tuhnoucích hmot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Prvé zmínky pocházejí z dob Peršanů a perských válek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Znovuobjevení – vojenský lékaři Pirogov a Mathijsen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altLang="cs-CZ" sz="2000"/>
              <a:t>Využívali na výrobu gázový obvaz a sádrový prášek</a:t>
            </a:r>
          </a:p>
          <a:p>
            <a:pPr>
              <a:buClr>
                <a:schemeClr val="tx1"/>
              </a:buClr>
              <a:buFontTx/>
              <a:buNone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Indikace: 	hojení zánětu měkkých tkání a defektů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podpora vnitřní fixaci při instabilní fixaci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klasická léčba zlomenin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léčba po rekonstrukčních operacích kl. pouzder, vazů,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šlach, nervů,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vyrovnávaní končetin a malformací páteře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při zhotovování pozitivních a negativních odlitků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			dočasná imobilizace při první pomoci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en-US" altLang="cs-CZ"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14C3C01-EE67-F38F-B57F-1978CA5EAB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57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610F6DF-968E-4CBA-141F-3A1426F229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cs-CZ"/>
              <a:t>Obvazy z tuhnoucích hmot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Rizika dlouhodobé imobilizace – trombóza, omezení pohyblivosti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(Volkmanova kontraktura, Sudeckův syndrom),nekroza měkkých tkání,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útlak šlachy, nervu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Principy fixace: 	znehybnění kloubu pod a nad zlomeninou (střed. post)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zesílení v místech tlaku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používáme techniku podlož./nepodlož. obvazu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Druhy obvazů :	sádrové obvazy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obvazy z tuhnoucích plastů ( lehčí, prodyšnější)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termocast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léčba dle Sarmienta – </a:t>
            </a:r>
            <a:r>
              <a:rPr lang="cs-CZ" altLang="cs-CZ" sz="2000" i="1"/>
              <a:t>arteriální, venózní, lymfatický sytém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Mají významnou roli při hojení zlomenin. Při imobilizaci dochází k jejich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dysfunkci. Funkční léčba umožňuje limitovaný pohyb při hojení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zlomeniny a tým napomáha hojení 			</a:t>
            </a:r>
            <a:endParaRPr lang="en-US" altLang="cs-CZ" sz="2000" i="1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>
            <a:extLst>
              <a:ext uri="{FF2B5EF4-FFF2-40B4-BE49-F238E27FC236}">
                <a16:creationId xmlns:a16="http://schemas.microsoft.com/office/drawing/2014/main" id="{79D32FF9-4755-DF68-CB24-6BC5F00A84AE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647FE020-BB17-EC81-3D92-A123D99BC15E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5200" y="1981200"/>
            <a:ext cx="317500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0" name="Picture 10">
            <a:extLst>
              <a:ext uri="{FF2B5EF4-FFF2-40B4-BE49-F238E27FC236}">
                <a16:creationId xmlns:a16="http://schemas.microsoft.com/office/drawing/2014/main" id="{B1C3540A-1A26-D873-4AF1-F16BDDC3311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981200"/>
            <a:ext cx="33432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1" name="Picture 11">
            <a:extLst>
              <a:ext uri="{FF2B5EF4-FFF2-40B4-BE49-F238E27FC236}">
                <a16:creationId xmlns:a16="http://schemas.microsoft.com/office/drawing/2014/main" id="{383D9DC2-2902-D4F9-A034-7DE4AF26C8A3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5838" y="4106863"/>
            <a:ext cx="3154362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32" name="Picture 12">
            <a:extLst>
              <a:ext uri="{FF2B5EF4-FFF2-40B4-BE49-F238E27FC236}">
                <a16:creationId xmlns:a16="http://schemas.microsoft.com/office/drawing/2014/main" id="{E189CA56-4820-5C19-C0F6-F2DF8A351EC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4106863"/>
            <a:ext cx="338455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4">
            <a:extLst>
              <a:ext uri="{FF2B5EF4-FFF2-40B4-BE49-F238E27FC236}">
                <a16:creationId xmlns:a16="http://schemas.microsoft.com/office/drawing/2014/main" id="{C29A94CC-8443-C627-377F-DAF65732D38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847725"/>
          </a:xfrm>
        </p:spPr>
        <p:txBody>
          <a:bodyPr/>
          <a:lstStyle/>
          <a:p>
            <a:r>
              <a:rPr lang="cs-CZ" altLang="cs-CZ" sz="4000" b="1"/>
              <a:t>Tuhé obvazové techniky</a:t>
            </a:r>
            <a:endParaRPr lang="en-US" altLang="cs-CZ" sz="4000" b="1"/>
          </a:p>
        </p:txBody>
      </p:sp>
      <p:sp>
        <p:nvSpPr>
          <p:cNvPr id="8200" name="Rectangle 8">
            <a:extLst>
              <a:ext uri="{FF2B5EF4-FFF2-40B4-BE49-F238E27FC236}">
                <a16:creationId xmlns:a16="http://schemas.microsoft.com/office/drawing/2014/main" id="{DA750922-BC15-4C51-E423-B8EC363B918F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endParaRPr lang="cs-CZ" altLang="cs-CZ" sz="2400"/>
          </a:p>
        </p:txBody>
      </p:sp>
      <p:pic>
        <p:nvPicPr>
          <p:cNvPr id="8201" name="Picture 9">
            <a:extLst>
              <a:ext uri="{FF2B5EF4-FFF2-40B4-BE49-F238E27FC236}">
                <a16:creationId xmlns:a16="http://schemas.microsoft.com/office/drawing/2014/main" id="{B3AC9B25-9F10-5323-A811-1353F2160BE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2813" y="1981200"/>
            <a:ext cx="3443287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2" name="Picture 10">
            <a:extLst>
              <a:ext uri="{FF2B5EF4-FFF2-40B4-BE49-F238E27FC236}">
                <a16:creationId xmlns:a16="http://schemas.microsoft.com/office/drawing/2014/main" id="{05C3B05E-7A55-EB73-C295-C2706BC85655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981200"/>
            <a:ext cx="3529012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3" name="Picture 11">
            <a:extLst>
              <a:ext uri="{FF2B5EF4-FFF2-40B4-BE49-F238E27FC236}">
                <a16:creationId xmlns:a16="http://schemas.microsoft.com/office/drawing/2014/main" id="{F1042EF1-F1EC-DADF-EA4F-EE3E50126B69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32138" y="4102100"/>
            <a:ext cx="3168650" cy="19891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>
            <a:extLst>
              <a:ext uri="{FF2B5EF4-FFF2-40B4-BE49-F238E27FC236}">
                <a16:creationId xmlns:a16="http://schemas.microsoft.com/office/drawing/2014/main" id="{CCF13E6E-6BC3-04DC-02E8-ECB64AE2C9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BE39F9E-FB70-5F19-0F1E-BC329C0EF8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692150"/>
            <a:ext cx="8229600" cy="4929188"/>
          </a:xfrm>
        </p:spPr>
        <p:txBody>
          <a:bodyPr/>
          <a:lstStyle/>
          <a:p>
            <a:r>
              <a:rPr lang="cs-CZ" altLang="cs-CZ" sz="2000" b="1"/>
              <a:t>Epitéza – </a:t>
            </a:r>
            <a:r>
              <a:rPr lang="cs-CZ" altLang="cs-CZ" sz="2000"/>
              <a:t>druh náhrady určité části těla, která má pouze kosmetický význam, na rozdíl od protézy která představuje náhradu i funkční</a:t>
            </a:r>
          </a:p>
          <a:p>
            <a:endParaRPr lang="cs-CZ" altLang="cs-CZ" sz="2000"/>
          </a:p>
          <a:p>
            <a:r>
              <a:rPr lang="cs-CZ" altLang="cs-CZ" sz="2000" b="1"/>
              <a:t>Protéza – </a:t>
            </a:r>
            <a:r>
              <a:rPr lang="cs-CZ" altLang="cs-CZ" sz="2000"/>
              <a:t>umělá náhrada části těla ( končetiny, chrupu…), která plní plně nebo částečně funkci chybějícího orgánu.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cs-CZ" sz="2000" b="1"/>
              <a:t>     (řec. Prothesis – nástavec)</a:t>
            </a:r>
          </a:p>
          <a:p>
            <a:pPr>
              <a:buClr>
                <a:schemeClr val="tx1"/>
              </a:buClr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/>
              <a:t>Ortéza – </a:t>
            </a:r>
            <a:r>
              <a:rPr lang="cs-CZ" altLang="cs-CZ" sz="2000"/>
              <a:t>ortopedická pomůcka udržující vzájemně pohyblivé části těla v pevné poloze (dlaha, korzet)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     (řec. Orthos – rovný, thesis – položení)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 b="1"/>
          </a:p>
          <a:p>
            <a:pPr>
              <a:buClr>
                <a:schemeClr val="tx1"/>
              </a:buClr>
            </a:pPr>
            <a:r>
              <a:rPr lang="cs-CZ" altLang="cs-CZ" sz="2000" b="1" i="1"/>
              <a:t>Ortéza (v užším smyslu)</a:t>
            </a:r>
            <a:r>
              <a:rPr lang="cs-CZ" altLang="cs-CZ" sz="2000" i="1"/>
              <a:t> - zevně aplikovaná pomůcka, kterou používáme k ovlivnění morfologických nebo funkčních poruch nervového, svalového nebo skeletálního systému</a:t>
            </a:r>
            <a:endParaRPr lang="en-US" altLang="cs-CZ" sz="2000" b="1" i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11" name="Rectangle 11">
            <a:extLst>
              <a:ext uri="{FF2B5EF4-FFF2-40B4-BE49-F238E27FC236}">
                <a16:creationId xmlns:a16="http://schemas.microsoft.com/office/drawing/2014/main" id="{C29FB157-B30B-3C36-09CC-52A30EFAFF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01650"/>
          </a:xfrm>
        </p:spPr>
        <p:txBody>
          <a:bodyPr/>
          <a:lstStyle/>
          <a:p>
            <a:r>
              <a:rPr lang="cs-CZ" altLang="cs-CZ" sz="4000" dirty="0"/>
              <a:t>Protézy - </a:t>
            </a:r>
            <a:r>
              <a:rPr lang="cs-CZ" altLang="cs-CZ" sz="4000" dirty="0" err="1"/>
              <a:t>epitézy</a:t>
            </a:r>
            <a:endParaRPr lang="en-US" altLang="cs-CZ" sz="4000" dirty="0" err="1"/>
          </a:p>
        </p:txBody>
      </p:sp>
      <p:sp>
        <p:nvSpPr>
          <p:cNvPr id="25612" name="Rectangle 12">
            <a:extLst>
              <a:ext uri="{FF2B5EF4-FFF2-40B4-BE49-F238E27FC236}">
                <a16:creationId xmlns:a16="http://schemas.microsoft.com/office/drawing/2014/main" id="{01651BCF-2D12-C15B-03D6-288817E37BB9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836613"/>
            <a:ext cx="4824412" cy="5472112"/>
          </a:xfrm>
        </p:spPr>
        <p:txBody>
          <a:bodyPr/>
          <a:lstStyle/>
          <a:p>
            <a:r>
              <a:rPr lang="cs-CZ" altLang="cs-CZ" sz="2400"/>
              <a:t>Historie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Oprotézování pahýlu bérce (mumifikovaná žena, Kazachstan -2300 p.n.l. 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Dřevěné protézy zpevněné bronzem a železem (Capri – 400 p.n.l.)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Středověk – rozvoj amputačních technik i protetických pomůcek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Vznik protetických a bandažistických firem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- konec 19 století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Ortopedická protetika – obor který léčí pacienty pomocí zevně aplikovaných protetických pomůcek jenž kompenzuji deficit, somatický,morfologický i funkční, </a:t>
            </a:r>
            <a:endParaRPr lang="en-US" altLang="cs-CZ" sz="1800"/>
          </a:p>
        </p:txBody>
      </p:sp>
      <p:pic>
        <p:nvPicPr>
          <p:cNvPr id="25619" name="Picture 19">
            <a:extLst>
              <a:ext uri="{FF2B5EF4-FFF2-40B4-BE49-F238E27FC236}">
                <a16:creationId xmlns:a16="http://schemas.microsoft.com/office/drawing/2014/main" id="{DE1D3F83-31ED-7260-9D32-1BDF59378FCE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4221163"/>
            <a:ext cx="2376488" cy="23320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5620" name="Picture 20">
            <a:extLst>
              <a:ext uri="{FF2B5EF4-FFF2-40B4-BE49-F238E27FC236}">
                <a16:creationId xmlns:a16="http://schemas.microsoft.com/office/drawing/2014/main" id="{9A3B600A-1501-2241-570F-1F836709951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41950" y="1412875"/>
            <a:ext cx="2878138" cy="23733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A1CFFF97-5BA4-3FC2-FF41-16EEB295E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5557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1E03AF2-A1AF-A509-F231-1758796D24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620713"/>
            <a:ext cx="8229600" cy="5505450"/>
          </a:xfrm>
        </p:spPr>
        <p:txBody>
          <a:bodyPr/>
          <a:lstStyle/>
          <a:p>
            <a:r>
              <a:rPr lang="cs-CZ" altLang="cs-CZ"/>
              <a:t>Protézy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Obor ortopedické protetiky který se zabývá léčbou pacientů exoprotézami (Protéza - náhrada funkční i kosmetická)-protetika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Protéza a pacient tvoří biomechanický celek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Protézy – exoskeletové a endoskeletové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každá protéza má dvě základní součásti: pahýlové lůžko   	   (komfort)a periferie protézy (mechanické vlastnosti)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Pahýlové lůžko – závěsný typ/semikontaktní/plně kontaktní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první dva typ potřebují závěsné zařízení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Protetická chodidla – pevná chodidla (mechanicky odolné materiály)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       dynamická chodidla (dokáží využít  charakteru 		         stavebního materiálu a energie k odvalu při 		         švihové  fázi kroku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Materiály – hliník, titan ocel, plasty, termoplasty, elastomery (silikony)                 </a:t>
            </a:r>
            <a:endParaRPr lang="en-US" altLang="cs-CZ" sz="20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1B53977-207E-69BF-1DBD-5547ADB235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Protézy</a:t>
            </a:r>
            <a:endParaRPr lang="en-US" altLang="cs-CZ"/>
          </a:p>
        </p:txBody>
      </p:sp>
      <p:pic>
        <p:nvPicPr>
          <p:cNvPr id="44040" name="Picture 8">
            <a:extLst>
              <a:ext uri="{FF2B5EF4-FFF2-40B4-BE49-F238E27FC236}">
                <a16:creationId xmlns:a16="http://schemas.microsoft.com/office/drawing/2014/main" id="{1E619C43-C630-3DBD-77FF-46E08DEB33F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341438"/>
            <a:ext cx="3856037" cy="47847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1" name="Picture 9">
            <a:extLst>
              <a:ext uri="{FF2B5EF4-FFF2-40B4-BE49-F238E27FC236}">
                <a16:creationId xmlns:a16="http://schemas.microsoft.com/office/drawing/2014/main" id="{3329894E-E84D-CC75-3BF9-F5D3EBE58B48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1341438"/>
            <a:ext cx="1944688" cy="2444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042" name="Picture 10">
            <a:extLst>
              <a:ext uri="{FF2B5EF4-FFF2-40B4-BE49-F238E27FC236}">
                <a16:creationId xmlns:a16="http://schemas.microsoft.com/office/drawing/2014/main" id="{6EC9FE29-21B0-C64E-948D-DA4CC45552FB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19700" y="4106863"/>
            <a:ext cx="2808288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4" name="Rectangle 14">
            <a:extLst>
              <a:ext uri="{FF2B5EF4-FFF2-40B4-BE49-F238E27FC236}">
                <a16:creationId xmlns:a16="http://schemas.microsoft.com/office/drawing/2014/main" id="{B1F7E2AD-70C4-1F33-2367-8713E6CC05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415925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BFDEE4B-5B96-0E43-5741-C8586EA182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052513"/>
            <a:ext cx="8229600" cy="2232025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Protetické kolenní klouby – při amputacích v kolením kloubu a výše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                                      jednoosé – polycentrické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Protetický kyčelní kloub – při exartikulaci v kyčli a hemipelvektomii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Protézy musí zajistit stabilitu pacienta ve fázi stojné i při chůzi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       ff a stereotyp chůze závisí od materiálu, stavby protézy,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        naložení protézy, ff. nastavení a pacienta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cs-CZ" sz="1800"/>
          </a:p>
        </p:txBody>
      </p:sp>
      <p:pic>
        <p:nvPicPr>
          <p:cNvPr id="30736" name="Picture 16">
            <a:extLst>
              <a:ext uri="{FF2B5EF4-FFF2-40B4-BE49-F238E27FC236}">
                <a16:creationId xmlns:a16="http://schemas.microsoft.com/office/drawing/2014/main" id="{0305CF53-F799-9214-04FE-F9CBE69EC7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03350" y="3357563"/>
            <a:ext cx="5400675" cy="30241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96C3D060-C365-9D3C-3BF2-0EAC8254E0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8C8753D-93FF-3C1A-9DCA-2276F31B1B1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360988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Protézy HK</a:t>
            </a:r>
            <a:r>
              <a:rPr lang="cs-CZ" altLang="cs-CZ" sz="2000"/>
              <a:t> – rozdělujeme na aktivní a pasivní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Pasivní</a:t>
            </a:r>
            <a:r>
              <a:rPr lang="cs-CZ" altLang="cs-CZ" sz="2000"/>
              <a:t> – nahrazují víceméně jen kozmetickou ff event. úchop pracovním nástavcem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i="1"/>
              <a:t>Aktivní</a:t>
            </a:r>
            <a:r>
              <a:rPr lang="cs-CZ" altLang="cs-CZ" sz="2000"/>
              <a:t> – konstrukčně vybaveny funkční schopností periferie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flexe-extenze, pronace- supinace, otevření- zavření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Protézy jsou ovládané </a:t>
            </a:r>
            <a:r>
              <a:rPr lang="cs-CZ" altLang="cs-CZ" sz="2000" u="sng"/>
              <a:t>vlastní silou</a:t>
            </a:r>
            <a:r>
              <a:rPr lang="cs-CZ" altLang="cs-CZ" sz="2000"/>
              <a:t> – tahové pákové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u="sng"/>
              <a:t>Zevní sílou</a:t>
            </a:r>
            <a:r>
              <a:rPr lang="cs-CZ" altLang="cs-CZ" sz="2000"/>
              <a:t> – hydraulické, pneumatické, elektrické a myoelektrické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V současnosti se využívají víceméně myolektrické</a:t>
            </a:r>
          </a:p>
          <a:p>
            <a:pPr>
              <a:buClr>
                <a:schemeClr val="tx1"/>
              </a:buClr>
              <a:buFontTx/>
              <a:buChar char="-"/>
            </a:pPr>
            <a:r>
              <a:rPr lang="cs-CZ" altLang="cs-CZ" sz="2000"/>
              <a:t>K iniciaci ff snímají myopotenciály, které vznikají při kontrakci, zesílený myopotenciál otevře zdroj který aktivuje elektromotor a dále funkční periferii protézy.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 u="sng"/>
              <a:t>Hybridní</a:t>
            </a:r>
            <a:r>
              <a:rPr lang="cs-CZ" altLang="cs-CZ" sz="2000"/>
              <a:t> – při amputací v paži. Ovládání ruky je myolelektrické a lokte               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     tahové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cs-CZ" altLang="cs-CZ" sz="2000"/>
              <a:t>Protetická ruka – kozmetická/aktivní – pohyb palce proti bloku prstů</a:t>
            </a:r>
          </a:p>
          <a:p>
            <a:pPr>
              <a:buClr>
                <a:schemeClr val="tx1"/>
              </a:buClr>
              <a:buFontTx/>
              <a:buChar char="-"/>
            </a:pPr>
            <a:endParaRPr lang="cs-CZ" altLang="cs-CZ" sz="2000"/>
          </a:p>
          <a:p>
            <a:pPr>
              <a:buClr>
                <a:schemeClr val="tx1"/>
              </a:buClr>
              <a:buFontTx/>
              <a:buChar char="-"/>
            </a:pPr>
            <a:endParaRPr lang="en-US" altLang="cs-CZ"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>
            <a:extLst>
              <a:ext uri="{FF2B5EF4-FFF2-40B4-BE49-F238E27FC236}">
                <a16:creationId xmlns:a16="http://schemas.microsoft.com/office/drawing/2014/main" id="{7DC4EAD1-D0C7-4916-A408-91878D7149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8229600" cy="863600"/>
          </a:xfrm>
        </p:spPr>
        <p:txBody>
          <a:bodyPr/>
          <a:lstStyle/>
          <a:p>
            <a:r>
              <a:rPr lang="cs-CZ" altLang="cs-CZ"/>
              <a:t>Obvazy</a:t>
            </a:r>
            <a:endParaRPr lang="en-US" altLang="cs-CZ"/>
          </a:p>
        </p:txBody>
      </p:sp>
      <p:pic>
        <p:nvPicPr>
          <p:cNvPr id="41990" name="Picture 6">
            <a:extLst>
              <a:ext uri="{FF2B5EF4-FFF2-40B4-BE49-F238E27FC236}">
                <a16:creationId xmlns:a16="http://schemas.microsoft.com/office/drawing/2014/main" id="{6F34668C-4942-FED9-DFEC-D770F58FED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1196975"/>
            <a:ext cx="5040313" cy="51117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>
            <a:extLst>
              <a:ext uri="{FF2B5EF4-FFF2-40B4-BE49-F238E27FC236}">
                <a16:creationId xmlns:a16="http://schemas.microsoft.com/office/drawing/2014/main" id="{E31DB057-666D-C2B6-3779-D11F54E6ED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06488"/>
          </a:xfrm>
        </p:spPr>
        <p:txBody>
          <a:bodyPr/>
          <a:lstStyle/>
          <a:p>
            <a:r>
              <a:rPr lang="cs-CZ" altLang="cs-CZ"/>
              <a:t>Protézy</a:t>
            </a:r>
            <a:endParaRPr lang="en-US" altLang="cs-CZ"/>
          </a:p>
        </p:txBody>
      </p:sp>
      <p:pic>
        <p:nvPicPr>
          <p:cNvPr id="47111" name="Picture 7">
            <a:extLst>
              <a:ext uri="{FF2B5EF4-FFF2-40B4-BE49-F238E27FC236}">
                <a16:creationId xmlns:a16="http://schemas.microsoft.com/office/drawing/2014/main" id="{BC61603C-1FF5-D2DB-E1A7-BC1CDE009AD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943225"/>
            <a:ext cx="4038600" cy="2795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7112" name="Picture 8">
            <a:extLst>
              <a:ext uri="{FF2B5EF4-FFF2-40B4-BE49-F238E27FC236}">
                <a16:creationId xmlns:a16="http://schemas.microsoft.com/office/drawing/2014/main" id="{CDF2D645-34A4-E76B-BB74-38004F84450C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935288"/>
            <a:ext cx="4038600" cy="2803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B9132CFF-DCB0-4626-494E-CA767360F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36D4E1CF-79AF-4A0C-123E-16DC08C4C7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Obor zabývající se léčbou pacientů pomocí ortéz - ortotika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Ortéza – zevně aplikovaná pomůcka, kterou využíváme k ovlivnění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Morfologických, nebo funkčních poruch nervového, svalového, nebo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skeletálního systému.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Ortézy – horních končetin, dolních končetin, trupové (nákrčníky, 	    	  korzety, korzelety), ortoprotézy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Funkční charakteristika: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Fixační – fixuji danú partii v dané poloze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Retenční – umožňují udržení docíleného funkčního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Redresí – vedou danou tělní partii k určitému morf. a/nebo funkčnímu postavení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Podpůrné – podporují určitou funkci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Derotační – působí derotačním efektem – většinou trupové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400"/>
              <a:t>Distrakční – působí distrakcí dané tělné partie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4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</a:t>
            </a:r>
            <a:endParaRPr lang="en-US" altLang="cs-CZ" sz="18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D2D02947-D1E3-6A16-0E5B-A4D8A51DB5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4AED3266-F029-A0BB-E933-649934257D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>
            <a:extLst>
              <a:ext uri="{FF2B5EF4-FFF2-40B4-BE49-F238E27FC236}">
                <a16:creationId xmlns:a16="http://schemas.microsoft.com/office/drawing/2014/main" id="{C34D8A2A-1164-A478-975C-FD7F792346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330200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673164EA-175D-B00D-915D-0AAB202757C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549275"/>
            <a:ext cx="8229600" cy="2374900"/>
          </a:xfrm>
        </p:spPr>
        <p:txBody>
          <a:bodyPr/>
          <a:lstStyle/>
          <a:p>
            <a:r>
              <a:rPr lang="cs-CZ" altLang="cs-CZ" sz="2800"/>
              <a:t>Ortézy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Při indikaci ortézy hodnotíme – aktuální lokální morfologický a funkční nález, základní a přidružené onemocnění a jejich vývoj a prognózu,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(oběhové ,neurologické poměry, kožní reakce), předpoklad efektu,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1800"/>
              <a:t>     compliance pacienta.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1800"/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cs-CZ" sz="1800"/>
          </a:p>
        </p:txBody>
      </p:sp>
      <p:sp>
        <p:nvSpPr>
          <p:cNvPr id="39941" name="Rectangle 5">
            <a:extLst>
              <a:ext uri="{FF2B5EF4-FFF2-40B4-BE49-F238E27FC236}">
                <a16:creationId xmlns:a16="http://schemas.microsoft.com/office/drawing/2014/main" id="{48B27543-D307-C2BB-2DFE-762C186C886C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>
          <a:xfrm>
            <a:off x="457200" y="2989263"/>
            <a:ext cx="8229600" cy="3106737"/>
          </a:xfrm>
        </p:spPr>
        <p:txBody>
          <a:bodyPr/>
          <a:lstStyle/>
          <a:p>
            <a:endParaRPr lang="cs-CZ" altLang="cs-CZ"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A5E0E278-DF49-0194-54CB-61AD2D1B27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588963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949F51CD-F2B7-6EEE-1B1E-DD39CD01F3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404813"/>
            <a:ext cx="8229600" cy="5903912"/>
          </a:xfrm>
        </p:spPr>
        <p:txBody>
          <a:bodyPr/>
          <a:lstStyle/>
          <a:p>
            <a:r>
              <a:rPr lang="cs-CZ" altLang="cs-CZ"/>
              <a:t>Obvazy šátkové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Používané při první pomoci pro jednoduchost aplikace, k jejich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zhotovení slouží troj nebo čtyřcípý šátek</a:t>
            </a:r>
          </a:p>
          <a:p>
            <a:pPr>
              <a:buClr>
                <a:schemeClr val="tx1"/>
              </a:buClr>
            </a:pPr>
            <a:r>
              <a:rPr lang="cs-CZ" altLang="cs-CZ"/>
              <a:t>Obvazy obinadlové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Základem obinadlového obvazu je obtáčka, vznikají obtočením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obvinadla koleme některé části těla.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Dle obtáčení dělíme –  dolabra serpens – řídký závit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           dolabra currens ascendens/descendens/reversa	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 b="1"/>
              <a:t>Taping	</a:t>
            </a:r>
            <a:r>
              <a:rPr lang="cs-CZ" altLang="cs-CZ" sz="2000"/>
              <a:t>- zvláštní forma obinadlových obvazu, funkční obvaz		- aplikace pruhů pásky na postiženou končetinu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- rozvoj nastal s objevením leukoplastu a adhezivního 	      	  elastického obinadla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		- prvé zmínky – gladiátory používali fixace k prevenci a fixaci 			zranění techniku podobnou tapingu</a:t>
            </a:r>
            <a:endParaRPr lang="en-US" altLang="cs-CZ" sz="2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6" name="Rectangle 12">
            <a:extLst>
              <a:ext uri="{FF2B5EF4-FFF2-40B4-BE49-F238E27FC236}">
                <a16:creationId xmlns:a16="http://schemas.microsoft.com/office/drawing/2014/main" id="{E6CB6582-6FDF-6088-474B-1B5822C7B5CA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16393" name="Picture 9">
            <a:extLst>
              <a:ext uri="{FF2B5EF4-FFF2-40B4-BE49-F238E27FC236}">
                <a16:creationId xmlns:a16="http://schemas.microsoft.com/office/drawing/2014/main" id="{59F9B947-B73D-AAB6-2401-A903AC7190A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981200"/>
            <a:ext cx="309562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2" name="Picture 8">
            <a:extLst>
              <a:ext uri="{FF2B5EF4-FFF2-40B4-BE49-F238E27FC236}">
                <a16:creationId xmlns:a16="http://schemas.microsoft.com/office/drawing/2014/main" id="{A35784E7-195B-D89D-E7FC-08DD4B64DF6C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3450"/>
            <a:ext cx="4038600" cy="7508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99" name="Picture 15">
            <a:extLst>
              <a:ext uri="{FF2B5EF4-FFF2-40B4-BE49-F238E27FC236}">
                <a16:creationId xmlns:a16="http://schemas.microsoft.com/office/drawing/2014/main" id="{94D94141-7999-7C0B-832D-04CDB1F5ECA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3933825"/>
            <a:ext cx="3167062" cy="23034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400" name="Picture 16">
            <a:extLst>
              <a:ext uri="{FF2B5EF4-FFF2-40B4-BE49-F238E27FC236}">
                <a16:creationId xmlns:a16="http://schemas.microsoft.com/office/drawing/2014/main" id="{529C8CBD-2C57-AC7E-541B-0E1BB0EAC43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4495800"/>
            <a:ext cx="4038600" cy="8937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>
            <a:extLst>
              <a:ext uri="{FF2B5EF4-FFF2-40B4-BE49-F238E27FC236}">
                <a16:creationId xmlns:a16="http://schemas.microsoft.com/office/drawing/2014/main" id="{C1AE2071-AD6F-8B06-2574-B7F215CF80B3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19464" name="Rectangle 8">
            <a:extLst>
              <a:ext uri="{FF2B5EF4-FFF2-40B4-BE49-F238E27FC236}">
                <a16:creationId xmlns:a16="http://schemas.microsoft.com/office/drawing/2014/main" id="{31E4C7D0-C515-1ED1-6B5C-ECD78E59A8E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4648200" y="4106863"/>
            <a:ext cx="4038600" cy="1989137"/>
          </a:xfrm>
        </p:spPr>
        <p:txBody>
          <a:bodyPr/>
          <a:lstStyle/>
          <a:p>
            <a:endParaRPr lang="cs-CZ" altLang="cs-CZ" sz="2400"/>
          </a:p>
        </p:txBody>
      </p:sp>
      <p:pic>
        <p:nvPicPr>
          <p:cNvPr id="19465" name="Picture 9">
            <a:extLst>
              <a:ext uri="{FF2B5EF4-FFF2-40B4-BE49-F238E27FC236}">
                <a16:creationId xmlns:a16="http://schemas.microsoft.com/office/drawing/2014/main" id="{68AA8C38-21A4-65A5-D2DB-ADC089231E36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08050"/>
            <a:ext cx="3600450" cy="226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6" name="Picture 10">
            <a:extLst>
              <a:ext uri="{FF2B5EF4-FFF2-40B4-BE49-F238E27FC236}">
                <a16:creationId xmlns:a16="http://schemas.microsoft.com/office/drawing/2014/main" id="{AD429780-4BA6-C7DA-FF54-B736F56687FE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2205038"/>
            <a:ext cx="4259262" cy="16573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7" name="Picture 11">
            <a:extLst>
              <a:ext uri="{FF2B5EF4-FFF2-40B4-BE49-F238E27FC236}">
                <a16:creationId xmlns:a16="http://schemas.microsoft.com/office/drawing/2014/main" id="{702E2DD7-F10E-319C-21AD-72EEA0582D98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4076700"/>
            <a:ext cx="4762500" cy="21605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>
            <a:extLst>
              <a:ext uri="{FF2B5EF4-FFF2-40B4-BE49-F238E27FC236}">
                <a16:creationId xmlns:a16="http://schemas.microsoft.com/office/drawing/2014/main" id="{FB75F1B2-CA48-522E-AED2-CA2E0FF18B3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1515" name="Picture 11">
            <a:extLst>
              <a:ext uri="{FF2B5EF4-FFF2-40B4-BE49-F238E27FC236}">
                <a16:creationId xmlns:a16="http://schemas.microsoft.com/office/drawing/2014/main" id="{FBE6BF0F-DECE-27A9-0B19-0CF21F3FFD2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476250"/>
            <a:ext cx="4038600" cy="2124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6" name="Picture 12">
            <a:extLst>
              <a:ext uri="{FF2B5EF4-FFF2-40B4-BE49-F238E27FC236}">
                <a16:creationId xmlns:a16="http://schemas.microsoft.com/office/drawing/2014/main" id="{52DE8D09-0B72-4153-0786-64FB6AA91742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476250"/>
            <a:ext cx="3816350" cy="21859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7" name="Picture 13">
            <a:extLst>
              <a:ext uri="{FF2B5EF4-FFF2-40B4-BE49-F238E27FC236}">
                <a16:creationId xmlns:a16="http://schemas.microsoft.com/office/drawing/2014/main" id="{0B1C9523-031B-6DAD-B382-7737DE43BAE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3184525"/>
            <a:ext cx="3887787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518" name="Picture 14">
            <a:extLst>
              <a:ext uri="{FF2B5EF4-FFF2-40B4-BE49-F238E27FC236}">
                <a16:creationId xmlns:a16="http://schemas.microsoft.com/office/drawing/2014/main" id="{622FCB7B-4900-90CC-7EC1-52898BED691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3184525"/>
            <a:ext cx="3744912" cy="291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>
            <a:extLst>
              <a:ext uri="{FF2B5EF4-FFF2-40B4-BE49-F238E27FC236}">
                <a16:creationId xmlns:a16="http://schemas.microsoft.com/office/drawing/2014/main" id="{6906A208-15BA-E2BE-E133-86785EA34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23560" name="Picture 8">
            <a:extLst>
              <a:ext uri="{FF2B5EF4-FFF2-40B4-BE49-F238E27FC236}">
                <a16:creationId xmlns:a16="http://schemas.microsoft.com/office/drawing/2014/main" id="{0B22D03E-5E2E-C2C8-EB40-8FBA3125ED5B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476250"/>
            <a:ext cx="3800475" cy="26638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1" name="Picture 9">
            <a:extLst>
              <a:ext uri="{FF2B5EF4-FFF2-40B4-BE49-F238E27FC236}">
                <a16:creationId xmlns:a16="http://schemas.microsoft.com/office/drawing/2014/main" id="{EED90E93-EC9F-B190-502F-07BE3901E775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76813" y="3840163"/>
            <a:ext cx="3556000" cy="22558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3562" name="Picture 10">
            <a:extLst>
              <a:ext uri="{FF2B5EF4-FFF2-40B4-BE49-F238E27FC236}">
                <a16:creationId xmlns:a16="http://schemas.microsoft.com/office/drawing/2014/main" id="{AA684287-18C4-20D7-041D-9D0DFBFF850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908050"/>
            <a:ext cx="4186238" cy="46815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A81DAEE0-CCDB-DC43-6EC1-E01B3916C7B8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r>
              <a:rPr lang="cs-CZ" altLang="cs-CZ" sz="4000" b="1"/>
              <a:t>Taping</a:t>
            </a:r>
            <a:endParaRPr lang="en-US" altLang="cs-CZ" sz="4000" b="1"/>
          </a:p>
        </p:txBody>
      </p:sp>
      <p:pic>
        <p:nvPicPr>
          <p:cNvPr id="10249" name="Picture 9">
            <a:extLst>
              <a:ext uri="{FF2B5EF4-FFF2-40B4-BE49-F238E27FC236}">
                <a16:creationId xmlns:a16="http://schemas.microsoft.com/office/drawing/2014/main" id="{45404B6E-5790-5CB9-AC31-E81FD29EB475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69963" y="1981200"/>
            <a:ext cx="3241675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0" name="Picture 10">
            <a:extLst>
              <a:ext uri="{FF2B5EF4-FFF2-40B4-BE49-F238E27FC236}">
                <a16:creationId xmlns:a16="http://schemas.microsoft.com/office/drawing/2014/main" id="{A1E13EE0-F8A8-6859-03C0-D08A7AF2431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981200"/>
            <a:ext cx="3168650" cy="1987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1" name="Picture 11">
            <a:extLst>
              <a:ext uri="{FF2B5EF4-FFF2-40B4-BE49-F238E27FC236}">
                <a16:creationId xmlns:a16="http://schemas.microsoft.com/office/drawing/2014/main" id="{E66F6B78-2FB9-B0F5-DF6E-F1D32B3D45A6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4106863"/>
            <a:ext cx="3276600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252" name="Picture 12">
            <a:extLst>
              <a:ext uri="{FF2B5EF4-FFF2-40B4-BE49-F238E27FC236}">
                <a16:creationId xmlns:a16="http://schemas.microsoft.com/office/drawing/2014/main" id="{701AF90C-B47E-DE23-BD94-500E9D4B4EFE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4106863"/>
            <a:ext cx="3214688" cy="19891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B935EF48-09FA-DD81-2D86-4FF0922F31B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674688"/>
          </a:xfrm>
        </p:spPr>
        <p:txBody>
          <a:bodyPr/>
          <a:lstStyle/>
          <a:p>
            <a:endParaRPr lang="cs-CZ" altLang="cs-CZ" sz="400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391B7FA-85C0-82C4-9639-4BE6FE897F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836613"/>
            <a:ext cx="8229600" cy="5289550"/>
          </a:xfrm>
        </p:spPr>
        <p:txBody>
          <a:bodyPr/>
          <a:lstStyle/>
          <a:p>
            <a:r>
              <a:rPr lang="cs-CZ" altLang="cs-CZ"/>
              <a:t>Obvazy z hadicových obinadel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Vyráběné v různých velikostech dle průměrů části těla na které obvazy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nasazujeme – speciální formou je „pruban“ – fixace těžko přístupných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míst (kyčel, rameno)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Standardní obvaz – obvaz hlavy, bérce, prstu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endParaRPr lang="cs-CZ" altLang="cs-CZ" sz="2000"/>
          </a:p>
          <a:p>
            <a:pPr>
              <a:buClr>
                <a:schemeClr val="tx1"/>
              </a:buClr>
            </a:pPr>
            <a:r>
              <a:rPr lang="cs-CZ" altLang="cs-CZ" sz="2000"/>
              <a:t>  </a:t>
            </a:r>
            <a:r>
              <a:rPr lang="cs-CZ" altLang="cs-CZ"/>
              <a:t>Dlahy a dlahové obvazy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Dlaha – tuhé těleso, které přemošťujě jeden nebo více kloubů a tím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omezuje v hybnosti.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Nejčastější formy :	Crammerova dlaha (deštičky, drátky)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Vakuová dlaha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				Extenční dlahy (braunova dlaha…)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cs-CZ" altLang="cs-CZ" sz="2000"/>
              <a:t>                                        	</a:t>
            </a:r>
            <a:endParaRPr lang="en-US" altLang="cs-CZ" sz="2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xtura">
  <a:themeElements>
    <a:clrScheme name="Textura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a">
      <a:majorFont>
        <a:latin typeface="Tahoma"/>
        <a:ea typeface=""/>
        <a:cs typeface="Arial"/>
      </a:majorFont>
      <a:minorFont>
        <a:latin typeface="Tahom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extura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a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a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717</TotalTime>
  <Words>1132</Words>
  <Application>Microsoft Office PowerPoint</Application>
  <PresentationFormat>Předvádění na obrazovce (4:3)</PresentationFormat>
  <Paragraphs>139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Textura</vt:lpstr>
      <vt:lpstr>Prezentace aplikace PowerPoint</vt:lpstr>
      <vt:lpstr>Obvazy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Taping</vt:lpstr>
      <vt:lpstr>Prezentace aplikace PowerPoint</vt:lpstr>
      <vt:lpstr>Prezentace aplikace PowerPoint</vt:lpstr>
      <vt:lpstr>Prezentace aplikace PowerPoint</vt:lpstr>
      <vt:lpstr>Tuhé obvazové techniky</vt:lpstr>
      <vt:lpstr>Tuhé obvazové techniky</vt:lpstr>
      <vt:lpstr>Prezentace aplikace PowerPoint</vt:lpstr>
      <vt:lpstr>Protézy - epitézy</vt:lpstr>
      <vt:lpstr>Prezentace aplikace PowerPoint</vt:lpstr>
      <vt:lpstr>Protézy</vt:lpstr>
      <vt:lpstr>Prezentace aplikace PowerPoint</vt:lpstr>
      <vt:lpstr>Prezentace aplikace PowerPoint</vt:lpstr>
      <vt:lpstr>Protézy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dano</dc:creator>
  <cp:lastModifiedBy>Pikula Radek</cp:lastModifiedBy>
  <cp:revision>13</cp:revision>
  <dcterms:created xsi:type="dcterms:W3CDTF">2005-09-30T15:07:25Z</dcterms:created>
  <dcterms:modified xsi:type="dcterms:W3CDTF">2024-11-18T10:19:25Z</dcterms:modified>
</cp:coreProperties>
</file>