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5" r:id="rId2"/>
    <p:sldId id="263" r:id="rId3"/>
    <p:sldId id="264" r:id="rId4"/>
    <p:sldId id="265" r:id="rId5"/>
    <p:sldId id="266" r:id="rId6"/>
    <p:sldId id="267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91" r:id="rId15"/>
    <p:sldId id="288" r:id="rId16"/>
    <p:sldId id="290" r:id="rId17"/>
    <p:sldId id="280" r:id="rId18"/>
    <p:sldId id="289" r:id="rId19"/>
    <p:sldId id="286" r:id="rId20"/>
    <p:sldId id="287" r:id="rId21"/>
    <p:sldId id="285" r:id="rId22"/>
    <p:sldId id="292" r:id="rId23"/>
    <p:sldId id="261" r:id="rId24"/>
    <p:sldId id="294" r:id="rId25"/>
    <p:sldId id="293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23EA90-5EC2-4854-AED2-E536427A43AC}" v="43" dt="2021-09-06T13:54:53.349"/>
    <p1510:client id="{778A13DC-B682-05FB-6980-88711D17D20F}" v="2" dt="2022-04-24T21:28:24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249" autoAdjust="0"/>
  </p:normalViewPr>
  <p:slideViewPr>
    <p:cSldViewPr>
      <p:cViewPr varScale="1">
        <p:scale>
          <a:sx n="98" d="100"/>
          <a:sy n="98" d="100"/>
        </p:scale>
        <p:origin x="96" y="1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4461394-3FE8-4D42-9022-EF87183DF583}" type="datetimeFigureOut">
              <a:rPr lang="cs-CZ" smtClean="0"/>
              <a:pPr/>
              <a:t>08.12.2023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B55A1EB-F8B8-4B10-9725-4CEF4117124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9560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A1EB-F8B8-4B10-9725-4CEF4117124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75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08.12.2023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08.12.2023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vmbs.colostate.edu-/" TargetMode="External"/><Relationship Id="rId13" Type="http://schemas.openxmlformats.org/officeDocument/2006/relationships/hyperlink" Target="http://www.mayoclinic.org-/" TargetMode="External"/><Relationship Id="rId3" Type="http://schemas.openxmlformats.org/officeDocument/2006/relationships/hyperlink" Target="http://www.quora.com-/" TargetMode="External"/><Relationship Id="rId7" Type="http://schemas.openxmlformats.org/officeDocument/2006/relationships/hyperlink" Target="http://www.medicine.yale.edu-/" TargetMode="External"/><Relationship Id="rId12" Type="http://schemas.openxmlformats.org/officeDocument/2006/relationships/hyperlink" Target="http://www.accesspharmacy.mhmedical.com-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ealthlifemedia.com-/" TargetMode="External"/><Relationship Id="rId11" Type="http://schemas.openxmlformats.org/officeDocument/2006/relationships/hyperlink" Target="http://www.cvphysiology.com-/" TargetMode="External"/><Relationship Id="rId5" Type="http://schemas.openxmlformats.org/officeDocument/2006/relationships/hyperlink" Target="http://www.researchgate.net-/" TargetMode="External"/><Relationship Id="rId10" Type="http://schemas.openxmlformats.org/officeDocument/2006/relationships/hyperlink" Target="http://www.jblearning.com-/" TargetMode="External"/><Relationship Id="rId4" Type="http://schemas.openxmlformats.org/officeDocument/2006/relationships/hyperlink" Target="http://www.healthdocbox.com-/" TargetMode="External"/><Relationship Id="rId9" Type="http://schemas.openxmlformats.org/officeDocument/2006/relationships/hyperlink" Target="http://www.emedicine.com-/" TargetMode="External"/><Relationship Id="rId14" Type="http://schemas.openxmlformats.org/officeDocument/2006/relationships/hyperlink" Target="http://www.virtualmedstudent.com-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944824"/>
            <a:ext cx="9936709" cy="1171580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Poranění hrudníku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368" y="4116404"/>
            <a:ext cx="9936709" cy="1312861"/>
          </a:xfrm>
        </p:spPr>
        <p:txBody>
          <a:bodyPr>
            <a:norm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Martin Petráš</a:t>
            </a:r>
          </a:p>
          <a:p>
            <a:r>
              <a:rPr lang="cs-CZ" sz="1500" i="1" dirty="0">
                <a:latin typeface="Arial" pitchFamily="34" charset="0"/>
                <a:cs typeface="Arial" pitchFamily="34" charset="0"/>
              </a:rPr>
              <a:t>Klinika úrazové chirurgie TC FN Brno</a:t>
            </a:r>
            <a:endParaRPr sz="1500" i="1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3148D-EC5B-66B8-31DF-BD89C68CCFD9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05CD81-3AF9-741A-5671-1B0A37160C8D}"/>
              </a:ext>
            </a:extLst>
          </p:cNvPr>
          <p:cNvSpPr txBox="1"/>
          <p:nvPr/>
        </p:nvSpPr>
        <p:spPr>
          <a:xfrm>
            <a:off x="4867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31286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blokové zlomeniny žeber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52737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Nejzávažnějším typem zlomeniny žeber a mluvíme o něm, když jsou zlomena tři nebo více sousedních žeber na alespoň dvou místech.</a:t>
            </a:r>
            <a:r>
              <a:rPr lang="cs-CZ" sz="1800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Vzniká pak segment hrudní stěny, který se s tlakovými změnami dýchání uvolňuje a </a:t>
            </a: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může docházet k paradoxnímu pohybu segmentu během dýchání 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(</a:t>
            </a:r>
            <a:r>
              <a:rPr lang="cs-CZ" sz="1800" b="1" dirty="0" err="1">
                <a:solidFill>
                  <a:srgbClr val="212121"/>
                </a:solidFill>
                <a:ea typeface="Calibri" panose="020F0502020204030204" pitchFamily="34" charset="0"/>
              </a:rPr>
              <a:t>Flail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 </a:t>
            </a:r>
            <a:r>
              <a:rPr lang="cs-CZ" sz="1800" b="1" dirty="0" err="1">
                <a:solidFill>
                  <a:srgbClr val="212121"/>
                </a:solidFill>
                <a:ea typeface="Calibri" panose="020F0502020204030204" pitchFamily="34" charset="0"/>
              </a:rPr>
              <a:t>chest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-vlající hrudník</a:t>
            </a: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)</a:t>
            </a:r>
            <a:r>
              <a:rPr lang="cs-CZ" sz="1800" dirty="0"/>
              <a:t>. </a:t>
            </a:r>
          </a:p>
          <a:p>
            <a:r>
              <a:rPr lang="cs-CZ" sz="1800" b="1" dirty="0"/>
              <a:t>Zobrazovací metody:</a:t>
            </a:r>
            <a:r>
              <a:rPr lang="cs-CZ" sz="1800" dirty="0"/>
              <a:t> RTG, CT. 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analgetická terapie, oxygenoterapie, fyzioterapie hrudníku. Chirurgická fixace žeber je vyhrazena pro pacienty s hrozícím respiračním selháním a poruchou mechaniky dýchání. </a:t>
            </a:r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1EC81D-087B-4544-910C-59F5CB26E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749" y="3939445"/>
            <a:ext cx="2677542" cy="24400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4E97CF-FAEF-4CAF-8CFC-C3E411BEB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603" y="3939513"/>
            <a:ext cx="2677543" cy="24399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508EA4-F2C7-467F-A406-2F56CA2E4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396" y="3939513"/>
            <a:ext cx="2579042" cy="243999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C1211B-2806-4B61-B25F-6E9D13DF7327}"/>
              </a:ext>
            </a:extLst>
          </p:cNvPr>
          <p:cNvSpPr txBox="1"/>
          <p:nvPr/>
        </p:nvSpPr>
        <p:spPr>
          <a:xfrm>
            <a:off x="2783632" y="637950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AA8EAB9-03F2-4D48-BB96-305B9DEBED01}"/>
              </a:ext>
            </a:extLst>
          </p:cNvPr>
          <p:cNvSpPr txBox="1"/>
          <p:nvPr/>
        </p:nvSpPr>
        <p:spPr>
          <a:xfrm>
            <a:off x="5807968" y="6379506"/>
            <a:ext cx="93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8641869-89A1-46A0-AB39-D1EAED01A523}"/>
              </a:ext>
            </a:extLst>
          </p:cNvPr>
          <p:cNvSpPr txBox="1"/>
          <p:nvPr/>
        </p:nvSpPr>
        <p:spPr>
          <a:xfrm>
            <a:off x="8689516" y="6379505"/>
            <a:ext cx="93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Obr.16</a:t>
            </a:r>
          </a:p>
        </p:txBody>
      </p:sp>
    </p:spTree>
    <p:extLst>
      <p:ext uri="{BB962C8B-B14F-4D97-AF65-F5344CB8AC3E}">
        <p14:creationId xmlns:p14="http://schemas.microsoft.com/office/powerpoint/2010/main" val="63854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zlomeniny sterna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24745"/>
            <a:ext cx="8229600" cy="5001419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Převážně spojeny s tupým přímým traumatem na ventrální část hrudníku, typický je výskyt při autonehodách z důvodu použití bezpečnostních pásů a airbagů.</a:t>
            </a:r>
          </a:p>
          <a:p>
            <a:r>
              <a:rPr lang="cs-CZ" sz="1800" b="1" dirty="0">
                <a:solidFill>
                  <a:srgbClr val="2A2A2A"/>
                </a:solidFill>
                <a:ea typeface="Calibri" panose="020F0502020204030204" pitchFamily="34" charset="0"/>
              </a:rPr>
              <a:t>Zobrazovací metody</a:t>
            </a:r>
            <a:r>
              <a:rPr lang="cs-CZ" sz="1800" dirty="0">
                <a:solidFill>
                  <a:srgbClr val="2A2A2A"/>
                </a:solidFill>
                <a:ea typeface="Calibri" panose="020F0502020204030204" pitchFamily="34" charset="0"/>
              </a:rPr>
              <a:t>: RTG- bočná projekce nebo CT.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Můžou být doprovázené poraněním srdce a plic - kontuze myokardu, srdeční tamponáda nebo kontuze plic. Sternální zlomeniny jsou také často spojeny se zlomeninami hrudních obratlů</a:t>
            </a:r>
            <a:r>
              <a:rPr lang="cs-CZ" sz="1800" dirty="0"/>
              <a:t>. 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konzervativní, k chirurgické léčbě přistupujeme jen pokud je zlomenina výrazně dislokovaná s patologickým pohybem při dýchání.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BBE235-2C1E-4167-8F91-EFAC923D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1" y="3984530"/>
            <a:ext cx="2257275" cy="24386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606F4B7-2A38-40EB-AFB3-1080585FA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057" y="3933772"/>
            <a:ext cx="2447026" cy="24894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E522CA-6270-4D48-A9E2-0BA134012139}"/>
              </a:ext>
            </a:extLst>
          </p:cNvPr>
          <p:cNvSpPr txBox="1"/>
          <p:nvPr/>
        </p:nvSpPr>
        <p:spPr>
          <a:xfrm>
            <a:off x="3935760" y="64231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Fig.17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8441A5-B689-42FB-9FA8-E9822C55F3AC}"/>
              </a:ext>
            </a:extLst>
          </p:cNvPr>
          <p:cNvSpPr txBox="1"/>
          <p:nvPr/>
        </p:nvSpPr>
        <p:spPr>
          <a:xfrm>
            <a:off x="7680178" y="64231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Fig.18</a:t>
            </a:r>
          </a:p>
        </p:txBody>
      </p:sp>
    </p:spTree>
    <p:extLst>
      <p:ext uri="{BB962C8B-B14F-4D97-AF65-F5344CB8AC3E}">
        <p14:creationId xmlns:p14="http://schemas.microsoft.com/office/powerpoint/2010/main" val="3781089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cs typeface="Arial" pitchFamily="34" charset="0"/>
              </a:rPr>
              <a:t>                                              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Hromadění vzduchu v pleurální dutině a způsobuje částečný nebo úplný kolaps plíce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Mnoho pacientů má také současně krev v pleurální dutině (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hemopneumotorax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).</a:t>
            </a:r>
            <a:endParaRPr lang="cs-CZ" sz="1800" dirty="0"/>
          </a:p>
          <a:p>
            <a:r>
              <a:rPr lang="cs-CZ" sz="1800" b="1" dirty="0"/>
              <a:t>Klinické příznaky:</a:t>
            </a:r>
            <a:r>
              <a:rPr lang="cs-CZ" sz="1800" dirty="0"/>
              <a:t> bolest v místě nárazu,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oslabené dýchání na poraněné straně hrudníku,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hypersonorní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poklep, bolest vyzařující do ramene na poraněné straně.</a:t>
            </a:r>
            <a:endParaRPr lang="cs-CZ" sz="1800" dirty="0"/>
          </a:p>
          <a:p>
            <a:r>
              <a:rPr lang="cs-CZ" sz="1800" b="1" dirty="0" err="1"/>
              <a:t>Zonrazovací</a:t>
            </a:r>
            <a:r>
              <a:rPr lang="cs-CZ" sz="1800" b="1" dirty="0"/>
              <a:t> metody</a:t>
            </a:r>
            <a:r>
              <a:rPr lang="cs-CZ" sz="1800" dirty="0"/>
              <a:t>: RTG, CT.</a:t>
            </a: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F90797-7345-430F-A631-15F2B75A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896" y="3779951"/>
            <a:ext cx="2664296" cy="2574881"/>
          </a:xfrm>
          <a:prstGeom prst="rect">
            <a:avLst/>
          </a:prstGeom>
        </p:spPr>
      </p:pic>
      <p:pic>
        <p:nvPicPr>
          <p:cNvPr id="6" name="Obrázek 5" descr="Obsah obrázku text, porcelán&#10;&#10;Popis byl vytvořen automaticky">
            <a:extLst>
              <a:ext uri="{FF2B5EF4-FFF2-40B4-BE49-F238E27FC236}">
                <a16:creationId xmlns:a16="http://schemas.microsoft.com/office/drawing/2014/main" id="{7DF4F673-3863-4A28-8F36-0109C3196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949" y="3781076"/>
            <a:ext cx="2818656" cy="25748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6C6084-0F9D-4B1A-A8D2-4C2918F5B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843" y="3779882"/>
            <a:ext cx="2664296" cy="25748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B73B7DD-CE68-49FF-831D-370584B6950C}"/>
              </a:ext>
            </a:extLst>
          </p:cNvPr>
          <p:cNvSpPr txBox="1"/>
          <p:nvPr/>
        </p:nvSpPr>
        <p:spPr>
          <a:xfrm>
            <a:off x="2855640" y="635476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Obr.19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BECF897-3A12-4F43-8812-DE3DD1DADBC4}"/>
              </a:ext>
            </a:extLst>
          </p:cNvPr>
          <p:cNvSpPr txBox="1"/>
          <p:nvPr/>
        </p:nvSpPr>
        <p:spPr>
          <a:xfrm>
            <a:off x="5663952" y="635476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D1B607E-0224-49E5-9439-48B6AD3D1354}"/>
              </a:ext>
            </a:extLst>
          </p:cNvPr>
          <p:cNvSpPr txBox="1"/>
          <p:nvPr/>
        </p:nvSpPr>
        <p:spPr>
          <a:xfrm>
            <a:off x="8544272" y="6354762"/>
            <a:ext cx="92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Obr.21</a:t>
            </a:r>
          </a:p>
        </p:txBody>
      </p:sp>
    </p:spTree>
    <p:extLst>
      <p:ext uri="{BB962C8B-B14F-4D97-AF65-F5344CB8AC3E}">
        <p14:creationId xmlns:p14="http://schemas.microsoft.com/office/powerpoint/2010/main" val="3409466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00809"/>
            <a:ext cx="8229600" cy="4425355"/>
          </a:xfrm>
        </p:spPr>
        <p:txBody>
          <a:bodyPr/>
          <a:lstStyle/>
          <a:p>
            <a:pPr marL="0" indent="0">
              <a:buNone/>
            </a:pPr>
            <a:r>
              <a:rPr lang="sk-SK" sz="1800" b="1" dirty="0"/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Malý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může být ponechán ke spontánní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resorbci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r>
              <a:rPr lang="cs-CZ" sz="1800" dirty="0"/>
              <a:t> 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Cílem léčby je odstranit vzduch z pleurálního prostoru a umožnit rozepnutí plíce a k tomu používáme hrudní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drénáž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Bez ohledu na léčbu ale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observujeme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pacienta v nemocnici, abychom se ujistili, že se pneumotorax nezhorší.</a:t>
            </a: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81B687-BF82-4AA5-95E1-B64386AF7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507" y="3938052"/>
            <a:ext cx="2770674" cy="2404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02E95-8174-437C-B5A9-2209023C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40820" y="3902826"/>
            <a:ext cx="2592287" cy="2404269"/>
          </a:xfrm>
          <a:prstGeom prst="rect">
            <a:avLst/>
          </a:pr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BAB52D2-462E-44FA-AB5F-55939928A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488" y="3913486"/>
            <a:ext cx="2866639" cy="24569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8F692C-5C72-42C6-90EB-2BB48A65EFAB}"/>
              </a:ext>
            </a:extLst>
          </p:cNvPr>
          <p:cNvSpPr txBox="1"/>
          <p:nvPr/>
        </p:nvSpPr>
        <p:spPr>
          <a:xfrm>
            <a:off x="2495600" y="63423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2BEB3AF-876C-46F1-819F-BE0FB4D119A5}"/>
              </a:ext>
            </a:extLst>
          </p:cNvPr>
          <p:cNvSpPr txBox="1"/>
          <p:nvPr/>
        </p:nvSpPr>
        <p:spPr>
          <a:xfrm>
            <a:off x="5447928" y="64093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DD6C2C-99BF-4CB3-9600-010BA1BFE91B}"/>
              </a:ext>
            </a:extLst>
          </p:cNvPr>
          <p:cNvSpPr txBox="1"/>
          <p:nvPr/>
        </p:nvSpPr>
        <p:spPr>
          <a:xfrm>
            <a:off x="8832304" y="640933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Obr.24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otevřený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52737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Nebezpečný tehdy, jestliže komunikace se zevnějškem je větší než 2/3 průměru trachey. V tomto případě při každém inspiriu uniká vzduch cestou nejmenšího odporu mimo plíci a ventilace je neefektivní..</a:t>
            </a:r>
          </a:p>
          <a:p>
            <a:endParaRPr lang="cs-CZ" sz="1800" spc="1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spc="10" dirty="0">
                <a:solidFill>
                  <a:srgbClr val="000000"/>
                </a:solidFill>
                <a:ea typeface="Calibri" panose="020F0502020204030204" pitchFamily="34" charset="0"/>
              </a:rPr>
              <a:t>Terapie</a:t>
            </a:r>
          </a:p>
          <a:p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Krytí rány sterilním obvazem, který ji bezpečně uzavírá jen ze tří stran- prevence před tenzním </a:t>
            </a:r>
            <a:r>
              <a:rPr lang="cs-CZ" sz="1800" spc="10" dirty="0" err="1">
                <a:solidFill>
                  <a:srgbClr val="000000"/>
                </a:solidFill>
                <a:ea typeface="Calibri" panose="020F0502020204030204" pitchFamily="34" charset="0"/>
              </a:rPr>
              <a:t>pneumothoraxem</a:t>
            </a:r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</a:p>
          <a:p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Cílem léčby většího pneumotoraxu je odstranit vzduch z pleurální dutiny pomocí hrudní drenáže a rána vyžaduje chirurgickou revizi a suturu.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A3B5D5-0601-45CD-8F8A-17B28C177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850" y="4352529"/>
            <a:ext cx="2304256" cy="20022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12F897-013A-415C-80E6-2CFDCCFD7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900" y="4323367"/>
            <a:ext cx="2304256" cy="203139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15AC948-854C-4119-B396-07E4FDA1FD18}"/>
              </a:ext>
            </a:extLst>
          </p:cNvPr>
          <p:cNvSpPr txBox="1"/>
          <p:nvPr/>
        </p:nvSpPr>
        <p:spPr>
          <a:xfrm>
            <a:off x="5087888" y="635476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Obr.25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C0B7BF3-538E-457C-9410-A88DA5D4A59E}"/>
              </a:ext>
            </a:extLst>
          </p:cNvPr>
          <p:cNvSpPr txBox="1"/>
          <p:nvPr/>
        </p:nvSpPr>
        <p:spPr>
          <a:xfrm>
            <a:off x="8040216" y="635476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Obr.26</a:t>
            </a:r>
          </a:p>
        </p:txBody>
      </p:sp>
    </p:spTree>
    <p:extLst>
      <p:ext uri="{BB962C8B-B14F-4D97-AF65-F5344CB8AC3E}">
        <p14:creationId xmlns:p14="http://schemas.microsoft.com/office/powerpoint/2010/main" val="84871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tenzní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/>
          <a:lstStyle/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Tenzní pneumotorax - vzduch se hromadí v pleurální dutině při každém nádechu bez možnosti úniku při výdechu. Vyvíjí se tedy ventilovým mechanizmem při poranění plíce nebo při otevření pleurálního prostoru navenek. 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Zvýšený pleurální tlak způsobuje posun mediastina a ten způsobuje stlačení kontralaterální plíce, stlačení horní a dolní duté žíly a snížení žilního návratu do srdce a má za následek až smrt, pokud není okamžitě rozpoznán a léčen. </a:t>
            </a:r>
            <a:endParaRPr lang="sk-SK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3F78D-26F6-41C4-8E93-A9759CA0E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105" y="3719735"/>
            <a:ext cx="2771033" cy="25546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6EF1F9-11C7-4480-9522-9D7BB30C8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77" y="3801775"/>
            <a:ext cx="3277640" cy="247854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068EF99-413B-48C5-B8DB-775E256D50F9}"/>
              </a:ext>
            </a:extLst>
          </p:cNvPr>
          <p:cNvSpPr txBox="1"/>
          <p:nvPr/>
        </p:nvSpPr>
        <p:spPr>
          <a:xfrm>
            <a:off x="3791744" y="627440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041298-643B-4D5E-A8D4-425982A7E3DE}"/>
              </a:ext>
            </a:extLst>
          </p:cNvPr>
          <p:cNvSpPr txBox="1"/>
          <p:nvPr/>
        </p:nvSpPr>
        <p:spPr>
          <a:xfrm>
            <a:off x="7464152" y="627440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Obr.28</a:t>
            </a:r>
          </a:p>
        </p:txBody>
      </p:sp>
    </p:spTree>
    <p:extLst>
      <p:ext uri="{BB962C8B-B14F-4D97-AF65-F5344CB8AC3E}">
        <p14:creationId xmlns:p14="http://schemas.microsoft.com/office/powerpoint/2010/main" val="130464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tenzní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7"/>
            <a:ext cx="8229600" cy="4353347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Klinické příznaky: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hypersonorní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poklep, oslabené nebo vymizelé dýchání na postižené straně, subkutánní emfyzém.</a:t>
            </a: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Zobrazovací metody</a:t>
            </a:r>
            <a:r>
              <a:rPr lang="cs-CZ" sz="1800" dirty="0"/>
              <a:t>: RTG, CT.</a:t>
            </a:r>
            <a:endParaRPr lang="cs-CZ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</a:rPr>
              <a:t>Terapie: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urgentní hrudní drenáž, kterou někdy při špatném klinickém stavu pacienta můžeme provést i před RTG nebo CT vyšetřením.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sk-SK" sz="1800" dirty="0"/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8CEB33-C6DE-49E4-8154-7ECFE8A44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5" y="3789040"/>
            <a:ext cx="3096344" cy="25238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6CA24E3-CA4A-45D2-92F7-7E240CE9F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3789041"/>
            <a:ext cx="3240360" cy="255002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A488CC-4A1A-42EE-A5F8-FC2E38157E7C}"/>
              </a:ext>
            </a:extLst>
          </p:cNvPr>
          <p:cNvSpPr txBox="1"/>
          <p:nvPr/>
        </p:nvSpPr>
        <p:spPr>
          <a:xfrm>
            <a:off x="3287688" y="633906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FDEB1AB-748F-487B-86F3-45ED81170249}"/>
              </a:ext>
            </a:extLst>
          </p:cNvPr>
          <p:cNvSpPr txBox="1"/>
          <p:nvPr/>
        </p:nvSpPr>
        <p:spPr>
          <a:xfrm>
            <a:off x="7824192" y="633906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Obr.30</a:t>
            </a:r>
          </a:p>
        </p:txBody>
      </p:sp>
    </p:spTree>
    <p:extLst>
      <p:ext uri="{BB962C8B-B14F-4D97-AF65-F5344CB8AC3E}">
        <p14:creationId xmlns:p14="http://schemas.microsoft.com/office/powerpoint/2010/main" val="364474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59DA5-3C6B-4C2F-8463-6B9430BF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274638"/>
            <a:ext cx="5184576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hemothorax</a:t>
            </a:r>
            <a:endParaRPr lang="cs-CZ" sz="36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C15A26-E08F-4511-AD56-CA3D8925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Akumulace krve v pleurální dutině.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U tupého traumatu je to nejčastěji způsobeno mnohočetnými zlomeninami žeber s přidruženým poraněním interkostálních artérii nebo poraněním plicního parenchymu, v takovém případě je obvykle spojeno s únikem vzduchu (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Pneumohaemothorax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). Při penetrujícím poranění by mělo být podezření i na poranění velké cévy.</a:t>
            </a:r>
          </a:p>
          <a:p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Klinické příznaky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cs-CZ" sz="1800" dirty="0"/>
              <a:t>bolest v místě nárazu,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oslabené dýchání na poraněné straně hrudníku. </a:t>
            </a:r>
          </a:p>
          <a:p>
            <a:r>
              <a:rPr lang="cs-CZ" sz="1800" b="1" dirty="0" err="1"/>
              <a:t>Zobrazovaci</a:t>
            </a:r>
            <a:r>
              <a:rPr lang="cs-CZ" sz="1800" b="1" dirty="0"/>
              <a:t> </a:t>
            </a:r>
            <a:r>
              <a:rPr lang="cs-CZ" sz="1800" b="1" dirty="0" err="1"/>
              <a:t>metodx</a:t>
            </a:r>
            <a:r>
              <a:rPr lang="cs-CZ" sz="1800" dirty="0"/>
              <a:t>: RTG, CT.</a:t>
            </a: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783B17-0695-48D3-B540-2CEA7CC42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520" y="4184547"/>
            <a:ext cx="2732971" cy="22024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B7FCBC6-A2DD-4AF6-B371-2A401A8CF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409" y="4184549"/>
            <a:ext cx="2732968" cy="22024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1AD8CF9-E27D-4F13-9102-8937952D5D86}"/>
              </a:ext>
            </a:extLst>
          </p:cNvPr>
          <p:cNvSpPr txBox="1"/>
          <p:nvPr/>
        </p:nvSpPr>
        <p:spPr>
          <a:xfrm>
            <a:off x="4007768" y="6386947"/>
            <a:ext cx="14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F686D7-52F0-475C-92C3-9B42A2DD4858}"/>
              </a:ext>
            </a:extLst>
          </p:cNvPr>
          <p:cNvSpPr txBox="1"/>
          <p:nvPr/>
        </p:nvSpPr>
        <p:spPr>
          <a:xfrm>
            <a:off x="7755520" y="6386947"/>
            <a:ext cx="14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Obr.32</a:t>
            </a:r>
          </a:p>
        </p:txBody>
      </p:sp>
    </p:spTree>
    <p:extLst>
      <p:ext uri="{BB962C8B-B14F-4D97-AF65-F5344CB8AC3E}">
        <p14:creationId xmlns:p14="http://schemas.microsoft.com/office/powerpoint/2010/main" val="222812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59DA5-3C6B-4C2F-8463-6B9430BF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274638"/>
            <a:ext cx="5184576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hemothorax</a:t>
            </a:r>
            <a:endParaRPr lang="cs-CZ" sz="36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C15A26-E08F-4511-AD56-CA3D8925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Malý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se často spontánně resorbuje.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Cílem léčby většího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je odstranit krev z pleurální dutiny a umožnit rozepnutí plíce pomocí hrudní drenáže.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Masivní jednorázový </a:t>
            </a:r>
            <a:r>
              <a:rPr lang="cs-CZ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nad 2000 ml při první punkci a dále více než 500 ml za hodinu po dobu tří po sobě jdoucích hodinách vyžaduje operaci - </a:t>
            </a:r>
            <a:r>
              <a:rPr lang="cs-CZ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videotorakoskopii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nebo torakotomii.</a:t>
            </a:r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50F51F-17D9-4AC9-AC90-CD424EE92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19816"/>
            <a:ext cx="3476160" cy="25062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DD043B-6381-4F53-B810-A61FC6386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311" y="3962562"/>
            <a:ext cx="3354385" cy="262080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437DD0-CA78-4F99-86E8-0D90B5C1EDF6}"/>
              </a:ext>
            </a:extLst>
          </p:cNvPr>
          <p:cNvSpPr txBox="1"/>
          <p:nvPr/>
        </p:nvSpPr>
        <p:spPr>
          <a:xfrm>
            <a:off x="3215680" y="612616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Obr.33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304FF78-76B1-4D09-BDAB-17CFA2F06B9B}"/>
              </a:ext>
            </a:extLst>
          </p:cNvPr>
          <p:cNvSpPr txBox="1"/>
          <p:nvPr/>
        </p:nvSpPr>
        <p:spPr>
          <a:xfrm>
            <a:off x="7896200" y="612616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Obr.34</a:t>
            </a:r>
          </a:p>
        </p:txBody>
      </p:sp>
    </p:spTree>
    <p:extLst>
      <p:ext uri="{BB962C8B-B14F-4D97-AF65-F5344CB8AC3E}">
        <p14:creationId xmlns:p14="http://schemas.microsoft.com/office/powerpoint/2010/main" val="1265916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kontuze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556793"/>
            <a:ext cx="8229600" cy="456937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Časté a potenciálně závažné poranění hrudníku, které vzniká v důsledku významného tupého nebo penetrujícího traumatu hrudníku. Často se vyskytuje jako součást jiného poranění hrudníku.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Plicní kontuze se obvykle vyvíjejí během prvních 24 až 48 hodin po poranění</a:t>
            </a: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</a:p>
          <a:p>
            <a:pPr>
              <a:defRPr/>
            </a:pPr>
            <a:r>
              <a:rPr lang="cs-CZ" sz="1800" b="1" dirty="0"/>
              <a:t>Zobrazovací metody</a:t>
            </a:r>
            <a:r>
              <a:rPr lang="cs-CZ" sz="1800" dirty="0"/>
              <a:t>: RTG, CT.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cs-CZ" sz="1800" b="1" spc="10" dirty="0">
                <a:ea typeface="Times New Roman" panose="02020603050405020304" pitchFamily="18" charset="0"/>
              </a:rPr>
              <a:t>Komplikace</a:t>
            </a:r>
            <a:r>
              <a:rPr lang="cs-CZ" sz="1800" spc="10" dirty="0">
                <a:ea typeface="Times New Roman" panose="02020603050405020304" pitchFamily="18" charset="0"/>
              </a:rPr>
              <a:t> - </a:t>
            </a:r>
            <a:r>
              <a:rPr lang="cs-CZ" sz="1800" spc="10" dirty="0" err="1">
                <a:ea typeface="Times New Roman" panose="02020603050405020304" pitchFamily="18" charset="0"/>
              </a:rPr>
              <a:t>pneumonia</a:t>
            </a:r>
            <a:r>
              <a:rPr lang="cs-CZ" sz="1800" spc="10" dirty="0">
                <a:ea typeface="Times New Roman" panose="02020603050405020304" pitchFamily="18" charset="0"/>
              </a:rPr>
              <a:t>, </a:t>
            </a:r>
            <a:r>
              <a:rPr lang="cs-CZ" sz="1800" spc="10" dirty="0" err="1">
                <a:ea typeface="Times New Roman" panose="02020603050405020304" pitchFamily="18" charset="0"/>
              </a:rPr>
              <a:t>atelektáza</a:t>
            </a:r>
            <a:r>
              <a:rPr lang="cs-CZ" sz="1800" spc="10" dirty="0">
                <a:ea typeface="Times New Roman" panose="02020603050405020304" pitchFamily="18" charset="0"/>
              </a:rPr>
              <a:t>, </a:t>
            </a:r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syndrom akutní respirační tísně (ARDS).</a:t>
            </a:r>
            <a:endParaRPr lang="cs-CZ" sz="1800" dirty="0"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cs-CZ" sz="1800" dirty="0">
              <a:ea typeface="Times New Roman" panose="02020603050405020304" pitchFamily="18" charset="0"/>
            </a:endParaRPr>
          </a:p>
          <a:p>
            <a:pPr>
              <a:defRPr/>
            </a:pPr>
            <a:endParaRPr lang="cs-CZ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2417EC-00D7-4DE7-9742-1C4CCECB6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3648882"/>
            <a:ext cx="2808312" cy="25202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E35365-F0FF-428B-BE9C-E8BFA3A59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480" y="3691881"/>
            <a:ext cx="2808312" cy="24342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37C8007-47B2-4191-85D3-4C7F42A328E1}"/>
              </a:ext>
            </a:extLst>
          </p:cNvPr>
          <p:cNvSpPr txBox="1"/>
          <p:nvPr/>
        </p:nvSpPr>
        <p:spPr>
          <a:xfrm>
            <a:off x="3647728" y="616916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29C90CD-C4E5-4EC9-875D-EDF52C69C75F}"/>
              </a:ext>
            </a:extLst>
          </p:cNvPr>
          <p:cNvSpPr txBox="1"/>
          <p:nvPr/>
        </p:nvSpPr>
        <p:spPr>
          <a:xfrm>
            <a:off x="7752184" y="626531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Obr.36</a:t>
            </a:r>
          </a:p>
        </p:txBody>
      </p:sp>
    </p:spTree>
    <p:extLst>
      <p:ext uri="{BB962C8B-B14F-4D97-AF65-F5344CB8AC3E}">
        <p14:creationId xmlns:p14="http://schemas.microsoft.com/office/powerpoint/2010/main" val="369207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/>
              <a:t>Hrudní dutina je druhý největší dutý prostor těla. 
Je obklopen žebry, páteří a hrudní kosti a je oddělen od břišní dutiny bránicí.
Mezižeberní prostor obsahuje </a:t>
            </a:r>
            <a:r>
              <a:rPr lang="cs-CZ" sz="1800" dirty="0" err="1"/>
              <a:t>neurovaskulární</a:t>
            </a:r>
            <a:r>
              <a:rPr lang="cs-CZ" sz="1800" dirty="0"/>
              <a:t> svazek (žíla, tepna a nerv). 
Obsah hrudní dutiny: pleurální dutina (plíce) a mediastinum (trachea, jícen, aorta, velké cévy, srdce).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49F2CF-0E42-4A67-B125-085CFB08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701" y="3452196"/>
            <a:ext cx="3024336" cy="272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2E8B8-EB56-409C-8BC0-539C1EB4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9441" y="3554614"/>
            <a:ext cx="2664296" cy="268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5AD1A16-F46B-48BD-AA7D-50DB7D548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962" y="3535602"/>
            <a:ext cx="3024336" cy="264099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A25BB6C-A320-47FE-A172-D2606FB0F103}"/>
              </a:ext>
            </a:extLst>
          </p:cNvPr>
          <p:cNvSpPr txBox="1"/>
          <p:nvPr/>
        </p:nvSpPr>
        <p:spPr>
          <a:xfrm>
            <a:off x="2855640" y="6381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D41F43C-9923-4236-A657-030F22B5827A}"/>
              </a:ext>
            </a:extLst>
          </p:cNvPr>
          <p:cNvSpPr txBox="1"/>
          <p:nvPr/>
        </p:nvSpPr>
        <p:spPr>
          <a:xfrm>
            <a:off x="5879976" y="63813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0B0BEBB-21A1-4BFF-B0DA-A9EAEFA8AB2B}"/>
              </a:ext>
            </a:extLst>
          </p:cNvPr>
          <p:cNvSpPr txBox="1"/>
          <p:nvPr/>
        </p:nvSpPr>
        <p:spPr>
          <a:xfrm>
            <a:off x="9048328" y="6381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</a:t>
            </a:r>
          </a:p>
        </p:txBody>
      </p:sp>
    </p:spTree>
    <p:extLst>
      <p:ext uri="{BB962C8B-B14F-4D97-AF65-F5344CB8AC3E}">
        <p14:creationId xmlns:p14="http://schemas.microsoft.com/office/powerpoint/2010/main" val="3681415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ruptura aorty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 ruptuře aorty dochází při vysokoenergetickém tupém traumatu hrudníku. 85-95% těchto pacientů zemře bezprostředně po úraze v důsledku masivního krvácení a hemoragického šoku. Trhliny jsou lokalizovány v 90-95% na oblouku aorty v oblasti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isthmus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aorticus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>
              <a:defRPr/>
            </a:pPr>
            <a:r>
              <a:rPr lang="cs-CZ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Zobrazovaci</a:t>
            </a: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metody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RTG hrudníku - rozšířené mediastinum, neostrý aortální knoflík, abnormální kontura aorty, levostranný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hemothorax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deviace jícnu (nazogastrické sondy) doprava - nálezy nejsou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patognomická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 proto je indikovaná CT angiografie.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Terapie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řízena hypotenze s TK pod 100 mm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Hg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Definitivní léčba pak spočívá v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endovaskulárním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zavedení stentu, která nahrazuje otevřenou operaci, která je spojena s vysokou úmrtností. 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57CAE2-BF8E-40B4-BD16-98310F249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09120"/>
            <a:ext cx="3212976" cy="22004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6EE8D1C-F650-4680-88F0-663468C070A1}"/>
              </a:ext>
            </a:extLst>
          </p:cNvPr>
          <p:cNvSpPr txBox="1"/>
          <p:nvPr/>
        </p:nvSpPr>
        <p:spPr>
          <a:xfrm>
            <a:off x="9552384" y="594928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Obr.37</a:t>
            </a:r>
          </a:p>
        </p:txBody>
      </p:sp>
    </p:spTree>
    <p:extLst>
      <p:ext uri="{BB962C8B-B14F-4D97-AF65-F5344CB8AC3E}">
        <p14:creationId xmlns:p14="http://schemas.microsoft.com/office/powerpoint/2010/main" val="1230626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srdeční tamponáda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6"/>
            <a:ext cx="8229600" cy="4464496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Především následek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penetrujícícího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ale i tupého poranění. </a:t>
            </a:r>
          </a:p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Tamponádu může způsobit méně než 100 ml krve v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perikardiálním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vaku.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Klinické příznaky- Beckova triáda: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oslabené ozvy srdce, distenze jugulárních žil a systémová hypotenze.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Zobrazovací metody: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RTG, ECHO, CT.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Terapie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konzervativní nebo p</a:t>
            </a:r>
            <a:r>
              <a:rPr lang="en-US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eri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US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ardi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ocentéza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/torakotomie.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4DAF54-A23C-4C89-B8E8-F1917794F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865" y="4116704"/>
            <a:ext cx="2232248" cy="212060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7B246DA-3164-40D1-9C85-57FBFDE77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4062572"/>
            <a:ext cx="3167914" cy="22740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C7D623-3FF5-4D65-88AC-3CE16B09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691" y="4107412"/>
            <a:ext cx="2237426" cy="212990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3700B9E-A65E-4326-8573-C9D5E9B0C89A}"/>
              </a:ext>
            </a:extLst>
          </p:cNvPr>
          <p:cNvSpPr txBox="1"/>
          <p:nvPr/>
        </p:nvSpPr>
        <p:spPr>
          <a:xfrm>
            <a:off x="3071664" y="6237312"/>
            <a:ext cx="89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Obr.38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B553E3-93AC-4022-9779-50F341C27E52}"/>
              </a:ext>
            </a:extLst>
          </p:cNvPr>
          <p:cNvSpPr txBox="1"/>
          <p:nvPr/>
        </p:nvSpPr>
        <p:spPr>
          <a:xfrm>
            <a:off x="6240016" y="6237312"/>
            <a:ext cx="104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Obr.39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9590845-619F-4394-8C15-7650916E937F}"/>
              </a:ext>
            </a:extLst>
          </p:cNvPr>
          <p:cNvSpPr txBox="1"/>
          <p:nvPr/>
        </p:nvSpPr>
        <p:spPr>
          <a:xfrm>
            <a:off x="8832305" y="6237312"/>
            <a:ext cx="144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Obr.40</a:t>
            </a:r>
          </a:p>
        </p:txBody>
      </p:sp>
    </p:spTree>
    <p:extLst>
      <p:ext uri="{BB962C8B-B14F-4D97-AF65-F5344CB8AC3E}">
        <p14:creationId xmlns:p14="http://schemas.microsoft.com/office/powerpoint/2010/main" val="378144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kontuze myokardu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6"/>
            <a:ext cx="8229600" cy="4464496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Může to být příčina náhlého úmrtí, ke kterému dochází po tupém traumatu hrudníku.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Diagnostika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kontuze myokardu je pro její nespecifické příznaky velmi obtížná.</a:t>
            </a:r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- EKG, laboratorní testy biomarkerů (Troponin I), ECHO.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Komplikace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arytmie, kardiogenní šok. 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150691-31E5-44B2-AC5A-D9FDCF6E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848" y="3717032"/>
            <a:ext cx="4139952" cy="23931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086A44D-A68E-4097-B424-8FC808C299BF}"/>
              </a:ext>
            </a:extLst>
          </p:cNvPr>
          <p:cNvSpPr txBox="1"/>
          <p:nvPr/>
        </p:nvSpPr>
        <p:spPr>
          <a:xfrm>
            <a:off x="7464152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Obr.41</a:t>
            </a:r>
          </a:p>
        </p:txBody>
      </p:sp>
    </p:spTree>
    <p:extLst>
      <p:ext uri="{BB962C8B-B14F-4D97-AF65-F5344CB8AC3E}">
        <p14:creationId xmlns:p14="http://schemas.microsoft.com/office/powerpoint/2010/main" val="281747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home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message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Zlomeniny žeber jsou nejčastějším hrudním poraněním.</a:t>
            </a:r>
            <a:endParaRPr lang="cs-CZ" sz="26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Většinu poranění hrudníku lze diagnostikovat pomocí klinického vyšetření a RTG snímkem hrudníku.</a:t>
            </a:r>
            <a:endParaRPr lang="sk-SK" sz="2600" dirty="0"/>
          </a:p>
          <a:p>
            <a:r>
              <a:rPr lang="cs-CZ" sz="2600" dirty="0">
                <a:ea typeface="Times New Roman" panose="02020603050405020304" pitchFamily="18" charset="0"/>
              </a:rPr>
              <a:t>Poranění hrudníku je často náhlé, dramatické a život </a:t>
            </a:r>
            <a:r>
              <a:rPr lang="cs-CZ" sz="2600" dirty="0" err="1">
                <a:ea typeface="Times New Roman" panose="02020603050405020304" pitchFamily="18" charset="0"/>
              </a:rPr>
              <a:t>ohrozující</a:t>
            </a:r>
            <a:r>
              <a:rPr lang="cs-CZ" sz="2600" dirty="0">
                <a:ea typeface="Times New Roman" panose="02020603050405020304" pitchFamily="18" charset="0"/>
              </a:rPr>
              <a:t>, protože plíce, srdce a velké cévy jsou životně důležité orgány. 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Život ohrožujícím stavem při poranění hrudníku je především tenzní pneumotorax, otevřený pneumotorax, masivní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hemotorax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flail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chest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, ruptura aorty a srdeční tamponáda.</a:t>
            </a:r>
            <a:endParaRPr lang="cs-CZ" sz="2600" dirty="0">
              <a:ea typeface="Times New Roman" panose="02020603050405020304" pitchFamily="18" charset="0"/>
            </a:endParaRPr>
          </a:p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Tenzní pneumotorax má někdy tak dramatický klinický průběh, že pokud máme podezření že se jedná o tento typ poranění, tak urgentní hrudní drenáž provádíme ještě před vyšetřením zobrazovací metodou.</a:t>
            </a:r>
            <a:endParaRPr lang="cs-CZ" sz="2600" dirty="0">
              <a:ea typeface="Times New Roman" panose="02020603050405020304" pitchFamily="18" charset="0"/>
            </a:endParaRPr>
          </a:p>
          <a:p>
            <a:endParaRPr lang="cs-CZ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cs-CZ" sz="2400" dirty="0">
              <a:ea typeface="Times New Roman" panose="02020603050405020304" pitchFamily="18" charset="0"/>
            </a:endParaRPr>
          </a:p>
          <a:p>
            <a:endParaRPr lang="sk-SK" sz="2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4722" y="1556793"/>
            <a:ext cx="8229600" cy="452596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Klinika radiologie a nukleární medicíny, FN Brno -  12,13,15,16,17,18,20,21,24,29,30,31,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32, 36,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Klinika úrazové chirurgie, FN Brno - 6, 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European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Journal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Vascular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Endovascular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surgery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- 37,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Josef Vodička et al., Traumatologie hrudníku - 40,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www.quora.com-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www.healthdocbox.com-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3,5,22,26,27,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www.researchgate.net-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4,7,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www.healthlifemedia.com-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2,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www.medicine.yale.edu-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28,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www.cvmbs.colostate.edu-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35,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www.emedicine.com-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39,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www.jblearning.com-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9,10,14,25,33,34,38,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www.cvphysiology.com-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41,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www.accesspharmacy.mhmedical.com-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8,</a:t>
            </a:r>
            <a:endParaRPr lang="cs-CZ" sz="4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www.mayoclinic.org-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11,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www.virtualmedstudent.com-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19</a:t>
            </a:r>
          </a:p>
          <a:p>
            <a:endParaRPr lang="cs-CZ" sz="4200" dirty="0">
              <a:ea typeface="Times New Roman" panose="02020603050405020304" pitchFamily="18" charset="0"/>
            </a:endParaRPr>
          </a:p>
          <a:p>
            <a:endParaRPr lang="cs-CZ" sz="4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cs-CZ" sz="4200" dirty="0">
              <a:ea typeface="Times New Roman" panose="02020603050405020304" pitchFamily="18" charset="0"/>
            </a:endParaRPr>
          </a:p>
          <a:p>
            <a:endParaRPr lang="sk-SK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2152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Zdroje a odkazy na další výukové materiály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/>
              <a:t>	</a:t>
            </a:r>
          </a:p>
          <a:p>
            <a:pPr marL="72000"/>
            <a:r>
              <a:rPr lang="cs-CZ" sz="1800" dirty="0"/>
              <a:t>Gerard M. </a:t>
            </a:r>
            <a:r>
              <a:rPr lang="cs-CZ" sz="1800" dirty="0" err="1"/>
              <a:t>Doherty</a:t>
            </a:r>
            <a:r>
              <a:rPr lang="cs-CZ" sz="1800" dirty="0"/>
              <a:t>: </a:t>
            </a:r>
            <a:r>
              <a:rPr lang="cs-CZ" sz="1800" dirty="0" err="1"/>
              <a:t>Current</a:t>
            </a:r>
            <a:r>
              <a:rPr lang="cs-CZ" sz="1800" dirty="0"/>
              <a:t> </a:t>
            </a:r>
            <a:r>
              <a:rPr lang="cs-CZ" sz="1800" dirty="0" err="1"/>
              <a:t>Surgical</a:t>
            </a:r>
            <a:r>
              <a:rPr lang="cs-CZ" sz="1800" dirty="0"/>
              <a:t> </a:t>
            </a:r>
            <a:r>
              <a:rPr lang="cs-CZ" sz="1800" dirty="0" err="1"/>
              <a:t>Diagnosis</a:t>
            </a:r>
            <a:r>
              <a:rPr lang="cs-CZ" sz="1800" dirty="0"/>
              <a:t> and </a:t>
            </a:r>
            <a:r>
              <a:rPr lang="cs-CZ" sz="1800" dirty="0" err="1"/>
              <a:t>Treatment</a:t>
            </a:r>
            <a:r>
              <a:rPr lang="cs-CZ" sz="1800" dirty="0"/>
              <a:t>,  </a:t>
            </a:r>
          </a:p>
          <a:p>
            <a:pPr marL="0" indent="0">
              <a:buNone/>
            </a:pPr>
            <a:r>
              <a:rPr lang="cs-CZ" sz="1800" dirty="0"/>
              <a:t>    </a:t>
            </a:r>
            <a:r>
              <a:rPr lang="cs-CZ" sz="1800" dirty="0" err="1"/>
              <a:t>McGraw-Hill</a:t>
            </a:r>
            <a:r>
              <a:rPr lang="cs-CZ" sz="1800" dirty="0"/>
              <a:t> </a:t>
            </a:r>
            <a:r>
              <a:rPr lang="cs-CZ" sz="1800" dirty="0" err="1"/>
              <a:t>Medical</a:t>
            </a:r>
            <a:r>
              <a:rPr lang="cs-CZ" sz="1800" dirty="0"/>
              <a:t>, 12th </a:t>
            </a:r>
            <a:r>
              <a:rPr lang="cs-CZ" sz="1800" dirty="0" err="1"/>
              <a:t>edition</a:t>
            </a:r>
            <a:r>
              <a:rPr lang="cs-CZ" sz="1800" dirty="0"/>
              <a:t>, 2005</a:t>
            </a:r>
          </a:p>
          <a:p>
            <a:r>
              <a:rPr lang="cs-CZ" sz="1800" dirty="0"/>
              <a:t>ACS, </a:t>
            </a:r>
            <a:r>
              <a:rPr lang="cs-CZ" sz="1800" dirty="0" err="1"/>
              <a:t>Committee</a:t>
            </a:r>
            <a:r>
              <a:rPr lang="cs-CZ" sz="1800" b="1" dirty="0"/>
              <a:t>: </a:t>
            </a:r>
            <a:r>
              <a:rPr lang="en-US" sz="1800" dirty="0"/>
              <a:t>ATLS Advanced Trauma Life Support 10th Edition Student Course Manual</a:t>
            </a:r>
            <a:r>
              <a:rPr lang="cs-CZ" sz="1800" dirty="0"/>
              <a:t>, </a:t>
            </a:r>
            <a:r>
              <a:rPr lang="cs-CZ" sz="1800" dirty="0" err="1"/>
              <a:t>American</a:t>
            </a:r>
            <a:r>
              <a:rPr lang="cs-CZ" sz="1800" dirty="0"/>
              <a:t> </a:t>
            </a:r>
            <a:r>
              <a:rPr lang="cs-CZ" sz="1800" dirty="0" err="1"/>
              <a:t>Collegge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Surgeons</a:t>
            </a:r>
            <a:r>
              <a:rPr lang="cs-CZ" sz="1800" dirty="0"/>
              <a:t>, 2018</a:t>
            </a:r>
          </a:p>
          <a:p>
            <a:r>
              <a:rPr lang="cs-CZ" sz="1800" dirty="0"/>
              <a:t>H.C. </a:t>
            </a:r>
            <a:r>
              <a:rPr lang="cs-CZ" sz="1800" dirty="0" err="1"/>
              <a:t>Polk</a:t>
            </a:r>
            <a:r>
              <a:rPr lang="cs-CZ" sz="1800" dirty="0"/>
              <a:t> </a:t>
            </a:r>
            <a:r>
              <a:rPr lang="cs-CZ" sz="1800" dirty="0" err="1"/>
              <a:t>Jr</a:t>
            </a:r>
            <a:r>
              <a:rPr lang="cs-CZ" sz="1800" dirty="0"/>
              <a:t>, Bernard </a:t>
            </a:r>
            <a:r>
              <a:rPr lang="cs-CZ" sz="1800" dirty="0" err="1"/>
              <a:t>Gardner</a:t>
            </a:r>
            <a:r>
              <a:rPr lang="cs-CZ" sz="1800" dirty="0"/>
              <a:t>, </a:t>
            </a:r>
            <a:r>
              <a:rPr lang="cs-CZ" sz="1800" dirty="0" err="1"/>
              <a:t>H.Hurlan</a:t>
            </a:r>
            <a:r>
              <a:rPr lang="cs-CZ" sz="1800" dirty="0"/>
              <a:t> Stone: Basic </a:t>
            </a:r>
            <a:r>
              <a:rPr lang="cs-CZ" sz="1800" dirty="0" err="1"/>
              <a:t>Surgery</a:t>
            </a:r>
            <a:r>
              <a:rPr lang="cs-CZ" sz="1800" dirty="0"/>
              <a:t>, Matthew </a:t>
            </a:r>
            <a:r>
              <a:rPr lang="cs-CZ" sz="1800" dirty="0" err="1"/>
              <a:t>Medical</a:t>
            </a:r>
            <a:r>
              <a:rPr lang="cs-CZ" sz="1800" dirty="0"/>
              <a:t> </a:t>
            </a:r>
            <a:r>
              <a:rPr lang="cs-CZ" sz="1800" dirty="0" err="1"/>
              <a:t>Books</a:t>
            </a:r>
            <a:r>
              <a:rPr lang="cs-CZ" sz="1800" dirty="0"/>
              <a:t>, 4th edition,1993</a:t>
            </a:r>
          </a:p>
          <a:p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J. Vodička et al.,: Traumatologie hrudníku, </a:t>
            </a:r>
            <a:r>
              <a:rPr lang="cs-CZ" sz="1800" dirty="0" err="1">
                <a:ea typeface="Calibri" panose="020F0502020204030204" pitchFamily="34" charset="0"/>
                <a:cs typeface="Arial" panose="020B0604020202020204" pitchFamily="34" charset="0"/>
              </a:rPr>
              <a:t>Galén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, 2015</a:t>
            </a:r>
            <a:endParaRPr lang="cs-CZ" sz="1800" dirty="0"/>
          </a:p>
          <a:p>
            <a:pPr marL="72000"/>
            <a:r>
              <a:rPr lang="cs-CZ" sz="1800" dirty="0"/>
              <a:t>V. </a:t>
            </a:r>
            <a:r>
              <a:rPr lang="cs-CZ" sz="1800" dirty="0" err="1"/>
              <a:t>Pokorny</a:t>
            </a:r>
            <a:r>
              <a:rPr lang="cs-CZ" sz="1800" dirty="0"/>
              <a:t> et al: Traumatologie, Triton, 2002</a:t>
            </a:r>
          </a:p>
          <a:p>
            <a:pPr marL="72000"/>
            <a:r>
              <a:rPr lang="cs-CZ" sz="1800" dirty="0"/>
              <a:t>P. </a:t>
            </a:r>
            <a:r>
              <a:rPr lang="cs-CZ" sz="1800" dirty="0" err="1"/>
              <a:t>Wendsche</a:t>
            </a:r>
            <a:r>
              <a:rPr lang="cs-CZ" sz="1800" dirty="0"/>
              <a:t>, R. Veselý et al: Traumatologie, </a:t>
            </a:r>
            <a:r>
              <a:rPr lang="cs-CZ" sz="1800" dirty="0" err="1"/>
              <a:t>Galén</a:t>
            </a:r>
            <a:r>
              <a:rPr lang="cs-CZ" sz="1800" dirty="0"/>
              <a:t>, 2019</a:t>
            </a:r>
          </a:p>
          <a:p>
            <a:r>
              <a:rPr lang="cs-CZ" sz="1800" dirty="0"/>
              <a:t>M. Zeman, Z. Krška et al: Speciální chirurgie, </a:t>
            </a:r>
            <a:r>
              <a:rPr lang="cs-CZ" sz="1800" dirty="0" err="1"/>
              <a:t>Galén</a:t>
            </a:r>
            <a:r>
              <a:rPr lang="cs-CZ" sz="1800" dirty="0"/>
              <a:t>, 2014 </a:t>
            </a:r>
          </a:p>
          <a:p>
            <a:pPr marL="72000"/>
            <a:endParaRPr lang="cs-CZ" sz="18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4477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patofyziologie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Poranění hrudníku je často náhlé, dramatické a život ohrožující - plíce, srdce a velké cévy jsou životně důležité orgány.
</a:t>
            </a:r>
            <a:r>
              <a:rPr lang="cs-CZ" sz="1800" b="1" dirty="0"/>
              <a:t>Poruchy srdečního výdeje</a:t>
            </a:r>
            <a:r>
              <a:rPr lang="cs-CZ" sz="1800" dirty="0"/>
              <a:t> - krevní ztráta, zvýšení </a:t>
            </a:r>
            <a:r>
              <a:rPr lang="cs-CZ" sz="1800" dirty="0" err="1"/>
              <a:t>intrapleurálního</a:t>
            </a:r>
            <a:r>
              <a:rPr lang="cs-CZ" sz="1800" dirty="0"/>
              <a:t> tlaku, krev v </a:t>
            </a:r>
            <a:r>
              <a:rPr lang="cs-CZ" sz="1800" dirty="0" err="1"/>
              <a:t>perikardiálním</a:t>
            </a:r>
            <a:r>
              <a:rPr lang="cs-CZ" sz="1800" dirty="0"/>
              <a:t> vaku.
</a:t>
            </a:r>
            <a:r>
              <a:rPr lang="cs-CZ" sz="1800" b="1" dirty="0"/>
              <a:t>Poruchy výměny plynu</a:t>
            </a:r>
            <a:r>
              <a:rPr lang="cs-CZ" sz="1800" dirty="0"/>
              <a:t> - </a:t>
            </a:r>
            <a:r>
              <a:rPr lang="cs-CZ" sz="1800" dirty="0" err="1"/>
              <a:t>atelektáza</a:t>
            </a:r>
            <a:r>
              <a:rPr lang="cs-CZ" sz="1800" dirty="0"/>
              <a:t>, kontuze plicní tkáně, poškození dýchacího traktu.</a:t>
            </a:r>
            <a:endParaRPr lang="sk-SK" sz="2000" dirty="0"/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547917-93FD-44ED-A38B-ADE087E3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5" y="3717033"/>
            <a:ext cx="4130749" cy="27001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AB24342-1804-423F-AF3F-4A314C696C5C}"/>
              </a:ext>
            </a:extLst>
          </p:cNvPr>
          <p:cNvSpPr txBox="1"/>
          <p:nvPr/>
        </p:nvSpPr>
        <p:spPr>
          <a:xfrm>
            <a:off x="9002614" y="6002161"/>
            <a:ext cx="90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</a:t>
            </a:r>
          </a:p>
        </p:txBody>
      </p:sp>
    </p:spTree>
    <p:extLst>
      <p:ext uri="{BB962C8B-B14F-4D97-AF65-F5344CB8AC3E}">
        <p14:creationId xmlns:p14="http://schemas.microsoft.com/office/powerpoint/2010/main" val="498661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etiologie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288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/>
              <a:t>Podle mechanizmu úrazu - tupé nebo penetrující trauma - dopravní nehody, pády, střelné a bodné zranění.</a:t>
            </a: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b="1" dirty="0"/>
              <a:t>Tupé poranění hrudníku </a:t>
            </a:r>
            <a:r>
              <a:rPr lang="cs-CZ" sz="1800" dirty="0"/>
              <a:t>je častější než penetrující trauma.</a:t>
            </a:r>
          </a:p>
          <a:p>
            <a:pPr>
              <a:spcAft>
                <a:spcPts val="600"/>
              </a:spcAft>
            </a:pPr>
            <a:r>
              <a:rPr lang="cs-CZ" sz="1800" b="1" dirty="0"/>
              <a:t>Penetrující poranění hrudníku 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je spojeno s vyšší celkovou úmrtností.</a:t>
            </a:r>
            <a:r>
              <a:rPr lang="cs-CZ" sz="1800" dirty="0"/>
              <a:t>. 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Nejčastější příčiny úmrtí</a:t>
            </a:r>
            <a:r>
              <a:rPr lang="en-US" sz="1800" dirty="0"/>
              <a:t> </a:t>
            </a:r>
            <a:r>
              <a:rPr lang="cs-CZ" sz="1800" dirty="0"/>
              <a:t>- </a:t>
            </a:r>
            <a:r>
              <a:rPr lang="en-US" sz="1800" dirty="0"/>
              <a:t>t</a:t>
            </a:r>
            <a:r>
              <a:rPr lang="cs-CZ" sz="1800" dirty="0" err="1"/>
              <a:t>enzní</a:t>
            </a:r>
            <a:r>
              <a:rPr lang="cs-CZ" sz="1800" dirty="0"/>
              <a:t> </a:t>
            </a:r>
            <a:r>
              <a:rPr lang="en-US" sz="1800" dirty="0"/>
              <a:t>pneumothorax, mas</a:t>
            </a:r>
            <a:r>
              <a:rPr lang="cs-CZ" sz="1800" dirty="0" err="1"/>
              <a:t>ivní</a:t>
            </a:r>
            <a:r>
              <a:rPr lang="en-US" sz="1800" dirty="0"/>
              <a:t> hemothorax, </a:t>
            </a:r>
            <a:r>
              <a:rPr lang="en-US" sz="1800" dirty="0" err="1"/>
              <a:t>aort</a:t>
            </a:r>
            <a:r>
              <a:rPr lang="cs-CZ" sz="1800" dirty="0" err="1"/>
              <a:t>ální</a:t>
            </a:r>
            <a:r>
              <a:rPr lang="en-US" sz="1800" dirty="0"/>
              <a:t> </a:t>
            </a:r>
            <a:r>
              <a:rPr lang="en-US" sz="1800" dirty="0" err="1"/>
              <a:t>ruptur</a:t>
            </a:r>
            <a:r>
              <a:rPr lang="cs-CZ" sz="1800" dirty="0"/>
              <a:t>a. Pozdní příčiny jsou zejména respirační selhání a sepse</a:t>
            </a:r>
            <a:r>
              <a:rPr lang="en-US" sz="1800" b="1" dirty="0"/>
              <a:t>.</a:t>
            </a:r>
            <a:endParaRPr lang="cs-CZ" sz="1800" b="1" dirty="0"/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187434-889C-479F-851C-B1EE24C37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4064390"/>
            <a:ext cx="3312368" cy="22760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6C40EA-8F01-449C-98FF-8DE44BBE2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7" y="4092198"/>
            <a:ext cx="3310415" cy="227400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0656486-B4CC-462E-B8F6-823DFB2B9C37}"/>
              </a:ext>
            </a:extLst>
          </p:cNvPr>
          <p:cNvSpPr txBox="1"/>
          <p:nvPr/>
        </p:nvSpPr>
        <p:spPr>
          <a:xfrm flipH="1">
            <a:off x="3647728" y="634048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4ACBAC-7F33-4A70-B637-49DC70A47F16}"/>
              </a:ext>
            </a:extLst>
          </p:cNvPr>
          <p:cNvSpPr txBox="1"/>
          <p:nvPr/>
        </p:nvSpPr>
        <p:spPr>
          <a:xfrm>
            <a:off x="8040216" y="634048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Obr.6</a:t>
            </a:r>
          </a:p>
        </p:txBody>
      </p:sp>
    </p:spTree>
    <p:extLst>
      <p:ext uri="{BB962C8B-B14F-4D97-AF65-F5344CB8AC3E}">
        <p14:creationId xmlns:p14="http://schemas.microsoft.com/office/powerpoint/2010/main" val="571641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1800" dirty="0">
                <a:ea typeface="Calibri" panose="020F0502020204030204" pitchFamily="34" charset="0"/>
              </a:rPr>
              <a:t>Příznaky klinického vyšetření poranění hrudníku se mohou lišit v závislosti na typu poranění.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ea typeface="Calibri" panose="020F0502020204030204" pitchFamily="34" charset="0"/>
              </a:rPr>
              <a:t>Inspekce </a:t>
            </a:r>
            <a:r>
              <a:rPr lang="cs-CZ" sz="1800" dirty="0">
                <a:ea typeface="Calibri" panose="020F0502020204030204" pitchFamily="34" charset="0"/>
              </a:rPr>
              <a:t>: hledáme známky zevního poranění, respirační exkurze hrudní stěny, paradoxní dýchání. </a:t>
            </a:r>
            <a:endParaRPr lang="cs-CZ" sz="1800" dirty="0"/>
          </a:p>
          <a:p>
            <a:r>
              <a:rPr lang="cs-CZ" sz="1800" b="1" dirty="0">
                <a:ea typeface="Calibri" panose="020F0502020204030204" pitchFamily="34" charset="0"/>
              </a:rPr>
              <a:t>Palpace</a:t>
            </a:r>
            <a:r>
              <a:rPr lang="cs-CZ" sz="1800" dirty="0">
                <a:ea typeface="Calibri" panose="020F0502020204030204" pitchFamily="34" charset="0"/>
              </a:rPr>
              <a:t>: hledáme krepitaci, lokalizaci bolesti, podkožní emfyzém. </a:t>
            </a:r>
          </a:p>
          <a:p>
            <a:r>
              <a:rPr lang="cs-CZ" sz="1800" b="1" dirty="0">
                <a:ea typeface="Calibri" panose="020F0502020204030204" pitchFamily="34" charset="0"/>
                <a:cs typeface="Arial" panose="020B0604020202020204" pitchFamily="34" charset="0"/>
              </a:rPr>
              <a:t>Auskultace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: hodnotíme kvalitu, typ a symetrii dýchání a srdeční ozvy.</a:t>
            </a:r>
          </a:p>
          <a:p>
            <a:pPr marL="0" indent="0">
              <a:buNone/>
            </a:pP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1800" dirty="0">
              <a:ea typeface="Calibri" panose="020F0502020204030204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32ADFC-9A98-4FD1-8C34-699598E67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4225159"/>
            <a:ext cx="4123613" cy="21462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2F0EABD-82E0-4FF9-AF2D-22EB338A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20" y="4177928"/>
            <a:ext cx="3682752" cy="217683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698547-58C6-4CCF-A7C3-AA3825DE11C7}"/>
              </a:ext>
            </a:extLst>
          </p:cNvPr>
          <p:cNvSpPr txBox="1"/>
          <p:nvPr/>
        </p:nvSpPr>
        <p:spPr>
          <a:xfrm>
            <a:off x="3359696" y="635476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8B2CA2-1D0A-44B7-BE4C-B60DBC155B39}"/>
              </a:ext>
            </a:extLst>
          </p:cNvPr>
          <p:cNvSpPr txBox="1"/>
          <p:nvPr/>
        </p:nvSpPr>
        <p:spPr>
          <a:xfrm>
            <a:off x="7896200" y="635476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Obr.8</a:t>
            </a:r>
          </a:p>
        </p:txBody>
      </p:sp>
    </p:spTree>
    <p:extLst>
      <p:ext uri="{BB962C8B-B14F-4D97-AF65-F5344CB8AC3E}">
        <p14:creationId xmlns:p14="http://schemas.microsoft.com/office/powerpoint/2010/main" val="381458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556793"/>
            <a:ext cx="8229600" cy="45693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Hlavní diagnostické zobrazovací metody pro tupé a penetrující hrudní trauma jsou RTG hrudníku, ultrazvuk a CT hrudníku. 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RTG hrudníku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   - nejčastěji používanou diagnostickou metodou u všech forem poranění hrudníku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/>
              <a:t>    -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rychlé, relativně levné a často snadno dostupné vyšetření. </a:t>
            </a:r>
            <a:r>
              <a:rPr lang="cs-CZ" sz="1800" dirty="0">
                <a:solidFill>
                  <a:srgbClr val="000000"/>
                </a:solidFill>
              </a:rPr>
              <a:t>.</a:t>
            </a:r>
            <a:r>
              <a:rPr lang="cs-CZ" sz="1800" dirty="0"/>
              <a:t> 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Ultrazvuk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/>
              <a:t>   -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metoda využívaná v diagnostice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hemothoraxu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srdeční tamponády.</a:t>
            </a:r>
            <a:r>
              <a:rPr lang="cs-CZ" sz="18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CT</a:t>
            </a:r>
            <a:endParaRPr lang="cs-CZ" sz="18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b="1" dirty="0"/>
              <a:t>    </a:t>
            </a:r>
            <a:r>
              <a:rPr lang="cs-CZ" sz="1800" dirty="0"/>
              <a:t>- </a:t>
            </a:r>
            <a:r>
              <a:rPr lang="cs-CZ" sz="1800" dirty="0">
                <a:solidFill>
                  <a:srgbClr val="000000"/>
                </a:solidFill>
              </a:rPr>
              <a:t>v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e srovnání s RTG hrudníku má CT vyšetření větší citlivost pro detekci pneumotoraxu nebo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také umožňuje přesnou diagnostiku poranění skeletu hrudního koše, mediastina, plicního parenchymu a aorty. </a:t>
            </a:r>
            <a:endParaRPr lang="cs-CZ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b="1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2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poranění hrudní stěny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Poranění hrudní stěny jsou u tupých traumat hrudníku běžná a většina z nich je léčena konzervativně. </a:t>
            </a:r>
            <a:endParaRPr lang="cs-CZ" sz="1800" dirty="0"/>
          </a:p>
          <a:p>
            <a:endParaRPr lang="cs-CZ" sz="1800" dirty="0"/>
          </a:p>
          <a:p>
            <a:r>
              <a:rPr lang="cs-CZ" sz="1800" b="1" dirty="0"/>
              <a:t>Zlomeniny žeber</a:t>
            </a:r>
          </a:p>
          <a:p>
            <a:r>
              <a:rPr lang="cs-CZ" sz="1800" b="1" dirty="0"/>
              <a:t>Blokové zlomeniny žeber, </a:t>
            </a:r>
            <a:r>
              <a:rPr lang="cs-CZ" sz="1800" b="1" dirty="0" err="1"/>
              <a:t>Flail</a:t>
            </a:r>
            <a:r>
              <a:rPr lang="cs-CZ" sz="1800" b="1" dirty="0"/>
              <a:t> </a:t>
            </a:r>
            <a:r>
              <a:rPr lang="cs-CZ" sz="1800" b="1" dirty="0" err="1"/>
              <a:t>chest</a:t>
            </a:r>
            <a:endParaRPr lang="cs-CZ" sz="1800" b="1" dirty="0"/>
          </a:p>
          <a:p>
            <a:r>
              <a:rPr lang="cs-CZ" sz="1800" b="1" dirty="0"/>
              <a:t>Zlomeniny sterna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C033CF-09CE-42DE-A2C9-8A8E176D2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3877605"/>
            <a:ext cx="6553768" cy="22485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663CB2-D4A0-41F3-8C00-D3B4CD221356}"/>
              </a:ext>
            </a:extLst>
          </p:cNvPr>
          <p:cNvSpPr txBox="1"/>
          <p:nvPr/>
        </p:nvSpPr>
        <p:spPr>
          <a:xfrm>
            <a:off x="3863753" y="6126163"/>
            <a:ext cx="79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691F29-50AF-482D-AA55-D32D0A734ED2}"/>
              </a:ext>
            </a:extLst>
          </p:cNvPr>
          <p:cNvSpPr txBox="1"/>
          <p:nvPr/>
        </p:nvSpPr>
        <p:spPr>
          <a:xfrm>
            <a:off x="7536164" y="6126163"/>
            <a:ext cx="129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Obr.10</a:t>
            </a:r>
          </a:p>
        </p:txBody>
      </p:sp>
    </p:spTree>
    <p:extLst>
      <p:ext uri="{BB962C8B-B14F-4D97-AF65-F5344CB8AC3E}">
        <p14:creationId xmlns:p14="http://schemas.microsoft.com/office/powerpoint/2010/main" val="407654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zlomeniny žeber</a:t>
            </a:r>
            <a:endParaRPr lang="cs-CZ" sz="32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Jsou nejčastějším hrudním poraněním a nacházejí se až u 10% všech traumatických pacientů a velké části pacientů s traumatem hrudníku 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Nejčastěji pozorujeme zlomeniny u 4. až 8. žebra, protože jsou tenká a špatně chráněná.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Zlomeniny dolních tří žeber bývají často spojeny s poraněním sleziny a jater</a:t>
            </a:r>
            <a:r>
              <a:rPr lang="cs-CZ" sz="1800" b="1" dirty="0"/>
              <a:t>!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Zlomeniny žeber jsou diagnostikovány klinickým vyšetřením a RTG, popřípadě CT vyšetřením. </a:t>
            </a:r>
            <a:endParaRPr lang="cs-CZ" sz="1800" dirty="0"/>
          </a:p>
          <a:p>
            <a:pPr>
              <a:spcAft>
                <a:spcPts val="600"/>
              </a:spcAft>
            </a:pPr>
            <a:endParaRPr lang="cs-CZ" sz="1800" dirty="0"/>
          </a:p>
          <a:p>
            <a:pPr>
              <a:spcAft>
                <a:spcPts val="600"/>
              </a:spcAft>
            </a:pPr>
            <a:endParaRPr lang="cs-CZ" sz="2000" dirty="0">
              <a:solidFill>
                <a:srgbClr val="C00000"/>
              </a:solidFill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FBBA10-64C1-4C7C-83B7-49867F72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5" y="4149080"/>
            <a:ext cx="3220789" cy="224657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05BC764-DF3E-491A-92FC-D486DF73814F}"/>
              </a:ext>
            </a:extLst>
          </p:cNvPr>
          <p:cNvSpPr txBox="1"/>
          <p:nvPr/>
        </p:nvSpPr>
        <p:spPr>
          <a:xfrm>
            <a:off x="7680176" y="63093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Obr.11</a:t>
            </a:r>
          </a:p>
        </p:txBody>
      </p:sp>
    </p:spTree>
    <p:extLst>
      <p:ext uri="{BB962C8B-B14F-4D97-AF65-F5344CB8AC3E}">
        <p14:creationId xmlns:p14="http://schemas.microsoft.com/office/powerpoint/2010/main" val="267477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zlomeniny žeber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b="1" dirty="0">
                <a:cs typeface="Arial" pitchFamily="34" charset="0"/>
              </a:rPr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Pacienti s méně než třemi zlomeninami žeber a bez souvisejících poranění jsou vhodnými kandidáty pro ambulantní léčbu perorálními analgetiky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Všichni pacienti se třemi nebo více zlomeninami žeber (sériová zlomenina žeber) nebo s posunutými zlomeninami mají zvýšené riziko plicních komplikací, jako jsou kontuze plic, následně zápal plic nebo opožděný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/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proto vyžadují přijetí a observaci za hospitalizace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Počáteční léčba zahrnuje poskytování adekvátní analgezie a dechové rehabilitace</a:t>
            </a:r>
            <a:r>
              <a:rPr lang="cs-CZ" sz="1800" dirty="0"/>
              <a:t>. 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Osteosyntéza žeber je indikovaná, pokud nelze dosáhnout adekvátní analgezie z důvodu závažnosti zlomenin a u pacientů s hrozícím ventilačním selháním.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. 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E13C1F-5809-4275-A402-60B997C69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1" y="4232300"/>
            <a:ext cx="2192545" cy="22210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58AF523-6B81-49F3-8449-DDC051F38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18" y="4232299"/>
            <a:ext cx="2368864" cy="22210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00E548-52E2-45A1-B2B7-15BE23F9CF43}"/>
              </a:ext>
            </a:extLst>
          </p:cNvPr>
          <p:cNvSpPr txBox="1"/>
          <p:nvPr/>
        </p:nvSpPr>
        <p:spPr>
          <a:xfrm>
            <a:off x="3647728" y="645333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13306DE-10C4-405C-8983-EF120FE0696C}"/>
              </a:ext>
            </a:extLst>
          </p:cNvPr>
          <p:cNvSpPr txBox="1"/>
          <p:nvPr/>
        </p:nvSpPr>
        <p:spPr>
          <a:xfrm>
            <a:off x="8112224" y="64533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Obr.13</a:t>
            </a:r>
          </a:p>
        </p:txBody>
      </p:sp>
    </p:spTree>
    <p:extLst>
      <p:ext uri="{BB962C8B-B14F-4D97-AF65-F5344CB8AC3E}">
        <p14:creationId xmlns:p14="http://schemas.microsoft.com/office/powerpoint/2010/main" val="10990484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10769</TotalTime>
  <Words>1849</Words>
  <Application>Microsoft Office PowerPoint</Application>
  <PresentationFormat>Širokoúhlá obrazovka</PresentationFormat>
  <Paragraphs>240</Paragraphs>
  <Slides>25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Poranění hrudníku</vt:lpstr>
      <vt:lpstr>Hrudník - anatomie</vt:lpstr>
      <vt:lpstr>Hrudník - patofyziologie</vt:lpstr>
      <vt:lpstr>Hrudník - etiologie</vt:lpstr>
      <vt:lpstr>Hrudník - vyšetření</vt:lpstr>
      <vt:lpstr>Hrudník - zobrazovací metody</vt:lpstr>
      <vt:lpstr>Hrudník - poranění hrudní stěny </vt:lpstr>
      <vt:lpstr>Hrudník - zlomeniny žeber</vt:lpstr>
      <vt:lpstr>Hrudník - zlomeniny žeber</vt:lpstr>
      <vt:lpstr>Hrudník - blokové zlomeniny žeber</vt:lpstr>
      <vt:lpstr>Hrudník - zlomeniny sterna</vt:lpstr>
      <vt:lpstr>Hrudník - pneumothorax</vt:lpstr>
      <vt:lpstr>Hrudník - pneumothorax</vt:lpstr>
      <vt:lpstr>Hrudník - otevřený pneumothorax</vt:lpstr>
      <vt:lpstr>Hrudník - tenzní pneumothorax</vt:lpstr>
      <vt:lpstr>Hrudník - tenzní pneumothorax</vt:lpstr>
      <vt:lpstr>Hrudník - hemothorax</vt:lpstr>
      <vt:lpstr>Hrudník - hemothorax</vt:lpstr>
      <vt:lpstr>Hrudník - kontuze plic</vt:lpstr>
      <vt:lpstr>Hrudník - ruptura aorty </vt:lpstr>
      <vt:lpstr>Hrudník - srdeční tamponáda</vt:lpstr>
      <vt:lpstr>Hrudník - kontuze myokardu</vt:lpstr>
      <vt:lpstr>Hrudník - take home message</vt:lpstr>
      <vt:lpstr>Obrazová příloha</vt:lpstr>
      <vt:lpstr>Zdroje a odkazy na další výukové materiály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Staňa Martin</cp:lastModifiedBy>
  <cp:revision>456</cp:revision>
  <dcterms:created xsi:type="dcterms:W3CDTF">2021-06-04T19:14:50Z</dcterms:created>
  <dcterms:modified xsi:type="dcterms:W3CDTF">2023-12-08T13:55:17Z</dcterms:modified>
</cp:coreProperties>
</file>