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8" r:id="rId3"/>
    <p:sldId id="261" r:id="rId4"/>
    <p:sldId id="259" r:id="rId5"/>
    <p:sldId id="262" r:id="rId6"/>
    <p:sldId id="277" r:id="rId7"/>
    <p:sldId id="263" r:id="rId8"/>
    <p:sldId id="264" r:id="rId9"/>
    <p:sldId id="265" r:id="rId10"/>
    <p:sldId id="268" r:id="rId11"/>
    <p:sldId id="266" r:id="rId12"/>
    <p:sldId id="269" r:id="rId13"/>
    <p:sldId id="270" r:id="rId14"/>
    <p:sldId id="271" r:id="rId15"/>
    <p:sldId id="297" r:id="rId16"/>
    <p:sldId id="272" r:id="rId17"/>
    <p:sldId id="302" r:id="rId18"/>
    <p:sldId id="303" r:id="rId19"/>
    <p:sldId id="273" r:id="rId20"/>
    <p:sldId id="274" r:id="rId21"/>
    <p:sldId id="257" r:id="rId22"/>
    <p:sldId id="290" r:id="rId23"/>
    <p:sldId id="281" r:id="rId24"/>
    <p:sldId id="292" r:id="rId25"/>
    <p:sldId id="299" r:id="rId26"/>
    <p:sldId id="282" r:id="rId27"/>
    <p:sldId id="293" r:id="rId28"/>
    <p:sldId id="295" r:id="rId29"/>
    <p:sldId id="301" r:id="rId30"/>
    <p:sldId id="296" r:id="rId31"/>
    <p:sldId id="304" r:id="rId32"/>
    <p:sldId id="283" r:id="rId33"/>
    <p:sldId id="284" r:id="rId34"/>
    <p:sldId id="285" r:id="rId35"/>
    <p:sldId id="298" r:id="rId36"/>
    <p:sldId id="286" r:id="rId37"/>
    <p:sldId id="287" r:id="rId38"/>
    <p:sldId id="289" r:id="rId39"/>
  </p:sldIdLst>
  <p:sldSz cx="9144000" cy="6858000" type="screen4x3"/>
  <p:notesSz cx="6797675" cy="987425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gerian" pitchFamily="8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gerian" pitchFamily="8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gerian" pitchFamily="8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gerian" pitchFamily="8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gerian" pitchFamily="8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lgerian" pitchFamily="8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lgerian" pitchFamily="8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lgerian" pitchFamily="8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lgerian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A2B58-078C-4252-B85D-D04217F282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74126-955B-4077-9971-0BB7C3C8D1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84F64-B971-43FD-9CB5-627C0C4918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25668-D331-466E-BD7E-AFC014E51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EB185-A386-45E8-A150-61AAE8A060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77B91-098D-4AE3-B48C-0EC722AA23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E28BE-2A2A-496C-8D07-7FB6B9DB32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A66EC-ACF6-46B6-8917-AB7A69B62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A9B23-159D-4E85-86A4-ADE3EB410C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4E444-CB08-407D-8D57-9C544F743E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BDBFA-2F8E-4A39-B3B0-82D02B917C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CED1881-CCE1-4373-8980-7544076DEF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irweb.cz/i/ileus_img05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492375"/>
            <a:ext cx="8229600" cy="1420813"/>
          </a:xfrm>
        </p:spPr>
        <p:txBody>
          <a:bodyPr/>
          <a:lstStyle/>
          <a:p>
            <a:pPr eaLnBrk="1" hangingPunct="1">
              <a:defRPr/>
            </a:pPr>
            <a:r>
              <a:rPr lang="cs-CZ" sz="6000" b="1">
                <a:solidFill>
                  <a:srgbClr val="FFFF00"/>
                </a:solidFill>
                <a:latin typeface="Berlin Sans FB Demi" pitchFamily="34" charset="0"/>
              </a:rPr>
              <a:t>Náhlé  příhody  břišní</a:t>
            </a:r>
            <a:br>
              <a:rPr lang="cs-CZ" sz="6000" b="1">
                <a:solidFill>
                  <a:srgbClr val="FFFF00"/>
                </a:solidFill>
                <a:latin typeface="Berlin Sans FB Demi" pitchFamily="34" charset="0"/>
              </a:rPr>
            </a:br>
            <a:r>
              <a:rPr lang="cs-CZ" sz="6000" b="1">
                <a:solidFill>
                  <a:srgbClr val="FFFF00"/>
                </a:solidFill>
                <a:latin typeface="Berlin Sans FB Demi" pitchFamily="34" charset="0"/>
              </a:rPr>
              <a:t/>
            </a:r>
            <a:br>
              <a:rPr lang="cs-CZ" sz="6000" b="1">
                <a:solidFill>
                  <a:srgbClr val="FFFF00"/>
                </a:solidFill>
                <a:latin typeface="Berlin Sans FB Demi" pitchFamily="34" charset="0"/>
              </a:rPr>
            </a:br>
            <a:r>
              <a:rPr lang="cs-CZ" sz="2800" b="1" i="1">
                <a:solidFill>
                  <a:srgbClr val="FFFF00"/>
                </a:solidFill>
                <a:latin typeface="Berlin Sans FB Demi" pitchFamily="34" charset="0"/>
              </a:rPr>
              <a:t>Klinika úrazové chirurgie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981075"/>
            <a:ext cx="7258050" cy="5149850"/>
          </a:xfrm>
        </p:spPr>
        <p:txBody>
          <a:bodyPr/>
          <a:lstStyle/>
          <a:p>
            <a:pPr eaLnBrk="1" hangingPunct="1">
              <a:defRPr/>
            </a:pPr>
            <a:r>
              <a:rPr lang="cs-CZ" b="1" i="1" smtClean="0"/>
              <a:t>   </a:t>
            </a:r>
            <a:r>
              <a:rPr lang="cs-CZ" b="1" smtClean="0"/>
              <a:t>2. Pohmat</a:t>
            </a:r>
          </a:p>
          <a:p>
            <a:pPr lvl="1" eaLnBrk="1" hangingPunct="1">
              <a:defRPr/>
            </a:pPr>
            <a:r>
              <a:rPr lang="cs-CZ" b="1" i="1" smtClean="0"/>
              <a:t>povrchová a hluboká palpace</a:t>
            </a:r>
            <a:endParaRPr lang="cs-CZ" sz="3600" b="1" smtClean="0">
              <a:solidFill>
                <a:schemeClr val="folHlink"/>
              </a:solidFill>
            </a:endParaRPr>
          </a:p>
          <a:p>
            <a:pPr lvl="1" eaLnBrk="1" hangingPunct="1">
              <a:defRPr/>
            </a:pPr>
            <a:r>
              <a:rPr lang="cs-CZ" b="1" i="1" smtClean="0"/>
              <a:t>svalové stažení </a:t>
            </a:r>
          </a:p>
          <a:p>
            <a:pPr lvl="1" eaLnBrk="1" hangingPunct="1">
              <a:defRPr/>
            </a:pPr>
            <a:r>
              <a:rPr lang="cs-CZ" b="1" i="1" smtClean="0"/>
              <a:t>rezistence (bolestivost, pohyblivost, ohraničení, kožní kryt)</a:t>
            </a:r>
            <a:r>
              <a:rPr lang="cs-CZ" b="1" smtClean="0"/>
              <a:t> </a:t>
            </a:r>
          </a:p>
          <a:p>
            <a:pPr lvl="1" eaLnBrk="1" hangingPunct="1">
              <a:defRPr/>
            </a:pPr>
            <a:r>
              <a:rPr lang="cs-CZ" b="1" i="1" smtClean="0"/>
              <a:t>kýlní branky </a:t>
            </a:r>
          </a:p>
          <a:p>
            <a:pPr lvl="1" eaLnBrk="1" hangingPunct="1">
              <a:defRPr/>
            </a:pPr>
            <a:r>
              <a:rPr lang="cs-CZ" b="1" i="1" smtClean="0"/>
              <a:t>příznak </a:t>
            </a:r>
            <a:r>
              <a:rPr lang="cs-CZ" b="1" i="1" smtClean="0">
                <a:solidFill>
                  <a:schemeClr val="folHlink"/>
                </a:solidFill>
              </a:rPr>
              <a:t>Blumbergův</a:t>
            </a:r>
            <a:r>
              <a:rPr lang="cs-CZ" b="1" i="1" smtClean="0"/>
              <a:t> a </a:t>
            </a:r>
            <a:r>
              <a:rPr lang="cs-CZ" b="1" i="1" smtClean="0">
                <a:solidFill>
                  <a:schemeClr val="folHlink"/>
                </a:solidFill>
              </a:rPr>
              <a:t>Rowsingův</a:t>
            </a:r>
            <a:r>
              <a:rPr lang="cs-CZ" b="1" i="1" smtClean="0"/>
              <a:t> </a:t>
            </a:r>
            <a:r>
              <a:rPr lang="cs-CZ" b="1" smtClean="0"/>
              <a:t>(dekomprese vyvolá bolestivou odezvu). </a:t>
            </a:r>
          </a:p>
          <a:p>
            <a:pPr eaLnBrk="1" hangingPunct="1">
              <a:defRPr/>
            </a:pPr>
            <a:endParaRPr lang="cs-CZ" b="1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484313"/>
            <a:ext cx="7689850" cy="4646612"/>
          </a:xfrm>
        </p:spPr>
        <p:txBody>
          <a:bodyPr/>
          <a:lstStyle/>
          <a:p>
            <a:pPr eaLnBrk="1" hangingPunct="1">
              <a:defRPr/>
            </a:pPr>
            <a:r>
              <a:rPr lang="cs-CZ" smtClean="0"/>
              <a:t>  </a:t>
            </a:r>
            <a:r>
              <a:rPr lang="cs-CZ" b="1" smtClean="0"/>
              <a:t>3. Poklep</a:t>
            </a:r>
          </a:p>
          <a:p>
            <a:pPr lvl="1" eaLnBrk="1" hangingPunct="1">
              <a:defRPr/>
            </a:pPr>
            <a:r>
              <a:rPr lang="cs-CZ" sz="2400" b="1" i="1" smtClean="0"/>
              <a:t>poklepové ztemnění</a:t>
            </a:r>
            <a:r>
              <a:rPr lang="cs-CZ" sz="2400" b="1" smtClean="0"/>
              <a:t> (výpotek, parench. orgán)</a:t>
            </a:r>
          </a:p>
          <a:p>
            <a:pPr lvl="1" eaLnBrk="1" hangingPunct="1">
              <a:defRPr/>
            </a:pPr>
            <a:r>
              <a:rPr lang="cs-CZ" sz="2400" b="1" i="1" smtClean="0"/>
              <a:t>vysoký bubínkový poklep (distenze orgánů)</a:t>
            </a:r>
            <a:endParaRPr lang="cs-CZ" sz="2400" b="1" smtClean="0"/>
          </a:p>
          <a:p>
            <a:pPr lvl="1" eaLnBrk="1" hangingPunct="1">
              <a:defRPr/>
            </a:pPr>
            <a:r>
              <a:rPr lang="cs-CZ" sz="2400" b="1" i="1" smtClean="0"/>
              <a:t>poklepovou bolestivost</a:t>
            </a:r>
            <a:r>
              <a:rPr lang="cs-CZ" sz="2400" b="1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 b="1" smtClean="0"/>
              <a:t>          - břišní </a:t>
            </a:r>
            <a:r>
              <a:rPr lang="cs-CZ" sz="2800" b="1" smtClean="0">
                <a:solidFill>
                  <a:schemeClr val="folHlink"/>
                </a:solidFill>
              </a:rPr>
              <a:t>Pléniesův</a:t>
            </a:r>
            <a:r>
              <a:rPr lang="cs-CZ" sz="2800" b="1" smtClean="0"/>
              <a:t> příznak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 b="1" smtClean="0"/>
              <a:t>          - bederní </a:t>
            </a:r>
            <a:r>
              <a:rPr lang="cs-CZ" sz="2800" b="1" smtClean="0">
                <a:solidFill>
                  <a:schemeClr val="folHlink"/>
                </a:solidFill>
              </a:rPr>
              <a:t>Tappotement</a:t>
            </a:r>
          </a:p>
          <a:p>
            <a:pPr eaLnBrk="1" hangingPunct="1">
              <a:defRPr/>
            </a:pPr>
            <a:endParaRPr lang="cs-CZ" sz="2800" b="1" smtClean="0">
              <a:solidFill>
                <a:schemeClr val="folHlink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 smtClean="0"/>
              <a:t>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96975"/>
            <a:ext cx="8291513" cy="4933950"/>
          </a:xfrm>
        </p:spPr>
        <p:txBody>
          <a:bodyPr/>
          <a:lstStyle/>
          <a:p>
            <a:pPr eaLnBrk="1" hangingPunct="1">
              <a:defRPr/>
            </a:pPr>
            <a:r>
              <a:rPr lang="cs-CZ" smtClean="0"/>
              <a:t>   4</a:t>
            </a:r>
            <a:r>
              <a:rPr lang="cs-CZ" b="1" smtClean="0"/>
              <a:t>. Poslech</a:t>
            </a:r>
          </a:p>
          <a:p>
            <a:pPr lvl="1" eaLnBrk="1" hangingPunct="1">
              <a:defRPr/>
            </a:pPr>
            <a:r>
              <a:rPr lang="cs-CZ" b="1" smtClean="0"/>
              <a:t>nejvíce opomíjené vyšetření</a:t>
            </a:r>
          </a:p>
          <a:p>
            <a:pPr lvl="1" eaLnBrk="1" hangingPunct="1">
              <a:defRPr/>
            </a:pPr>
            <a:r>
              <a:rPr lang="cs-CZ" b="1" smtClean="0"/>
              <a:t>škroukání  (rytmicky ustává a znovu se objevuje - překážka pasáže)</a:t>
            </a:r>
          </a:p>
          <a:p>
            <a:pPr lvl="1" eaLnBrk="1" hangingPunct="1">
              <a:defRPr/>
            </a:pPr>
            <a:r>
              <a:rPr lang="cs-CZ" b="1" smtClean="0"/>
              <a:t>vysoké zvučné tóny "padající kapky" </a:t>
            </a:r>
          </a:p>
          <a:p>
            <a:pPr lvl="1" eaLnBrk="1" hangingPunct="1">
              <a:defRPr/>
            </a:pPr>
            <a:r>
              <a:rPr lang="cs-CZ" b="1" smtClean="0"/>
              <a:t>kovové zvuky  (dilatace střeva plynem) </a:t>
            </a:r>
          </a:p>
          <a:p>
            <a:pPr lvl="1" eaLnBrk="1" hangingPunct="1">
              <a:defRPr/>
            </a:pPr>
            <a:r>
              <a:rPr lang="cs-CZ" b="1" smtClean="0"/>
              <a:t>ticho (pokročilá zánětlivá NPB či paralytický ileus)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b="1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268413"/>
            <a:ext cx="7402512" cy="48625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/>
              <a:t>  5. Per rectum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/>
              <a:t>ukazovákem ruky s rukavicí s vazelínou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/>
              <a:t>ampula rektální, prostata, cervix uteri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/>
              <a:t>Douglasův prostor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/>
              <a:t>nejníže položené místo peritoneální dutiny      hromadění výpotku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/>
              <a:t>Stolice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/>
              <a:t>Krev – krvácení z dolních úseků GIT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/>
              <a:t>Dehtovitá stolice – krvácení horních úseků GIT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/>
              <a:t>Acholická stolice – obstrukce žlučových cest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782762"/>
          </a:xfrm>
        </p:spPr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FFFF00"/>
                </a:solidFill>
              </a:rPr>
              <a:t>Laboratorní vyšetření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65400"/>
            <a:ext cx="8229600" cy="3565525"/>
          </a:xfrm>
        </p:spPr>
        <p:txBody>
          <a:bodyPr/>
          <a:lstStyle/>
          <a:p>
            <a:pPr eaLnBrk="1" hangingPunct="1">
              <a:defRPr/>
            </a:pPr>
            <a:r>
              <a:rPr lang="cs-CZ" i="1"/>
              <a:t>Hematologické</a:t>
            </a:r>
            <a:r>
              <a:rPr lang="cs-CZ"/>
              <a:t> – KO, koagulace</a:t>
            </a:r>
          </a:p>
          <a:p>
            <a:pPr eaLnBrk="1" hangingPunct="1">
              <a:defRPr/>
            </a:pPr>
            <a:r>
              <a:rPr lang="cs-CZ" i="1"/>
              <a:t>Biochemické</a:t>
            </a:r>
            <a:r>
              <a:rPr lang="cs-CZ"/>
              <a:t> – ionty, urea, kreatinin, gly, JT, AMS/U, CK, CK-MB, troponin</a:t>
            </a:r>
          </a:p>
          <a:p>
            <a:pPr eaLnBrk="1" hangingPunct="1">
              <a:defRPr/>
            </a:pPr>
            <a:r>
              <a:rPr lang="cs-CZ" i="1"/>
              <a:t>Moč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FFFF00"/>
                </a:solidFill>
              </a:rPr>
              <a:t>Paraklinická vyšetření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Rtg</a:t>
            </a:r>
          </a:p>
          <a:p>
            <a:pPr lvl="1" eaLnBrk="1" hangingPunct="1">
              <a:defRPr/>
            </a:pPr>
            <a:r>
              <a:rPr lang="cs-CZ"/>
              <a:t>prostý</a:t>
            </a:r>
          </a:p>
          <a:p>
            <a:pPr lvl="1" eaLnBrk="1" hangingPunct="1">
              <a:defRPr/>
            </a:pPr>
            <a:r>
              <a:rPr lang="cs-CZ"/>
              <a:t>s kontrastem</a:t>
            </a:r>
          </a:p>
          <a:p>
            <a:pPr eaLnBrk="1" hangingPunct="1">
              <a:defRPr/>
            </a:pPr>
            <a:r>
              <a:rPr lang="cs-CZ"/>
              <a:t>Sonografie</a:t>
            </a:r>
          </a:p>
          <a:p>
            <a:pPr eaLnBrk="1" hangingPunct="1">
              <a:defRPr/>
            </a:pPr>
            <a:r>
              <a:rPr lang="cs-CZ"/>
              <a:t>CT</a:t>
            </a:r>
          </a:p>
          <a:p>
            <a:pPr eaLnBrk="1" hangingPunct="1">
              <a:defRPr/>
            </a:pPr>
            <a:r>
              <a:rPr lang="cs-CZ"/>
              <a:t>Endoskopické metody</a:t>
            </a:r>
          </a:p>
          <a:p>
            <a:pPr eaLnBrk="1" hangingPunct="1">
              <a:defRPr/>
            </a:pPr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798513"/>
            <a:ext cx="8050212" cy="5438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b="1" i="1"/>
              <a:t>RTG- prostý snímek břicha </a:t>
            </a:r>
            <a:r>
              <a:rPr lang="cs-CZ"/>
              <a:t>:</a:t>
            </a:r>
          </a:p>
          <a:p>
            <a:pPr eaLnBrk="1" hangingPunct="1">
              <a:defRPr/>
            </a:pPr>
            <a:r>
              <a:rPr lang="cs-CZ" b="1"/>
              <a:t>hladinky</a:t>
            </a:r>
            <a:r>
              <a:rPr lang="cs-CZ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/>
              <a:t>   v kličkách střevních</a:t>
            </a:r>
          </a:p>
          <a:p>
            <a:pPr eaLnBrk="1" hangingPunct="1">
              <a:defRPr/>
            </a:pPr>
            <a:r>
              <a:rPr lang="cs-CZ" b="1"/>
              <a:t>vzduch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b="1"/>
              <a:t>   v břišní dutině</a:t>
            </a:r>
            <a:r>
              <a:rPr lang="cs-CZ"/>
              <a:t> </a:t>
            </a:r>
            <a:endParaRPr lang="cs-CZ" b="1"/>
          </a:p>
          <a:p>
            <a:pPr eaLnBrk="1" hangingPunct="1">
              <a:defRPr/>
            </a:pPr>
            <a:r>
              <a:rPr lang="cs-CZ" b="1"/>
              <a:t>stíny kontrastních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b="1"/>
              <a:t>   konkrementů</a:t>
            </a:r>
            <a:r>
              <a:rPr lang="cs-CZ"/>
              <a:t> </a:t>
            </a:r>
          </a:p>
          <a:p>
            <a:pPr eaLnBrk="1" hangingPunct="1">
              <a:defRPr/>
            </a:pPr>
            <a:r>
              <a:rPr lang="cs-CZ" b="1"/>
              <a:t>RTG plic</a:t>
            </a:r>
            <a:r>
              <a:rPr lang="cs-CZ"/>
              <a:t> </a:t>
            </a:r>
          </a:p>
          <a:p>
            <a:pPr eaLnBrk="1" hangingPunct="1">
              <a:defRPr/>
            </a:pPr>
            <a:endParaRPr lang="cs-CZ"/>
          </a:p>
        </p:txBody>
      </p:sp>
      <p:pic>
        <p:nvPicPr>
          <p:cNvPr id="28674" name="Picture 5" descr="ileus_img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341438"/>
            <a:ext cx="270986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ileus_img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3860800"/>
            <a:ext cx="2592387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smtClean="0">
              <a:effectLst/>
            </a:endParaRPr>
          </a:p>
        </p:txBody>
      </p:sp>
      <p:pic>
        <p:nvPicPr>
          <p:cNvPr id="2969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17717" t="15749" r="17717" b="7874"/>
          <a:stretch>
            <a:fillRect/>
          </a:stretch>
        </p:blipFill>
        <p:spPr>
          <a:xfrm>
            <a:off x="287338" y="214313"/>
            <a:ext cx="8856662" cy="6643687"/>
          </a:xfr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 descr="bad-moment-for-x-rays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52513"/>
            <a:ext cx="37179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6" descr="bad-moment-for-x-rays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484313"/>
            <a:ext cx="41910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549275"/>
            <a:ext cx="8121650" cy="5581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b="1" i="1"/>
              <a:t>Ultrazvukové vyšetření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b="1" i="1"/>
              <a:t>přítomnost tekutiny</a:t>
            </a:r>
            <a:r>
              <a:rPr lang="cs-CZ"/>
              <a:t> (krev, zánětlivý výpotek, ascites)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b="1" i="1"/>
              <a:t>solidní útvary</a:t>
            </a:r>
            <a:r>
              <a:rPr lang="cs-CZ"/>
              <a:t> (kameny, infiltráty, tumory, abscesy, cysty)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b="1" i="1"/>
              <a:t>dilatace orgánů</a:t>
            </a:r>
            <a:r>
              <a:rPr lang="cs-CZ"/>
              <a:t> (ledviny, žlučník, střevo, měchýř)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b="1" i="1"/>
              <a:t>zánětlivé ztluštění stěny</a:t>
            </a:r>
            <a:r>
              <a:rPr lang="cs-CZ"/>
              <a:t> orgánů (cholecystitis, appendicitis, diverticulitis, M. Crohn)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b="1" i="1"/>
              <a:t>postižení parenchymových orgánů</a:t>
            </a:r>
            <a:r>
              <a:rPr lang="cs-CZ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b="1" i="1"/>
              <a:t>trombóza velkých cév</a:t>
            </a:r>
            <a:r>
              <a:rPr lang="cs-CZ"/>
              <a:t> (mesenteriky, porta).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FFFF00"/>
                </a:solidFill>
              </a:rPr>
              <a:t>Definice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307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/>
              <a:t> = </a:t>
            </a:r>
            <a:r>
              <a:rPr lang="cs-CZ" b="1"/>
              <a:t>Náhlé příhody břišní (NPB) jsou onemocnění břicha, která se vyznačují náhlým vznikem často z plného zdraví, rychlým průběhem a v případě neléčení vedou k závažným komplikacím včetně ohrožení života nemocného.</a:t>
            </a:r>
            <a:r>
              <a:rPr lang="cs-CZ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b="1">
                <a:solidFill>
                  <a:srgbClr val="FF0000"/>
                </a:solidFill>
              </a:rPr>
              <a:t>   </a:t>
            </a:r>
            <a:r>
              <a:rPr lang="cs-CZ" b="1"/>
              <a:t>tzv.</a:t>
            </a:r>
            <a:r>
              <a:rPr lang="cs-CZ" b="1">
                <a:solidFill>
                  <a:srgbClr val="FF0000"/>
                </a:solidFill>
              </a:rPr>
              <a:t> „akutní břicho“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981075"/>
            <a:ext cx="7978775" cy="514985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cs-CZ" b="1" i="1"/>
              <a:t>Endoskopické metody: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cs-CZ"/>
              <a:t>- Gastrofibroskopie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cs-CZ"/>
              <a:t>- Rectoskopie a sigmoideoskopie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cs-CZ"/>
              <a:t>- Kolonoskopie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cs-CZ"/>
              <a:t>- ERCP</a:t>
            </a:r>
          </a:p>
          <a:p>
            <a:pPr marL="609600" indent="-609600" eaLnBrk="1" hangingPunct="1">
              <a:defRPr/>
            </a:pPr>
            <a:r>
              <a:rPr lang="cs-CZ" b="1" i="1"/>
              <a:t>Gynekologické vyšetření</a:t>
            </a:r>
          </a:p>
          <a:p>
            <a:pPr marL="609600" indent="-609600" eaLnBrk="1" hangingPunct="1">
              <a:defRPr/>
            </a:pPr>
            <a:r>
              <a:rPr lang="cs-CZ" b="1" i="1"/>
              <a:t>Interní vyšetření</a:t>
            </a:r>
          </a:p>
          <a:p>
            <a:pPr marL="609600" indent="-609600" eaLnBrk="1" hangingPunct="1">
              <a:defRPr/>
            </a:pPr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FFFF00"/>
                </a:solidFill>
              </a:rPr>
              <a:t>Dělení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18487" cy="5040312"/>
          </a:xfrm>
        </p:spPr>
        <p:txBody>
          <a:bodyPr/>
          <a:lstStyle/>
          <a:p>
            <a:pPr eaLnBrk="1" hangingPunct="1">
              <a:defRPr/>
            </a:pPr>
            <a:r>
              <a:rPr lang="cs-CZ" b="1" smtClean="0">
                <a:solidFill>
                  <a:schemeClr val="folHlink"/>
                </a:solidFill>
              </a:rPr>
              <a:t>NPB neúrazové</a:t>
            </a:r>
            <a:r>
              <a:rPr lang="cs-CZ" sz="2800" smtClean="0">
                <a:solidFill>
                  <a:schemeClr val="folHlink"/>
                </a:solidFill>
              </a:rPr>
              <a:t> </a:t>
            </a:r>
            <a:endParaRPr lang="cs-CZ" sz="2800" b="1" smtClean="0">
              <a:solidFill>
                <a:schemeClr val="folHlink"/>
              </a:solidFill>
            </a:endParaRPr>
          </a:p>
          <a:p>
            <a:pPr lvl="1" eaLnBrk="1" hangingPunct="1">
              <a:defRPr/>
            </a:pPr>
            <a:r>
              <a:rPr lang="cs-CZ" sz="2400" b="1" smtClean="0"/>
              <a:t>1. zánětlivé</a:t>
            </a:r>
            <a:r>
              <a:rPr lang="cs-CZ" sz="2400" smtClean="0"/>
              <a:t> (ohraničené, přechod na okolí, difůzní)</a:t>
            </a:r>
          </a:p>
          <a:p>
            <a:pPr lvl="1" eaLnBrk="1" hangingPunct="1">
              <a:defRPr/>
            </a:pPr>
            <a:r>
              <a:rPr lang="cs-CZ" sz="2400" b="1" smtClean="0"/>
              <a:t>2. ileózní</a:t>
            </a:r>
            <a:r>
              <a:rPr lang="cs-CZ" sz="2400" smtClean="0"/>
              <a:t> (mechanický, neurogenní, cévní)</a:t>
            </a:r>
          </a:p>
          <a:p>
            <a:pPr lvl="1" eaLnBrk="1" hangingPunct="1">
              <a:defRPr/>
            </a:pPr>
            <a:r>
              <a:rPr lang="cs-CZ" sz="2400" b="1" smtClean="0"/>
              <a:t>3.</a:t>
            </a:r>
            <a:r>
              <a:rPr lang="cs-CZ" sz="2000" b="1" smtClean="0"/>
              <a:t> </a:t>
            </a:r>
            <a:r>
              <a:rPr lang="cs-CZ" sz="2400" b="1" smtClean="0"/>
              <a:t>krvácení do zažívacího traktu</a:t>
            </a:r>
            <a:r>
              <a:rPr lang="cs-CZ" sz="2400" smtClean="0"/>
              <a:t> </a:t>
            </a:r>
          </a:p>
          <a:p>
            <a:pPr lvl="1" eaLnBrk="1" hangingPunct="1">
              <a:buFontTx/>
              <a:buNone/>
              <a:defRPr/>
            </a:pPr>
            <a:r>
              <a:rPr lang="cs-CZ" sz="2400" smtClean="0">
                <a:hlinkClick r:id="rId2"/>
              </a:rPr>
              <a:t> </a:t>
            </a:r>
            <a:endParaRPr lang="cs-CZ" sz="2000" i="1" smtClean="0"/>
          </a:p>
          <a:p>
            <a:pPr eaLnBrk="1" hangingPunct="1">
              <a:defRPr/>
            </a:pPr>
            <a:r>
              <a:rPr lang="cs-CZ" b="1" smtClean="0">
                <a:solidFill>
                  <a:schemeClr val="folHlink"/>
                </a:solidFill>
              </a:rPr>
              <a:t>NPB úrazové</a:t>
            </a:r>
            <a:r>
              <a:rPr lang="cs-CZ" sz="2800" smtClean="0">
                <a:solidFill>
                  <a:schemeClr val="folHlink"/>
                </a:solidFill>
              </a:rPr>
              <a:t> </a:t>
            </a:r>
          </a:p>
          <a:p>
            <a:pPr lvl="1" eaLnBrk="1" hangingPunct="1">
              <a:defRPr/>
            </a:pPr>
            <a:r>
              <a:rPr lang="cs-CZ" sz="2400" b="1" smtClean="0"/>
              <a:t>1. syndrom poúrazové peritonitidy</a:t>
            </a:r>
            <a:r>
              <a:rPr lang="cs-CZ" sz="2400" smtClean="0"/>
              <a:t> </a:t>
            </a:r>
          </a:p>
          <a:p>
            <a:pPr lvl="1" eaLnBrk="1" hangingPunct="1">
              <a:defRPr/>
            </a:pPr>
            <a:r>
              <a:rPr lang="cs-CZ" sz="2400" b="1" smtClean="0"/>
              <a:t>2. syndrom poúrazového hemoperitonea</a:t>
            </a:r>
            <a:r>
              <a:rPr lang="cs-CZ" sz="2400" smtClean="0"/>
              <a:t> </a:t>
            </a:r>
          </a:p>
          <a:p>
            <a:pPr lvl="1" eaLnBrk="1" hangingPunct="1">
              <a:defRPr/>
            </a:pPr>
            <a:r>
              <a:rPr lang="cs-CZ" sz="2400" b="1" smtClean="0"/>
              <a:t>3. syndrom smíšený (krvácení do břišní dutiny a perforační peritonitis)</a:t>
            </a:r>
            <a:r>
              <a:rPr lang="cs-CZ" sz="2400" smtClean="0"/>
              <a:t> </a:t>
            </a:r>
          </a:p>
          <a:p>
            <a:pPr eaLnBrk="1" hangingPunct="1">
              <a:defRPr/>
            </a:pPr>
            <a:endParaRPr lang="cs-CZ" sz="2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280400" cy="5543550"/>
          </a:xfrm>
        </p:spPr>
        <p:txBody>
          <a:bodyPr/>
          <a:lstStyle/>
          <a:p>
            <a:pPr lvl="3" eaLnBrk="1" hangingPunct="1">
              <a:lnSpc>
                <a:spcPct val="80000"/>
              </a:lnSpc>
              <a:buFontTx/>
              <a:buNone/>
              <a:defRPr/>
            </a:pPr>
            <a:r>
              <a:rPr lang="cs-CZ" sz="1600" i="1" smtClean="0">
                <a:effectLst/>
              </a:rPr>
              <a:t>	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400" i="1" smtClean="0">
                <a:effectLst/>
              </a:rPr>
              <a:t>	</a:t>
            </a:r>
            <a:r>
              <a:rPr lang="cs-CZ" sz="2800" i="1" smtClean="0">
                <a:effectLst/>
              </a:rPr>
              <a:t>	       </a:t>
            </a:r>
            <a:r>
              <a:rPr lang="cs-CZ" sz="2800" b="1" smtClean="0">
                <a:solidFill>
                  <a:srgbClr val="FFFF00"/>
                </a:solidFill>
                <a:effectLst/>
              </a:rPr>
              <a:t>1. Zánětlivé NPB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800" b="1" i="1" smtClean="0">
              <a:solidFill>
                <a:srgbClr val="FFFF00"/>
              </a:solidFill>
              <a:effectLst/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2000" smtClean="0">
                <a:solidFill>
                  <a:srgbClr val="66FF33"/>
                </a:solidFill>
                <a:effectLst/>
              </a:rPr>
              <a:t>Lokalizované</a:t>
            </a:r>
            <a:r>
              <a:rPr lang="cs-CZ" sz="2000" smtClean="0">
                <a:effectLst/>
              </a:rPr>
              <a:t> na orgán -  na začátku onemocnění</a:t>
            </a:r>
          </a:p>
          <a:p>
            <a:pPr lvl="4" eaLnBrk="1" hangingPunct="1">
              <a:lnSpc>
                <a:spcPct val="80000"/>
              </a:lnSpc>
              <a:defRPr/>
            </a:pPr>
            <a:r>
              <a:rPr lang="cs-CZ" smtClean="0">
                <a:effectLst/>
              </a:rPr>
              <a:t>	cholecystitis, cholangoitis</a:t>
            </a:r>
          </a:p>
          <a:p>
            <a:pPr lvl="4" eaLnBrk="1" hangingPunct="1">
              <a:lnSpc>
                <a:spcPct val="80000"/>
              </a:lnSpc>
              <a:defRPr/>
            </a:pPr>
            <a:r>
              <a:rPr lang="cs-CZ" smtClean="0">
                <a:effectLst/>
              </a:rPr>
              <a:t>	appendicitis</a:t>
            </a:r>
          </a:p>
          <a:p>
            <a:pPr lvl="4" eaLnBrk="1" hangingPunct="1">
              <a:lnSpc>
                <a:spcPct val="80000"/>
              </a:lnSpc>
              <a:defRPr/>
            </a:pPr>
            <a:r>
              <a:rPr lang="cs-CZ" smtClean="0">
                <a:effectLst/>
              </a:rPr>
              <a:t>	diverticulitis</a:t>
            </a:r>
          </a:p>
          <a:p>
            <a:pPr lvl="4" eaLnBrk="1" hangingPunct="1">
              <a:lnSpc>
                <a:spcPct val="80000"/>
              </a:lnSpc>
              <a:defRPr/>
            </a:pPr>
            <a:r>
              <a:rPr lang="cs-CZ" smtClean="0">
                <a:effectLst/>
              </a:rPr>
              <a:t>	pancreatitis…….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2000" smtClean="0">
                <a:solidFill>
                  <a:srgbClr val="66FF33"/>
                </a:solidFill>
                <a:effectLst/>
              </a:rPr>
              <a:t>Propagace do okolí</a:t>
            </a:r>
            <a:r>
              <a:rPr lang="cs-CZ" sz="2000" smtClean="0">
                <a:effectLst/>
              </a:rPr>
              <a:t> = peritonitis circumscripta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2000" smtClean="0">
                <a:solidFill>
                  <a:srgbClr val="66FF33"/>
                </a:solidFill>
                <a:effectLst/>
              </a:rPr>
              <a:t>Difuzní peritonitis</a:t>
            </a:r>
            <a:r>
              <a:rPr lang="cs-CZ" sz="2000" smtClean="0">
                <a:effectLst/>
              </a:rPr>
              <a:t> 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000" smtClean="0">
                <a:effectLst/>
              </a:rPr>
              <a:t>	  peritoneum = obrovská plocha pro prostup = intoxikace          vnitřního prostředí = toxicko septický šok	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000" smtClean="0">
                <a:effectLst/>
              </a:rPr>
              <a:t>          primární – hematogenní – málo, raritně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000" smtClean="0">
                <a:effectLst/>
              </a:rPr>
              <a:t>          sekundární - bakteriální – střevní perforace 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000" smtClean="0">
                <a:effectLst/>
              </a:rPr>
              <a:t>                                                  - per continuatem /ileus/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000" smtClean="0">
                <a:effectLst/>
              </a:rPr>
              <a:t>                             - abakteriální – chemicko-toxická : žluč,     moč, pankreatické štávy, krev</a:t>
            </a:r>
          </a:p>
          <a:p>
            <a:pPr lvl="4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800" smtClean="0">
              <a:effectLst/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cs-CZ" sz="16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76250"/>
            <a:ext cx="82296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cs-CZ" sz="2800" b="1">
              <a:solidFill>
                <a:schemeClr val="folHlink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 b="1">
                <a:solidFill>
                  <a:schemeClr val="folHlink"/>
                </a:solidFill>
              </a:rPr>
              <a:t>                       </a:t>
            </a:r>
            <a:r>
              <a:rPr lang="cs-CZ" sz="2800" b="1">
                <a:solidFill>
                  <a:srgbClr val="FFFF00"/>
                </a:solidFill>
              </a:rPr>
              <a:t>1. Zánětlivé NPB</a:t>
            </a:r>
            <a:endParaRPr lang="cs-CZ">
              <a:solidFill>
                <a:schemeClr val="folHlink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>
              <a:solidFill>
                <a:schemeClr val="folHlink"/>
              </a:solidFill>
            </a:endParaRPr>
          </a:p>
          <a:p>
            <a:pPr eaLnBrk="1" hangingPunct="1">
              <a:defRPr/>
            </a:pPr>
            <a:r>
              <a:rPr lang="cs-CZ" sz="2000"/>
              <a:t>stálá poloha nemocného </a:t>
            </a:r>
          </a:p>
          <a:p>
            <a:pPr eaLnBrk="1" hangingPunct="1">
              <a:defRPr/>
            </a:pPr>
            <a:r>
              <a:rPr lang="cs-CZ" sz="2000"/>
              <a:t>trvalá bolest </a:t>
            </a:r>
          </a:p>
          <a:p>
            <a:pPr eaLnBrk="1" hangingPunct="1">
              <a:defRPr/>
            </a:pPr>
            <a:r>
              <a:rPr lang="cs-CZ" sz="2000"/>
              <a:t>zvýšená teplota </a:t>
            </a:r>
          </a:p>
          <a:p>
            <a:pPr eaLnBrk="1" hangingPunct="1">
              <a:defRPr/>
            </a:pPr>
            <a:r>
              <a:rPr lang="cs-CZ" sz="2000"/>
              <a:t>urychlení tepu </a:t>
            </a:r>
          </a:p>
          <a:p>
            <a:pPr eaLnBrk="1" hangingPunct="1">
              <a:defRPr/>
            </a:pPr>
            <a:r>
              <a:rPr lang="cs-CZ" sz="2000"/>
              <a:t>stažení svalové stěny břišní </a:t>
            </a:r>
          </a:p>
          <a:p>
            <a:pPr eaLnBrk="1" hangingPunct="1">
              <a:defRPr/>
            </a:pPr>
            <a:r>
              <a:rPr lang="cs-CZ" sz="2000"/>
              <a:t>peristaltika snížená či vymizelá </a:t>
            </a:r>
          </a:p>
          <a:p>
            <a:pPr eaLnBrk="1" hangingPunct="1">
              <a:defRPr/>
            </a:pPr>
            <a:r>
              <a:rPr lang="cs-CZ" sz="2000"/>
              <a:t>bolestivost per rectum </a:t>
            </a:r>
          </a:p>
          <a:p>
            <a:pPr eaLnBrk="1" hangingPunct="1">
              <a:defRPr/>
            </a:pPr>
            <a:r>
              <a:rPr lang="cs-CZ" sz="2000"/>
              <a:t>pomocná vyšetření (zvýšená leukocytóza, CRP, nativní snímek bez hladin, může být pneumoperitoneum</a:t>
            </a:r>
            <a:r>
              <a:rPr lang="cs-CZ"/>
              <a:t>) </a:t>
            </a:r>
          </a:p>
          <a:p>
            <a:pPr eaLnBrk="1" hangingPunct="1">
              <a:defRPr/>
            </a:pPr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569325" cy="6119812"/>
          </a:xfrm>
        </p:spPr>
        <p:txBody>
          <a:bodyPr/>
          <a:lstStyle/>
          <a:p>
            <a:pPr marL="1752600" lvl="3" indent="-381000" eaLnBrk="1" hangingPunct="1">
              <a:lnSpc>
                <a:spcPct val="80000"/>
              </a:lnSpc>
              <a:buFontTx/>
              <a:buNone/>
              <a:defRPr/>
            </a:pPr>
            <a:r>
              <a:rPr lang="cs-CZ" sz="1400" i="1">
                <a:effectLst/>
              </a:rPr>
              <a:t>	</a:t>
            </a:r>
          </a:p>
          <a:p>
            <a:pPr marL="1752600" lvl="3" indent="-381000" eaLnBrk="1" hangingPunct="1">
              <a:lnSpc>
                <a:spcPct val="80000"/>
              </a:lnSpc>
              <a:buFontTx/>
              <a:buNone/>
              <a:defRPr/>
            </a:pPr>
            <a:r>
              <a:rPr lang="cs-CZ" sz="3200" b="1">
                <a:solidFill>
                  <a:srgbClr val="FFFF00"/>
                </a:solidFill>
                <a:effectLst/>
              </a:rPr>
              <a:t>2. Ileózní = neprůchodnost střevní</a:t>
            </a:r>
          </a:p>
          <a:p>
            <a:pPr marL="1752600" lvl="3" indent="-381000" eaLnBrk="1" hangingPunct="1">
              <a:lnSpc>
                <a:spcPct val="80000"/>
              </a:lnSpc>
              <a:buFontTx/>
              <a:buNone/>
              <a:defRPr/>
            </a:pPr>
            <a:endParaRPr lang="cs-CZ" sz="3200" b="1">
              <a:solidFill>
                <a:srgbClr val="FFFF00"/>
              </a:solidFill>
              <a:effectLst/>
            </a:endParaRPr>
          </a:p>
          <a:p>
            <a:pPr marL="1752600" lvl="3" indent="-381000" eaLnBrk="1" hangingPunct="1">
              <a:lnSpc>
                <a:spcPct val="80000"/>
              </a:lnSpc>
              <a:defRPr/>
            </a:pPr>
            <a:r>
              <a:rPr lang="cs-CZ" b="1">
                <a:solidFill>
                  <a:srgbClr val="66FF33"/>
                </a:solidFill>
                <a:effectLst/>
              </a:rPr>
              <a:t>Mechanický ileus	</a:t>
            </a:r>
          </a:p>
          <a:p>
            <a:pPr marL="1752600" lvl="3" indent="-381000" eaLnBrk="1" hangingPunct="1">
              <a:lnSpc>
                <a:spcPct val="80000"/>
              </a:lnSpc>
              <a:defRPr/>
            </a:pPr>
            <a:endParaRPr lang="cs-CZ" sz="1400" b="1">
              <a:solidFill>
                <a:srgbClr val="66FF33"/>
              </a:solidFill>
              <a:effectLst/>
            </a:endParaRPr>
          </a:p>
          <a:p>
            <a:pPr marL="1752600" lvl="3" indent="-381000" eaLnBrk="1" hangingPunct="1">
              <a:lnSpc>
                <a:spcPct val="80000"/>
              </a:lnSpc>
              <a:buFontTx/>
              <a:buNone/>
              <a:defRPr/>
            </a:pPr>
            <a:r>
              <a:rPr lang="cs-CZ" sz="1400" b="1">
                <a:effectLst/>
              </a:rPr>
              <a:t>      1. střevní lumen – polyp, fekalom, cizí těleso</a:t>
            </a:r>
          </a:p>
          <a:p>
            <a:pPr marL="1752600" lvl="3" indent="-381000" eaLnBrk="1" hangingPunct="1">
              <a:lnSpc>
                <a:spcPct val="80000"/>
              </a:lnSpc>
              <a:buFontTx/>
              <a:buNone/>
              <a:defRPr/>
            </a:pPr>
            <a:r>
              <a:rPr lang="cs-CZ" sz="1400" b="1">
                <a:effectLst/>
              </a:rPr>
              <a:t>      2. střevní 	stěna – nádor, hematom, zápal, divertikl</a:t>
            </a:r>
          </a:p>
          <a:p>
            <a:pPr marL="1752600" lvl="3" indent="-381000" eaLnBrk="1" hangingPunct="1">
              <a:lnSpc>
                <a:spcPct val="80000"/>
              </a:lnSpc>
              <a:buFontTx/>
              <a:buNone/>
              <a:defRPr/>
            </a:pPr>
            <a:r>
              <a:rPr lang="cs-CZ" sz="1400" b="1">
                <a:effectLst/>
              </a:rPr>
              <a:t>      3.  mimo střevo – hernie, adheze, intraabdominální     nádor, volvulus</a:t>
            </a:r>
          </a:p>
          <a:p>
            <a:pPr marL="1752600" lvl="3" indent="-381000" eaLnBrk="1" hangingPunct="1">
              <a:lnSpc>
                <a:spcPct val="80000"/>
              </a:lnSpc>
              <a:defRPr/>
            </a:pPr>
            <a:endParaRPr lang="cs-CZ" sz="1400" b="1">
              <a:effectLst/>
            </a:endParaRPr>
          </a:p>
          <a:p>
            <a:pPr marL="2209800" lvl="4" indent="-381000" eaLnBrk="1" hangingPunct="1">
              <a:lnSpc>
                <a:spcPct val="80000"/>
              </a:lnSpc>
              <a:defRPr/>
            </a:pPr>
            <a:r>
              <a:rPr lang="cs-CZ" sz="1400" b="1">
                <a:solidFill>
                  <a:srgbClr val="66FF33"/>
                </a:solidFill>
                <a:effectLst/>
              </a:rPr>
              <a:t>Strangulační ileus</a:t>
            </a:r>
            <a:r>
              <a:rPr lang="cs-CZ" sz="1400">
                <a:solidFill>
                  <a:srgbClr val="FFFF00"/>
                </a:solidFill>
                <a:effectLst/>
              </a:rPr>
              <a:t> </a:t>
            </a:r>
            <a:r>
              <a:rPr lang="cs-CZ" sz="1400">
                <a:effectLst/>
              </a:rPr>
              <a:t>= mechanická příčina + porucha cévního zásobení</a:t>
            </a:r>
          </a:p>
          <a:p>
            <a:pPr marL="2209800" lvl="4" indent="-381000" eaLnBrk="1" hangingPunct="1">
              <a:lnSpc>
                <a:spcPct val="80000"/>
              </a:lnSpc>
              <a:defRPr/>
            </a:pPr>
            <a:r>
              <a:rPr lang="cs-CZ" sz="1400" b="1">
                <a:solidFill>
                  <a:schemeClr val="folHlink"/>
                </a:solidFill>
                <a:effectLst/>
              </a:rPr>
              <a:t>Invaginace - intususcepce</a:t>
            </a:r>
          </a:p>
          <a:p>
            <a:pPr marL="1752600" lvl="3" indent="-381000" eaLnBrk="1" hangingPunct="1">
              <a:lnSpc>
                <a:spcPct val="80000"/>
              </a:lnSpc>
              <a:buFontTx/>
              <a:buNone/>
              <a:defRPr/>
            </a:pPr>
            <a:r>
              <a:rPr lang="cs-CZ" sz="1400">
                <a:solidFill>
                  <a:srgbClr val="FFFF00"/>
                </a:solidFill>
                <a:effectLst/>
              </a:rPr>
              <a:t>   </a:t>
            </a:r>
          </a:p>
          <a:p>
            <a:pPr marL="1752600" lvl="3" indent="-381000" eaLnBrk="1" hangingPunct="1">
              <a:lnSpc>
                <a:spcPct val="80000"/>
              </a:lnSpc>
              <a:defRPr/>
            </a:pPr>
            <a:r>
              <a:rPr lang="cs-CZ" b="1">
                <a:solidFill>
                  <a:srgbClr val="66FF33"/>
                </a:solidFill>
                <a:effectLst/>
              </a:rPr>
              <a:t>Neurogenní ileus</a:t>
            </a:r>
          </a:p>
          <a:p>
            <a:pPr marL="1752600" lvl="3" indent="-381000" eaLnBrk="1" hangingPunct="1">
              <a:lnSpc>
                <a:spcPct val="80000"/>
              </a:lnSpc>
              <a:buFontTx/>
              <a:buNone/>
              <a:defRPr/>
            </a:pPr>
            <a:r>
              <a:rPr lang="cs-CZ" sz="1400" b="1">
                <a:effectLst/>
              </a:rPr>
              <a:t>      1.  paralytický</a:t>
            </a:r>
          </a:p>
          <a:p>
            <a:pPr marL="1752600" lvl="3" indent="-381000" eaLnBrk="1" hangingPunct="1">
              <a:lnSpc>
                <a:spcPct val="80000"/>
              </a:lnSpc>
              <a:buFontTx/>
              <a:buNone/>
              <a:defRPr/>
            </a:pPr>
            <a:r>
              <a:rPr lang="cs-CZ" sz="1400" b="1">
                <a:effectLst/>
              </a:rPr>
              <a:t>      2.  spastický</a:t>
            </a:r>
          </a:p>
          <a:p>
            <a:pPr marL="1752600" lvl="3" indent="-381000" eaLnBrk="1" hangingPunct="1">
              <a:lnSpc>
                <a:spcPct val="80000"/>
              </a:lnSpc>
              <a:defRPr/>
            </a:pPr>
            <a:endParaRPr lang="cs-CZ" sz="1400">
              <a:effectLst/>
            </a:endParaRPr>
          </a:p>
          <a:p>
            <a:pPr marL="1752600" lvl="3" indent="-381000" eaLnBrk="1" hangingPunct="1">
              <a:lnSpc>
                <a:spcPct val="80000"/>
              </a:lnSpc>
              <a:defRPr/>
            </a:pPr>
            <a:endParaRPr lang="cs-CZ" sz="1400">
              <a:effectLst/>
            </a:endParaRPr>
          </a:p>
          <a:p>
            <a:pPr marL="1752600" lvl="3" indent="-381000" eaLnBrk="1" hangingPunct="1">
              <a:lnSpc>
                <a:spcPct val="80000"/>
              </a:lnSpc>
              <a:defRPr/>
            </a:pPr>
            <a:r>
              <a:rPr lang="cs-CZ" b="1">
                <a:solidFill>
                  <a:srgbClr val="66FF33"/>
                </a:solidFill>
                <a:effectLst/>
              </a:rPr>
              <a:t>Cévní ileus</a:t>
            </a:r>
            <a:r>
              <a:rPr lang="cs-CZ">
                <a:solidFill>
                  <a:srgbClr val="FFFF00"/>
                </a:solidFill>
                <a:effectLst/>
              </a:rPr>
              <a:t> 	</a:t>
            </a:r>
            <a:r>
              <a:rPr lang="cs-CZ">
                <a:effectLst/>
              </a:rPr>
              <a:t>	</a:t>
            </a:r>
            <a:endParaRPr lang="cs-CZ" b="1">
              <a:effectLst/>
            </a:endParaRPr>
          </a:p>
          <a:p>
            <a:pPr marL="1752600" lvl="3" indent="-381000" eaLnBrk="1" hangingPunct="1">
              <a:lnSpc>
                <a:spcPct val="80000"/>
              </a:lnSpc>
              <a:buFontTx/>
              <a:buNone/>
              <a:defRPr/>
            </a:pPr>
            <a:r>
              <a:rPr lang="cs-CZ" sz="1400" b="1">
                <a:effectLst/>
              </a:rPr>
              <a:t>       1. Embolie mesenterické tepny  (ischemie střeva)</a:t>
            </a:r>
          </a:p>
          <a:p>
            <a:pPr marL="1752600" lvl="3" indent="-381000" eaLnBrk="1" hangingPunct="1">
              <a:lnSpc>
                <a:spcPct val="80000"/>
              </a:lnSpc>
              <a:buFontTx/>
              <a:buNone/>
              <a:defRPr/>
            </a:pPr>
            <a:r>
              <a:rPr lang="cs-CZ" sz="1400" b="1">
                <a:effectLst/>
              </a:rPr>
              <a:t>       2. Trombosa mesenterických žíl (infarzace střeva)</a:t>
            </a:r>
          </a:p>
          <a:p>
            <a:pPr marL="1752600" lvl="3" indent="-381000" eaLnBrk="1" hangingPunct="1">
              <a:lnSpc>
                <a:spcPct val="80000"/>
              </a:lnSpc>
              <a:defRPr/>
            </a:pPr>
            <a:endParaRPr lang="cs-CZ" sz="1400" b="1">
              <a:effectLst/>
            </a:endParaRPr>
          </a:p>
          <a:p>
            <a:pPr marL="1752600" lvl="3" indent="-381000" eaLnBrk="1" hangingPunct="1">
              <a:lnSpc>
                <a:spcPct val="80000"/>
              </a:lnSpc>
              <a:buFontTx/>
              <a:buNone/>
              <a:defRPr/>
            </a:pPr>
            <a:r>
              <a:rPr lang="cs-CZ" sz="1400">
                <a:effectLst/>
              </a:rPr>
              <a:t>				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cs-CZ" sz="2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3898900" cy="1143000"/>
          </a:xfrm>
        </p:spPr>
        <p:txBody>
          <a:bodyPr/>
          <a:lstStyle/>
          <a:p>
            <a:r>
              <a:rPr lang="cs-CZ" sz="2800" b="1" smtClean="0">
                <a:solidFill>
                  <a:srgbClr val="FFFF00"/>
                </a:solidFill>
                <a:effectLst/>
              </a:rPr>
              <a:t>Srůsty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mtClean="0">
              <a:effectLst/>
            </a:endParaRP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/>
          <a:srcRect l="3125" t="31250" r="70313" b="16667"/>
          <a:stretch>
            <a:fillRect/>
          </a:stretch>
        </p:blipFill>
        <p:spPr bwMode="auto">
          <a:xfrm>
            <a:off x="0" y="1295400"/>
            <a:ext cx="430053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3"/>
          <a:srcRect l="2344" t="32292" r="52344" b="16667"/>
          <a:stretch>
            <a:fillRect/>
          </a:stretch>
        </p:blipFill>
        <p:spPr bwMode="auto">
          <a:xfrm>
            <a:off x="4495800" y="266700"/>
            <a:ext cx="4191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4"/>
          <a:srcRect l="781" t="32292" r="51563" b="17708"/>
          <a:stretch>
            <a:fillRect/>
          </a:stretch>
        </p:blipFill>
        <p:spPr bwMode="auto">
          <a:xfrm>
            <a:off x="4572000" y="3554413"/>
            <a:ext cx="41148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8156575" cy="4457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b="1">
                <a:solidFill>
                  <a:srgbClr val="FFFF00"/>
                </a:solidFill>
              </a:rPr>
              <a:t>     2. Ileosní NBP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80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/>
              <a:t>neklid, neposednost, stálé změny polohy nemocného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/>
              <a:t>kolikovité bolesti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/>
              <a:t>normální teplota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/>
              <a:t>vzedmuté, rozepnuté břicho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/>
              <a:t>ztužování kliček střevních, synchronní se škroukáním a bolestí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/>
              <a:t>pomocná vyšetření (leukocyty a CRP zprvu normální, nativ hladinky)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400"/>
          </a:p>
          <a:p>
            <a:pPr eaLnBrk="1" hangingPunct="1">
              <a:lnSpc>
                <a:spcPct val="90000"/>
              </a:lnSpc>
              <a:defRPr/>
            </a:pPr>
            <a:endParaRPr lang="cs-CZ" sz="2400"/>
          </a:p>
        </p:txBody>
      </p:sp>
      <p:pic>
        <p:nvPicPr>
          <p:cNvPr id="38914" name="Picture 4" descr="ileus_img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4221163"/>
            <a:ext cx="338455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1600" smtClean="0">
                <a:effectLst/>
              </a:rPr>
              <a:t>O </a:t>
            </a:r>
            <a:r>
              <a:rPr lang="cs-CZ" sz="1600" b="1" i="1" smtClean="0">
                <a:solidFill>
                  <a:srgbClr val="FFFF00"/>
                </a:solidFill>
                <a:effectLst/>
              </a:rPr>
              <a:t>obstrukční ileus</a:t>
            </a:r>
            <a:r>
              <a:rPr lang="cs-CZ" sz="1600" smtClean="0">
                <a:effectLst/>
              </a:rPr>
              <a:t> jde nejspíše:</a:t>
            </a:r>
          </a:p>
          <a:p>
            <a:pPr eaLnBrk="1" hangingPunct="1">
              <a:lnSpc>
                <a:spcPct val="80000"/>
              </a:lnSpc>
            </a:pPr>
            <a:r>
              <a:rPr lang="cs-CZ" sz="1600" smtClean="0">
                <a:effectLst/>
              </a:rPr>
              <a:t>-	jde-li o déletrvající zažívací obtíže před vznikem ileu</a:t>
            </a:r>
          </a:p>
          <a:p>
            <a:pPr eaLnBrk="1" hangingPunct="1">
              <a:lnSpc>
                <a:spcPct val="80000"/>
              </a:lnSpc>
            </a:pPr>
            <a:r>
              <a:rPr lang="cs-CZ" sz="1600" smtClean="0">
                <a:effectLst/>
              </a:rPr>
              <a:t>-	nejsou-li bolesti příliš silné</a:t>
            </a:r>
          </a:p>
          <a:p>
            <a:pPr eaLnBrk="1" hangingPunct="1">
              <a:lnSpc>
                <a:spcPct val="80000"/>
              </a:lnSpc>
            </a:pPr>
            <a:r>
              <a:rPr lang="cs-CZ" sz="1600" smtClean="0">
                <a:effectLst/>
              </a:rPr>
              <a:t>-	není-li zvracení počátečním příznakem, ale dostaví se později</a:t>
            </a:r>
          </a:p>
          <a:p>
            <a:pPr eaLnBrk="1" hangingPunct="1">
              <a:lnSpc>
                <a:spcPct val="80000"/>
              </a:lnSpc>
            </a:pPr>
            <a:r>
              <a:rPr lang="cs-CZ" sz="1600" smtClean="0">
                <a:effectLst/>
              </a:rPr>
              <a:t>-	je-li déletrvající zácpa s příměsí krve nebo hlenu ve stolici</a:t>
            </a:r>
          </a:p>
          <a:p>
            <a:pPr eaLnBrk="1" hangingPunct="1">
              <a:lnSpc>
                <a:spcPct val="80000"/>
              </a:lnSpc>
            </a:pPr>
            <a:r>
              <a:rPr lang="cs-CZ" sz="1600" smtClean="0">
                <a:effectLst/>
              </a:rPr>
              <a:t>-	je-li v břiše slyšitelná zesílená střevní peristaltika </a:t>
            </a:r>
          </a:p>
          <a:p>
            <a:pPr eaLnBrk="1" hangingPunct="1">
              <a:lnSpc>
                <a:spcPct val="80000"/>
              </a:lnSpc>
            </a:pPr>
            <a:r>
              <a:rPr lang="cs-CZ" sz="1600" smtClean="0">
                <a:effectLst/>
              </a:rPr>
              <a:t>-	</a:t>
            </a:r>
          </a:p>
          <a:p>
            <a:pPr eaLnBrk="1" hangingPunct="1">
              <a:lnSpc>
                <a:spcPct val="80000"/>
              </a:lnSpc>
            </a:pPr>
            <a:r>
              <a:rPr lang="cs-CZ" sz="1600" smtClean="0">
                <a:effectLst/>
              </a:rPr>
              <a:t>O </a:t>
            </a:r>
            <a:r>
              <a:rPr lang="cs-CZ" sz="1600" b="1" i="1" smtClean="0">
                <a:solidFill>
                  <a:srgbClr val="FFFF00"/>
                </a:solidFill>
                <a:effectLst/>
              </a:rPr>
              <a:t>strangulační ileus</a:t>
            </a:r>
            <a:r>
              <a:rPr lang="cs-CZ" sz="1600" smtClean="0">
                <a:effectLst/>
              </a:rPr>
              <a:t> jde nejspíše:</a:t>
            </a:r>
          </a:p>
          <a:p>
            <a:pPr eaLnBrk="1" hangingPunct="1">
              <a:lnSpc>
                <a:spcPct val="80000"/>
              </a:lnSpc>
            </a:pPr>
            <a:r>
              <a:rPr lang="cs-CZ" sz="1600" smtClean="0">
                <a:effectLst/>
              </a:rPr>
              <a:t>-	jsou-li bolesti břicha od počátku příhody zvláště silné</a:t>
            </a:r>
          </a:p>
          <a:p>
            <a:pPr eaLnBrk="1" hangingPunct="1">
              <a:lnSpc>
                <a:spcPct val="80000"/>
              </a:lnSpc>
            </a:pPr>
            <a:r>
              <a:rPr lang="cs-CZ" sz="1600" smtClean="0">
                <a:effectLst/>
              </a:rPr>
              <a:t>-	je-li již od počátku zvracení (reflexní)</a:t>
            </a:r>
          </a:p>
          <a:p>
            <a:pPr eaLnBrk="1" hangingPunct="1">
              <a:lnSpc>
                <a:spcPct val="80000"/>
              </a:lnSpc>
            </a:pPr>
            <a:r>
              <a:rPr lang="cs-CZ" sz="1600" smtClean="0">
                <a:effectLst/>
              </a:rPr>
              <a:t>-	je-li pokles krevního tlaku a urychlený puls</a:t>
            </a:r>
          </a:p>
          <a:p>
            <a:pPr eaLnBrk="1" hangingPunct="1">
              <a:lnSpc>
                <a:spcPct val="80000"/>
              </a:lnSpc>
            </a:pPr>
            <a:r>
              <a:rPr lang="cs-CZ" sz="1600" smtClean="0">
                <a:effectLst/>
              </a:rPr>
              <a:t>-	je-li bledost až cyanóza obličeje</a:t>
            </a:r>
          </a:p>
          <a:p>
            <a:pPr eaLnBrk="1" hangingPunct="1">
              <a:lnSpc>
                <a:spcPct val="80000"/>
              </a:lnSpc>
            </a:pPr>
            <a:endParaRPr lang="cs-CZ" sz="1600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600" smtClean="0">
                <a:effectLst/>
              </a:rPr>
              <a:t>O </a:t>
            </a:r>
            <a:r>
              <a:rPr lang="cs-CZ" sz="1600" b="1" i="1" smtClean="0">
                <a:solidFill>
                  <a:srgbClr val="FFFF00"/>
                </a:solidFill>
                <a:effectLst/>
              </a:rPr>
              <a:t>paralytický ileus</a:t>
            </a:r>
            <a:r>
              <a:rPr lang="cs-CZ" sz="1600" smtClean="0">
                <a:effectLst/>
              </a:rPr>
              <a:t> jde nejspíše:</a:t>
            </a:r>
          </a:p>
          <a:p>
            <a:pPr eaLnBrk="1" hangingPunct="1">
              <a:lnSpc>
                <a:spcPct val="80000"/>
              </a:lnSpc>
            </a:pPr>
            <a:r>
              <a:rPr lang="cs-CZ" sz="1600" smtClean="0">
                <a:effectLst/>
              </a:rPr>
              <a:t>-	při současné nebo předcházející renální či biliární kolice</a:t>
            </a:r>
          </a:p>
          <a:p>
            <a:pPr eaLnBrk="1" hangingPunct="1">
              <a:lnSpc>
                <a:spcPct val="80000"/>
              </a:lnSpc>
            </a:pPr>
            <a:r>
              <a:rPr lang="cs-CZ" sz="1600" smtClean="0">
                <a:effectLst/>
              </a:rPr>
              <a:t>-	bezprostředně po operacích a porodech, po úrazech hlavy, páteře a břicha</a:t>
            </a:r>
          </a:p>
          <a:p>
            <a:pPr eaLnBrk="1" hangingPunct="1">
              <a:lnSpc>
                <a:spcPct val="80000"/>
              </a:lnSpc>
            </a:pPr>
            <a:r>
              <a:rPr lang="cs-CZ" sz="1600" smtClean="0">
                <a:effectLst/>
              </a:rPr>
              <a:t>-	po intoxikaci (alimentární, drogové)</a:t>
            </a:r>
          </a:p>
          <a:p>
            <a:pPr eaLnBrk="1" hangingPunct="1">
              <a:lnSpc>
                <a:spcPct val="80000"/>
              </a:lnSpc>
            </a:pPr>
            <a:r>
              <a:rPr lang="cs-CZ" sz="1600" smtClean="0">
                <a:effectLst/>
              </a:rPr>
              <a:t>-	je-li v břiše poslechové „mrtvé ticho“</a:t>
            </a:r>
          </a:p>
          <a:p>
            <a:pPr eaLnBrk="1" hangingPunct="1">
              <a:lnSpc>
                <a:spcPct val="80000"/>
              </a:lnSpc>
            </a:pPr>
            <a:r>
              <a:rPr lang="cs-CZ" sz="1600" smtClean="0">
                <a:effectLst/>
              </a:rPr>
              <a:t>-	jsou-li puls, teplota a krevní tlak normální</a:t>
            </a:r>
          </a:p>
          <a:p>
            <a:pPr eaLnBrk="1" hangingPunct="1">
              <a:lnSpc>
                <a:spcPct val="80000"/>
              </a:lnSpc>
            </a:pPr>
            <a:r>
              <a:rPr lang="cs-CZ" sz="1600" smtClean="0">
                <a:effectLst/>
              </a:rPr>
              <a:t>-	má-li nemocný jen slabší bolesti břicha, z distenze střeva</a:t>
            </a:r>
          </a:p>
          <a:p>
            <a:pPr eaLnBrk="1" hangingPunct="1">
              <a:lnSpc>
                <a:spcPct val="80000"/>
              </a:lnSpc>
            </a:pPr>
            <a:r>
              <a:rPr lang="cs-CZ" sz="1600" smtClean="0">
                <a:effectLst/>
              </a:rPr>
              <a:t>-	v pokročilém stadiu difúzní peritonitidy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468313" y="831850"/>
            <a:ext cx="84963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3">
              <a:lnSpc>
                <a:spcPct val="150000"/>
              </a:lnSpc>
              <a:tabLst>
                <a:tab pos="1485900" algn="l"/>
              </a:tabLst>
            </a:pPr>
            <a:r>
              <a:rPr lang="cs-CZ" sz="2400" i="1">
                <a:latin typeface="Times New Roman" pitchFamily="18" charset="0"/>
              </a:rPr>
              <a:t>		</a:t>
            </a:r>
            <a:r>
              <a:rPr lang="cs-CZ" sz="3200" b="1">
                <a:solidFill>
                  <a:srgbClr val="FFFF00"/>
                </a:solidFill>
                <a:latin typeface="Times New Roman" pitchFamily="18" charset="0"/>
              </a:rPr>
              <a:t>3. Krvácení do GIT</a:t>
            </a:r>
            <a:r>
              <a:rPr lang="cs-CZ" sz="3200" u="sng">
                <a:latin typeface="Times New Roman" pitchFamily="18" charset="0"/>
              </a:rPr>
              <a:t>    </a:t>
            </a:r>
          </a:p>
          <a:p>
            <a:pPr lvl="1" algn="ctr">
              <a:tabLst>
                <a:tab pos="1485900" algn="l"/>
              </a:tabLst>
            </a:pPr>
            <a:endParaRPr lang="cs-CZ" sz="3200" u="sng">
              <a:latin typeface="Times New Roman" pitchFamily="18" charset="0"/>
            </a:endParaRPr>
          </a:p>
          <a:p>
            <a:pPr lvl="1" algn="ctr">
              <a:tabLst>
                <a:tab pos="1485900" algn="l"/>
              </a:tabLst>
            </a:pPr>
            <a:r>
              <a:rPr lang="cs-CZ" sz="2400" b="1">
                <a:solidFill>
                  <a:schemeClr val="folHlink"/>
                </a:solidFill>
                <a:latin typeface="Times New Roman" pitchFamily="18" charset="0"/>
              </a:rPr>
              <a:t>        1. Horní část GIT</a:t>
            </a:r>
            <a:r>
              <a:rPr lang="cs-CZ" sz="2400">
                <a:latin typeface="Times New Roman" pitchFamily="18" charset="0"/>
              </a:rPr>
              <a:t> ( jícen, žaludek, duodenum)</a:t>
            </a:r>
          </a:p>
          <a:p>
            <a:pPr lvl="1" algn="ctr">
              <a:tabLst>
                <a:tab pos="1485900" algn="l"/>
              </a:tabLst>
            </a:pPr>
            <a:r>
              <a:rPr lang="cs-CZ" sz="2400">
                <a:latin typeface="Times New Roman" pitchFamily="18" charset="0"/>
              </a:rPr>
              <a:t>	                       zvracení- hematemesa, kávová sedlina</a:t>
            </a:r>
          </a:p>
          <a:p>
            <a:pPr lvl="1" algn="ctr">
              <a:tabLst>
                <a:tab pos="1485900" algn="l"/>
              </a:tabLst>
            </a:pPr>
            <a:r>
              <a:rPr lang="cs-CZ" sz="2400">
                <a:latin typeface="Times New Roman" pitchFamily="18" charset="0"/>
              </a:rPr>
              <a:t>stolice- melena</a:t>
            </a:r>
          </a:p>
          <a:p>
            <a:pPr lvl="1" algn="ctr">
              <a:tabLst>
                <a:tab pos="1485900" algn="l"/>
              </a:tabLst>
            </a:pPr>
            <a:endParaRPr lang="cs-CZ" sz="2400">
              <a:latin typeface="Times New Roman" pitchFamily="18" charset="0"/>
            </a:endParaRPr>
          </a:p>
          <a:p>
            <a:pPr lvl="1" algn="ctr">
              <a:tabLst>
                <a:tab pos="1485900" algn="l"/>
              </a:tabLst>
            </a:pPr>
            <a:r>
              <a:rPr lang="cs-CZ" sz="2400">
                <a:solidFill>
                  <a:schemeClr val="folHlink"/>
                </a:solidFill>
                <a:latin typeface="Times New Roman" pitchFamily="18" charset="0"/>
              </a:rPr>
              <a:t>2</a:t>
            </a:r>
            <a:r>
              <a:rPr lang="cs-CZ" sz="2400" b="1">
                <a:solidFill>
                  <a:schemeClr val="folHlink"/>
                </a:solidFill>
                <a:latin typeface="Times New Roman" pitchFamily="18" charset="0"/>
              </a:rPr>
              <a:t>. Dolní část GIT</a:t>
            </a:r>
            <a:r>
              <a:rPr lang="cs-CZ" sz="2400">
                <a:latin typeface="Times New Roman" pitchFamily="18" charset="0"/>
              </a:rPr>
              <a:t> (tlusté střevo, konečník)</a:t>
            </a:r>
          </a:p>
          <a:p>
            <a:pPr lvl="1" algn="ctr">
              <a:tabLst>
                <a:tab pos="1485900" algn="l"/>
              </a:tabLst>
            </a:pPr>
            <a:r>
              <a:rPr lang="cs-CZ" sz="2400">
                <a:latin typeface="Times New Roman" pitchFamily="18" charset="0"/>
              </a:rPr>
              <a:t>                          stolice – melena, enterrorhagie</a:t>
            </a:r>
          </a:p>
          <a:p>
            <a:pPr lvl="1" algn="ctr">
              <a:tabLst>
                <a:tab pos="1485900" algn="l"/>
              </a:tabLst>
            </a:pPr>
            <a:endParaRPr lang="cs-CZ" sz="2400">
              <a:latin typeface="Times New Roman" pitchFamily="18" charset="0"/>
            </a:endParaRPr>
          </a:p>
          <a:p>
            <a:pPr lvl="1" algn="ctr">
              <a:tabLst>
                <a:tab pos="1485900" algn="l"/>
              </a:tabLst>
            </a:pPr>
            <a:endParaRPr lang="cs-CZ" sz="2400" u="sng">
              <a:latin typeface="Times New Roman" pitchFamily="18" charset="0"/>
            </a:endParaRPr>
          </a:p>
          <a:p>
            <a:pPr lvl="1" algn="ctr">
              <a:tabLst>
                <a:tab pos="1485900" algn="l"/>
              </a:tabLst>
            </a:pPr>
            <a:endParaRPr lang="cs-CZ" sz="2000">
              <a:latin typeface="Times New Roman" pitchFamily="18" charset="0"/>
            </a:endParaRPr>
          </a:p>
          <a:p>
            <a:pPr>
              <a:lnSpc>
                <a:spcPct val="200000"/>
              </a:lnSpc>
              <a:tabLst>
                <a:tab pos="1485900" algn="l"/>
              </a:tabLst>
            </a:pPr>
            <a:r>
              <a:rPr lang="cs-CZ">
                <a:latin typeface="Times New Roman" pitchFamily="18" charset="0"/>
              </a:rPr>
              <a:t>  	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cs-CZ" sz="4000" smtClean="0">
                <a:effectLst/>
              </a:rPr>
              <a:t>Karcinom sigmatu </a:t>
            </a:r>
            <a:br>
              <a:rPr lang="cs-CZ" sz="4000" smtClean="0">
                <a:effectLst/>
              </a:rPr>
            </a:br>
            <a:endParaRPr lang="cs-CZ" sz="4000" smtClean="0">
              <a:effectLst/>
            </a:endParaRPr>
          </a:p>
        </p:txBody>
      </p:sp>
      <p:pic>
        <p:nvPicPr>
          <p:cNvPr id="41986" name="Picture 4" descr="tumor střeva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65263" y="1600200"/>
            <a:ext cx="6213475" cy="4530725"/>
          </a:xfr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250825" y="2871788"/>
            <a:ext cx="859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endParaRPr lang="cs-CZ" sz="2400">
              <a:latin typeface="Arial" charset="0"/>
            </a:endParaRP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052513"/>
            <a:ext cx="7258050" cy="5078412"/>
          </a:xfrm>
        </p:spPr>
        <p:txBody>
          <a:bodyPr/>
          <a:lstStyle/>
          <a:p>
            <a:pPr eaLnBrk="1" hangingPunct="1">
              <a:defRPr/>
            </a:pPr>
            <a:r>
              <a:rPr lang="cs-CZ">
                <a:effectLst/>
              </a:rPr>
              <a:t>Zvláštní skupina onemocnění – pro život nemocného velmi nebezpečná</a:t>
            </a:r>
          </a:p>
          <a:p>
            <a:pPr eaLnBrk="1" hangingPunct="1">
              <a:defRPr/>
            </a:pPr>
            <a:endParaRPr lang="cs-CZ">
              <a:effectLst/>
            </a:endParaRPr>
          </a:p>
          <a:p>
            <a:pPr eaLnBrk="1" hangingPunct="1">
              <a:defRPr/>
            </a:pPr>
            <a:r>
              <a:rPr lang="cs-CZ">
                <a:effectLst/>
              </a:rPr>
              <a:t>Příznaky </a:t>
            </a:r>
          </a:p>
          <a:p>
            <a:pPr lvl="1" eaLnBrk="1" hangingPunct="1">
              <a:defRPr/>
            </a:pPr>
            <a:r>
              <a:rPr lang="cs-CZ">
                <a:effectLst/>
              </a:rPr>
              <a:t>Bouřlivé:  vedou nemocného včas k lékaři a lékaře ke správné diagnóze</a:t>
            </a:r>
          </a:p>
          <a:p>
            <a:pPr lvl="1" eaLnBrk="1" hangingPunct="1">
              <a:defRPr/>
            </a:pPr>
            <a:r>
              <a:rPr lang="cs-CZ">
                <a:effectLst/>
              </a:rPr>
              <a:t>Nenápadné: odchylně od obvyklého průběhu, nemocný je podceňuje a lékař se může snadno zmýlit!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ChangeArrowheads="1"/>
          </p:cNvSpPr>
          <p:nvPr/>
        </p:nvSpPr>
        <p:spPr bwMode="auto">
          <a:xfrm>
            <a:off x="179388" y="595313"/>
            <a:ext cx="8640762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3">
              <a:lnSpc>
                <a:spcPct val="150000"/>
              </a:lnSpc>
              <a:tabLst>
                <a:tab pos="1485900" algn="l"/>
              </a:tabLst>
            </a:pPr>
            <a:r>
              <a:rPr lang="cs-CZ" sz="3200" b="1">
                <a:solidFill>
                  <a:schemeClr val="folHlink"/>
                </a:solidFill>
                <a:latin typeface="Times New Roman" pitchFamily="18" charset="0"/>
              </a:rPr>
              <a:t>II. 	Úrazové</a:t>
            </a:r>
            <a:r>
              <a:rPr lang="cs-CZ" sz="3200" i="1">
                <a:latin typeface="Times New Roman" pitchFamily="18" charset="0"/>
              </a:rPr>
              <a:t>		</a:t>
            </a:r>
            <a:r>
              <a:rPr lang="cs-CZ" sz="2400" i="1">
                <a:latin typeface="Times New Roman" pitchFamily="18" charset="0"/>
              </a:rPr>
              <a:t>	</a:t>
            </a:r>
          </a:p>
          <a:p>
            <a:pPr>
              <a:tabLst>
                <a:tab pos="1485900" algn="l"/>
              </a:tabLst>
            </a:pPr>
            <a:endParaRPr lang="cs-CZ" b="1">
              <a:latin typeface="Times New Roman" pitchFamily="18" charset="0"/>
            </a:endParaRPr>
          </a:p>
          <a:p>
            <a:pPr>
              <a:tabLst>
                <a:tab pos="1485900" algn="l"/>
              </a:tabLst>
            </a:pPr>
            <a:r>
              <a:rPr lang="cs-CZ" sz="2400" b="1" i="1">
                <a:solidFill>
                  <a:srgbClr val="FFFF00"/>
                </a:solidFill>
                <a:latin typeface="Times New Roman" pitchFamily="18" charset="0"/>
              </a:rPr>
              <a:t>	</a:t>
            </a:r>
            <a:r>
              <a:rPr lang="cs-CZ" sz="2400" b="1">
                <a:solidFill>
                  <a:srgbClr val="FFFF00"/>
                </a:solidFill>
                <a:latin typeface="Times New Roman" pitchFamily="18" charset="0"/>
              </a:rPr>
              <a:t>	</a:t>
            </a:r>
            <a:r>
              <a:rPr lang="cs-CZ" sz="3200" b="1">
                <a:solidFill>
                  <a:srgbClr val="FFFF00"/>
                </a:solidFill>
                <a:latin typeface="Times New Roman" pitchFamily="18" charset="0"/>
              </a:rPr>
              <a:t>Otevřené</a:t>
            </a:r>
            <a:r>
              <a:rPr lang="cs-CZ" sz="3200" b="1">
                <a:latin typeface="Times New Roman" pitchFamily="18" charset="0"/>
              </a:rPr>
              <a:t> 			</a:t>
            </a:r>
            <a:r>
              <a:rPr lang="cs-CZ" sz="3200" b="1">
                <a:solidFill>
                  <a:srgbClr val="FFFF00"/>
                </a:solidFill>
                <a:latin typeface="Times New Roman" pitchFamily="18" charset="0"/>
              </a:rPr>
              <a:t>Zavřené</a:t>
            </a:r>
            <a:r>
              <a:rPr lang="cs-CZ" sz="3200" b="1" i="1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  <a:p>
            <a:pPr>
              <a:tabLst>
                <a:tab pos="1485900" algn="l"/>
              </a:tabLst>
            </a:pPr>
            <a:endParaRPr lang="cs-CZ" sz="3200" b="1" i="1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tabLst>
                <a:tab pos="1485900" algn="l"/>
              </a:tabLst>
            </a:pPr>
            <a:r>
              <a:rPr lang="cs-CZ" sz="2000" b="1">
                <a:latin typeface="Times New Roman" pitchFamily="18" charset="0"/>
              </a:rPr>
              <a:t>	</a:t>
            </a:r>
            <a:r>
              <a:rPr lang="cs-CZ" sz="2000">
                <a:latin typeface="Times New Roman" pitchFamily="18" charset="0"/>
              </a:rPr>
              <a:t>penetrující	</a:t>
            </a:r>
          </a:p>
          <a:p>
            <a:pPr>
              <a:tabLst>
                <a:tab pos="1485900" algn="l"/>
              </a:tabLst>
            </a:pPr>
            <a:r>
              <a:rPr lang="cs-CZ" sz="2000">
                <a:latin typeface="Times New Roman" pitchFamily="18" charset="0"/>
              </a:rPr>
              <a:t>                       nepenetrující     	</a:t>
            </a:r>
            <a:endParaRPr lang="cs-CZ" sz="2000">
              <a:solidFill>
                <a:srgbClr val="66FF33"/>
              </a:solidFill>
              <a:latin typeface="Tahoma" pitchFamily="34" charset="0"/>
            </a:endParaRPr>
          </a:p>
          <a:p>
            <a:pPr>
              <a:tabLst>
                <a:tab pos="1485900" algn="l"/>
              </a:tabLst>
            </a:pPr>
            <a:r>
              <a:rPr lang="cs-CZ" sz="2000">
                <a:solidFill>
                  <a:srgbClr val="66FF33"/>
                </a:solidFill>
                <a:latin typeface="Times New Roman" pitchFamily="18" charset="0"/>
              </a:rPr>
              <a:t>Poranění zažívací trubice</a:t>
            </a:r>
          </a:p>
          <a:p>
            <a:pPr>
              <a:tabLst>
                <a:tab pos="1485900" algn="l"/>
              </a:tabLst>
            </a:pPr>
            <a:r>
              <a:rPr lang="cs-CZ" sz="2000">
                <a:latin typeface="Times New Roman" pitchFamily="18" charset="0"/>
              </a:rPr>
              <a:t>	= sterkorální peritonitis                                                </a:t>
            </a:r>
          </a:p>
          <a:p>
            <a:pPr>
              <a:tabLst>
                <a:tab pos="1485900" algn="l"/>
              </a:tabLst>
            </a:pPr>
            <a:r>
              <a:rPr lang="cs-CZ" sz="2000">
                <a:latin typeface="Times New Roman" pitchFamily="18" charset="0"/>
              </a:rPr>
              <a:t>      - perforační peritonitis mikrobiální</a:t>
            </a:r>
          </a:p>
          <a:p>
            <a:pPr>
              <a:tabLst>
                <a:tab pos="1485900" algn="l"/>
              </a:tabLst>
            </a:pPr>
            <a:r>
              <a:rPr lang="cs-CZ" sz="2000">
                <a:solidFill>
                  <a:srgbClr val="66FF33"/>
                </a:solidFill>
                <a:latin typeface="Times New Roman" pitchFamily="18" charset="0"/>
              </a:rPr>
              <a:t>Poranění parenchymatózních orgánů </a:t>
            </a:r>
          </a:p>
          <a:p>
            <a:pPr lvl="1">
              <a:tabLst>
                <a:tab pos="1485900" algn="l"/>
              </a:tabLst>
            </a:pPr>
            <a:r>
              <a:rPr lang="cs-CZ" sz="2000">
                <a:latin typeface="Times New Roman" pitchFamily="18" charset="0"/>
              </a:rPr>
              <a:t>	= hemoperitoneum </a:t>
            </a:r>
          </a:p>
          <a:p>
            <a:pPr>
              <a:tabLst>
                <a:tab pos="1485900" algn="l"/>
              </a:tabLst>
            </a:pPr>
            <a:r>
              <a:rPr lang="cs-CZ" sz="2000">
                <a:solidFill>
                  <a:srgbClr val="66FF33"/>
                </a:solidFill>
                <a:latin typeface="Times New Roman" pitchFamily="18" charset="0"/>
              </a:rPr>
              <a:t>Kombinace a + b</a:t>
            </a:r>
          </a:p>
          <a:p>
            <a:pPr>
              <a:tabLst>
                <a:tab pos="1485900" algn="l"/>
              </a:tabLst>
            </a:pPr>
            <a:endParaRPr lang="cs-CZ" sz="2000">
              <a:solidFill>
                <a:srgbClr val="66FF33"/>
              </a:solidFill>
              <a:latin typeface="Times New Roman" pitchFamily="18" charset="0"/>
            </a:endParaRPr>
          </a:p>
          <a:p>
            <a:pPr>
              <a:tabLst>
                <a:tab pos="1485900" algn="l"/>
              </a:tabLst>
            </a:pPr>
            <a:endParaRPr lang="cs-CZ" sz="2000">
              <a:latin typeface="Times New Roman" pitchFamily="18" charset="0"/>
            </a:endParaRPr>
          </a:p>
          <a:p>
            <a:pPr>
              <a:lnSpc>
                <a:spcPct val="200000"/>
              </a:lnSpc>
              <a:tabLst>
                <a:tab pos="1485900" algn="l"/>
              </a:tabLst>
            </a:pPr>
            <a:r>
              <a:rPr lang="cs-CZ">
                <a:latin typeface="Times New Roman" pitchFamily="18" charset="0"/>
              </a:rPr>
              <a:t>		</a:t>
            </a:r>
          </a:p>
        </p:txBody>
      </p:sp>
      <p:pic>
        <p:nvPicPr>
          <p:cNvPr id="43010" name="Picture 6" descr="Hemoperitoneum 4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2276475"/>
            <a:ext cx="4038600" cy="380682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 sz="2800" b="1" smtClean="0">
                <a:solidFill>
                  <a:srgbClr val="FFFF00"/>
                </a:solidFill>
                <a:effectLst/>
              </a:rPr>
              <a:t>Tupé poranění břicha</a:t>
            </a:r>
            <a:r>
              <a:rPr lang="cs-CZ" smtClean="0">
                <a:effectLst/>
              </a:rPr>
              <a:t> </a:t>
            </a:r>
            <a:r>
              <a:rPr lang="cs-CZ" sz="2800" smtClean="0">
                <a:solidFill>
                  <a:srgbClr val="FFFF00"/>
                </a:solidFill>
                <a:effectLst/>
              </a:rPr>
              <a:t>(seat belt injury)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>
              <a:effectLst/>
            </a:endParaRPr>
          </a:p>
        </p:txBody>
      </p:sp>
      <p:pic>
        <p:nvPicPr>
          <p:cNvPr id="52228" name="Picture 4" descr="IMG_59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5488" y="2924175"/>
            <a:ext cx="4608512" cy="3455988"/>
          </a:xfrm>
          <a:prstGeom prst="rect">
            <a:avLst/>
          </a:prstGeom>
          <a:noFill/>
        </p:spPr>
      </p:pic>
      <p:grpSp>
        <p:nvGrpSpPr>
          <p:cNvPr id="52229" name="Group 5"/>
          <p:cNvGrpSpPr>
            <a:grpSpLocks noChangeAspect="1"/>
          </p:cNvGrpSpPr>
          <p:nvPr/>
        </p:nvGrpSpPr>
        <p:grpSpPr bwMode="auto">
          <a:xfrm>
            <a:off x="250825" y="1268413"/>
            <a:ext cx="4105275" cy="3814762"/>
            <a:chOff x="3111" y="845"/>
            <a:chExt cx="2586" cy="2403"/>
          </a:xfrm>
        </p:grpSpPr>
        <p:sp>
          <p:nvSpPr>
            <p:cNvPr id="52230" name="AutoShape 6"/>
            <p:cNvSpPr>
              <a:spLocks noChangeAspect="1" noChangeArrowheads="1" noTextEdit="1"/>
            </p:cNvSpPr>
            <p:nvPr/>
          </p:nvSpPr>
          <p:spPr bwMode="auto">
            <a:xfrm>
              <a:off x="3111" y="845"/>
              <a:ext cx="2586" cy="2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pic>
          <p:nvPicPr>
            <p:cNvPr id="52231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11" y="845"/>
              <a:ext cx="2591" cy="2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>
                <a:solidFill>
                  <a:srgbClr val="FFFF00"/>
                </a:solidFill>
              </a:rPr>
              <a:t>Diferenciální diagnóza nejčastějších příčin bolestí dle lokalizace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291512" cy="4070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b="1">
                <a:solidFill>
                  <a:schemeClr val="folHlink"/>
                </a:solidFill>
              </a:rPr>
              <a:t>1. nadbřišek</a:t>
            </a:r>
            <a:endParaRPr lang="cs-CZ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/>
              <a:t>akutní cholecystitis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/>
              <a:t>akutní gastritis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/>
              <a:t>perforace peptického vředu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/>
              <a:t>akutní pankreatitis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/>
              <a:t>akutní appendicitis ( v časné fázi onemocnění)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/>
              <a:t>hiatová hernie (event. s komplikacemi)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/>
              <a:t>akutní IM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/>
              <a:t>bazální pneumonie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cs-CZ" sz="3600">
                <a:solidFill>
                  <a:srgbClr val="FFFF00"/>
                </a:solidFill>
              </a:rPr>
              <a:t>Diferenciální diagnóza nejčastějších příčin bolestí dle lokalizace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18487" cy="4070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b="1">
                <a:solidFill>
                  <a:schemeClr val="folHlink"/>
                </a:solidFill>
              </a:rPr>
              <a:t>2. pravý podbřišek</a:t>
            </a:r>
            <a:endParaRPr lang="cs-CZ"/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/>
              <a:t>akutní appendicitis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/>
              <a:t>akutní gastroenteritis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/>
              <a:t>akutní cholecystitis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/>
              <a:t>pravostranná renální kolika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/>
              <a:t>perforace peptického vředu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/>
              <a:t>mesenteriální lymphadenitis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/>
              <a:t>adnexitis , torse ovaria , extrauterinní gravidita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/>
              <a:t>Crohnova choroba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18487" cy="1223963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3600">
                <a:solidFill>
                  <a:srgbClr val="FFFF00"/>
                </a:solidFill>
              </a:rPr>
              <a:t>Diferenciální diagnóza nejčastějších příčin bolestí dle lokalizace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229600" cy="3709987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cs-CZ" b="1">
                <a:solidFill>
                  <a:schemeClr val="folHlink"/>
                </a:solidFill>
              </a:rPr>
              <a:t>3. levý podbřišek</a:t>
            </a:r>
            <a:endParaRPr lang="cs-CZ"/>
          </a:p>
          <a:p>
            <a:pPr marL="609600" indent="-609600" eaLnBrk="1" hangingPunct="1">
              <a:defRPr/>
            </a:pPr>
            <a:r>
              <a:rPr lang="cs-CZ"/>
              <a:t>levostranná renální kolika </a:t>
            </a:r>
          </a:p>
          <a:p>
            <a:pPr marL="609600" indent="-609600" eaLnBrk="1" hangingPunct="1">
              <a:defRPr/>
            </a:pPr>
            <a:r>
              <a:rPr lang="cs-CZ"/>
              <a:t>divertikulitis </a:t>
            </a:r>
          </a:p>
          <a:p>
            <a:pPr marL="609600" indent="-609600" eaLnBrk="1" hangingPunct="1">
              <a:defRPr/>
            </a:pPr>
            <a:r>
              <a:rPr lang="cs-CZ"/>
              <a:t>adnexitis a torse ovaria </a:t>
            </a:r>
          </a:p>
          <a:p>
            <a:pPr marL="609600" indent="-609600" eaLnBrk="1" hangingPunct="1">
              <a:defRPr/>
            </a:pPr>
            <a:r>
              <a:rPr lang="cs-CZ"/>
              <a:t>extrauterinní gravidita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smtClean="0">
              <a:effectLst/>
            </a:endParaRPr>
          </a:p>
        </p:txBody>
      </p:sp>
      <p:pic>
        <p:nvPicPr>
          <p:cNvPr id="47106" name="Picture 4" descr="Location of abdominal pain and possible causes.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260350"/>
            <a:ext cx="6624637" cy="6302375"/>
          </a:xfrm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>
                <a:solidFill>
                  <a:srgbClr val="FFFF00"/>
                </a:solidFill>
              </a:rPr>
              <a:t>Nechirurgická onemocnění imitující NPB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b="1"/>
              <a:t>Příčiny v hrudních orgánech </a:t>
            </a:r>
            <a:endParaRPr lang="cs-CZ" sz="280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/>
              <a:t> akutní IM, pneumothorax, bazální pneumonie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/>
              <a:t>Metabolické poruchy </a:t>
            </a:r>
            <a:endParaRPr lang="cs-CZ" sz="280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/>
              <a:t> diabetická pseudoperitonitis, uremická pseudoperitonitis, akutní porfyrie, hypertyreóza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/>
              <a:t>Revmatická onemocnění </a:t>
            </a:r>
            <a:endParaRPr lang="cs-CZ" sz="280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/>
              <a:t> revmatická horečka, purpura Schoenlein-Henoch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/>
              <a:t>Neurologická onemocnění </a:t>
            </a:r>
            <a:endParaRPr lang="cs-CZ" sz="280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/>
              <a:t> tabes dorsalis, roztroušená skleróza mozkomíšní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/>
              <a:t>Ostatní příčiny </a:t>
            </a:r>
            <a:endParaRPr lang="cs-CZ" sz="280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/>
              <a:t> úrazy míchy, intoxikace těžkými kovy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FFFF00"/>
                </a:solidFill>
              </a:rPr>
              <a:t>Léčba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4812"/>
          </a:xfrm>
        </p:spPr>
        <p:txBody>
          <a:bodyPr/>
          <a:lstStyle/>
          <a:p>
            <a:pPr eaLnBrk="1" hangingPunct="1">
              <a:defRPr/>
            </a:pPr>
            <a:r>
              <a:rPr lang="cs-CZ"/>
              <a:t>Chirurgická x konzervativní</a:t>
            </a:r>
          </a:p>
          <a:p>
            <a:pPr eaLnBrk="1" hangingPunct="1">
              <a:defRPr/>
            </a:pPr>
            <a:r>
              <a:rPr lang="cs-CZ"/>
              <a:t>ATB </a:t>
            </a:r>
          </a:p>
          <a:p>
            <a:pPr eaLnBrk="1" hangingPunct="1">
              <a:defRPr/>
            </a:pPr>
            <a:r>
              <a:rPr lang="cs-CZ"/>
              <a:t>Analgetika </a:t>
            </a:r>
          </a:p>
          <a:p>
            <a:pPr eaLnBrk="1" hangingPunct="1">
              <a:defRPr/>
            </a:pPr>
            <a:r>
              <a:rPr lang="cs-CZ"/>
              <a:t>Zákaz příjmu stravy, tekutin</a:t>
            </a:r>
          </a:p>
          <a:p>
            <a:pPr eaLnBrk="1" hangingPunct="1">
              <a:defRPr/>
            </a:pPr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76475"/>
            <a:ext cx="9144000" cy="17907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>
                <a:solidFill>
                  <a:srgbClr val="FFFF00"/>
                </a:solidFill>
                <a:latin typeface="Broadway" pitchFamily="82" charset="0"/>
              </a:rPr>
              <a:t>Děkuji za pozornost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FFFF00"/>
                </a:solidFill>
              </a:rPr>
              <a:t>Vyšetření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2060575"/>
            <a:ext cx="7283450" cy="3313113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/>
              <a:t>Systematické</a:t>
            </a:r>
          </a:p>
          <a:p>
            <a:pPr eaLnBrk="1" hangingPunct="1">
              <a:defRPr/>
            </a:pPr>
            <a:endParaRPr lang="cs-CZ" sz="3600"/>
          </a:p>
          <a:p>
            <a:pPr eaLnBrk="1" hangingPunct="1">
              <a:defRPr/>
            </a:pPr>
            <a:r>
              <a:rPr lang="cs-CZ" sz="3600"/>
              <a:t>Pečlivé</a:t>
            </a:r>
          </a:p>
          <a:p>
            <a:pPr eaLnBrk="1" hangingPunct="1">
              <a:defRPr/>
            </a:pPr>
            <a:endParaRPr lang="cs-CZ" sz="3600"/>
          </a:p>
          <a:p>
            <a:pPr eaLnBrk="1" hangingPunct="1">
              <a:defRPr/>
            </a:pPr>
            <a:r>
              <a:rPr lang="cs-CZ" sz="3600"/>
              <a:t>Rychlé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936625"/>
          </a:xfrm>
        </p:spPr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FFFF00"/>
                </a:solidFill>
              </a:rPr>
              <a:t>Anamneza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5589587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/>
              <a:t>Až 60% výtěžnost</a:t>
            </a:r>
          </a:p>
          <a:p>
            <a:pPr eaLnBrk="1" hangingPunct="1">
              <a:defRPr/>
            </a:pPr>
            <a:r>
              <a:rPr lang="cs-CZ" sz="2800" b="1"/>
              <a:t>doba vzniku obtíží </a:t>
            </a:r>
          </a:p>
          <a:p>
            <a:pPr eaLnBrk="1" hangingPunct="1">
              <a:defRPr/>
            </a:pPr>
            <a:r>
              <a:rPr lang="cs-CZ" sz="2800" b="1"/>
              <a:t>vznikly náhle, prudce nebo se vyvíjely postupně, pomalu (ileus) ?</a:t>
            </a:r>
          </a:p>
          <a:p>
            <a:pPr eaLnBrk="1" hangingPunct="1">
              <a:defRPr/>
            </a:pPr>
            <a:r>
              <a:rPr lang="cs-CZ" sz="2800" b="1"/>
              <a:t>podobné onemocnění již nemocný měl ?</a:t>
            </a:r>
          </a:p>
          <a:p>
            <a:pPr eaLnBrk="1" hangingPunct="1">
              <a:defRPr/>
            </a:pPr>
            <a:r>
              <a:rPr lang="cs-CZ" sz="2800" b="1"/>
              <a:t>onemocnění nepředcházel úraz ?</a:t>
            </a:r>
          </a:p>
          <a:p>
            <a:pPr eaLnBrk="1" hangingPunct="1">
              <a:defRPr/>
            </a:pPr>
            <a:r>
              <a:rPr lang="cs-CZ" sz="2800" b="1"/>
              <a:t>užíval nemocný léky zastírající příznaky NPB </a:t>
            </a:r>
          </a:p>
          <a:p>
            <a:pPr eaLnBrk="1" hangingPunct="1">
              <a:defRPr/>
            </a:pPr>
            <a:r>
              <a:rPr lang="cs-CZ" sz="2800" b="1"/>
              <a:t>souvislosti s jídlem ?</a:t>
            </a:r>
          </a:p>
          <a:p>
            <a:pPr eaLnBrk="1" hangingPunct="1">
              <a:defRPr/>
            </a:pPr>
            <a:r>
              <a:rPr lang="cs-CZ" sz="2800" b="1"/>
              <a:t>předchozí operace, jiná onemocnění, poruchy menstruace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FFFF00"/>
                </a:solidFill>
              </a:rPr>
              <a:t>Anamneza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sz="2800" b="1" smtClean="0"/>
              <a:t>Bolest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sz="2400" b="1" smtClean="0"/>
              <a:t>Typ bolesti</a:t>
            </a:r>
          </a:p>
          <a:p>
            <a:pPr lvl="2" eaLnBrk="1" hangingPunct="1">
              <a:lnSpc>
                <a:spcPct val="90000"/>
              </a:lnSpc>
              <a:buFontTx/>
              <a:buBlip>
                <a:blip r:embed="rId2"/>
              </a:buBlip>
              <a:defRPr/>
            </a:pPr>
            <a:r>
              <a:rPr lang="cs-CZ" sz="2000" b="1" i="1" smtClean="0"/>
              <a:t>Viscerální</a:t>
            </a:r>
            <a:r>
              <a:rPr lang="cs-CZ" sz="2000" b="1" smtClean="0"/>
              <a:t> (orgánová)</a:t>
            </a:r>
          </a:p>
          <a:p>
            <a:pPr lvl="2" eaLnBrk="1" hangingPunct="1">
              <a:lnSpc>
                <a:spcPct val="90000"/>
              </a:lnSpc>
              <a:buFontTx/>
              <a:buBlip>
                <a:blip r:embed="rId2"/>
              </a:buBlip>
              <a:defRPr/>
            </a:pPr>
            <a:r>
              <a:rPr lang="cs-CZ" sz="2000" b="1" i="1" smtClean="0"/>
              <a:t>Somatická</a:t>
            </a:r>
            <a:r>
              <a:rPr lang="cs-CZ" sz="2000" b="1" smtClean="0"/>
              <a:t> (dráždění peritonea)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sz="2400" b="1" smtClean="0"/>
              <a:t>Charakter bolesti</a:t>
            </a:r>
          </a:p>
          <a:p>
            <a:pPr lvl="2" eaLnBrk="1" hangingPunct="1">
              <a:lnSpc>
                <a:spcPct val="90000"/>
              </a:lnSpc>
              <a:buFontTx/>
              <a:buBlip>
                <a:blip r:embed="rId2"/>
              </a:buBlip>
              <a:defRPr/>
            </a:pPr>
            <a:r>
              <a:rPr lang="cs-CZ" sz="2000" b="1" smtClean="0"/>
              <a:t>kolikovitá </a:t>
            </a:r>
          </a:p>
          <a:p>
            <a:pPr lvl="2" eaLnBrk="1" hangingPunct="1">
              <a:lnSpc>
                <a:spcPct val="90000"/>
              </a:lnSpc>
              <a:buFontTx/>
              <a:buBlip>
                <a:blip r:embed="rId2"/>
              </a:buBlip>
              <a:defRPr/>
            </a:pPr>
            <a:r>
              <a:rPr lang="cs-CZ" sz="2000" b="1" smtClean="0"/>
              <a:t>trvalá 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sz="2400" b="1" smtClean="0"/>
              <a:t>Irradiace bolesti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sz="2800" b="1" smtClean="0"/>
              <a:t>Nausea, zvracení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sz="2800" b="1" smtClean="0"/>
              <a:t>Zástava plynů, stolice x průjem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sz="2800" b="1" smtClean="0"/>
              <a:t>Obtíže při močení</a:t>
            </a:r>
            <a:r>
              <a:rPr lang="cs-CZ" sz="280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cs-CZ" sz="2800" smtClean="0"/>
          </a:p>
          <a:p>
            <a:pPr eaLnBrk="1" hangingPunct="1">
              <a:lnSpc>
                <a:spcPct val="90000"/>
              </a:lnSpc>
              <a:defRPr/>
            </a:pPr>
            <a:endParaRPr lang="cs-CZ" sz="2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FFFF00"/>
                </a:solidFill>
              </a:rPr>
              <a:t>Celkové vyšetření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/>
              <a:t>věk a celkový vzhled nemocného</a:t>
            </a:r>
            <a:r>
              <a:rPr lang="cs-CZ" sz="2800"/>
              <a:t>  </a:t>
            </a:r>
          </a:p>
          <a:p>
            <a:pPr eaLnBrk="1" hangingPunct="1">
              <a:defRPr/>
            </a:pPr>
            <a:r>
              <a:rPr lang="cs-CZ" sz="2800" b="1"/>
              <a:t>poloha a chování nemocného</a:t>
            </a:r>
            <a:r>
              <a:rPr lang="cs-CZ" sz="2800"/>
              <a:t> </a:t>
            </a:r>
          </a:p>
          <a:p>
            <a:pPr eaLnBrk="1" hangingPunct="1">
              <a:defRPr/>
            </a:pPr>
            <a:r>
              <a:rPr lang="cs-CZ" sz="2800" b="1"/>
              <a:t>tep, teplota, dýchání, tlak krevní</a:t>
            </a:r>
            <a:r>
              <a:rPr lang="cs-CZ" sz="2800"/>
              <a:t> </a:t>
            </a:r>
          </a:p>
          <a:p>
            <a:pPr eaLnBrk="1" hangingPunct="1">
              <a:defRPr/>
            </a:pPr>
            <a:r>
              <a:rPr lang="cs-CZ" sz="2800" b="1"/>
              <a:t>nález na plicích a srdci</a:t>
            </a:r>
            <a:r>
              <a:rPr lang="cs-CZ" sz="2800"/>
              <a:t> (možnost záměny NPB s onemocněním interním)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FFFF00"/>
                </a:solidFill>
                <a:effectLst/>
              </a:rPr>
              <a:t>Vyšetření místní - břicha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defRPr/>
            </a:pPr>
            <a:r>
              <a:rPr lang="cs-CZ" sz="2800" b="1" smtClean="0"/>
              <a:t>Poloha nemocného</a:t>
            </a:r>
            <a:r>
              <a:rPr lang="cs-CZ" sz="2800" smtClean="0"/>
              <a:t> : vleže na zádech, podložení hlavy a flektované DKK v  kyčli a kolenou</a:t>
            </a:r>
          </a:p>
          <a:p>
            <a:pPr marL="533400" indent="-533400" eaLnBrk="1" hangingPunct="1">
              <a:defRPr/>
            </a:pPr>
            <a:r>
              <a:rPr lang="cs-CZ" sz="2800" b="1" smtClean="0"/>
              <a:t>Technika vyšetření břicha</a:t>
            </a:r>
            <a:r>
              <a:rPr lang="cs-CZ" sz="2800" smtClean="0"/>
              <a:t> (tzv. pět P): 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cs-CZ" sz="2800" i="1" smtClean="0"/>
              <a:t>pohledem 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cs-CZ" sz="2800" i="1" smtClean="0"/>
              <a:t>pohmatem 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cs-CZ" sz="2800" i="1" smtClean="0"/>
              <a:t>poklepem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cs-CZ" sz="2800" i="1" smtClean="0"/>
              <a:t>poslechem 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cs-CZ" sz="2800" i="1" smtClean="0"/>
              <a:t>per rectum (per vaginam)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4224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/>
              <a:t/>
            </a:r>
            <a:br>
              <a:rPr lang="cs-CZ" sz="4000" b="1"/>
            </a:br>
            <a:endParaRPr lang="cs-CZ" sz="4000" b="1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91512" cy="5005387"/>
          </a:xfrm>
        </p:spPr>
        <p:txBody>
          <a:bodyPr/>
          <a:lstStyle/>
          <a:p>
            <a:pPr eaLnBrk="1" hangingPunct="1">
              <a:defRPr/>
            </a:pPr>
            <a:r>
              <a:rPr lang="cs-CZ" b="1" i="1" smtClean="0"/>
              <a:t>  </a:t>
            </a:r>
            <a:r>
              <a:rPr lang="cs-CZ" b="1" smtClean="0"/>
              <a:t>1. Pohled</a:t>
            </a:r>
          </a:p>
          <a:p>
            <a:pPr lvl="1" eaLnBrk="1" hangingPunct="1">
              <a:defRPr/>
            </a:pPr>
            <a:r>
              <a:rPr lang="cs-CZ" b="1" i="1" smtClean="0"/>
              <a:t>úroveň břicha</a:t>
            </a:r>
            <a:r>
              <a:rPr lang="cs-CZ" smtClean="0"/>
              <a:t> </a:t>
            </a:r>
          </a:p>
          <a:p>
            <a:pPr lvl="1" eaLnBrk="1" hangingPunct="1">
              <a:defRPr/>
            </a:pPr>
            <a:r>
              <a:rPr lang="cs-CZ" b="1" smtClean="0">
                <a:effectLst/>
              </a:rPr>
              <a:t>průběh dechové vlny</a:t>
            </a:r>
          </a:p>
          <a:p>
            <a:pPr lvl="1" eaLnBrk="1" hangingPunct="1">
              <a:defRPr/>
            </a:pPr>
            <a:r>
              <a:rPr lang="cs-CZ" b="1" i="1" smtClean="0"/>
              <a:t>místo nejčastějších kýl</a:t>
            </a:r>
            <a:r>
              <a:rPr lang="cs-CZ" smtClean="0"/>
              <a:t> (viditelné uskřinutí)   </a:t>
            </a:r>
          </a:p>
          <a:p>
            <a:pPr lvl="1" eaLnBrk="1" hangingPunct="1">
              <a:defRPr/>
            </a:pPr>
            <a:r>
              <a:rPr lang="cs-CZ" b="1" i="1" smtClean="0"/>
              <a:t>rozšířené žíly</a:t>
            </a:r>
            <a:r>
              <a:rPr lang="cs-CZ" smtClean="0"/>
              <a:t> (caput Medusae) </a:t>
            </a:r>
          </a:p>
          <a:p>
            <a:pPr lvl="1" eaLnBrk="1" hangingPunct="1">
              <a:defRPr/>
            </a:pPr>
            <a:r>
              <a:rPr lang="cs-CZ" b="1" i="1" smtClean="0"/>
              <a:t>pooperační jizvy</a:t>
            </a:r>
            <a:r>
              <a:rPr lang="cs-CZ" smtClean="0"/>
              <a:t> (častá příčina ileu) </a:t>
            </a:r>
          </a:p>
          <a:p>
            <a:pPr lvl="1" eaLnBrk="1" hangingPunct="1">
              <a:defRPr/>
            </a:pPr>
            <a:r>
              <a:rPr lang="cs-CZ" b="1" i="1" smtClean="0"/>
              <a:t>ztužování kliček</a:t>
            </a:r>
            <a:r>
              <a:rPr lang="cs-CZ" i="1" smtClean="0"/>
              <a:t> </a:t>
            </a:r>
            <a:r>
              <a:rPr lang="cs-CZ" b="1" i="1" smtClean="0"/>
              <a:t>střevních</a:t>
            </a:r>
            <a:r>
              <a:rPr lang="cs-CZ" b="1" smtClean="0"/>
              <a:t> </a:t>
            </a:r>
            <a:r>
              <a:rPr lang="cs-CZ" smtClean="0"/>
              <a:t>(u hubených)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prsky">
  <a:themeElements>
    <a:clrScheme name="Paprsky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Pap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prsky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489</TotalTime>
  <Words>973</Words>
  <Application>Microsoft Office PowerPoint</Application>
  <PresentationFormat>Předvádění na obrazovce (4:3)</PresentationFormat>
  <Paragraphs>279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Šablona návrhu</vt:lpstr>
      </vt:variant>
      <vt:variant>
        <vt:i4>2</vt:i4>
      </vt:variant>
      <vt:variant>
        <vt:lpstr>Nadpisy snímků</vt:lpstr>
      </vt:variant>
      <vt:variant>
        <vt:i4>38</vt:i4>
      </vt:variant>
    </vt:vector>
  </HeadingPairs>
  <TitlesOfParts>
    <vt:vector size="48" baseType="lpstr">
      <vt:lpstr>Algerian</vt:lpstr>
      <vt:lpstr>Arial</vt:lpstr>
      <vt:lpstr>Wingdings</vt:lpstr>
      <vt:lpstr>Calibri</vt:lpstr>
      <vt:lpstr>Berlin Sans FB Demi</vt:lpstr>
      <vt:lpstr>Times New Roman</vt:lpstr>
      <vt:lpstr>Tahoma</vt:lpstr>
      <vt:lpstr>Broadway</vt:lpstr>
      <vt:lpstr>Paprsky</vt:lpstr>
      <vt:lpstr>Paprsky</vt:lpstr>
      <vt:lpstr>Náhlé  příhody  břišní  Klinika úrazové chirurgie</vt:lpstr>
      <vt:lpstr>Definice</vt:lpstr>
      <vt:lpstr>Snímek 3</vt:lpstr>
      <vt:lpstr>Vyšetření</vt:lpstr>
      <vt:lpstr>Anamneza</vt:lpstr>
      <vt:lpstr>Anamneza</vt:lpstr>
      <vt:lpstr>Celkové vyšetření</vt:lpstr>
      <vt:lpstr>Vyšetření místní - břicha</vt:lpstr>
      <vt:lpstr> </vt:lpstr>
      <vt:lpstr>Snímek 10</vt:lpstr>
      <vt:lpstr>Snímek 11</vt:lpstr>
      <vt:lpstr>Snímek 12</vt:lpstr>
      <vt:lpstr>Snímek 13</vt:lpstr>
      <vt:lpstr>Laboratorní vyšetření</vt:lpstr>
      <vt:lpstr>Paraklinická vyšetření</vt:lpstr>
      <vt:lpstr>Snímek 16</vt:lpstr>
      <vt:lpstr>Snímek 17</vt:lpstr>
      <vt:lpstr>Snímek 18</vt:lpstr>
      <vt:lpstr>Snímek 19</vt:lpstr>
      <vt:lpstr>Snímek 20</vt:lpstr>
      <vt:lpstr>Dělení</vt:lpstr>
      <vt:lpstr>Snímek 22</vt:lpstr>
      <vt:lpstr>Snímek 23</vt:lpstr>
      <vt:lpstr>Snímek 24</vt:lpstr>
      <vt:lpstr>Srůsty</vt:lpstr>
      <vt:lpstr>Snímek 26</vt:lpstr>
      <vt:lpstr>Snímek 27</vt:lpstr>
      <vt:lpstr>Snímek 28</vt:lpstr>
      <vt:lpstr>Karcinom sigmatu  </vt:lpstr>
      <vt:lpstr>Snímek 30</vt:lpstr>
      <vt:lpstr>Tupé poranění břicha (seat belt injury)</vt:lpstr>
      <vt:lpstr>Diferenciální diagnóza nejčastějších příčin bolestí dle lokalizace</vt:lpstr>
      <vt:lpstr>Diferenciální diagnóza nejčastějších příčin bolestí dle lokalizace</vt:lpstr>
      <vt:lpstr>Diferenciální diagnóza nejčastějších příčin bolestí dle lokalizace</vt:lpstr>
      <vt:lpstr>Snímek 35</vt:lpstr>
      <vt:lpstr>Nechirurgická onemocnění imitující NPB</vt:lpstr>
      <vt:lpstr>Léčba</vt:lpstr>
      <vt:lpstr>Děkuji za pozornost</vt:lpstr>
    </vt:vector>
  </TitlesOfParts>
  <Company>Fakultni Nemocnice Brno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Náhlépříhody břišní</dc:title>
  <dc:creator>ouch3361</dc:creator>
  <cp:lastModifiedBy>kuchfnbrno</cp:lastModifiedBy>
  <cp:revision>69</cp:revision>
  <dcterms:created xsi:type="dcterms:W3CDTF">2006-11-05T19:16:00Z</dcterms:created>
  <dcterms:modified xsi:type="dcterms:W3CDTF">2012-12-17T12:44:14Z</dcterms:modified>
</cp:coreProperties>
</file>