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21" r:id="rId2"/>
    <p:sldId id="283" r:id="rId3"/>
    <p:sldId id="296" r:id="rId4"/>
    <p:sldId id="305" r:id="rId5"/>
    <p:sldId id="297" r:id="rId6"/>
    <p:sldId id="304" r:id="rId7"/>
    <p:sldId id="292" r:id="rId8"/>
    <p:sldId id="313" r:id="rId9"/>
    <p:sldId id="295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81" r:id="rId18"/>
    <p:sldId id="278" r:id="rId19"/>
    <p:sldId id="287" r:id="rId20"/>
    <p:sldId id="288" r:id="rId21"/>
    <p:sldId id="289" r:id="rId22"/>
    <p:sldId id="290" r:id="rId23"/>
    <p:sldId id="291" r:id="rId24"/>
    <p:sldId id="298" r:id="rId25"/>
    <p:sldId id="307" r:id="rId26"/>
    <p:sldId id="308" r:id="rId27"/>
    <p:sldId id="306" r:id="rId28"/>
    <p:sldId id="299" r:id="rId29"/>
    <p:sldId id="300" r:id="rId30"/>
    <p:sldId id="301" r:id="rId31"/>
    <p:sldId id="302" r:id="rId32"/>
    <p:sldId id="303" r:id="rId33"/>
    <p:sldId id="309" r:id="rId34"/>
    <p:sldId id="310" r:id="rId35"/>
    <p:sldId id="311" r:id="rId36"/>
    <p:sldId id="312" r:id="rId37"/>
    <p:sldId id="32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000" autoAdjust="0"/>
  </p:normalViewPr>
  <p:slideViewPr>
    <p:cSldViewPr>
      <p:cViewPr varScale="1">
        <p:scale>
          <a:sx n="70" d="100"/>
          <a:sy n="70" d="100"/>
        </p:scale>
        <p:origin x="17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!!!</a:t>
            </a:r>
            <a:r>
              <a:rPr lang="cs-CZ" baseline="0" dirty="0"/>
              <a:t> Za rychlost </a:t>
            </a:r>
            <a:r>
              <a:rPr lang="cs-CZ" baseline="0"/>
              <a:t>už dosazeno 0,05*3*10^8 !!!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28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12. 10. 2023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41.png"/><Relationship Id="rId7" Type="http://schemas.openxmlformats.org/officeDocument/2006/relationships/image" Target="../media/image17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11.png"/><Relationship Id="rId5" Type="http://schemas.openxmlformats.org/officeDocument/2006/relationships/image" Target="../media/image151.png"/><Relationship Id="rId10" Type="http://schemas.openxmlformats.org/officeDocument/2006/relationships/image" Target="../media/image201.png"/><Relationship Id="rId4" Type="http://schemas.openxmlformats.org/officeDocument/2006/relationships/image" Target="../media/image101.png"/><Relationship Id="rId9" Type="http://schemas.openxmlformats.org/officeDocument/2006/relationships/image" Target="../media/image1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5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4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5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4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400.png"/><Relationship Id="rId9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7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br>
              <a:rPr lang="cs-CZ" dirty="0"/>
            </a:br>
            <a:r>
              <a:rPr lang="cs-CZ" dirty="0"/>
              <a:t>radiobiologie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3. cvičení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979712" y="2780928"/>
                <a:ext cx="1852045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80928"/>
                <a:ext cx="1852045" cy="491288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315472" y="4581128"/>
                <a:ext cx="1336648" cy="521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72" y="4581128"/>
                <a:ext cx="1336648" cy="521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132856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 srážkou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83968" y="2780928"/>
                <a:ext cx="131484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780928"/>
                <a:ext cx="1314847" cy="491288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796136" y="2780928"/>
                <a:ext cx="2755007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780928"/>
                <a:ext cx="2755007" cy="468975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796136" y="3253764"/>
                <a:ext cx="2755007" cy="46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53764"/>
                <a:ext cx="2755007" cy="463268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79712" y="3327375"/>
                <a:ext cx="227408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h𝑓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27375"/>
                <a:ext cx="227408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00506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srážce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79712" y="4593896"/>
                <a:ext cx="1868588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93896"/>
                <a:ext cx="1868588" cy="510461"/>
              </a:xfrm>
              <a:prstGeom prst="rect">
                <a:avLst/>
              </a:prstGeom>
              <a:blipFill rotWithShape="1">
                <a:blip r:embed="rId8"/>
                <a:stretch>
                  <a:fillRect b="-12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796136" y="4581128"/>
                <a:ext cx="2755007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81128"/>
                <a:ext cx="2755007" cy="46897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979712" y="5157649"/>
                <a:ext cx="3501215" cy="8438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157649"/>
                <a:ext cx="3501215" cy="843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907704" y="2247255"/>
                <a:ext cx="1062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247255"/>
                <a:ext cx="1062599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ástupný symbol pro obsah 2"/>
              <p:cNvSpPr txBox="1">
                <a:spLocks/>
              </p:cNvSpPr>
              <p:nvPr/>
            </p:nvSpPr>
            <p:spPr>
              <a:xfrm>
                <a:off x="6948264" y="2862228"/>
                <a:ext cx="2198418" cy="3507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vytknout</a:t>
                </a:r>
              </a:p>
            </p:txBody>
          </p:sp>
        </mc:Choice>
        <mc:Fallback xmlns="">
          <p:sp>
            <p:nvSpPr>
              <p:cNvPr id="2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62228"/>
                <a:ext cx="2198418" cy="350748"/>
              </a:xfrm>
              <a:prstGeom prst="rect">
                <a:avLst/>
              </a:prstGeom>
              <a:blipFill rotWithShape="1">
                <a:blip r:embed="rId3"/>
                <a:stretch>
                  <a:fillRect l="-3056" t="-24561" b="-29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835133" y="3276167"/>
                <a:ext cx="475252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33" y="3276167"/>
                <a:ext cx="4752528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6948264" y="3501008"/>
            <a:ext cx="219841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umocníme na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800200" y="3933056"/>
                <a:ext cx="7308304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00" y="3933056"/>
                <a:ext cx="7308304" cy="582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835696" y="4575045"/>
                <a:ext cx="5112568" cy="5821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75045"/>
                <a:ext cx="5112568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835696" y="2585115"/>
                <a:ext cx="475252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h</m:t>
                      </m:r>
                      <m:r>
                        <a:rPr lang="cs-CZ" sz="2400" b="0" i="1" smtClean="0">
                          <a:latin typeface="Cambria Math"/>
                        </a:rPr>
                        <m:t>𝑓</m:t>
                      </m:r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85115"/>
                <a:ext cx="4752528" cy="843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923928" y="5164768"/>
                <a:ext cx="2537169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164768"/>
                <a:ext cx="2537169" cy="640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23" y="2312597"/>
            <a:ext cx="5777778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79712" y="2132856"/>
                <a:ext cx="2537169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32856"/>
                <a:ext cx="2537169" cy="640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5580112" y="2276872"/>
                <a:ext cx="2736304" cy="3507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umocníme na 2.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76872"/>
                <a:ext cx="2736304" cy="350748"/>
              </a:xfrm>
              <a:prstGeom prst="rect">
                <a:avLst/>
              </a:prstGeom>
              <a:blipFill rotWithShape="1">
                <a:blip r:embed="rId3"/>
                <a:stretch>
                  <a:fillRect l="-2227" t="-19298" b="-45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907704" y="2708920"/>
                <a:ext cx="3436903" cy="77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08920"/>
                <a:ext cx="3436903" cy="772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07704" y="3520127"/>
                <a:ext cx="6192688" cy="77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20127"/>
                <a:ext cx="6192688" cy="772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5580112" y="293423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roznásobíme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25225" y="4444625"/>
                <a:ext cx="5167055" cy="7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32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func>
                        <m:func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4444625"/>
                <a:ext cx="5167055" cy="712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529198" y="4293096"/>
                <a:ext cx="1574435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𝑝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h𝑓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98" y="4293096"/>
                <a:ext cx="1574435" cy="9115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25225" y="5301089"/>
                <a:ext cx="5887135" cy="6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5301089"/>
                <a:ext cx="5887135" cy="648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25225" y="2060848"/>
                <a:ext cx="5887135" cy="57868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2060848"/>
                <a:ext cx="5887135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2492896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835696" y="2924944"/>
                <a:ext cx="6768752" cy="6637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+2</m:t>
                      </m:r>
                      <m:r>
                        <a:rPr lang="cs-CZ" sz="28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4944"/>
                <a:ext cx="6768752" cy="663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5496" y="3573016"/>
                <a:ext cx="9073008" cy="6637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+2</m:t>
                      </m:r>
                      <m:r>
                        <a:rPr lang="cs-CZ" sz="2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73016"/>
                <a:ext cx="9073008" cy="663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35496" y="4365104"/>
                <a:ext cx="9073008" cy="509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a:rPr lang="cs-CZ" sz="24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+2</m:t>
                      </m:r>
                      <m:r>
                        <a:rPr lang="cs-CZ" sz="24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−2</m:t>
                          </m:r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365104"/>
                <a:ext cx="9073008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1835696" y="5013176"/>
                <a:ext cx="7272808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800" i="1">
                          <a:latin typeface="Cambria Math"/>
                        </a:rPr>
                        <m:t>+2</m:t>
                      </m:r>
                      <m:r>
                        <a:rPr lang="cs-CZ" sz="2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013176"/>
                <a:ext cx="7272808" cy="5786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925225" y="5733256"/>
                <a:ext cx="6679224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5733256"/>
                <a:ext cx="6679224" cy="5786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4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2123728" y="1340768"/>
                <a:ext cx="6264696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40768"/>
                <a:ext cx="6264696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123728" y="2060848"/>
                <a:ext cx="5760640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60848"/>
                <a:ext cx="5760640" cy="594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2123728" y="2780928"/>
                <a:ext cx="5040560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80928"/>
                <a:ext cx="5040560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2123728" y="3501008"/>
                <a:ext cx="4248472" cy="1067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501008"/>
                <a:ext cx="4248472" cy="10679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7276492" y="3619918"/>
                <a:ext cx="1215752" cy="83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92" y="3619918"/>
                <a:ext cx="1215752" cy="8300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2123728" y="4585319"/>
                <a:ext cx="6264696" cy="1507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585319"/>
                <a:ext cx="6264696" cy="15079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1763688" y="1124744"/>
                <a:ext cx="4176464" cy="1507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24744"/>
                <a:ext cx="4176464" cy="15079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139952" y="2544156"/>
                <a:ext cx="4680520" cy="1748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44156"/>
                <a:ext cx="4680520" cy="1748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763688" y="4221088"/>
                <a:ext cx="4536504" cy="10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  <m:r>
                            <a:rPr lang="cs-CZ" sz="28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</m:acc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21088"/>
                <a:ext cx="4536504" cy="1041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923928" y="5517232"/>
                <a:ext cx="4896544" cy="98353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</m:acc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17232"/>
                <a:ext cx="4896544" cy="9835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Konec 3. cvičení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63688" y="5157192"/>
            <a:ext cx="7344816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z="4800" dirty="0"/>
              <a:t>Na e-</a:t>
            </a:r>
            <a:r>
              <a:rPr lang="cs-CZ" sz="4800" dirty="0" err="1"/>
              <a:t>learningu</a:t>
            </a:r>
            <a:r>
              <a:rPr lang="cs-CZ" sz="4800" dirty="0"/>
              <a:t> </a:t>
            </a:r>
          </a:p>
          <a:p>
            <a:r>
              <a:rPr lang="cs-CZ" sz="4800" dirty="0"/>
              <a:t>bude cvičení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28800"/>
            <a:ext cx="6153150" cy="310515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kvarky a žádný není antičásticí, takže nejpravděpodobněji vznikne baryon. (částice tvořena 3 kvarky)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Jeho elektrický náboj bude 0 (2/3-1/3-1/3), takže se jedná o neutron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07704" y="1844824"/>
            <a:ext cx="439248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kvarků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u,d,d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1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leptony. Jedná se o částici a antičástici téhož leptonu, takže nejpravděpodobněji dojde k anihilaci.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anihilaci se hmota částice i antičástice přemění na energii 2 kvant fotonů o odpovídající energii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561662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elektronu a pozitronu?</a:t>
            </a:r>
          </a:p>
        </p:txBody>
      </p:sp>
    </p:spTree>
    <p:extLst>
      <p:ext uri="{BB962C8B-B14F-4D97-AF65-F5344CB8AC3E}">
        <p14:creationId xmlns:p14="http://schemas.microsoft.com/office/powerpoint/2010/main" val="1812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částice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částice mohou vzniknout při: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2360" y="22002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439248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kvarků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u,d,d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2"/>
            <a:ext cx="561662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elektronu a pozitronu?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3140968"/>
                <a:ext cx="42484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3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Interakci kvarků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4248472" cy="504056"/>
              </a:xfrm>
              <a:prstGeom prst="rect">
                <a:avLst/>
              </a:prstGeom>
              <a:blipFill rotWithShape="1">
                <a:blip r:embed="rId3"/>
                <a:stretch>
                  <a:fillRect t="-18072" b="-301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475252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kvarků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u,u,d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221088"/>
            <a:ext cx="6048672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neutronu a antineutronu?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725144"/>
            <a:ext cx="7010400" cy="873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dvou fotonů každý o energiích 511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812360" y="27042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09273" y="32083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Řešení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12360" y="37843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 action="ppaction://hlinksldjump"/>
              </a:rPr>
              <a:t>Řešení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09273" y="428845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7" action="ppaction://hlinksldjump"/>
              </a:rPr>
              <a:t>Řešení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809273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8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kvarky. Jedná se o kvark a antikvark, ale jiné vůně.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Může dojít k anihilaci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větší pravděpodobností ovšem dojde ke vzniku mezonu. (částice tvořené kvarkem a antikvarkem)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tomto případě by se jednalo o mezon K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1844824"/>
                <a:ext cx="42484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3"/>
                </a:pP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Interakci kvarků </a:t>
                </a:r>
                <a14:m>
                  <m:oMath xmlns:m="http://schemas.openxmlformats.org/officeDocument/2006/math">
                    <m:r>
                      <a:rPr lang="cs-CZ" sz="26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cs-CZ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44824"/>
                <a:ext cx="4248472" cy="504056"/>
              </a:xfrm>
              <a:prstGeom prst="rect">
                <a:avLst/>
              </a:prstGeom>
              <a:blipFill rotWithShape="1">
                <a:blip r:embed="rId3"/>
                <a:stretch>
                  <a:fillRect t="-8537" b="-304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kvarky. Ani jeden není antičástice, takže s největší pravděpodobností dojde ke vzniku baryonu.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El. Náboj bude +1e (2/3+2/3-1/3)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Bude se jednat o proton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475252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kvarků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u,u,d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20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ástupný symbol pro obsah 2"/>
              <p:cNvSpPr txBox="1">
                <a:spLocks/>
              </p:cNvSpPr>
              <p:nvPr/>
            </p:nvSpPr>
            <p:spPr>
              <a:xfrm>
                <a:off x="1907704" y="2348880"/>
                <a:ext cx="7020780" cy="40324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Interagují společně baryon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𝑢𝑑𝑑</m:t>
                    </m:r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antibaryon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𝑢𝑑𝑑</m:t>
                        </m:r>
                      </m:e>
                    </m:acc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Teoreticky by mohly vzniknout 3 mezony (máme 3 kvarky a 3 antikvarky)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Také může dojít k anihilaci a uvolnění 2 fotonů o energii rovné hmotnosti neutronu</a:t>
                </a:r>
              </a:p>
            </p:txBody>
          </p:sp>
        </mc:Choice>
        <mc:Fallback xmlns="">
          <p:sp>
            <p:nvSpPr>
              <p:cNvPr id="2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48880"/>
                <a:ext cx="7020780" cy="4032448"/>
              </a:xfrm>
              <a:prstGeom prst="rect">
                <a:avLst/>
              </a:prstGeom>
              <a:blipFill rotWithShape="1">
                <a:blip r:embed="rId3"/>
                <a:stretch>
                  <a:fillRect t="-1511" r="-19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844824"/>
            <a:ext cx="6048672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neutronu a antineutronu?</a:t>
            </a:r>
          </a:p>
        </p:txBody>
      </p:sp>
    </p:spTree>
    <p:extLst>
      <p:ext uri="{BB962C8B-B14F-4D97-AF65-F5344CB8AC3E}">
        <p14:creationId xmlns:p14="http://schemas.microsoft.com/office/powerpoint/2010/main" val="15287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3518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2 fotony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Může dojít k procesu opačném anihilaci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Fotony mohou zaniknout a vytvoří se částice a její antičástice jejichž energie a hmotnost budou rovny energii původních fotonů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 má klidovou hmotnost 511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proto může vzniknout elektron pozitronový pár o 0 rychlosti. (veškerá E fotonů = hmotnost částic)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7010400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Interakci dvou fotonů o energii 511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32440" y="65160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19672" y="3284984"/>
                <a:ext cx="1699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16991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772816"/>
            <a:ext cx="648072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bude mít pilot stíhačky, který má klidovou hmotnost 80 kg a letí rychlostí 1000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690601" y="3068959"/>
                <a:ext cx="2809744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9.10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01" y="3068959"/>
                <a:ext cx="2809744" cy="14377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1691680" y="4777988"/>
                <a:ext cx="412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=1.00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0000000005556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77988"/>
                <a:ext cx="41245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619672" y="5354052"/>
                <a:ext cx="45902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80,0000000004444</m:t>
                      </m:r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54052"/>
                <a:ext cx="45902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720753" y="3284984"/>
                <a:ext cx="1699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3" y="3284984"/>
                <a:ext cx="16991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690601" y="3068959"/>
                <a:ext cx="298517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0,25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01" y="3068959"/>
                <a:ext cx="2985176" cy="14377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1907704" y="1772816"/>
                <a:ext cx="7056784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2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elektron o rychlosti 0,5c a 0,9c 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7056784" cy="1440160"/>
              </a:xfrm>
              <a:prstGeom prst="rect">
                <a:avLst/>
              </a:prstGeom>
              <a:blipFill rotWithShape="1">
                <a:blip r:embed="rId6"/>
                <a:stretch>
                  <a:fillRect t="-4237" r="-12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14540" y="4365104"/>
                <a:ext cx="2137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=1,1547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40" y="4365104"/>
                <a:ext cx="21373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691280" y="4511579"/>
                <a:ext cx="3093539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0,81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280" y="4511579"/>
                <a:ext cx="3093539" cy="14377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706268" y="4869160"/>
                <a:ext cx="2145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=2,2941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68" y="4869160"/>
                <a:ext cx="214565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619672" y="5570076"/>
                <a:ext cx="3863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10,5185.10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70076"/>
                <a:ext cx="386310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19672" y="6021288"/>
                <a:ext cx="38713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20,8976.10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021288"/>
                <a:ext cx="387138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0,49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=1,40028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07704" y="1772816"/>
            <a:ext cx="7128792" cy="19075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dlouho by trvala cesta vesmírnou lodí (0,7c) ze Země na Slunce (1,5.10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pro pozorovatele ze Země a jak dlouho pro pilota?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/>
              <p:cNvSpPr txBox="1"/>
              <p:nvPr/>
            </p:nvSpPr>
            <p:spPr>
              <a:xfrm>
                <a:off x="7020272" y="3680356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cs-CZ" sz="2800" dirty="0"/>
                  <a:t>t</a:t>
                </a:r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680356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901341" y="4149080"/>
                <a:ext cx="1415075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1" y="4149080"/>
                <a:ext cx="1415075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ovéPole 22"/>
              <p:cNvSpPr txBox="1"/>
              <p:nvPr/>
            </p:nvSpPr>
            <p:spPr>
              <a:xfrm>
                <a:off x="1907704" y="5090423"/>
                <a:ext cx="4104455" cy="10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2,1.10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=714,28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90423"/>
                <a:ext cx="4104455" cy="10016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/>
              <p:cNvSpPr txBox="1"/>
              <p:nvPr/>
            </p:nvSpPr>
            <p:spPr>
              <a:xfrm>
                <a:off x="6012160" y="5373216"/>
                <a:ext cx="28083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=1000,015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80831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772816"/>
            <a:ext cx="7020780" cy="1017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má elektromagnetické vlnění o frekvenci 50 MHz?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699792" y="4635133"/>
                <a:ext cx="3600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50.10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=6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35133"/>
                <a:ext cx="3600400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95715" y="2808548"/>
                <a:ext cx="16224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2808548"/>
                <a:ext cx="162249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95885" y="3243447"/>
                <a:ext cx="1116075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85" y="3243447"/>
                <a:ext cx="1116075" cy="90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916832"/>
            <a:ext cx="6912768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úhlovou rychlost má světlo o vlnové délce 400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678266" y="3243447"/>
                <a:ext cx="1117870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66" y="3243447"/>
                <a:ext cx="1117870" cy="830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995715" y="4076332"/>
                <a:ext cx="159133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076332"/>
                <a:ext cx="1591333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995715" y="4903479"/>
                <a:ext cx="4959242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3.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400.10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4,71.10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903479"/>
                <a:ext cx="4959242" cy="9569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72535" y="3303628"/>
                <a:ext cx="116243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35" y="3303628"/>
                <a:ext cx="1162433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782108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frekvenci má vlnění, které se pohybuje rychlostí 330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periodou 50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561695" y="3250116"/>
                <a:ext cx="390510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50.10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95" y="3250116"/>
                <a:ext cx="390510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995715" y="4187377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187377"/>
                <a:ext cx="1116075" cy="9064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987824" y="5114821"/>
                <a:ext cx="581870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330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1,65.10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=16,5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114821"/>
                <a:ext cx="5818709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00392" y="29876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648072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bude mít pilot stíhačky, který má klidovou hmotnost 80 kg a letí rychlostí 1000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429000"/>
                <a:ext cx="7056784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2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elektron o rychlosti 0,5c a 0,9c 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29000"/>
                <a:ext cx="7056784" cy="1440160"/>
              </a:xfrm>
              <a:prstGeom prst="rect">
                <a:avLst/>
              </a:prstGeom>
              <a:blipFill rotWithShape="1">
                <a:blip r:embed="rId3"/>
                <a:stretch>
                  <a:fillRect t="-4237" r="-12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950460"/>
            <a:ext cx="7128792" cy="19075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dlouho by trvala cesta vesmírnou lodí (0,7c) ze Země na Slunce (1,5.10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pro pozorovatele ze Země a jak dlouho pro pilota?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4643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644404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4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83768" y="3303628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03628"/>
                <a:ext cx="1116075" cy="906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772816"/>
            <a:ext cx="7056784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Vlnění o kruhové frekvenci 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šíří rychlostí 2.10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Jaká je jeho vlnová délka?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95936" y="3429000"/>
                <a:ext cx="16224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16224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012160" y="3246780"/>
                <a:ext cx="1361014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246780"/>
                <a:ext cx="1361014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483768" y="4322733"/>
                <a:ext cx="2449260" cy="11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22733"/>
                <a:ext cx="2449260" cy="11778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483768" y="5490252"/>
                <a:ext cx="6555769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4,186.10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=41,86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490252"/>
                <a:ext cx="6555769" cy="963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11760" y="3606696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06696"/>
                <a:ext cx="31683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844824"/>
            <a:ext cx="6912768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Pružina kmitá s frekvencí 0,25 Hz. Její fázový posun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a amplituda výchylky je 20 cm. Určete okamžitou výchylku po 4s od začátku pozorování.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411760" y="4005064"/>
                <a:ext cx="38884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(2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π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388843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411760" y="4941168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37444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411760" y="5517232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 (0)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17232"/>
                <a:ext cx="30963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11760" y="6074132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074132"/>
                <a:ext cx="244827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11760" y="3140968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40968"/>
                <a:ext cx="31683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16586" y="1772816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frekvence pružiny, pokud fázový posuv je 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rad, amplituda je 50 cm a okamžitá výchylka po 3s je -25 cm?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23728" y="3625860"/>
                <a:ext cx="3024336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25860"/>
                <a:ext cx="3024336" cy="90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588994" y="3645024"/>
                <a:ext cx="3231478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94" y="3645024"/>
                <a:ext cx="3231478" cy="903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619672" y="4797152"/>
                <a:ext cx="3672408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) −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97152"/>
                <a:ext cx="3672408" cy="9037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364088" y="4581128"/>
                <a:ext cx="3744416" cy="118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8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arcsin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cs-CZ" sz="2800" i="1">
                              <a:latin typeface="Cambria Math"/>
                            </a:rPr>
                            <m:t>) −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581128"/>
                <a:ext cx="3744416" cy="11892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91680" y="5661248"/>
                <a:ext cx="3744416" cy="118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8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arcsin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cs-CZ" sz="2800" i="1">
                              <a:latin typeface="Cambria Math"/>
                            </a:rPr>
                            <m:t>) −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661248"/>
                <a:ext cx="3744416" cy="11892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364088" y="6165304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=0,055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6165304"/>
                <a:ext cx="26642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3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𝑚𝑣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9,1207.10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−31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0,15.10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07704" y="1772816"/>
                <a:ext cx="7128792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7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elektron o rychlosti 0,05c?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7128792" cy="1008112"/>
              </a:xfrm>
              <a:prstGeom prst="rect">
                <a:avLst/>
              </a:prstGeom>
              <a:blipFill rotWithShape="1">
                <a:blip r:embed="rId4"/>
                <a:stretch>
                  <a:fillRect t="-6061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11760" y="2636912"/>
            <a:ext cx="504056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potřeba uvažovat relativitu?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763688" y="3119759"/>
                <a:ext cx="3771032" cy="957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0,9975</m:t>
                              </m:r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=1,00125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119759"/>
                <a:ext cx="3771032" cy="9573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580112" y="3316922"/>
                <a:ext cx="3379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9,1207.10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16922"/>
                <a:ext cx="337906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2411760" y="4077072"/>
            <a:ext cx="648072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Záleželo by na okolnostech, ale teď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4,843.10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=484,3 </m:t>
                      </m:r>
                      <m:r>
                        <a:rPr lang="cs-CZ" sz="2800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8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979712" y="3284984"/>
                <a:ext cx="125778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84984"/>
                <a:ext cx="1257780" cy="793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883840" y="3510655"/>
                <a:ext cx="1272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40" y="3510655"/>
                <a:ext cx="12723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772816"/>
            <a:ext cx="6912768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8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Částice o vlnové délce 10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rychlost 0,6c. Jakou musí mít hmotnost? Jaká bude jeho klidová hmotnost?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458236" y="3284984"/>
                <a:ext cx="1253998" cy="851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36" y="3284984"/>
                <a:ext cx="1253998" cy="851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07704" y="4149080"/>
                <a:ext cx="5184576" cy="87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0,6.10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−11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11,043.10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49080"/>
                <a:ext cx="5184576" cy="872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228184" y="3140968"/>
                <a:ext cx="2664298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40968"/>
                <a:ext cx="2664298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19672" y="4941168"/>
                <a:ext cx="6840760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0,36</m:t>
                              </m:r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ra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0,8.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8,8344.10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941168"/>
                <a:ext cx="6840760" cy="11835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9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3" grpId="0"/>
      <p:bldP spid="14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785577" y="3212976"/>
                <a:ext cx="1542795" cy="856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77" y="3212976"/>
                <a:ext cx="1542795" cy="856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20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blipFill rotWithShape="1">
                <a:blip r:embed="rId4"/>
                <a:stretch>
                  <a:fillRect t="-4049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635896" y="3068960"/>
                <a:ext cx="2550377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68960"/>
                <a:ext cx="2550377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6228184" y="3582308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umocnit na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250702" y="4077072"/>
                <a:ext cx="29774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02" y="4077072"/>
                <a:ext cx="2977482" cy="929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6245450" y="4374396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ástupný symbol pro obsah 2"/>
          <p:cNvSpPr txBox="1">
            <a:spLocks/>
          </p:cNvSpPr>
          <p:nvPr/>
        </p:nvSpPr>
        <p:spPr>
          <a:xfrm>
            <a:off x="6245450" y="5229200"/>
            <a:ext cx="271903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pokrátit a +druhý člen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519879" y="5744876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79" y="5744876"/>
                <a:ext cx="2780313" cy="9244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9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1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20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blipFill rotWithShape="1">
                <a:blip r:embed="rId2"/>
                <a:stretch>
                  <a:fillRect t="-4049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6228184" y="3582308"/>
            <a:ext cx="963475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× v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468593" y="3284984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93" y="3284984"/>
                <a:ext cx="2780313" cy="924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59832" y="4077072"/>
                <a:ext cx="31847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77072"/>
                <a:ext cx="3184782" cy="929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6228184" y="4365104"/>
            <a:ext cx="1584176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÷ závorka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059832" y="4947594"/>
                <a:ext cx="3650089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947594"/>
                <a:ext cx="3650089" cy="924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411760" y="5744876"/>
                <a:ext cx="5616624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nor/>
                            </m:rPr>
                            <a:rPr lang="cs-CZ" sz="2400" dirty="0"/>
                            <m:t> </m:t>
                          </m:r>
                        </m:e>
                      </m:ra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=0,066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744876"/>
                <a:ext cx="5616624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8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0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14" grpId="0"/>
      <p:bldP spid="17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/>
              <a:t>Prezentace vznikla v rámci fondu rozvoje MU</a:t>
            </a:r>
            <a:br>
              <a:rPr lang="cs-CZ" dirty="0"/>
            </a:br>
            <a:r>
              <a:rPr lang="cs-CZ" dirty="0"/>
              <a:t>1515/2014</a:t>
            </a:r>
          </a:p>
        </p:txBody>
      </p:sp>
    </p:spTree>
    <p:extLst>
      <p:ext uri="{BB962C8B-B14F-4D97-AF65-F5344CB8AC3E}">
        <p14:creationId xmlns:p14="http://schemas.microsoft.com/office/powerpoint/2010/main" val="6891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Dualismus a vlnění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6296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má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elmag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vlnění o frekvenci 50 MHz?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140968"/>
            <a:ext cx="6912768" cy="13054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úhlovou rychlost (kruhovou frekvenci) má světlo o vlnové délce 400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446404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frekvenci má vlnění, které se pohybuje rychlostí 330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periodou 50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00392" y="27716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Dualismus a vlnění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692165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Vlnění o kruhové frekvenci 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šíří rychlostí 2.10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Jaká je jeho vlnová délka?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501008"/>
            <a:ext cx="6912768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Pružina kmitá s frekvencí 0,25 Hz. Její fázový posun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a amplituda výchylky je 20 cm. Určete okamžitou výchylku po 4s od začátku pozorování.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16586" y="5085184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frekvence pružiny, pokud fázový posuv je 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rad, amplituda je 50 cm a okamžitá výchylka po 3s je -25 cm?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16416" y="3065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16416" y="61148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Dualismus a vlnění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16416" y="3065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Řešení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2132856"/>
                <a:ext cx="7128792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7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elektron o rychlosti 0,05c?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2856"/>
                <a:ext cx="7128792" cy="1008112"/>
              </a:xfrm>
              <a:prstGeom prst="rect">
                <a:avLst/>
              </a:prstGeom>
              <a:blipFill rotWithShape="1">
                <a:blip r:embed="rId3"/>
                <a:stretch>
                  <a:fillRect t="-6061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140968"/>
            <a:ext cx="6912768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8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Částice o vlnové délce 10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rychlost 0,6c. Jakou musí mít hmotnost? Jaká bude jeho klidová hmotnost?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16586" y="466242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20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4662428"/>
                <a:ext cx="6912768" cy="1502876"/>
              </a:xfrm>
              <a:prstGeom prst="rect">
                <a:avLst/>
              </a:prstGeom>
              <a:blipFill rotWithShape="1">
                <a:blip r:embed="rId4"/>
                <a:stretch>
                  <a:fillRect t="-4065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42838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16416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Neutrino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65618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1931 Pauli vysvětlil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-rozpad pomocí částice, kterou se podařilo detekovat až o 25 let později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3573016"/>
            <a:ext cx="7010400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na to zákon zachování energie?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355976" y="3212976"/>
                <a:ext cx="1602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12976"/>
                <a:ext cx="160210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077072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rozpadu se vždy uvolní stejná energie, podle hmotností mateřského a dceřiného jádra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589240"/>
            <a:ext cx="7010400" cy="1152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elektronu by měla být vždy stejná, ale není</a:t>
            </a:r>
          </a:p>
        </p:txBody>
      </p:sp>
    </p:spTree>
    <p:extLst>
      <p:ext uri="{BB962C8B-B14F-4D97-AF65-F5344CB8AC3E}">
        <p14:creationId xmlns:p14="http://schemas.microsoft.com/office/powerpoint/2010/main" val="61702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Neutrino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" y="1252906"/>
            <a:ext cx="8786138" cy="268015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221088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energie odnáší velmi lehká elektricky neutrální částice a proto je spektrum spojité a nikoli čárové</a:t>
            </a:r>
          </a:p>
        </p:txBody>
      </p:sp>
    </p:spTree>
    <p:extLst>
      <p:ext uri="{BB962C8B-B14F-4D97-AF65-F5344CB8AC3E}">
        <p14:creationId xmlns:p14="http://schemas.microsoft.com/office/powerpoint/2010/main" val="199955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44016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rozptyl fotonu na elektronu ve vnějších vrstvách atomového obalu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2778"/>
            <a:ext cx="4896544" cy="40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29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2199</TotalTime>
  <Words>1764</Words>
  <Application>Microsoft Office PowerPoint</Application>
  <PresentationFormat>Předvádění na obrazovce (4:3)</PresentationFormat>
  <Paragraphs>460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Microsoft New Tai Lue</vt:lpstr>
      <vt:lpstr>Times New Roman</vt:lpstr>
      <vt:lpstr>Wingdings</vt:lpstr>
      <vt:lpstr>Motiv1fyzika</vt:lpstr>
      <vt:lpstr>Radiologická fyzika a  radiobiologie   3. cvičení</vt:lpstr>
      <vt:lpstr>Opakování částice</vt:lpstr>
      <vt:lpstr>Relativita</vt:lpstr>
      <vt:lpstr>Dualismus a vlnění</vt:lpstr>
      <vt:lpstr>Dualismus a vlnění</vt:lpstr>
      <vt:lpstr>Dualismus a vlnění</vt:lpstr>
      <vt:lpstr>Neutrino</vt:lpstr>
      <vt:lpstr>Neutrino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Konec 3. cvičení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Prezentace vznikla v rámci fondu rozvoje MU 1515/2014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Marek Dostál</cp:lastModifiedBy>
  <cp:revision>164</cp:revision>
  <dcterms:created xsi:type="dcterms:W3CDTF">2015-01-26T14:14:45Z</dcterms:created>
  <dcterms:modified xsi:type="dcterms:W3CDTF">2023-10-12T07:17:48Z</dcterms:modified>
</cp:coreProperties>
</file>